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90" r:id="rId2"/>
    <p:sldId id="525" r:id="rId3"/>
    <p:sldId id="527" r:id="rId4"/>
    <p:sldId id="529" r:id="rId5"/>
    <p:sldId id="534" r:id="rId6"/>
    <p:sldId id="552" r:id="rId7"/>
    <p:sldId id="528" r:id="rId8"/>
    <p:sldId id="586" r:id="rId9"/>
    <p:sldId id="542" r:id="rId10"/>
    <p:sldId id="47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CFF"/>
    <a:srgbClr val="FFE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9"/>
    <p:restoredTop sz="96979"/>
  </p:normalViewPr>
  <p:slideViewPr>
    <p:cSldViewPr>
      <p:cViewPr varScale="1">
        <p:scale>
          <a:sx n="223" d="100"/>
          <a:sy n="223" d="100"/>
        </p:scale>
        <p:origin x="2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1C81B4-956D-C24A-A261-FEE132295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68677-0E97-1D4C-A788-44C6500D0C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5623C8A-9033-AE49-9C7D-E11C5DD13452}" type="datetimeFigureOut">
              <a:rPr lang="en-US"/>
              <a:pPr>
                <a:defRPr/>
              </a:pPr>
              <a:t>3/4/26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90689-B27E-6649-AFF9-D29F52C0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7EE4C-0AE9-3F41-9F7B-B67220919F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49FDB2-8C78-BC45-AD39-5EFE478DE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D4F0BC-1BE7-3347-BC1C-D415036934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98B9701-76AE-F44F-BE41-D262FAE6CC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03FCD77-1807-314C-B9B4-BA14E34CCF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7EF0B7B-75FA-0C4E-B764-1E04A85B6A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1FDAD0E-9AC0-2444-B136-632C202197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5FC1F04-E5D1-D94F-A10C-799115D5E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6C070B7-2283-8243-977C-761D718165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0965A56B-376B-2546-AEC8-7527ECC206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CC0D5DC-F513-B440-B541-6490B620087D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9D9C60D-7DE9-2544-A519-9C5AE3658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F8C144AB-B296-2943-BBEF-20F8A2509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81E5F97F-3712-CE4E-9153-352C84C8DC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4A3B6C4-89A8-8A4E-8B82-B1DF913CFD00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4CA72A8-B9BA-EC4F-9453-CFFF35A87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>
            <a:extLst>
              <a:ext uri="{FF2B5EF4-FFF2-40B4-BE49-F238E27FC236}">
                <a16:creationId xmlns:a16="http://schemas.microsoft.com/office/drawing/2014/main" id="{21A749F4-0D61-7542-A532-25F2383FC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87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886E29A-CB36-2540-A36D-91183A1EA9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3981667-A81E-B847-BF2F-2AAF64BB0F65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3F0C852-A370-9D4B-A244-8D05E74B5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>
            <a:extLst>
              <a:ext uri="{FF2B5EF4-FFF2-40B4-BE49-F238E27FC236}">
                <a16:creationId xmlns:a16="http://schemas.microsoft.com/office/drawing/2014/main" id="{46DF9DC5-44F7-744B-9DEC-3FEED865D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01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FD583AB4-C6F9-6545-AC43-CDB188E6D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38177CD-B322-4E42-B3C2-F4F1EEA8E779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6F326AE-E80A-4247-8D0D-6FDE00903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74547C9E-6BE8-334D-85C6-D086642EB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331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E8953D3-4347-CF45-B6B2-F276C51A6D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AA5FE45-82E5-CE47-80E3-23CBDE7A5145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3E30902-B97C-3646-B828-DD1B1D37D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DF2016B6-02C1-874A-9982-35A1F7D30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71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709ACE7-6B89-3141-A9DF-69F88DA4F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C34EC17-3A08-B444-82F2-9056DDD9413A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2926EEB-CE49-DF4D-A36D-FD1025022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68E85977-A885-7749-B868-3B0130625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316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00D884A9-E1EE-6E41-8144-4C664BC3B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9007295-9524-4249-B58F-4A0CB731CD4B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C9ECB188-9E76-8D48-8F1A-E8D5FE377B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>
            <a:extLst>
              <a:ext uri="{FF2B5EF4-FFF2-40B4-BE49-F238E27FC236}">
                <a16:creationId xmlns:a16="http://schemas.microsoft.com/office/drawing/2014/main" id="{5EB4BFD1-1219-7A47-8A3E-00CDF081D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51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FD583AB4-C6F9-6545-AC43-CDB188E6D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38177CD-B322-4E42-B3C2-F4F1EEA8E779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6F326AE-E80A-4247-8D0D-6FDE00903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74547C9E-6BE8-334D-85C6-D086642EB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15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AC67B37-E868-ED47-AFFB-70F25CDBE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CC2608E-3A07-6342-9431-C20DB2631BF5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427B26D-89CD-BC4B-8C6F-DC1B7A935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0C4CE123-34F8-6445-B26B-5C5FC2E4D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63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792A18-67DC-B741-8281-B16C409D8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04C8B9-ECBC-C748-8D55-907015A22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26B66D-A666-2247-B3DA-1E7182E3DA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1C1F2-C0BC-1041-A0CE-59BF7A474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72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0F2DA-7D2F-5145-8D36-630328046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EB9673-FC67-0443-9EC6-E3B42C167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B2379-AAF5-9049-BA25-97811D4A5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B5401-2D09-8B4D-8874-8C5F11169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1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A94E41-75A6-4445-B7F6-D014A8FE0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34E83A-61E8-0B43-886B-436E0D6CA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013A91-9A2E-C142-8559-088A6EF0C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D6EDD-D7BC-AA4E-A4D2-0FD4AF810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31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C38FAD-C358-5A4F-AE7C-9CCBAA66B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3288EB-CAFB-EC47-A56A-EFE90C1BC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3373F4-E370-A94E-9961-92DA46C0B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B5630-40E4-E748-869D-3E851C0B9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9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18A0F-07BB-2F41-A70C-B88F32766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72922-189E-FB41-AA1C-95ED32D4D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808277-43BC-3943-92B1-254CD2252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BE0AF-7C97-1943-B74B-2B6A0944B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8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58AAD-D1C3-6B44-A102-80AA2FFC7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0B4AE-ABB3-2A47-8E51-4037262B7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CD2D3-263A-C24E-BFF8-2CAFD14B9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F63D-C91C-7144-AE69-2EA5D3352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0F98D1-C3FA-194C-8325-EAC733680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30D8AC-644B-2048-912A-1346004A1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4F8E49-7F96-8D41-8367-0529694EB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31373-360D-CD42-A670-6FD2013DA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07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E2ED6C-3E2D-EC47-A5D1-36BB7FAB5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09A0E6-7281-A84F-800D-1562A42E5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DCD3E0-ACB9-4049-860A-1CB48BB6F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591A9-B021-3E44-BA27-2138A213B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8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772FF9-20C1-D542-A182-342245A80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40227E-0A64-B548-A766-37754B890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EE7FFB-9223-C740-B765-4D3E59BED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5203A-19C6-3046-AFF1-39DF58C62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2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DB559-3C6E-214C-9DFD-0A5BE6ADB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A57D2-204C-6C42-B534-322136D0C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584A5-08CB-8E4A-9A9D-DBE0A5A90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EF4DF-CCE4-E94F-93BA-0F13B84E3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7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A4B6A-F790-064E-93DD-CFD7F2D54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FBE19-BEFA-6E45-8D4F-79F866C6F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39EC4-3D11-3341-B4D5-FF9BF00CE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0ABB3-67A4-2548-81D2-E0F1BB320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00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3E373D-58AA-D246-B717-8EB3843EA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D8CC9C-50CC-C74A-B4D3-44EC064C9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EBD9EC-BB64-8743-BBD8-011B06699C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0D0115-5A93-0D44-BCA8-D6E2789274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3F86B9-AA85-7242-A105-A268CCEB7F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81DADE9-4192-BB4A-808F-927DD77990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042">
            <a:extLst>
              <a:ext uri="{FF2B5EF4-FFF2-40B4-BE49-F238E27FC236}">
                <a16:creationId xmlns:a16="http://schemas.microsoft.com/office/drawing/2014/main" id="{F5898064-8BFE-3548-B586-9BFF9D37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06" y="5319108"/>
            <a:ext cx="4372388" cy="73866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Chapter 5</a:t>
            </a:r>
            <a:r>
              <a:rPr lang="en-US" altLang="en-US" sz="1800" dirty="0"/>
              <a:t>, </a:t>
            </a:r>
            <a:r>
              <a:rPr lang="en-US" altLang="en-US" sz="1800" i="1" dirty="0"/>
              <a:t>Light and matter,</a:t>
            </a:r>
            <a:r>
              <a:rPr lang="en-US" altLang="en-US" sz="1800" dirty="0"/>
              <a:t> </a:t>
            </a:r>
            <a:r>
              <a:rPr lang="en-US" altLang="en-US" sz="1800" b="1" dirty="0"/>
              <a:t>pp. 137 – 164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Text Box 4">
            <a:extLst>
              <a:ext uri="{FF2B5EF4-FFF2-40B4-BE49-F238E27FC236}">
                <a16:creationId xmlns:a16="http://schemas.microsoft.com/office/drawing/2014/main" id="{8D071471-B505-B446-B709-DFA9FCB38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85800"/>
            <a:ext cx="5376863" cy="22828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x-none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Light … is an electromagnetic wave:</a:t>
            </a:r>
            <a:r>
              <a:rPr lang="en-US" altLang="x-none"/>
              <a:t> </a:t>
            </a:r>
          </a:p>
          <a:p>
            <a:pPr>
              <a:defRPr/>
            </a:pPr>
            <a:r>
              <a:rPr lang="en-US" altLang="x-none" b="0"/>
              <a:t>• … is a wave pattern</a:t>
            </a:r>
          </a:p>
          <a:p>
            <a:pPr>
              <a:defRPr/>
            </a:pPr>
            <a:r>
              <a:rPr lang="en-US" altLang="x-none" b="0"/>
              <a:t>            of electric and magnetic fields</a:t>
            </a:r>
          </a:p>
          <a:p>
            <a:pPr>
              <a:defRPr/>
            </a:pPr>
            <a:r>
              <a:rPr lang="en-US" altLang="x-none" b="0"/>
              <a:t>• … propagates in vacuum</a:t>
            </a:r>
          </a:p>
          <a:p>
            <a:pPr>
              <a:defRPr/>
            </a:pPr>
            <a:r>
              <a:rPr lang="en-US" altLang="x-none" b="0"/>
              <a:t>• … has wavelength </a:t>
            </a:r>
            <a:r>
              <a:rPr lang="en-US" altLang="x-none" sz="1800" b="0" i="1"/>
              <a:t>(</a:t>
            </a:r>
            <a:r>
              <a:rPr lang="en-US" altLang="x-none" sz="1800" b="0" i="1">
                <a:solidFill>
                  <a:schemeClr val="accent2"/>
                </a:solidFill>
              </a:rPr>
              <a:t>blue: 400 nm</a:t>
            </a:r>
            <a:r>
              <a:rPr lang="en-US" altLang="x-none" sz="1800" b="0" i="1"/>
              <a:t>, </a:t>
            </a:r>
            <a:r>
              <a:rPr lang="en-US" altLang="x-none" sz="1800" b="0" i="1">
                <a:solidFill>
                  <a:srgbClr val="FF0000"/>
                </a:solidFill>
              </a:rPr>
              <a:t>red: 700 nm</a:t>
            </a:r>
            <a:r>
              <a:rPr lang="en-US" altLang="x-none" sz="1800" b="0" i="1"/>
              <a:t>)</a:t>
            </a:r>
            <a:r>
              <a:rPr lang="en-US" altLang="x-none" b="0"/>
              <a:t> </a:t>
            </a:r>
          </a:p>
          <a:p>
            <a:pPr>
              <a:defRPr/>
            </a:pPr>
            <a:endParaRPr lang="en-US" altLang="x-none" b="0"/>
          </a:p>
        </p:txBody>
      </p:sp>
      <p:sp>
        <p:nvSpPr>
          <p:cNvPr id="27650" name="Rectangle 10">
            <a:extLst>
              <a:ext uri="{FF2B5EF4-FFF2-40B4-BE49-F238E27FC236}">
                <a16:creationId xmlns:a16="http://schemas.microsoft.com/office/drawing/2014/main" id="{C2BC85D6-CE53-5C46-9854-DCA124E51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990600"/>
            <a:ext cx="2667000" cy="502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7554" name="Rectangle 2">
            <a:extLst>
              <a:ext uri="{FF2B5EF4-FFF2-40B4-BE49-F238E27FC236}">
                <a16:creationId xmlns:a16="http://schemas.microsoft.com/office/drawing/2014/main" id="{91CF17D5-8DAB-AD42-B321-C3670AE35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200"/>
            <a:ext cx="3276600" cy="5334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The physics of light</a:t>
            </a:r>
            <a:endParaRPr lang="en-US">
              <a:cs typeface="+mj-cs"/>
            </a:endParaRPr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3FAD5101-5BE6-FC48-8B39-84AF964F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1981200"/>
            <a:ext cx="26003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 mm = millimeter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1000 </a:t>
            </a:r>
            <a:r>
              <a:rPr lang="en-US" altLang="en-US" sz="2400">
                <a:latin typeface="Symbol" pitchFamily="2" charset="2"/>
              </a:rPr>
              <a:t>m</a:t>
            </a:r>
            <a:r>
              <a:rPr lang="en-US" altLang="en-US" sz="2400"/>
              <a:t>m = 1 mm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1000 nm = 1 </a:t>
            </a:r>
            <a:r>
              <a:rPr lang="en-US" altLang="en-US" sz="2400">
                <a:latin typeface="Symbol" pitchFamily="2" charset="2"/>
              </a:rPr>
              <a:t>m</a:t>
            </a:r>
            <a:r>
              <a:rPr lang="en-US" altLang="en-US" sz="2400"/>
              <a:t>m</a:t>
            </a:r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D6A4AEF3-A66C-514B-954F-0532740D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717925"/>
            <a:ext cx="1795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Micrometer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(size of a germ)</a:t>
            </a:r>
          </a:p>
        </p:txBody>
      </p:sp>
      <p:sp>
        <p:nvSpPr>
          <p:cNvPr id="27654" name="Text Box 8">
            <a:extLst>
              <a:ext uri="{FF2B5EF4-FFF2-40B4-BE49-F238E27FC236}">
                <a16:creationId xmlns:a16="http://schemas.microsoft.com/office/drawing/2014/main" id="{A3E49A72-66F3-8842-BDC7-09EE05CE0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241925"/>
            <a:ext cx="2076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Nanometer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(size of ten atoms)</a:t>
            </a:r>
          </a:p>
        </p:txBody>
      </p:sp>
      <p:sp>
        <p:nvSpPr>
          <p:cNvPr id="407561" name="Text Box 9">
            <a:extLst>
              <a:ext uri="{FF2B5EF4-FFF2-40B4-BE49-F238E27FC236}">
                <a16:creationId xmlns:a16="http://schemas.microsoft.com/office/drawing/2014/main" id="{09473703-2FAF-2C4B-8777-36683956B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066800"/>
            <a:ext cx="240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x-none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</a:t>
            </a:r>
          </a:p>
          <a:p>
            <a:pPr algn="ctr">
              <a:defRPr/>
            </a:pPr>
            <a:r>
              <a:rPr lang="en-US" altLang="x-none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units of distance!</a:t>
            </a:r>
          </a:p>
        </p:txBody>
      </p:sp>
      <p:sp>
        <p:nvSpPr>
          <p:cNvPr id="27656" name="Rectangle 11">
            <a:extLst>
              <a:ext uri="{FF2B5EF4-FFF2-40B4-BE49-F238E27FC236}">
                <a16:creationId xmlns:a16="http://schemas.microsoft.com/office/drawing/2014/main" id="{9C355588-769B-9A49-B711-63777F4B6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362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7" name="Text Box 12">
            <a:extLst>
              <a:ext uri="{FF2B5EF4-FFF2-40B4-BE49-F238E27FC236}">
                <a16:creationId xmlns:a16="http://schemas.microsoft.com/office/drawing/2014/main" id="{80398BF2-6F2A-BE44-8EF8-5603CF9D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2514600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chemeClr val="accent2"/>
                </a:solidFill>
              </a:rPr>
              <a:t>0.4 </a:t>
            </a:r>
            <a:r>
              <a:rPr lang="en-US" altLang="en-US" sz="1800" b="0" i="1">
                <a:solidFill>
                  <a:schemeClr val="accent2"/>
                </a:solidFill>
                <a:latin typeface="Symbol" pitchFamily="2" charset="2"/>
              </a:rPr>
              <a:t>m</a:t>
            </a:r>
            <a:r>
              <a:rPr lang="en-US" altLang="en-US" sz="1800" b="0" i="1">
                <a:solidFill>
                  <a:schemeClr val="accent2"/>
                </a:solidFill>
              </a:rPr>
              <a:t>m</a:t>
            </a:r>
            <a:r>
              <a:rPr lang="en-US" altLang="en-US" sz="2400"/>
              <a:t> </a:t>
            </a:r>
          </a:p>
        </p:txBody>
      </p:sp>
      <p:sp>
        <p:nvSpPr>
          <p:cNvPr id="27658" name="Line 13">
            <a:extLst>
              <a:ext uri="{FF2B5EF4-FFF2-40B4-BE49-F238E27FC236}">
                <a16:creationId xmlns:a16="http://schemas.microsoft.com/office/drawing/2014/main" id="{4815C020-902E-BF47-B891-A674576789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0163" y="2514600"/>
            <a:ext cx="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Text Box 14">
            <a:extLst>
              <a:ext uri="{FF2B5EF4-FFF2-40B4-BE49-F238E27FC236}">
                <a16:creationId xmlns:a16="http://schemas.microsoft.com/office/drawing/2014/main" id="{330F7309-D7BE-F54E-8867-1AF176558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2514600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0000"/>
                </a:solidFill>
              </a:rPr>
              <a:t>0.7 </a:t>
            </a:r>
            <a:r>
              <a:rPr lang="en-US" altLang="en-US" sz="1800" b="0" i="1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US" sz="1800" b="0" i="1">
                <a:solidFill>
                  <a:srgbClr val="FF0000"/>
                </a:solidFill>
              </a:rPr>
              <a:t>m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60" name="Line 15">
            <a:extLst>
              <a:ext uri="{FF2B5EF4-FFF2-40B4-BE49-F238E27FC236}">
                <a16:creationId xmlns:a16="http://schemas.microsoft.com/office/drawing/2014/main" id="{8E97D8D2-DE1E-AD42-82F2-1D0156A238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5075" y="25146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16">
            <a:extLst>
              <a:ext uri="{FF2B5EF4-FFF2-40B4-BE49-F238E27FC236}">
                <a16:creationId xmlns:a16="http://schemas.microsoft.com/office/drawing/2014/main" id="{630F7B28-5367-1449-8B7A-44C3B2BA5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2286000"/>
            <a:ext cx="1408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Millimeter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(size of ant)</a:t>
            </a:r>
          </a:p>
        </p:txBody>
      </p:sp>
      <p:pic>
        <p:nvPicPr>
          <p:cNvPr id="27662" name="Picture 1" descr="220px-Electromagneticwave3D.gif">
            <a:extLst>
              <a:ext uri="{FF2B5EF4-FFF2-40B4-BE49-F238E27FC236}">
                <a16:creationId xmlns:a16="http://schemas.microsoft.com/office/drawing/2014/main" id="{EFD76739-888D-6042-80C1-3F78E0C77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54102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>
            <a:extLst>
              <a:ext uri="{FF2B5EF4-FFF2-40B4-BE49-F238E27FC236}">
                <a16:creationId xmlns:a16="http://schemas.microsoft.com/office/drawing/2014/main" id="{099E7B83-4A08-7746-94A2-E5E5C5E46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1800" y="1066800"/>
            <a:ext cx="2057400" cy="228600"/>
          </a:xfrm>
        </p:spPr>
        <p:txBody>
          <a:bodyPr/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  <a:cs typeface="+mj-cs"/>
              </a:rPr>
              <a:t>Phases</a:t>
            </a:r>
          </a:p>
        </p:txBody>
      </p:sp>
      <p:sp>
        <p:nvSpPr>
          <p:cNvPr id="29699" name="Text Box 6">
            <a:extLst>
              <a:ext uri="{FF2B5EF4-FFF2-40B4-BE49-F238E27FC236}">
                <a16:creationId xmlns:a16="http://schemas.microsoft.com/office/drawing/2014/main" id="{F60157D9-2238-DD48-B234-4522A6F8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-31750"/>
            <a:ext cx="67643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The phases of matter</a:t>
            </a:r>
            <a:endParaRPr lang="en-US" altLang="en-US" sz="2800" b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FF00"/>
                </a:solidFill>
                <a:sym typeface="Symbol" pitchFamily="2" charset="2"/>
              </a:rPr>
              <a:t> 	 </a:t>
            </a:r>
            <a:r>
              <a:rPr lang="en-US" altLang="en-US" sz="2400">
                <a:solidFill>
                  <a:srgbClr val="FFFF00"/>
                </a:solidFill>
              </a:rPr>
              <a:t>Solid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FF00"/>
                </a:solidFill>
                <a:sym typeface="Symbol" pitchFamily="2" charset="2"/>
              </a:rPr>
              <a:t> 	</a:t>
            </a:r>
            <a:r>
              <a:rPr lang="en-US" altLang="en-US" sz="2400">
                <a:sym typeface="Symbol" pitchFamily="2" charset="2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Liquid</a:t>
            </a:r>
            <a:r>
              <a:rPr lang="en-US" altLang="en-US" sz="2400" b="0">
                <a:solidFill>
                  <a:srgbClr val="FFFF00"/>
                </a:solidFill>
              </a:rPr>
              <a:t> </a:t>
            </a:r>
            <a:r>
              <a:rPr lang="en-US" altLang="en-US" sz="2000" b="0" i="1">
                <a:solidFill>
                  <a:srgbClr val="FFFF00"/>
                </a:solidFill>
              </a:rPr>
              <a:t>(only under pressure – rarely in astronomy)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FF00"/>
                </a:solidFill>
                <a:sym typeface="Symbol" pitchFamily="2" charset="2"/>
              </a:rPr>
              <a:t> 	</a:t>
            </a:r>
            <a:r>
              <a:rPr lang="en-US" altLang="en-US" sz="2400">
                <a:sym typeface="Symbol" pitchFamily="2" charset="2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Gas</a:t>
            </a:r>
          </a:p>
        </p:txBody>
      </p:sp>
      <p:sp>
        <p:nvSpPr>
          <p:cNvPr id="29700" name="Text Box 10">
            <a:extLst>
              <a:ext uri="{FF2B5EF4-FFF2-40B4-BE49-F238E27FC236}">
                <a16:creationId xmlns:a16="http://schemas.microsoft.com/office/drawing/2014/main" id="{1004397E-0EA8-0B42-B543-C4E027353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81772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Hot matter: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    </a:t>
            </a:r>
            <a:r>
              <a:rPr lang="en-US" altLang="en-US" sz="2400">
                <a:solidFill>
                  <a:schemeClr val="bg1"/>
                </a:solidFill>
              </a:rPr>
              <a:t>T &gt; 1,000 - 2,000 K</a:t>
            </a:r>
            <a:r>
              <a:rPr lang="en-US" altLang="en-US" sz="2400">
                <a:solidFill>
                  <a:srgbClr val="FFFF00"/>
                </a:solidFill>
              </a:rPr>
              <a:t> molecules fall apart into atoms</a:t>
            </a:r>
            <a:r>
              <a:rPr lang="en-US" altLang="en-US" sz="2400">
                <a:solidFill>
                  <a:srgbClr val="00FF00"/>
                </a:solidFill>
              </a:rPr>
              <a:t> </a:t>
            </a:r>
            <a:r>
              <a:rPr lang="en-US" altLang="en-US" sz="2400" b="0" i="1">
                <a:solidFill>
                  <a:srgbClr val="00FF00"/>
                </a:solidFill>
              </a:rPr>
              <a:t>(gas)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    </a:t>
            </a:r>
            <a:r>
              <a:rPr lang="en-US" altLang="en-US" sz="2400">
                <a:solidFill>
                  <a:schemeClr val="bg1"/>
                </a:solidFill>
              </a:rPr>
              <a:t>T &gt; 2,000 - 3,000 K</a:t>
            </a:r>
            <a:r>
              <a:rPr lang="en-US" altLang="en-US" sz="2400">
                <a:solidFill>
                  <a:srgbClr val="FFFF00"/>
                </a:solidFill>
              </a:rPr>
              <a:t> atoms are ionized </a:t>
            </a:r>
            <a:r>
              <a:rPr lang="en-US" altLang="en-US" sz="2400">
                <a:solidFill>
                  <a:srgbClr val="00CC00"/>
                </a:solidFill>
              </a:rPr>
              <a:t>(</a:t>
            </a:r>
            <a:r>
              <a:rPr lang="en-US" altLang="en-US" sz="2400" i="1">
                <a:solidFill>
                  <a:srgbClr val="00CC00"/>
                </a:solidFill>
              </a:rPr>
              <a:t>plasma</a:t>
            </a:r>
            <a:r>
              <a:rPr lang="en-US" altLang="en-US" sz="240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AB89A-E0DA-F54B-BF10-A45A12BBF7B9}"/>
              </a:ext>
            </a:extLst>
          </p:cNvPr>
          <p:cNvSpPr txBox="1"/>
          <p:nvPr/>
        </p:nvSpPr>
        <p:spPr>
          <a:xfrm>
            <a:off x="2117725" y="4267200"/>
            <a:ext cx="6264275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H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at 10,000 K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He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at 20,000K ; He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at 40,000K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C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N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O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... at ~2,000K 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</a:t>
            </a:r>
            <a:r>
              <a:rPr lang="mr-IN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…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C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++++++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N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+++++++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O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+++++++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, </a:t>
            </a:r>
            <a:r>
              <a:rPr lang="mr-IN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…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at &gt;50,000K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29702" name="TextBox 2">
            <a:extLst>
              <a:ext uri="{FF2B5EF4-FFF2-40B4-BE49-F238E27FC236}">
                <a16:creationId xmlns:a16="http://schemas.microsoft.com/office/drawing/2014/main" id="{C363A04F-CAC8-364D-831A-0D852770A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4267200"/>
            <a:ext cx="1382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hydrogen</a:t>
            </a:r>
            <a:endParaRPr lang="en-US" altLang="en-US" sz="2400" i="1" baseline="-25000">
              <a:solidFill>
                <a:srgbClr val="00FF00"/>
              </a:solidFill>
            </a:endParaRPr>
          </a:p>
        </p:txBody>
      </p:sp>
      <p:sp>
        <p:nvSpPr>
          <p:cNvPr id="29703" name="TextBox 3">
            <a:extLst>
              <a:ext uri="{FF2B5EF4-FFF2-40B4-BE49-F238E27FC236}">
                <a16:creationId xmlns:a16="http://schemas.microsoft.com/office/drawing/2014/main" id="{1F6B13E3-D925-E94C-83EA-EDA256735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4302125"/>
            <a:ext cx="385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-25000">
                <a:solidFill>
                  <a:srgbClr val="00FF00"/>
                </a:solidFill>
                <a:sym typeface="Wingdings" pitchFamily="2" charset="2"/>
              </a:rPr>
              <a:t></a:t>
            </a:r>
            <a:endParaRPr lang="en-US" altLang="en-US" sz="2400" baseline="-25000">
              <a:solidFill>
                <a:srgbClr val="00FF00"/>
              </a:solidFill>
            </a:endParaRPr>
          </a:p>
        </p:txBody>
      </p:sp>
      <p:sp>
        <p:nvSpPr>
          <p:cNvPr id="29704" name="TextBox 9">
            <a:extLst>
              <a:ext uri="{FF2B5EF4-FFF2-40B4-BE49-F238E27FC236}">
                <a16:creationId xmlns:a16="http://schemas.microsoft.com/office/drawing/2014/main" id="{CA09429B-6763-074C-870F-2ADA1810E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648200"/>
            <a:ext cx="107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helium</a:t>
            </a:r>
            <a:endParaRPr lang="en-US" altLang="en-US" sz="2400" i="1" baseline="-25000">
              <a:solidFill>
                <a:srgbClr val="00FF00"/>
              </a:solidFill>
            </a:endParaRPr>
          </a:p>
        </p:txBody>
      </p:sp>
      <p:sp>
        <p:nvSpPr>
          <p:cNvPr id="29705" name="TextBox 10">
            <a:extLst>
              <a:ext uri="{FF2B5EF4-FFF2-40B4-BE49-F238E27FC236}">
                <a16:creationId xmlns:a16="http://schemas.microsoft.com/office/drawing/2014/main" id="{91C783FE-CC8A-4945-BAEF-3D380EF0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4683125"/>
            <a:ext cx="385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-25000">
                <a:solidFill>
                  <a:srgbClr val="00FF00"/>
                </a:solidFill>
                <a:sym typeface="Wingdings" pitchFamily="2" charset="2"/>
              </a:rPr>
              <a:t></a:t>
            </a:r>
            <a:endParaRPr lang="en-US" altLang="en-US" sz="2400" baseline="-25000">
              <a:solidFill>
                <a:srgbClr val="00FF00"/>
              </a:solidFill>
            </a:endParaRPr>
          </a:p>
        </p:txBody>
      </p:sp>
      <p:sp>
        <p:nvSpPr>
          <p:cNvPr id="29706" name="TextBox 11">
            <a:extLst>
              <a:ext uri="{FF2B5EF4-FFF2-40B4-BE49-F238E27FC236}">
                <a16:creationId xmlns:a16="http://schemas.microsoft.com/office/drawing/2014/main" id="{7AA575BB-B7F2-2D4C-A40E-29616B00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29238"/>
            <a:ext cx="1830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called metals</a:t>
            </a:r>
            <a:endParaRPr lang="en-US" altLang="en-US" sz="2400" i="1" baseline="-25000">
              <a:solidFill>
                <a:srgbClr val="00FF00"/>
              </a:solidFill>
            </a:endParaRPr>
          </a:p>
        </p:txBody>
      </p:sp>
      <p:sp>
        <p:nvSpPr>
          <p:cNvPr id="29707" name="TextBox 12">
            <a:extLst>
              <a:ext uri="{FF2B5EF4-FFF2-40B4-BE49-F238E27FC236}">
                <a16:creationId xmlns:a16="http://schemas.microsoft.com/office/drawing/2014/main" id="{EAC3EB38-5C89-104E-9604-8A66185F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376863"/>
            <a:ext cx="38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-25000">
                <a:solidFill>
                  <a:srgbClr val="00FF00"/>
                </a:solidFill>
                <a:sym typeface="Wingdings" pitchFamily="2" charset="2"/>
              </a:rPr>
              <a:t></a:t>
            </a:r>
            <a:endParaRPr lang="en-US" altLang="en-US" sz="2400" baseline="-25000">
              <a:solidFill>
                <a:srgbClr val="00FF00"/>
              </a:solidFill>
            </a:endParaRPr>
          </a:p>
        </p:txBody>
      </p:sp>
      <p:sp>
        <p:nvSpPr>
          <p:cNvPr id="29708" name="Left Brace 4">
            <a:extLst>
              <a:ext uri="{FF2B5EF4-FFF2-40B4-BE49-F238E27FC236}">
                <a16:creationId xmlns:a16="http://schemas.microsoft.com/office/drawing/2014/main" id="{BF20E6D8-E137-2141-9226-CDC5D4FAD3B8}"/>
              </a:ext>
            </a:extLst>
          </p:cNvPr>
          <p:cNvSpPr>
            <a:spLocks/>
          </p:cNvSpPr>
          <p:nvPr/>
        </p:nvSpPr>
        <p:spPr bwMode="auto">
          <a:xfrm>
            <a:off x="2117725" y="5110163"/>
            <a:ext cx="168275" cy="1138237"/>
          </a:xfrm>
          <a:prstGeom prst="leftBrace">
            <a:avLst>
              <a:gd name="adj1" fmla="val 836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0000"/>
              </a:solidFill>
            </a:endParaRPr>
          </a:p>
        </p:txBody>
      </p:sp>
      <p:sp>
        <p:nvSpPr>
          <p:cNvPr id="29709" name="Right Brace 5">
            <a:extLst>
              <a:ext uri="{FF2B5EF4-FFF2-40B4-BE49-F238E27FC236}">
                <a16:creationId xmlns:a16="http://schemas.microsoft.com/office/drawing/2014/main" id="{EA5F6A2A-5D1F-9847-A025-56B5CD3B468B}"/>
              </a:ext>
            </a:extLst>
          </p:cNvPr>
          <p:cNvSpPr>
            <a:spLocks/>
          </p:cNvSpPr>
          <p:nvPr/>
        </p:nvSpPr>
        <p:spPr bwMode="auto">
          <a:xfrm flipH="1">
            <a:off x="2197100" y="5181600"/>
            <a:ext cx="317500" cy="838200"/>
          </a:xfrm>
          <a:prstGeom prst="rightBrace">
            <a:avLst>
              <a:gd name="adj1" fmla="val 24994"/>
              <a:gd name="adj2" fmla="val 50000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00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7F8AC-4BFA-1746-A6B7-49A02BE5DE94}"/>
              </a:ext>
            </a:extLst>
          </p:cNvPr>
          <p:cNvSpPr txBox="1"/>
          <p:nvPr/>
        </p:nvSpPr>
        <p:spPr>
          <a:xfrm>
            <a:off x="668338" y="6303963"/>
            <a:ext cx="17986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fully ionized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2FEA19-4083-7141-8921-6FBD2372EBF7}"/>
              </a:ext>
            </a:extLst>
          </p:cNvPr>
          <p:cNvSpPr txBox="1"/>
          <p:nvPr/>
        </p:nvSpPr>
        <p:spPr>
          <a:xfrm>
            <a:off x="7162800" y="4965700"/>
            <a:ext cx="17986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once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ionized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320835-0020-4145-9320-DF0E57BFF224}"/>
              </a:ext>
            </a:extLst>
          </p:cNvPr>
          <p:cNvCxnSpPr/>
          <p:nvPr/>
        </p:nvCxnSpPr>
        <p:spPr bwMode="auto">
          <a:xfrm flipV="1">
            <a:off x="2465388" y="6096000"/>
            <a:ext cx="506412" cy="400050"/>
          </a:xfrm>
          <a:prstGeom prst="straightConnector1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AE6219-933C-A24E-B1B7-6F9F7963E732}"/>
              </a:ext>
            </a:extLst>
          </p:cNvPr>
          <p:cNvCxnSpPr/>
          <p:nvPr/>
        </p:nvCxnSpPr>
        <p:spPr bwMode="auto">
          <a:xfrm flipV="1">
            <a:off x="2438400" y="6075363"/>
            <a:ext cx="1751013" cy="458787"/>
          </a:xfrm>
          <a:prstGeom prst="straightConnector1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8F4568-43BB-6142-A809-A040E56EB483}"/>
              </a:ext>
            </a:extLst>
          </p:cNvPr>
          <p:cNvCxnSpPr/>
          <p:nvPr/>
        </p:nvCxnSpPr>
        <p:spPr bwMode="auto">
          <a:xfrm flipV="1">
            <a:off x="2438400" y="6151563"/>
            <a:ext cx="3095625" cy="382587"/>
          </a:xfrm>
          <a:prstGeom prst="straightConnector1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3577FB-98B0-704B-84D3-C4160DFE52F2}"/>
              </a:ext>
            </a:extLst>
          </p:cNvPr>
          <p:cNvCxnSpPr>
            <a:stCxn id="17" idx="1"/>
          </p:cNvCxnSpPr>
          <p:nvPr/>
        </p:nvCxnSpPr>
        <p:spPr bwMode="auto">
          <a:xfrm flipH="1" flipV="1">
            <a:off x="6096000" y="5195888"/>
            <a:ext cx="1066800" cy="0"/>
          </a:xfrm>
          <a:prstGeom prst="straightConnector1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sp>
        <p:nvSpPr>
          <p:cNvPr id="29716" name="TextBox 27">
            <a:extLst>
              <a:ext uri="{FF2B5EF4-FFF2-40B4-BE49-F238E27FC236}">
                <a16:creationId xmlns:a16="http://schemas.microsoft.com/office/drawing/2014/main" id="{CE5DF123-06A1-844E-A2E3-5F9F5AC7F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671888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FF00"/>
                </a:solidFill>
              </a:rPr>
              <a:t>More accurately:</a:t>
            </a:r>
          </a:p>
        </p:txBody>
      </p:sp>
      <p:sp>
        <p:nvSpPr>
          <p:cNvPr id="29717" name="Freeform 30">
            <a:extLst>
              <a:ext uri="{FF2B5EF4-FFF2-40B4-BE49-F238E27FC236}">
                <a16:creationId xmlns:a16="http://schemas.microsoft.com/office/drawing/2014/main" id="{88347477-AF93-AC41-AE91-AC04D3282F03}"/>
              </a:ext>
            </a:extLst>
          </p:cNvPr>
          <p:cNvSpPr>
            <a:spLocks/>
          </p:cNvSpPr>
          <p:nvPr/>
        </p:nvSpPr>
        <p:spPr bwMode="auto">
          <a:xfrm>
            <a:off x="3567113" y="3122613"/>
            <a:ext cx="2413000" cy="650875"/>
          </a:xfrm>
          <a:custGeom>
            <a:avLst/>
            <a:gdLst>
              <a:gd name="T0" fmla="*/ 1072735 w 2413686"/>
              <a:gd name="T1" fmla="*/ 652595 h 650789"/>
              <a:gd name="T2" fmla="*/ 1072735 w 2413686"/>
              <a:gd name="T3" fmla="*/ 652595 h 650789"/>
              <a:gd name="T4" fmla="*/ 1064545 w 2413686"/>
              <a:gd name="T5" fmla="*/ 578244 h 650789"/>
              <a:gd name="T6" fmla="*/ 1056356 w 2413686"/>
              <a:gd name="T7" fmla="*/ 454341 h 650789"/>
              <a:gd name="T8" fmla="*/ 1039978 w 2413686"/>
              <a:gd name="T9" fmla="*/ 404767 h 650789"/>
              <a:gd name="T10" fmla="*/ 1015413 w 2413686"/>
              <a:gd name="T11" fmla="*/ 388249 h 650789"/>
              <a:gd name="T12" fmla="*/ 949902 w 2413686"/>
              <a:gd name="T13" fmla="*/ 371731 h 650789"/>
              <a:gd name="T14" fmla="*/ 434005 w 2413686"/>
              <a:gd name="T15" fmla="*/ 371731 h 650789"/>
              <a:gd name="T16" fmla="*/ 335737 w 2413686"/>
              <a:gd name="T17" fmla="*/ 355214 h 650789"/>
              <a:gd name="T18" fmla="*/ 155595 w 2413686"/>
              <a:gd name="T19" fmla="*/ 330437 h 650789"/>
              <a:gd name="T20" fmla="*/ 106462 w 2413686"/>
              <a:gd name="T21" fmla="*/ 322170 h 650789"/>
              <a:gd name="T22" fmla="*/ 57329 w 2413686"/>
              <a:gd name="T23" fmla="*/ 313898 h 650789"/>
              <a:gd name="T24" fmla="*/ 32762 w 2413686"/>
              <a:gd name="T25" fmla="*/ 305640 h 650789"/>
              <a:gd name="T26" fmla="*/ 16370 w 2413686"/>
              <a:gd name="T27" fmla="*/ 280863 h 650789"/>
              <a:gd name="T28" fmla="*/ 0 w 2413686"/>
              <a:gd name="T29" fmla="*/ 231305 h 650789"/>
              <a:gd name="T30" fmla="*/ 24566 w 2413686"/>
              <a:gd name="T31" fmla="*/ 132162 h 650789"/>
              <a:gd name="T32" fmla="*/ 40937 w 2413686"/>
              <a:gd name="T33" fmla="*/ 107385 h 650789"/>
              <a:gd name="T34" fmla="*/ 90070 w 2413686"/>
              <a:gd name="T35" fmla="*/ 74350 h 650789"/>
              <a:gd name="T36" fmla="*/ 114637 w 2413686"/>
              <a:gd name="T37" fmla="*/ 57832 h 650789"/>
              <a:gd name="T38" fmla="*/ 180160 w 2413686"/>
              <a:gd name="T39" fmla="*/ 41294 h 650789"/>
              <a:gd name="T40" fmla="*/ 1031789 w 2413686"/>
              <a:gd name="T41" fmla="*/ 33035 h 650789"/>
              <a:gd name="T42" fmla="*/ 1121868 w 2413686"/>
              <a:gd name="T43" fmla="*/ 24776 h 650789"/>
              <a:gd name="T44" fmla="*/ 1162811 w 2413686"/>
              <a:gd name="T45" fmla="*/ 16517 h 650789"/>
              <a:gd name="T46" fmla="*/ 1261076 w 2413686"/>
              <a:gd name="T47" fmla="*/ 0 h 650789"/>
              <a:gd name="T48" fmla="*/ 1465797 w 2413686"/>
              <a:gd name="T49" fmla="*/ 8258 h 650789"/>
              <a:gd name="T50" fmla="*/ 1621385 w 2413686"/>
              <a:gd name="T51" fmla="*/ 16517 h 650789"/>
              <a:gd name="T52" fmla="*/ 1817916 w 2413686"/>
              <a:gd name="T53" fmla="*/ 24776 h 650789"/>
              <a:gd name="T54" fmla="*/ 1957125 w 2413686"/>
              <a:gd name="T55" fmla="*/ 41294 h 650789"/>
              <a:gd name="T56" fmla="*/ 2284678 w 2413686"/>
              <a:gd name="T57" fmla="*/ 49574 h 650789"/>
              <a:gd name="T58" fmla="*/ 2333811 w 2413686"/>
              <a:gd name="T59" fmla="*/ 57832 h 650789"/>
              <a:gd name="T60" fmla="*/ 2366566 w 2413686"/>
              <a:gd name="T61" fmla="*/ 107385 h 650789"/>
              <a:gd name="T62" fmla="*/ 2382944 w 2413686"/>
              <a:gd name="T63" fmla="*/ 156959 h 650789"/>
              <a:gd name="T64" fmla="*/ 2391132 w 2413686"/>
              <a:gd name="T65" fmla="*/ 181736 h 650789"/>
              <a:gd name="T66" fmla="*/ 2399322 w 2413686"/>
              <a:gd name="T67" fmla="*/ 214771 h 650789"/>
              <a:gd name="T68" fmla="*/ 2382944 w 2413686"/>
              <a:gd name="T69" fmla="*/ 289122 h 650789"/>
              <a:gd name="T70" fmla="*/ 2374755 w 2413686"/>
              <a:gd name="T71" fmla="*/ 313898 h 650789"/>
              <a:gd name="T72" fmla="*/ 2350188 w 2413686"/>
              <a:gd name="T73" fmla="*/ 338696 h 650789"/>
              <a:gd name="T74" fmla="*/ 2243733 w 2413686"/>
              <a:gd name="T75" fmla="*/ 363472 h 650789"/>
              <a:gd name="T76" fmla="*/ 2145468 w 2413686"/>
              <a:gd name="T77" fmla="*/ 371731 h 650789"/>
              <a:gd name="T78" fmla="*/ 1383908 w 2413686"/>
              <a:gd name="T79" fmla="*/ 379990 h 650789"/>
              <a:gd name="T80" fmla="*/ 1326588 w 2413686"/>
              <a:gd name="T81" fmla="*/ 388249 h 650789"/>
              <a:gd name="T82" fmla="*/ 1195566 w 2413686"/>
              <a:gd name="T83" fmla="*/ 404767 h 650789"/>
              <a:gd name="T84" fmla="*/ 1171000 w 2413686"/>
              <a:gd name="T85" fmla="*/ 413036 h 650789"/>
              <a:gd name="T86" fmla="*/ 1146433 w 2413686"/>
              <a:gd name="T87" fmla="*/ 429564 h 650789"/>
              <a:gd name="T88" fmla="*/ 1113678 w 2413686"/>
              <a:gd name="T89" fmla="*/ 479117 h 650789"/>
              <a:gd name="T90" fmla="*/ 1097301 w 2413686"/>
              <a:gd name="T91" fmla="*/ 569985 h 650789"/>
              <a:gd name="T92" fmla="*/ 1089111 w 2413686"/>
              <a:gd name="T93" fmla="*/ 611301 h 650789"/>
              <a:gd name="T94" fmla="*/ 1072735 w 2413686"/>
              <a:gd name="T95" fmla="*/ 652595 h 6507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13686" h="650789">
                <a:moveTo>
                  <a:pt x="1079157" y="650789"/>
                </a:moveTo>
                <a:lnTo>
                  <a:pt x="1079157" y="650789"/>
                </a:lnTo>
                <a:cubicBezTo>
                  <a:pt x="1076411" y="626075"/>
                  <a:pt x="1072984" y="601428"/>
                  <a:pt x="1070919" y="576648"/>
                </a:cubicBezTo>
                <a:cubicBezTo>
                  <a:pt x="1067491" y="535510"/>
                  <a:pt x="1068519" y="493947"/>
                  <a:pt x="1062681" y="453081"/>
                </a:cubicBezTo>
                <a:cubicBezTo>
                  <a:pt x="1060225" y="435889"/>
                  <a:pt x="1060655" y="413288"/>
                  <a:pt x="1046205" y="403654"/>
                </a:cubicBezTo>
                <a:cubicBezTo>
                  <a:pt x="1037967" y="398162"/>
                  <a:pt x="1030347" y="391606"/>
                  <a:pt x="1021492" y="387178"/>
                </a:cubicBezTo>
                <a:cubicBezTo>
                  <a:pt x="1004605" y="378734"/>
                  <a:pt x="971254" y="373835"/>
                  <a:pt x="955589" y="370702"/>
                </a:cubicBezTo>
                <a:cubicBezTo>
                  <a:pt x="734954" y="378057"/>
                  <a:pt x="662034" y="385730"/>
                  <a:pt x="436605" y="370702"/>
                </a:cubicBezTo>
                <a:cubicBezTo>
                  <a:pt x="403273" y="368480"/>
                  <a:pt x="370991" y="357551"/>
                  <a:pt x="337751" y="354227"/>
                </a:cubicBezTo>
                <a:cubicBezTo>
                  <a:pt x="222133" y="342665"/>
                  <a:pt x="282594" y="350526"/>
                  <a:pt x="156519" y="329513"/>
                </a:cubicBezTo>
                <a:lnTo>
                  <a:pt x="107092" y="321275"/>
                </a:lnTo>
                <a:cubicBezTo>
                  <a:pt x="90616" y="318529"/>
                  <a:pt x="73511" y="318318"/>
                  <a:pt x="57665" y="313037"/>
                </a:cubicBezTo>
                <a:lnTo>
                  <a:pt x="32951" y="304800"/>
                </a:lnTo>
                <a:cubicBezTo>
                  <a:pt x="27459" y="296562"/>
                  <a:pt x="20496" y="289134"/>
                  <a:pt x="16475" y="280086"/>
                </a:cubicBezTo>
                <a:cubicBezTo>
                  <a:pt x="9422" y="264216"/>
                  <a:pt x="0" y="230659"/>
                  <a:pt x="0" y="230659"/>
                </a:cubicBezTo>
                <a:cubicBezTo>
                  <a:pt x="4117" y="205955"/>
                  <a:pt x="10209" y="153561"/>
                  <a:pt x="24713" y="131805"/>
                </a:cubicBezTo>
                <a:cubicBezTo>
                  <a:pt x="30205" y="123567"/>
                  <a:pt x="33738" y="113611"/>
                  <a:pt x="41189" y="107091"/>
                </a:cubicBezTo>
                <a:cubicBezTo>
                  <a:pt x="56091" y="94052"/>
                  <a:pt x="74140" y="85124"/>
                  <a:pt x="90616" y="74140"/>
                </a:cubicBezTo>
                <a:cubicBezTo>
                  <a:pt x="98854" y="68648"/>
                  <a:pt x="105937" y="60795"/>
                  <a:pt x="115330" y="57664"/>
                </a:cubicBezTo>
                <a:cubicBezTo>
                  <a:pt x="135548" y="50925"/>
                  <a:pt x="160196" y="41575"/>
                  <a:pt x="181232" y="41189"/>
                </a:cubicBezTo>
                <a:lnTo>
                  <a:pt x="1037967" y="32951"/>
                </a:lnTo>
                <a:cubicBezTo>
                  <a:pt x="1068173" y="30205"/>
                  <a:pt x="1098488" y="28475"/>
                  <a:pt x="1128584" y="24713"/>
                </a:cubicBezTo>
                <a:cubicBezTo>
                  <a:pt x="1142477" y="22976"/>
                  <a:pt x="1155962" y="18777"/>
                  <a:pt x="1169773" y="16475"/>
                </a:cubicBezTo>
                <a:cubicBezTo>
                  <a:pt x="1292426" y="-3968"/>
                  <a:pt x="1171531" y="19417"/>
                  <a:pt x="1268627" y="0"/>
                </a:cubicBezTo>
                <a:lnTo>
                  <a:pt x="1474573" y="8237"/>
                </a:lnTo>
                <a:lnTo>
                  <a:pt x="1631092" y="16475"/>
                </a:lnTo>
                <a:lnTo>
                  <a:pt x="1828800" y="24713"/>
                </a:lnTo>
                <a:cubicBezTo>
                  <a:pt x="1889144" y="36782"/>
                  <a:pt x="1887371" y="38055"/>
                  <a:pt x="1968843" y="41189"/>
                </a:cubicBezTo>
                <a:cubicBezTo>
                  <a:pt x="2078634" y="45412"/>
                  <a:pt x="2188519" y="46681"/>
                  <a:pt x="2298357" y="49427"/>
                </a:cubicBezTo>
                <a:cubicBezTo>
                  <a:pt x="2314833" y="52173"/>
                  <a:pt x="2334100" y="48086"/>
                  <a:pt x="2347784" y="57664"/>
                </a:cubicBezTo>
                <a:cubicBezTo>
                  <a:pt x="2364006" y="69019"/>
                  <a:pt x="2380735" y="107091"/>
                  <a:pt x="2380735" y="107091"/>
                </a:cubicBezTo>
                <a:lnTo>
                  <a:pt x="2397211" y="156518"/>
                </a:lnTo>
                <a:cubicBezTo>
                  <a:pt x="2399957" y="164756"/>
                  <a:pt x="2403342" y="172808"/>
                  <a:pt x="2405448" y="181232"/>
                </a:cubicBezTo>
                <a:lnTo>
                  <a:pt x="2413686" y="214183"/>
                </a:lnTo>
                <a:cubicBezTo>
                  <a:pt x="2408026" y="242483"/>
                  <a:pt x="2404964" y="261189"/>
                  <a:pt x="2397211" y="288324"/>
                </a:cubicBezTo>
                <a:cubicBezTo>
                  <a:pt x="2394826" y="296673"/>
                  <a:pt x="2393790" y="305812"/>
                  <a:pt x="2388973" y="313037"/>
                </a:cubicBezTo>
                <a:cubicBezTo>
                  <a:pt x="2382510" y="322731"/>
                  <a:pt x="2374443" y="332093"/>
                  <a:pt x="2364259" y="337751"/>
                </a:cubicBezTo>
                <a:cubicBezTo>
                  <a:pt x="2335482" y="353738"/>
                  <a:pt x="2288342" y="359183"/>
                  <a:pt x="2257167" y="362464"/>
                </a:cubicBezTo>
                <a:cubicBezTo>
                  <a:pt x="2224283" y="365925"/>
                  <a:pt x="2191373" y="370072"/>
                  <a:pt x="2158313" y="370702"/>
                </a:cubicBezTo>
                <a:lnTo>
                  <a:pt x="1392194" y="378940"/>
                </a:lnTo>
                <a:cubicBezTo>
                  <a:pt x="1372973" y="381686"/>
                  <a:pt x="1353813" y="384909"/>
                  <a:pt x="1334530" y="387178"/>
                </a:cubicBezTo>
                <a:cubicBezTo>
                  <a:pt x="1286092" y="392877"/>
                  <a:pt x="1248770" y="393422"/>
                  <a:pt x="1202724" y="403654"/>
                </a:cubicBezTo>
                <a:cubicBezTo>
                  <a:pt x="1194248" y="405538"/>
                  <a:pt x="1186249" y="409145"/>
                  <a:pt x="1178011" y="411891"/>
                </a:cubicBezTo>
                <a:cubicBezTo>
                  <a:pt x="1169773" y="417383"/>
                  <a:pt x="1159817" y="420916"/>
                  <a:pt x="1153297" y="428367"/>
                </a:cubicBezTo>
                <a:cubicBezTo>
                  <a:pt x="1140258" y="443269"/>
                  <a:pt x="1120346" y="477794"/>
                  <a:pt x="1120346" y="477794"/>
                </a:cubicBezTo>
                <a:cubicBezTo>
                  <a:pt x="1106065" y="577758"/>
                  <a:pt x="1119407" y="498493"/>
                  <a:pt x="1103870" y="568410"/>
                </a:cubicBezTo>
                <a:cubicBezTo>
                  <a:pt x="1100833" y="582078"/>
                  <a:pt x="1099028" y="596016"/>
                  <a:pt x="1095632" y="609600"/>
                </a:cubicBezTo>
                <a:cubicBezTo>
                  <a:pt x="1085657" y="649499"/>
                  <a:pt x="1081903" y="643924"/>
                  <a:pt x="1079157" y="650789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F275579-DFEA-6B40-96E5-AE5B00E0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00"/>
            <a:ext cx="533400" cy="3048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747" name="Text Box 7">
            <a:extLst>
              <a:ext uri="{FF2B5EF4-FFF2-40B4-BE49-F238E27FC236}">
                <a16:creationId xmlns:a16="http://schemas.microsoft.com/office/drawing/2014/main" id="{85A28943-9C1F-6E43-9282-B22F120E9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4953000"/>
            <a:ext cx="70525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CC00"/>
                </a:solidFill>
              </a:rPr>
              <a:t>What is interstellar matter made of?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CC00"/>
                </a:solidFill>
              </a:rPr>
              <a:t>  </a:t>
            </a:r>
            <a:r>
              <a:rPr lang="en-US" altLang="en-US" sz="2000" dirty="0">
                <a:solidFill>
                  <a:srgbClr val="66FFFF"/>
                </a:solidFill>
                <a:sym typeface="Symbol" pitchFamily="2" charset="2"/>
              </a:rPr>
              <a:t> </a:t>
            </a:r>
            <a:r>
              <a:rPr lang="en-US" altLang="en-US" sz="2000" dirty="0">
                <a:solidFill>
                  <a:srgbClr val="FFC000"/>
                </a:solidFill>
              </a:rPr>
              <a:t>when gas: </a:t>
            </a:r>
            <a:r>
              <a:rPr lang="en-US" altLang="en-US" sz="1800" dirty="0">
                <a:solidFill>
                  <a:srgbClr val="66FFFF"/>
                </a:solidFill>
              </a:rPr>
              <a:t>H</a:t>
            </a:r>
            <a:r>
              <a:rPr lang="en-US" altLang="en-US" sz="1800" baseline="-25000" dirty="0">
                <a:solidFill>
                  <a:srgbClr val="66FFFF"/>
                </a:solidFill>
              </a:rPr>
              <a:t>2</a:t>
            </a:r>
            <a:r>
              <a:rPr lang="en-US" altLang="en-US" sz="1800" dirty="0">
                <a:solidFill>
                  <a:srgbClr val="66FFFF"/>
                </a:solidFill>
              </a:rPr>
              <a:t>, H, H+, and other atoms, ions, and molecules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FFFF"/>
                </a:solidFill>
                <a:sym typeface="Symbol" pitchFamily="2" charset="2"/>
              </a:rPr>
              <a:t>   </a:t>
            </a:r>
            <a:r>
              <a:rPr lang="en-US" altLang="en-US" sz="2000" i="1" dirty="0">
                <a:solidFill>
                  <a:srgbClr val="FFC000"/>
                </a:solidFill>
              </a:rPr>
              <a:t>when solid grains (“dust”):</a:t>
            </a:r>
            <a:r>
              <a:rPr lang="en-US" altLang="en-US" sz="2000" dirty="0">
                <a:solidFill>
                  <a:srgbClr val="FFC000"/>
                </a:solidFill>
              </a:rPr>
              <a:t> </a:t>
            </a:r>
            <a:r>
              <a:rPr lang="en-US" altLang="en-US" sz="1800" dirty="0">
                <a:solidFill>
                  <a:srgbClr val="66FFFF"/>
                </a:solidFill>
              </a:rPr>
              <a:t>ice, carbon (‘soot’), silicates (“rock”)</a:t>
            </a:r>
          </a:p>
        </p:txBody>
      </p:sp>
      <p:sp>
        <p:nvSpPr>
          <p:cNvPr id="31748" name="Text Box 9">
            <a:extLst>
              <a:ext uri="{FF2B5EF4-FFF2-40B4-BE49-F238E27FC236}">
                <a16:creationId xmlns:a16="http://schemas.microsoft.com/office/drawing/2014/main" id="{B409489A-5291-1049-BDEC-80F9CCE64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228600"/>
            <a:ext cx="507145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What is plasma?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sym typeface="Symbol" pitchFamily="2" charset="2"/>
              </a:rPr>
              <a:t>   </a:t>
            </a:r>
            <a:r>
              <a:rPr lang="en-US" altLang="en-US" sz="2400" dirty="0">
                <a:solidFill>
                  <a:srgbClr val="FFFF00"/>
                </a:solidFill>
              </a:rPr>
              <a:t>Matter with a lot of ionized atoms.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sym typeface="Symbol" pitchFamily="2" charset="2"/>
              </a:rPr>
              <a:t>    </a:t>
            </a:r>
            <a:r>
              <a:rPr lang="en-US" altLang="en-US" sz="2400" dirty="0">
                <a:solidFill>
                  <a:srgbClr val="FFFF00"/>
                </a:solidFill>
              </a:rPr>
              <a:t>Feels magnetic field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CC00"/>
                </a:solidFill>
              </a:rPr>
              <a:t>Examples:	</a:t>
            </a:r>
            <a:r>
              <a:rPr lang="en-US" altLang="en-US" sz="2000" b="0" i="1" dirty="0">
                <a:solidFill>
                  <a:schemeClr val="bg1"/>
                </a:solidFill>
              </a:rPr>
              <a:t>Flame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chemeClr val="bg1"/>
                </a:solidFill>
              </a:rPr>
              <a:t>		Lightening bolt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chemeClr val="bg1"/>
                </a:solidFill>
              </a:rPr>
              <a:t>		Substance of the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chemeClr val="bg1"/>
                </a:solidFill>
              </a:rPr>
              <a:t>		The Solar wind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chemeClr val="bg1"/>
                </a:solidFill>
              </a:rPr>
              <a:t>		Hot interstellar matter</a:t>
            </a:r>
            <a:endParaRPr lang="en-US" altLang="en-US" sz="2400" b="0" dirty="0">
              <a:solidFill>
                <a:srgbClr val="FFFF00"/>
              </a:solidFill>
            </a:endParaRPr>
          </a:p>
        </p:txBody>
      </p:sp>
      <p:pic>
        <p:nvPicPr>
          <p:cNvPr id="31749" name="Picture 11" descr="Ionization">
            <a:extLst>
              <a:ext uri="{FF2B5EF4-FFF2-40B4-BE49-F238E27FC236}">
                <a16:creationId xmlns:a16="http://schemas.microsoft.com/office/drawing/2014/main" id="{243ED855-D24D-394E-8507-3D201C1B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65872"/>
            <a:ext cx="4076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A73635-D16B-3E43-955F-EF415BCDA604}"/>
              </a:ext>
            </a:extLst>
          </p:cNvPr>
          <p:cNvSpPr txBox="1"/>
          <p:nvPr/>
        </p:nvSpPr>
        <p:spPr>
          <a:xfrm>
            <a:off x="76200" y="4275872"/>
            <a:ext cx="8648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5589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6C6EB27-01CC-BE44-943D-5C920B6F8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1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>
            <a:extLst>
              <a:ext uri="{FF2B5EF4-FFF2-40B4-BE49-F238E27FC236}">
                <a16:creationId xmlns:a16="http://schemas.microsoft.com/office/drawing/2014/main" id="{4C1C7EFC-1583-9F44-9837-636D98B0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18147" name="Text Box 3">
            <a:extLst>
              <a:ext uri="{FF2B5EF4-FFF2-40B4-BE49-F238E27FC236}">
                <a16:creationId xmlns:a16="http://schemas.microsoft.com/office/drawing/2014/main" id="{89CF757D-6665-E94C-BC4D-E9E2E7DDF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8148" name="Rectangle 4">
            <a:extLst>
              <a:ext uri="{FF2B5EF4-FFF2-40B4-BE49-F238E27FC236}">
                <a16:creationId xmlns:a16="http://schemas.microsoft.com/office/drawing/2014/main" id="{EC6A9F2A-C236-6549-B060-827E5E63F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 </a:t>
            </a:r>
          </a:p>
        </p:txBody>
      </p:sp>
      <p:sp>
        <p:nvSpPr>
          <p:cNvPr id="518149" name="Text Box 5">
            <a:extLst>
              <a:ext uri="{FF2B5EF4-FFF2-40B4-BE49-F238E27FC236}">
                <a16:creationId xmlns:a16="http://schemas.microsoft.com/office/drawing/2014/main" id="{E9978AD5-EDEA-EF4C-B2CF-DD25EFAD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518150" name="Text Box 6">
            <a:extLst>
              <a:ext uri="{FF2B5EF4-FFF2-40B4-BE49-F238E27FC236}">
                <a16:creationId xmlns:a16="http://schemas.microsoft.com/office/drawing/2014/main" id="{7F2D50E7-A337-0441-82E3-0B949AE5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7620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plasma?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Substance under tremendous pressure.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Liquid or gas containing chemical compounds.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Gas containing (at least a portion of) ionized atoms.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Fully ionized gas.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A gas of purely neutral hydrogen atoms.</a:t>
            </a:r>
          </a:p>
        </p:txBody>
      </p:sp>
      <p:sp>
        <p:nvSpPr>
          <p:cNvPr id="518151" name="Text Box 7">
            <a:extLst>
              <a:ext uri="{FF2B5EF4-FFF2-40B4-BE49-F238E27FC236}">
                <a16:creationId xmlns:a16="http://schemas.microsoft.com/office/drawing/2014/main" id="{CF9E84C8-D727-0F49-A462-317D2D199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18152" name="Text Box 8">
            <a:extLst>
              <a:ext uri="{FF2B5EF4-FFF2-40B4-BE49-F238E27FC236}">
                <a16:creationId xmlns:a16="http://schemas.microsoft.com/office/drawing/2014/main" id="{BD14A9E9-9780-B343-B82B-CD5E06891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8153" name="Text Box 9">
            <a:extLst>
              <a:ext uri="{FF2B5EF4-FFF2-40B4-BE49-F238E27FC236}">
                <a16:creationId xmlns:a16="http://schemas.microsoft.com/office/drawing/2014/main" id="{FA13FB85-1A7F-AA4B-9D55-BD6EFD044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18154" name="Text Box 10">
            <a:extLst>
              <a:ext uri="{FF2B5EF4-FFF2-40B4-BE49-F238E27FC236}">
                <a16:creationId xmlns:a16="http://schemas.microsoft.com/office/drawing/2014/main" id="{0C03CB04-C549-BE41-B97A-C22722B65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18155" name="Text Box 11">
            <a:extLst>
              <a:ext uri="{FF2B5EF4-FFF2-40B4-BE49-F238E27FC236}">
                <a16:creationId xmlns:a16="http://schemas.microsoft.com/office/drawing/2014/main" id="{14615D97-598E-114E-A530-C7339B03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8156" name="Text Box 12">
            <a:extLst>
              <a:ext uri="{FF2B5EF4-FFF2-40B4-BE49-F238E27FC236}">
                <a16:creationId xmlns:a16="http://schemas.microsoft.com/office/drawing/2014/main" id="{C2301AB7-1594-7344-B395-AE5F6A862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18157" name="Text Box 13">
            <a:extLst>
              <a:ext uri="{FF2B5EF4-FFF2-40B4-BE49-F238E27FC236}">
                <a16:creationId xmlns:a16="http://schemas.microsoft.com/office/drawing/2014/main" id="{FF2FCA95-1DDC-2E4A-ADB4-112F99ACC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18158" name="Text Box 14">
            <a:extLst>
              <a:ext uri="{FF2B5EF4-FFF2-40B4-BE49-F238E27FC236}">
                <a16:creationId xmlns:a16="http://schemas.microsoft.com/office/drawing/2014/main" id="{4755873B-18A1-544F-B287-597EE375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18159" name="Text Box 15">
            <a:extLst>
              <a:ext uri="{FF2B5EF4-FFF2-40B4-BE49-F238E27FC236}">
                <a16:creationId xmlns:a16="http://schemas.microsoft.com/office/drawing/2014/main" id="{362AE706-9444-EF49-9902-E3243FD0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18160" name="Text Box 16">
            <a:extLst>
              <a:ext uri="{FF2B5EF4-FFF2-40B4-BE49-F238E27FC236}">
                <a16:creationId xmlns:a16="http://schemas.microsoft.com/office/drawing/2014/main" id="{4116C3A4-8849-9C4E-9D1B-D41FB9A87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18161" name="Text Box 17">
            <a:extLst>
              <a:ext uri="{FF2B5EF4-FFF2-40B4-BE49-F238E27FC236}">
                <a16:creationId xmlns:a16="http://schemas.microsoft.com/office/drawing/2014/main" id="{6DB6BFA8-5D57-3D4D-A29C-4C209CB4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18162" name="Text Box 18">
            <a:extLst>
              <a:ext uri="{FF2B5EF4-FFF2-40B4-BE49-F238E27FC236}">
                <a16:creationId xmlns:a16="http://schemas.microsoft.com/office/drawing/2014/main" id="{0C5E7254-F428-FD4E-8EAC-B464B7A00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18163" name="Text Box 19">
            <a:extLst>
              <a:ext uri="{FF2B5EF4-FFF2-40B4-BE49-F238E27FC236}">
                <a16:creationId xmlns:a16="http://schemas.microsoft.com/office/drawing/2014/main" id="{8FB17FD5-D8A2-8946-A8BC-5271C8C0F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18164" name="Text Box 20">
            <a:extLst>
              <a:ext uri="{FF2B5EF4-FFF2-40B4-BE49-F238E27FC236}">
                <a16:creationId xmlns:a16="http://schemas.microsoft.com/office/drawing/2014/main" id="{6CC54751-2D1C-F845-A234-67449298E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8165" name="Text Box 21">
            <a:extLst>
              <a:ext uri="{FF2B5EF4-FFF2-40B4-BE49-F238E27FC236}">
                <a16:creationId xmlns:a16="http://schemas.microsoft.com/office/drawing/2014/main" id="{7E4E07F4-635B-1C44-A84A-33A80FC2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18166" name="Text Box 22">
            <a:extLst>
              <a:ext uri="{FF2B5EF4-FFF2-40B4-BE49-F238E27FC236}">
                <a16:creationId xmlns:a16="http://schemas.microsoft.com/office/drawing/2014/main" id="{001494E1-568C-3249-8D67-47D2FA5E1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18167" name="Text Box 23">
            <a:extLst>
              <a:ext uri="{FF2B5EF4-FFF2-40B4-BE49-F238E27FC236}">
                <a16:creationId xmlns:a16="http://schemas.microsoft.com/office/drawing/2014/main" id="{4AAF144E-91A9-0548-B51C-B5276E88E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18168" name="Text Box 24">
            <a:extLst>
              <a:ext uri="{FF2B5EF4-FFF2-40B4-BE49-F238E27FC236}">
                <a16:creationId xmlns:a16="http://schemas.microsoft.com/office/drawing/2014/main" id="{1BF7643B-0C3B-8942-A50B-E53CD8E2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18169" name="Text Box 25">
            <a:extLst>
              <a:ext uri="{FF2B5EF4-FFF2-40B4-BE49-F238E27FC236}">
                <a16:creationId xmlns:a16="http://schemas.microsoft.com/office/drawing/2014/main" id="{B49E16DE-0835-D04D-A2CF-BE43EF790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8170" name="Text Box 26">
            <a:extLst>
              <a:ext uri="{FF2B5EF4-FFF2-40B4-BE49-F238E27FC236}">
                <a16:creationId xmlns:a16="http://schemas.microsoft.com/office/drawing/2014/main" id="{E1F0E3D0-6ADD-9D4B-9334-A6B255F8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18171" name="Text Box 27">
            <a:extLst>
              <a:ext uri="{FF2B5EF4-FFF2-40B4-BE49-F238E27FC236}">
                <a16:creationId xmlns:a16="http://schemas.microsoft.com/office/drawing/2014/main" id="{F229E889-283E-A541-9126-8917A053B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18172" name="Text Box 28">
            <a:extLst>
              <a:ext uri="{FF2B5EF4-FFF2-40B4-BE49-F238E27FC236}">
                <a16:creationId xmlns:a16="http://schemas.microsoft.com/office/drawing/2014/main" id="{8FB611DF-C971-C843-B1FA-DE41B305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18173" name="Text Box 29">
            <a:extLst>
              <a:ext uri="{FF2B5EF4-FFF2-40B4-BE49-F238E27FC236}">
                <a16:creationId xmlns:a16="http://schemas.microsoft.com/office/drawing/2014/main" id="{63898D7A-E4FF-9D42-B1FD-2DF5F9D0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18174" name="Text Box 30">
            <a:extLst>
              <a:ext uri="{FF2B5EF4-FFF2-40B4-BE49-F238E27FC236}">
                <a16:creationId xmlns:a16="http://schemas.microsoft.com/office/drawing/2014/main" id="{751C6070-6C88-C847-830B-E72CCF3E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18175" name="Text Box 31">
            <a:extLst>
              <a:ext uri="{FF2B5EF4-FFF2-40B4-BE49-F238E27FC236}">
                <a16:creationId xmlns:a16="http://schemas.microsoft.com/office/drawing/2014/main" id="{094646C3-9B30-F24C-B83C-4E8314992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18176" name="Text Box 32">
            <a:extLst>
              <a:ext uri="{FF2B5EF4-FFF2-40B4-BE49-F238E27FC236}">
                <a16:creationId xmlns:a16="http://schemas.microsoft.com/office/drawing/2014/main" id="{70C5E24D-DAB5-134C-A82E-2383D38B0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18177" name="Text Box 33">
            <a:extLst>
              <a:ext uri="{FF2B5EF4-FFF2-40B4-BE49-F238E27FC236}">
                <a16:creationId xmlns:a16="http://schemas.microsoft.com/office/drawing/2014/main" id="{C5F565F6-BFB2-1446-BE0C-3CDC5D23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18178" name="Text Box 34">
            <a:extLst>
              <a:ext uri="{FF2B5EF4-FFF2-40B4-BE49-F238E27FC236}">
                <a16:creationId xmlns:a16="http://schemas.microsoft.com/office/drawing/2014/main" id="{CE168513-DD2C-1B4F-8BA1-038062EC1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18179" name="Text Box 35">
            <a:extLst>
              <a:ext uri="{FF2B5EF4-FFF2-40B4-BE49-F238E27FC236}">
                <a16:creationId xmlns:a16="http://schemas.microsoft.com/office/drawing/2014/main" id="{11E2E95F-F7FD-4D44-B2B0-0B089FD1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518180" name="Text Box 36">
            <a:extLst>
              <a:ext uri="{FF2B5EF4-FFF2-40B4-BE49-F238E27FC236}">
                <a16:creationId xmlns:a16="http://schemas.microsoft.com/office/drawing/2014/main" id="{152AA035-2E6C-D540-813A-4023188F5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421656110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nimBg="1" autoUpdateAnimBg="0"/>
      <p:bldP spid="518147" grpId="0" animBg="1" autoUpdateAnimBg="0"/>
      <p:bldP spid="518149" grpId="0" animBg="1" autoUpdateAnimBg="0"/>
      <p:bldP spid="518150" grpId="0" autoUpdateAnimBg="0"/>
      <p:bldP spid="518150" grpId="1" autoUpdateAnimBg="0"/>
      <p:bldP spid="518151" grpId="0" animBg="1" autoUpdateAnimBg="0"/>
      <p:bldP spid="518152" grpId="0" animBg="1" autoUpdateAnimBg="0"/>
      <p:bldP spid="518153" grpId="0" animBg="1" autoUpdateAnimBg="0"/>
      <p:bldP spid="518154" grpId="0" animBg="1" autoUpdateAnimBg="0"/>
      <p:bldP spid="518155" grpId="0" animBg="1" autoUpdateAnimBg="0"/>
      <p:bldP spid="518156" grpId="0" animBg="1" autoUpdateAnimBg="0"/>
      <p:bldP spid="518157" grpId="0" animBg="1" autoUpdateAnimBg="0"/>
      <p:bldP spid="518158" grpId="0" animBg="1" autoUpdateAnimBg="0"/>
      <p:bldP spid="518159" grpId="0" animBg="1" autoUpdateAnimBg="0"/>
      <p:bldP spid="518160" grpId="0" animBg="1" autoUpdateAnimBg="0"/>
      <p:bldP spid="518161" grpId="0" animBg="1" autoUpdateAnimBg="0"/>
      <p:bldP spid="518162" grpId="0" animBg="1" autoUpdateAnimBg="0"/>
      <p:bldP spid="518163" grpId="0" animBg="1" autoUpdateAnimBg="0"/>
      <p:bldP spid="518164" grpId="0" animBg="1" autoUpdateAnimBg="0"/>
      <p:bldP spid="518165" grpId="0" animBg="1" autoUpdateAnimBg="0"/>
      <p:bldP spid="518166" grpId="0" animBg="1" autoUpdateAnimBg="0"/>
      <p:bldP spid="518167" grpId="0" animBg="1" autoUpdateAnimBg="0"/>
      <p:bldP spid="518168" grpId="0" animBg="1" autoUpdateAnimBg="0"/>
      <p:bldP spid="518169" grpId="0" animBg="1" autoUpdateAnimBg="0"/>
      <p:bldP spid="518170" grpId="0" animBg="1" autoUpdateAnimBg="0"/>
      <p:bldP spid="518171" grpId="0" animBg="1" autoUpdateAnimBg="0"/>
      <p:bldP spid="518172" grpId="0" animBg="1" autoUpdateAnimBg="0"/>
      <p:bldP spid="518173" grpId="0" animBg="1" autoUpdateAnimBg="0"/>
      <p:bldP spid="518174" grpId="0" animBg="1" autoUpdateAnimBg="0"/>
      <p:bldP spid="518175" grpId="0" animBg="1" autoUpdateAnimBg="0"/>
      <p:bldP spid="518176" grpId="0" animBg="1" autoUpdateAnimBg="0"/>
      <p:bldP spid="518177" grpId="0" animBg="1" autoUpdateAnimBg="0"/>
      <p:bldP spid="518178" grpId="0" animBg="1" autoUpdateAnimBg="0"/>
      <p:bldP spid="518179" grpId="0" animBg="1" autoUpdateAnimBg="0"/>
      <p:bldP spid="51818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>
            <a:extLst>
              <a:ext uri="{FF2B5EF4-FFF2-40B4-BE49-F238E27FC236}">
                <a16:creationId xmlns:a16="http://schemas.microsoft.com/office/drawing/2014/main" id="{28DCAF13-F567-9246-830E-23D801C57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18147" name="Text Box 3">
            <a:extLst>
              <a:ext uri="{FF2B5EF4-FFF2-40B4-BE49-F238E27FC236}">
                <a16:creationId xmlns:a16="http://schemas.microsoft.com/office/drawing/2014/main" id="{15FC2B01-FA35-F845-87D4-764D6FB9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8148" name="Rectangle 4">
            <a:extLst>
              <a:ext uri="{FF2B5EF4-FFF2-40B4-BE49-F238E27FC236}">
                <a16:creationId xmlns:a16="http://schemas.microsoft.com/office/drawing/2014/main" id="{B9277F61-1157-AC42-9C67-C52DA9F96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 </a:t>
            </a:r>
          </a:p>
        </p:txBody>
      </p:sp>
      <p:sp>
        <p:nvSpPr>
          <p:cNvPr id="518149" name="Text Box 5">
            <a:extLst>
              <a:ext uri="{FF2B5EF4-FFF2-40B4-BE49-F238E27FC236}">
                <a16:creationId xmlns:a16="http://schemas.microsoft.com/office/drawing/2014/main" id="{4070F010-91D0-BD43-AB8F-ACF8F2CE9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518150" name="Text Box 6">
            <a:extLst>
              <a:ext uri="{FF2B5EF4-FFF2-40B4-BE49-F238E27FC236}">
                <a16:creationId xmlns:a16="http://schemas.microsoft.com/office/drawing/2014/main" id="{A3909AAB-1FE7-F44A-9060-ED9FB755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5344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solidFill>
                  <a:schemeClr val="accent2"/>
                </a:solidFill>
              </a:rPr>
              <a:t>What is ionization?</a:t>
            </a:r>
            <a:endParaRPr lang="en-US" altLang="x-none" sz="2400" dirty="0"/>
          </a:p>
          <a:p>
            <a:pPr>
              <a:buFontTx/>
              <a:buNone/>
              <a:defRPr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 Molecules fall apart into atoms due to heat.</a:t>
            </a:r>
          </a:p>
          <a:p>
            <a:pPr>
              <a:buFontTx/>
              <a:buNone/>
              <a:defRPr/>
            </a:pPr>
            <a:r>
              <a:rPr lang="en-US" altLang="x-none" sz="2400" dirty="0"/>
              <a:t>	Glowing gas is formed.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x-none" dirty="0">
                <a:solidFill>
                  <a:srgbClr val="00CC00"/>
                </a:solidFill>
              </a:rPr>
              <a:t>B </a:t>
            </a:r>
            <a:r>
              <a:rPr lang="en-US" altLang="x-none" sz="2400" dirty="0"/>
              <a:t>Nuclear processes in stars produce dangerous radiation.</a:t>
            </a:r>
          </a:p>
          <a:p>
            <a:pPr marL="0" indent="0">
              <a:buFontTx/>
              <a:buNone/>
              <a:defRPr/>
            </a:pPr>
            <a:r>
              <a:rPr lang="en-US" altLang="x-none" dirty="0">
                <a:solidFill>
                  <a:srgbClr val="00CC00"/>
                </a:solidFill>
              </a:rPr>
              <a:t>C</a:t>
            </a:r>
            <a:r>
              <a:rPr lang="en-US" altLang="x-none" sz="2400" b="0" dirty="0"/>
              <a:t> </a:t>
            </a:r>
            <a:r>
              <a:rPr lang="en-US" altLang="x-none" sz="2400" dirty="0"/>
              <a:t>Atomic nuclei fall apart into neutrons and protons.</a:t>
            </a:r>
          </a:p>
          <a:p>
            <a:pPr marL="0" indent="0">
              <a:buFontTx/>
              <a:buNone/>
              <a:defRPr/>
            </a:pPr>
            <a:r>
              <a:rPr lang="en-US" altLang="x-none" sz="2400" dirty="0"/>
              <a:t>	A neutron star results.</a:t>
            </a:r>
            <a:endParaRPr lang="en-US" altLang="x-none" sz="2400" b="0" dirty="0"/>
          </a:p>
          <a:p>
            <a:pPr marL="0" indent="0">
              <a:buFontTx/>
              <a:buNone/>
              <a:defRPr/>
            </a:pPr>
            <a:r>
              <a:rPr lang="en-US" altLang="x-none" dirty="0">
                <a:solidFill>
                  <a:srgbClr val="FF0000"/>
                </a:solidFill>
              </a:rPr>
              <a:t>D</a:t>
            </a:r>
            <a:r>
              <a:rPr lang="en-US" altLang="x-none" sz="2400" dirty="0">
                <a:solidFill>
                  <a:srgbClr val="FF0000"/>
                </a:solidFill>
              </a:rPr>
              <a:t> Atoms lose (some of) their electrons due to heat or UV</a:t>
            </a:r>
          </a:p>
          <a:p>
            <a:pPr marL="0" indent="0">
              <a:buFontTx/>
              <a:buNone/>
              <a:defRPr/>
            </a:pPr>
            <a:r>
              <a:rPr lang="en-US" altLang="x-none" sz="2400" dirty="0">
                <a:solidFill>
                  <a:srgbClr val="FF0000"/>
                </a:solidFill>
              </a:rPr>
              <a:t>	radiation. The substance becomes plasma.</a:t>
            </a:r>
          </a:p>
        </p:txBody>
      </p:sp>
      <p:sp>
        <p:nvSpPr>
          <p:cNvPr id="518151" name="Text Box 7">
            <a:extLst>
              <a:ext uri="{FF2B5EF4-FFF2-40B4-BE49-F238E27FC236}">
                <a16:creationId xmlns:a16="http://schemas.microsoft.com/office/drawing/2014/main" id="{864600C3-BC89-5B4C-8F09-1B69A10B5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18152" name="Text Box 8">
            <a:extLst>
              <a:ext uri="{FF2B5EF4-FFF2-40B4-BE49-F238E27FC236}">
                <a16:creationId xmlns:a16="http://schemas.microsoft.com/office/drawing/2014/main" id="{E1B0E8E4-73C6-9844-8F06-509601BA1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8153" name="Text Box 9">
            <a:extLst>
              <a:ext uri="{FF2B5EF4-FFF2-40B4-BE49-F238E27FC236}">
                <a16:creationId xmlns:a16="http://schemas.microsoft.com/office/drawing/2014/main" id="{037B44A5-E193-0446-A73D-D0CF69B5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18154" name="Text Box 10">
            <a:extLst>
              <a:ext uri="{FF2B5EF4-FFF2-40B4-BE49-F238E27FC236}">
                <a16:creationId xmlns:a16="http://schemas.microsoft.com/office/drawing/2014/main" id="{1226E7EC-06D0-9048-9978-745796EA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18155" name="Text Box 11">
            <a:extLst>
              <a:ext uri="{FF2B5EF4-FFF2-40B4-BE49-F238E27FC236}">
                <a16:creationId xmlns:a16="http://schemas.microsoft.com/office/drawing/2014/main" id="{9AA45469-A5BB-FC43-8C05-02A52F27B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8156" name="Text Box 12">
            <a:extLst>
              <a:ext uri="{FF2B5EF4-FFF2-40B4-BE49-F238E27FC236}">
                <a16:creationId xmlns:a16="http://schemas.microsoft.com/office/drawing/2014/main" id="{B5D2A556-C988-E44E-803F-D2318A831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18157" name="Text Box 13">
            <a:extLst>
              <a:ext uri="{FF2B5EF4-FFF2-40B4-BE49-F238E27FC236}">
                <a16:creationId xmlns:a16="http://schemas.microsoft.com/office/drawing/2014/main" id="{55764B06-C8A3-314E-B645-35069CA6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18158" name="Text Box 14">
            <a:extLst>
              <a:ext uri="{FF2B5EF4-FFF2-40B4-BE49-F238E27FC236}">
                <a16:creationId xmlns:a16="http://schemas.microsoft.com/office/drawing/2014/main" id="{67219C32-E3E2-7044-A4E8-D399F663B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18159" name="Text Box 15">
            <a:extLst>
              <a:ext uri="{FF2B5EF4-FFF2-40B4-BE49-F238E27FC236}">
                <a16:creationId xmlns:a16="http://schemas.microsoft.com/office/drawing/2014/main" id="{9564F6AA-48CB-C946-A995-1CFEB9564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18160" name="Text Box 16">
            <a:extLst>
              <a:ext uri="{FF2B5EF4-FFF2-40B4-BE49-F238E27FC236}">
                <a16:creationId xmlns:a16="http://schemas.microsoft.com/office/drawing/2014/main" id="{8E3FA513-ADBB-734A-BD50-4575AA28F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18161" name="Text Box 17">
            <a:extLst>
              <a:ext uri="{FF2B5EF4-FFF2-40B4-BE49-F238E27FC236}">
                <a16:creationId xmlns:a16="http://schemas.microsoft.com/office/drawing/2014/main" id="{78FFA3F9-D9CF-4949-91ED-A136894B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18162" name="Text Box 18">
            <a:extLst>
              <a:ext uri="{FF2B5EF4-FFF2-40B4-BE49-F238E27FC236}">
                <a16:creationId xmlns:a16="http://schemas.microsoft.com/office/drawing/2014/main" id="{6B8A1518-CEE3-A947-9573-6285ABB54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18163" name="Text Box 19">
            <a:extLst>
              <a:ext uri="{FF2B5EF4-FFF2-40B4-BE49-F238E27FC236}">
                <a16:creationId xmlns:a16="http://schemas.microsoft.com/office/drawing/2014/main" id="{CD6D1A40-41CE-9C4F-8E6E-B8A4C927A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18164" name="Text Box 20">
            <a:extLst>
              <a:ext uri="{FF2B5EF4-FFF2-40B4-BE49-F238E27FC236}">
                <a16:creationId xmlns:a16="http://schemas.microsoft.com/office/drawing/2014/main" id="{7A5FE229-BD6E-2245-A3FC-3962596B5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8165" name="Text Box 21">
            <a:extLst>
              <a:ext uri="{FF2B5EF4-FFF2-40B4-BE49-F238E27FC236}">
                <a16:creationId xmlns:a16="http://schemas.microsoft.com/office/drawing/2014/main" id="{794549ED-F9ED-C740-B568-880F2CA0D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18166" name="Text Box 22">
            <a:extLst>
              <a:ext uri="{FF2B5EF4-FFF2-40B4-BE49-F238E27FC236}">
                <a16:creationId xmlns:a16="http://schemas.microsoft.com/office/drawing/2014/main" id="{E37F0816-9910-3C43-BE91-F72746DA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18167" name="Text Box 23">
            <a:extLst>
              <a:ext uri="{FF2B5EF4-FFF2-40B4-BE49-F238E27FC236}">
                <a16:creationId xmlns:a16="http://schemas.microsoft.com/office/drawing/2014/main" id="{2B432510-DBDB-C946-A845-FF2B207B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18168" name="Text Box 24">
            <a:extLst>
              <a:ext uri="{FF2B5EF4-FFF2-40B4-BE49-F238E27FC236}">
                <a16:creationId xmlns:a16="http://schemas.microsoft.com/office/drawing/2014/main" id="{C74579BA-7CD4-C04F-96F3-F61A84D3F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18169" name="Text Box 25">
            <a:extLst>
              <a:ext uri="{FF2B5EF4-FFF2-40B4-BE49-F238E27FC236}">
                <a16:creationId xmlns:a16="http://schemas.microsoft.com/office/drawing/2014/main" id="{BE613381-1793-B84F-BA8E-CBD112B1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8170" name="Text Box 26">
            <a:extLst>
              <a:ext uri="{FF2B5EF4-FFF2-40B4-BE49-F238E27FC236}">
                <a16:creationId xmlns:a16="http://schemas.microsoft.com/office/drawing/2014/main" id="{BD4D96B5-535C-5843-BB71-28D04DABE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18171" name="Text Box 27">
            <a:extLst>
              <a:ext uri="{FF2B5EF4-FFF2-40B4-BE49-F238E27FC236}">
                <a16:creationId xmlns:a16="http://schemas.microsoft.com/office/drawing/2014/main" id="{70474C06-B08E-CF41-9629-57CF3FFD5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18172" name="Text Box 28">
            <a:extLst>
              <a:ext uri="{FF2B5EF4-FFF2-40B4-BE49-F238E27FC236}">
                <a16:creationId xmlns:a16="http://schemas.microsoft.com/office/drawing/2014/main" id="{2E45B872-3794-5546-AAE2-4937D835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18173" name="Text Box 29">
            <a:extLst>
              <a:ext uri="{FF2B5EF4-FFF2-40B4-BE49-F238E27FC236}">
                <a16:creationId xmlns:a16="http://schemas.microsoft.com/office/drawing/2014/main" id="{9956169E-002E-A44E-8B70-ABA2D5A48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18174" name="Text Box 30">
            <a:extLst>
              <a:ext uri="{FF2B5EF4-FFF2-40B4-BE49-F238E27FC236}">
                <a16:creationId xmlns:a16="http://schemas.microsoft.com/office/drawing/2014/main" id="{81D3D012-F845-1242-BFA0-2D3AD3F99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18175" name="Text Box 31">
            <a:extLst>
              <a:ext uri="{FF2B5EF4-FFF2-40B4-BE49-F238E27FC236}">
                <a16:creationId xmlns:a16="http://schemas.microsoft.com/office/drawing/2014/main" id="{22C76C57-9E08-3C48-A236-9FC825F03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18176" name="Text Box 32">
            <a:extLst>
              <a:ext uri="{FF2B5EF4-FFF2-40B4-BE49-F238E27FC236}">
                <a16:creationId xmlns:a16="http://schemas.microsoft.com/office/drawing/2014/main" id="{7C62CCAA-EA62-7543-BC4F-042FA580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18177" name="Text Box 33">
            <a:extLst>
              <a:ext uri="{FF2B5EF4-FFF2-40B4-BE49-F238E27FC236}">
                <a16:creationId xmlns:a16="http://schemas.microsoft.com/office/drawing/2014/main" id="{D06DE2EC-506D-8644-A1A0-70B278E59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18178" name="Text Box 34">
            <a:extLst>
              <a:ext uri="{FF2B5EF4-FFF2-40B4-BE49-F238E27FC236}">
                <a16:creationId xmlns:a16="http://schemas.microsoft.com/office/drawing/2014/main" id="{8FA429DC-71E6-3147-8477-2C1E0876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18179" name="Text Box 35">
            <a:extLst>
              <a:ext uri="{FF2B5EF4-FFF2-40B4-BE49-F238E27FC236}">
                <a16:creationId xmlns:a16="http://schemas.microsoft.com/office/drawing/2014/main" id="{CB4B75EB-F7FD-9640-8434-C4E7A47DD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53958392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nimBg="1" autoUpdateAnimBg="0"/>
      <p:bldP spid="518147" grpId="0" animBg="1" autoUpdateAnimBg="0"/>
      <p:bldP spid="518149" grpId="0" animBg="1" autoUpdateAnimBg="0"/>
      <p:bldP spid="518150" grpId="0" autoUpdateAnimBg="0"/>
      <p:bldP spid="518150" grpId="1" autoUpdateAnimBg="0"/>
      <p:bldP spid="518151" grpId="0" animBg="1" autoUpdateAnimBg="0"/>
      <p:bldP spid="518152" grpId="0" animBg="1" autoUpdateAnimBg="0"/>
      <p:bldP spid="518153" grpId="0" animBg="1" autoUpdateAnimBg="0"/>
      <p:bldP spid="518154" grpId="0" animBg="1" autoUpdateAnimBg="0"/>
      <p:bldP spid="518155" grpId="0" animBg="1" autoUpdateAnimBg="0"/>
      <p:bldP spid="518156" grpId="0" animBg="1" autoUpdateAnimBg="0"/>
      <p:bldP spid="518157" grpId="0" animBg="1" autoUpdateAnimBg="0"/>
      <p:bldP spid="518158" grpId="0" animBg="1" autoUpdateAnimBg="0"/>
      <p:bldP spid="518159" grpId="0" animBg="1" autoUpdateAnimBg="0"/>
      <p:bldP spid="518160" grpId="0" animBg="1" autoUpdateAnimBg="0"/>
      <p:bldP spid="518161" grpId="0" animBg="1" autoUpdateAnimBg="0"/>
      <p:bldP spid="518162" grpId="0" animBg="1" autoUpdateAnimBg="0"/>
      <p:bldP spid="518163" grpId="0" animBg="1" autoUpdateAnimBg="0"/>
      <p:bldP spid="518164" grpId="0" animBg="1" autoUpdateAnimBg="0"/>
      <p:bldP spid="518165" grpId="0" animBg="1" autoUpdateAnimBg="0"/>
      <p:bldP spid="518166" grpId="0" animBg="1" autoUpdateAnimBg="0"/>
      <p:bldP spid="518167" grpId="0" animBg="1" autoUpdateAnimBg="0"/>
      <p:bldP spid="518168" grpId="0" animBg="1" autoUpdateAnimBg="0"/>
      <p:bldP spid="518169" grpId="0" animBg="1" autoUpdateAnimBg="0"/>
      <p:bldP spid="518170" grpId="0" animBg="1" autoUpdateAnimBg="0"/>
      <p:bldP spid="518171" grpId="0" animBg="1" autoUpdateAnimBg="0"/>
      <p:bldP spid="518172" grpId="0" animBg="1" autoUpdateAnimBg="0"/>
      <p:bldP spid="518173" grpId="0" animBg="1" autoUpdateAnimBg="0"/>
      <p:bldP spid="518174" grpId="0" animBg="1" autoUpdateAnimBg="0"/>
      <p:bldP spid="518175" grpId="0" animBg="1" autoUpdateAnimBg="0"/>
      <p:bldP spid="518176" grpId="0" animBg="1" autoUpdateAnimBg="0"/>
      <p:bldP spid="518177" grpId="0" animBg="1" autoUpdateAnimBg="0"/>
      <p:bldP spid="518178" grpId="0" animBg="1" autoUpdateAnimBg="0"/>
      <p:bldP spid="51817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>
            <a:extLst>
              <a:ext uri="{FF2B5EF4-FFF2-40B4-BE49-F238E27FC236}">
                <a16:creationId xmlns:a16="http://schemas.microsoft.com/office/drawing/2014/main" id="{A429C11A-8A20-3541-93DC-4437AC2E1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2971800" cy="533400"/>
          </a:xfrm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cs typeface="+mj-cs"/>
              </a:rPr>
              <a:t>Cosmic rays</a:t>
            </a:r>
          </a:p>
        </p:txBody>
      </p:sp>
      <p:pic>
        <p:nvPicPr>
          <p:cNvPr id="33795" name="Picture 5" descr="CosmicRayShower">
            <a:extLst>
              <a:ext uri="{FF2B5EF4-FFF2-40B4-BE49-F238E27FC236}">
                <a16:creationId xmlns:a16="http://schemas.microsoft.com/office/drawing/2014/main" id="{53F1EE34-EFBA-1F45-8CED-98B5CA7D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515938"/>
            <a:ext cx="42322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SolarWind-0">
            <a:extLst>
              <a:ext uri="{FF2B5EF4-FFF2-40B4-BE49-F238E27FC236}">
                <a16:creationId xmlns:a16="http://schemas.microsoft.com/office/drawing/2014/main" id="{5741E8EF-5786-7F4F-9689-ED323B7CC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048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7">
            <a:extLst>
              <a:ext uri="{FF2B5EF4-FFF2-40B4-BE49-F238E27FC236}">
                <a16:creationId xmlns:a16="http://schemas.microsoft.com/office/drawing/2014/main" id="{71729CE0-807D-3D4B-BE76-1EDD20256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66800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The Solar Wind</a:t>
            </a:r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C4EF0632-A333-F941-9C30-0FE65A9A1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962400"/>
            <a:ext cx="30861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protons, electrons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Earth</a:t>
            </a:r>
            <a:r>
              <a:rPr lang="ja-JP" altLang="en-US" sz="1800" i="1">
                <a:solidFill>
                  <a:srgbClr val="FFC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i="1">
                <a:solidFill>
                  <a:srgbClr val="FFC000"/>
                </a:solidFill>
              </a:rPr>
              <a:t>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atmosphere and magnetic field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absorb them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(dangerous for astronauts)</a:t>
            </a:r>
          </a:p>
        </p:txBody>
      </p:sp>
      <p:sp>
        <p:nvSpPr>
          <p:cNvPr id="33799" name="Text Box 9">
            <a:extLst>
              <a:ext uri="{FF2B5EF4-FFF2-40B4-BE49-F238E27FC236}">
                <a16:creationId xmlns:a16="http://schemas.microsoft.com/office/drawing/2014/main" id="{FCCC86AF-83FB-E849-981D-4F8E9F64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011738"/>
            <a:ext cx="362585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very energetic protons &amp; nuclei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Break up into showers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of many less energetic particles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in the atmosphere.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 (always present: causes mutations)</a:t>
            </a:r>
          </a:p>
        </p:txBody>
      </p:sp>
      <p:sp>
        <p:nvSpPr>
          <p:cNvPr id="33800" name="Text Box 10">
            <a:extLst>
              <a:ext uri="{FF2B5EF4-FFF2-40B4-BE49-F238E27FC236}">
                <a16:creationId xmlns:a16="http://schemas.microsoft.com/office/drawing/2014/main" id="{70C9476E-0C5C-A647-B024-7E8A71359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0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From Deep Space </a:t>
            </a:r>
            <a:r>
              <a:rPr lang="en-US" altLang="en-US" sz="1800">
                <a:solidFill>
                  <a:srgbClr val="66FFFF"/>
                </a:solidFill>
              </a:rPr>
              <a:t>(??)</a:t>
            </a:r>
          </a:p>
        </p:txBody>
      </p:sp>
    </p:spTree>
    <p:extLst>
      <p:ext uri="{BB962C8B-B14F-4D97-AF65-F5344CB8AC3E}">
        <p14:creationId xmlns:p14="http://schemas.microsoft.com/office/powerpoint/2010/main" val="68705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6C6EB27-01CC-BE44-943D-5C920B6F8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2">
            <a:extLst>
              <a:ext uri="{FF2B5EF4-FFF2-40B4-BE49-F238E27FC236}">
                <a16:creationId xmlns:a16="http://schemas.microsoft.com/office/drawing/2014/main" id="{B7904F40-6663-EA40-B1DF-78B3F2093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34531" name="Text Box 3">
            <a:extLst>
              <a:ext uri="{FF2B5EF4-FFF2-40B4-BE49-F238E27FC236}">
                <a16:creationId xmlns:a16="http://schemas.microsoft.com/office/drawing/2014/main" id="{1DF60667-9CE9-A845-A3EA-0E61FE5B5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34532" name="Rectangle 4">
            <a:extLst>
              <a:ext uri="{FF2B5EF4-FFF2-40B4-BE49-F238E27FC236}">
                <a16:creationId xmlns:a16="http://schemas.microsoft.com/office/drawing/2014/main" id="{50EF6D17-D311-4749-ACD6-075356F51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6 </a:t>
            </a:r>
          </a:p>
        </p:txBody>
      </p:sp>
      <p:sp>
        <p:nvSpPr>
          <p:cNvPr id="534533" name="Text Box 5">
            <a:extLst>
              <a:ext uri="{FF2B5EF4-FFF2-40B4-BE49-F238E27FC236}">
                <a16:creationId xmlns:a16="http://schemas.microsoft.com/office/drawing/2014/main" id="{FCA586C6-0758-3C48-A419-A5AD48767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34534" name="Text Box 6">
            <a:extLst>
              <a:ext uri="{FF2B5EF4-FFF2-40B4-BE49-F238E27FC236}">
                <a16:creationId xmlns:a16="http://schemas.microsoft.com/office/drawing/2014/main" id="{452D7074-943D-1141-8837-863BC8337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534535" name="Text Box 7">
            <a:extLst>
              <a:ext uri="{FF2B5EF4-FFF2-40B4-BE49-F238E27FC236}">
                <a16:creationId xmlns:a16="http://schemas.microsoft.com/office/drawing/2014/main" id="{2BEC7F13-E146-9D44-8957-071F4CF5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34536" name="Text Box 8">
            <a:extLst>
              <a:ext uri="{FF2B5EF4-FFF2-40B4-BE49-F238E27FC236}">
                <a16:creationId xmlns:a16="http://schemas.microsoft.com/office/drawing/2014/main" id="{B383423F-68F1-9942-A883-70FF0C7AE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34537" name="Text Box 9">
            <a:extLst>
              <a:ext uri="{FF2B5EF4-FFF2-40B4-BE49-F238E27FC236}">
                <a16:creationId xmlns:a16="http://schemas.microsoft.com/office/drawing/2014/main" id="{7A8FDDF6-E4AB-154C-9620-F8A2A3853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34538" name="Text Box 10">
            <a:extLst>
              <a:ext uri="{FF2B5EF4-FFF2-40B4-BE49-F238E27FC236}">
                <a16:creationId xmlns:a16="http://schemas.microsoft.com/office/drawing/2014/main" id="{82F90690-2B34-484C-A04F-7458D2E6A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34539" name="Text Box 11">
            <a:extLst>
              <a:ext uri="{FF2B5EF4-FFF2-40B4-BE49-F238E27FC236}">
                <a16:creationId xmlns:a16="http://schemas.microsoft.com/office/drawing/2014/main" id="{AC16C30A-1F48-EB48-B3D9-4480869C3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34540" name="Text Box 12">
            <a:extLst>
              <a:ext uri="{FF2B5EF4-FFF2-40B4-BE49-F238E27FC236}">
                <a16:creationId xmlns:a16="http://schemas.microsoft.com/office/drawing/2014/main" id="{F58FDE93-1C4A-4948-BA65-836B846D3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34541" name="Text Box 13">
            <a:extLst>
              <a:ext uri="{FF2B5EF4-FFF2-40B4-BE49-F238E27FC236}">
                <a16:creationId xmlns:a16="http://schemas.microsoft.com/office/drawing/2014/main" id="{A5D222E6-839F-1640-80A2-A5A780718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34542" name="Text Box 14">
            <a:extLst>
              <a:ext uri="{FF2B5EF4-FFF2-40B4-BE49-F238E27FC236}">
                <a16:creationId xmlns:a16="http://schemas.microsoft.com/office/drawing/2014/main" id="{DA53E34C-CF23-5645-B5B5-A4BFC4DF7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34543" name="Text Box 15">
            <a:extLst>
              <a:ext uri="{FF2B5EF4-FFF2-40B4-BE49-F238E27FC236}">
                <a16:creationId xmlns:a16="http://schemas.microsoft.com/office/drawing/2014/main" id="{E5EB2CFD-1DE7-FA40-B84D-2949487D8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4544" name="Text Box 16">
            <a:extLst>
              <a:ext uri="{FF2B5EF4-FFF2-40B4-BE49-F238E27FC236}">
                <a16:creationId xmlns:a16="http://schemas.microsoft.com/office/drawing/2014/main" id="{D2F0B268-B95D-224E-93D5-C22042C8E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4545" name="Text Box 17">
            <a:extLst>
              <a:ext uri="{FF2B5EF4-FFF2-40B4-BE49-F238E27FC236}">
                <a16:creationId xmlns:a16="http://schemas.microsoft.com/office/drawing/2014/main" id="{F0C3FEF0-3F51-504C-A324-3145A6BBF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34546" name="Text Box 18">
            <a:extLst>
              <a:ext uri="{FF2B5EF4-FFF2-40B4-BE49-F238E27FC236}">
                <a16:creationId xmlns:a16="http://schemas.microsoft.com/office/drawing/2014/main" id="{336605DD-708D-7147-BBD7-0DAF465FF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34547" name="Text Box 19">
            <a:extLst>
              <a:ext uri="{FF2B5EF4-FFF2-40B4-BE49-F238E27FC236}">
                <a16:creationId xmlns:a16="http://schemas.microsoft.com/office/drawing/2014/main" id="{A1908077-F385-8A42-A16F-11902D43B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34548" name="Text Box 20">
            <a:extLst>
              <a:ext uri="{FF2B5EF4-FFF2-40B4-BE49-F238E27FC236}">
                <a16:creationId xmlns:a16="http://schemas.microsoft.com/office/drawing/2014/main" id="{77BDDDB8-7CAB-5744-AB8F-F5CC12EF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34549" name="Text Box 21">
            <a:extLst>
              <a:ext uri="{FF2B5EF4-FFF2-40B4-BE49-F238E27FC236}">
                <a16:creationId xmlns:a16="http://schemas.microsoft.com/office/drawing/2014/main" id="{E1F4BF89-DD98-7F48-8459-706B21643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34550" name="Text Box 22">
            <a:extLst>
              <a:ext uri="{FF2B5EF4-FFF2-40B4-BE49-F238E27FC236}">
                <a16:creationId xmlns:a16="http://schemas.microsoft.com/office/drawing/2014/main" id="{85BAB19F-ED11-E84B-A2C6-12FFF779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34551" name="Text Box 23">
            <a:extLst>
              <a:ext uri="{FF2B5EF4-FFF2-40B4-BE49-F238E27FC236}">
                <a16:creationId xmlns:a16="http://schemas.microsoft.com/office/drawing/2014/main" id="{59874752-116D-F74F-9CAE-0393B2689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34552" name="Text Box 24">
            <a:extLst>
              <a:ext uri="{FF2B5EF4-FFF2-40B4-BE49-F238E27FC236}">
                <a16:creationId xmlns:a16="http://schemas.microsoft.com/office/drawing/2014/main" id="{5ADC7C7A-0FDC-3349-8076-B09F9D864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34553" name="Text Box 25">
            <a:extLst>
              <a:ext uri="{FF2B5EF4-FFF2-40B4-BE49-F238E27FC236}">
                <a16:creationId xmlns:a16="http://schemas.microsoft.com/office/drawing/2014/main" id="{838E958F-A06B-2348-9571-51F232055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34554" name="Text Box 26">
            <a:extLst>
              <a:ext uri="{FF2B5EF4-FFF2-40B4-BE49-F238E27FC236}">
                <a16:creationId xmlns:a16="http://schemas.microsoft.com/office/drawing/2014/main" id="{3576A660-AD33-744D-816A-E2272214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34555" name="Text Box 27">
            <a:extLst>
              <a:ext uri="{FF2B5EF4-FFF2-40B4-BE49-F238E27FC236}">
                <a16:creationId xmlns:a16="http://schemas.microsoft.com/office/drawing/2014/main" id="{1782613E-4574-D342-9C2A-84023537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34556" name="Text Box 28">
            <a:extLst>
              <a:ext uri="{FF2B5EF4-FFF2-40B4-BE49-F238E27FC236}">
                <a16:creationId xmlns:a16="http://schemas.microsoft.com/office/drawing/2014/main" id="{F0E94FA2-762B-AA4D-BF36-DC0D542A7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34557" name="Text Box 29">
            <a:extLst>
              <a:ext uri="{FF2B5EF4-FFF2-40B4-BE49-F238E27FC236}">
                <a16:creationId xmlns:a16="http://schemas.microsoft.com/office/drawing/2014/main" id="{6B9A15CB-9283-344F-A5C6-368677C9D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534559" name="Text Box 31">
            <a:extLst>
              <a:ext uri="{FF2B5EF4-FFF2-40B4-BE49-F238E27FC236}">
                <a16:creationId xmlns:a16="http://schemas.microsoft.com/office/drawing/2014/main" id="{9AB36D7F-66BB-334E-8840-39A2868FC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7315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Which of the following causes a noticeable amount of radiation, present on Earth?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AutoNum type="romanUcPeriod"/>
            </a:pPr>
            <a:r>
              <a:rPr lang="en-US" altLang="en-US" sz="2400" dirty="0">
                <a:solidFill>
                  <a:schemeClr val="accent2"/>
                </a:solidFill>
              </a:rPr>
              <a:t>The Solar Wind.</a:t>
            </a:r>
          </a:p>
          <a:p>
            <a:pPr>
              <a:spcBef>
                <a:spcPct val="0"/>
              </a:spcBef>
              <a:buFontTx/>
              <a:buAutoNum type="romanUcPeriod"/>
            </a:pP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ja-JP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dirty="0">
                <a:solidFill>
                  <a:schemeClr val="accent2"/>
                </a:solidFill>
              </a:rPr>
              <a:t>Deep Space</a:t>
            </a:r>
            <a:r>
              <a:rPr lang="ja-JP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dirty="0">
                <a:solidFill>
                  <a:schemeClr val="accent2"/>
                </a:solidFill>
              </a:rPr>
              <a:t> cosmic rays.</a:t>
            </a:r>
          </a:p>
          <a:p>
            <a:pPr>
              <a:spcBef>
                <a:spcPct val="0"/>
              </a:spcBef>
              <a:buFontTx/>
              <a:buAutoNum type="romanUcPeriod"/>
            </a:pPr>
            <a:r>
              <a:rPr lang="en-US" altLang="en-US" sz="2400" dirty="0">
                <a:solidFill>
                  <a:schemeClr val="accent2"/>
                </a:solidFill>
              </a:rPr>
              <a:t>Radiation from nuclear reactors.</a:t>
            </a:r>
          </a:p>
          <a:p>
            <a:pPr>
              <a:spcBef>
                <a:spcPct val="0"/>
              </a:spcBef>
              <a:buFontTx/>
              <a:buAutoNum type="romanUcPeriod"/>
            </a:pPr>
            <a:r>
              <a:rPr lang="en-US" altLang="en-US" sz="2400" dirty="0">
                <a:solidFill>
                  <a:schemeClr val="accent2"/>
                </a:solidFill>
              </a:rPr>
              <a:t>Radiation from naturally occurring decays.</a:t>
            </a:r>
          </a:p>
          <a:p>
            <a:pPr>
              <a:spcBef>
                <a:spcPct val="0"/>
              </a:spcBef>
              <a:buFontTx/>
              <a:buAutoNum type="romanUcPeriod"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 </a:t>
            </a:r>
            <a:r>
              <a:rPr lang="en-US" altLang="en-US" sz="2400" dirty="0"/>
              <a:t>I and III.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400" dirty="0">
                <a:solidFill>
                  <a:srgbClr val="FF0000"/>
                </a:solidFill>
              </a:rPr>
              <a:t>II and IV.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I, II and III.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None of the above.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All of the above.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D7EDF-AE62-6A44-8A90-050A2C47F00C}"/>
              </a:ext>
            </a:extLst>
          </p:cNvPr>
          <p:cNvSpPr txBox="1"/>
          <p:nvPr/>
        </p:nvSpPr>
        <p:spPr>
          <a:xfrm>
            <a:off x="152400" y="762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/>
              <a:t>(45)</a:t>
            </a:r>
          </a:p>
        </p:txBody>
      </p:sp>
    </p:spTree>
    <p:extLst>
      <p:ext uri="{BB962C8B-B14F-4D97-AF65-F5344CB8AC3E}">
        <p14:creationId xmlns:p14="http://schemas.microsoft.com/office/powerpoint/2010/main" val="30253288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4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4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 animBg="1"/>
      <p:bldP spid="534531" grpId="0" animBg="1"/>
      <p:bldP spid="534533" grpId="0" animBg="1"/>
      <p:bldP spid="534534" grpId="0" animBg="1"/>
      <p:bldP spid="534535" grpId="0" animBg="1"/>
      <p:bldP spid="534536" grpId="0" animBg="1"/>
      <p:bldP spid="534537" grpId="0" animBg="1"/>
      <p:bldP spid="534538" grpId="0" animBg="1"/>
      <p:bldP spid="534539" grpId="0" animBg="1"/>
      <p:bldP spid="534540" grpId="0" animBg="1"/>
      <p:bldP spid="534541" grpId="0" animBg="1"/>
      <p:bldP spid="534542" grpId="0" animBg="1"/>
      <p:bldP spid="534543" grpId="0" animBg="1"/>
      <p:bldP spid="534544" grpId="0" animBg="1"/>
      <p:bldP spid="534545" grpId="0" animBg="1"/>
      <p:bldP spid="534546" grpId="0" animBg="1"/>
      <p:bldP spid="534547" grpId="0" animBg="1"/>
      <p:bldP spid="534548" grpId="0" animBg="1"/>
      <p:bldP spid="534549" grpId="0" animBg="1"/>
      <p:bldP spid="534550" grpId="0" animBg="1"/>
      <p:bldP spid="534551" grpId="0" animBg="1"/>
      <p:bldP spid="534552" grpId="0" animBg="1"/>
      <p:bldP spid="534553" grpId="0" animBg="1"/>
      <p:bldP spid="534554" grpId="0" animBg="1"/>
      <p:bldP spid="534555" grpId="0" animBg="1"/>
      <p:bldP spid="534556" grpId="0" animBg="1"/>
      <p:bldP spid="534557" grpId="0" animBg="1"/>
      <p:bldP spid="534559" grpId="0"/>
      <p:bldP spid="534559" grpId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778</Words>
  <Application>Microsoft Macintosh PowerPoint</Application>
  <PresentationFormat>On-screen Show (4:3)</PresentationFormat>
  <Paragraphs>234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Symbol</vt:lpstr>
      <vt:lpstr>Times</vt:lpstr>
      <vt:lpstr>Blank Presentation</vt:lpstr>
      <vt:lpstr>Setup:</vt:lpstr>
      <vt:lpstr>Phases</vt:lpstr>
      <vt:lpstr> </vt:lpstr>
      <vt:lpstr>Questions coming …</vt:lpstr>
      <vt:lpstr>Question 4 </vt:lpstr>
      <vt:lpstr>Question 5 </vt:lpstr>
      <vt:lpstr>Cosmic rays</vt:lpstr>
      <vt:lpstr>Question coming …</vt:lpstr>
      <vt:lpstr>Question 6 </vt:lpstr>
      <vt:lpstr>The physics of light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light</dc:title>
  <cp:lastModifiedBy>Tibor Torma</cp:lastModifiedBy>
  <cp:revision>240</cp:revision>
  <dcterms:modified xsi:type="dcterms:W3CDTF">2026-03-04T21:02:10Z</dcterms:modified>
</cp:coreProperties>
</file>