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79" r:id="rId2"/>
    <p:sldId id="581" r:id="rId3"/>
    <p:sldId id="549" r:id="rId4"/>
    <p:sldId id="536" r:id="rId5"/>
    <p:sldId id="537" r:id="rId6"/>
    <p:sldId id="525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ECFF"/>
    <a:srgbClr val="FFEF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33"/>
    <p:restoredTop sz="96979"/>
  </p:normalViewPr>
  <p:slideViewPr>
    <p:cSldViewPr>
      <p:cViewPr varScale="1">
        <p:scale>
          <a:sx n="128" d="100"/>
          <a:sy n="128" d="100"/>
        </p:scale>
        <p:origin x="125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1C81B4-956D-C24A-A261-FEE1322951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F68677-0E97-1D4C-A788-44C6500D0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D5623C8A-9033-AE49-9C7D-E11C5DD13452}" type="datetimeFigureOut">
              <a:rPr lang="en-US"/>
              <a:pPr>
                <a:defRPr/>
              </a:pPr>
              <a:t>3/2/26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790689-B27E-6649-AFF9-D29F52C0CC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07EE4C-0AE9-3F41-9F7B-B67220919F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49FDB2-8C78-BC45-AD39-5EFE478DE1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8D4F0BC-1BE7-3347-BC1C-D415036934C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98B9701-76AE-F44F-BE41-D262FAE6CC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03FCD77-1807-314C-B9B4-BA14E34CCF9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7EF0B7B-75FA-0C4E-B764-1E04A85B6AC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71FDAD0E-9AC0-2444-B136-632C202197D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25FC1F04-E5D1-D94F-A10C-799115D5E7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66C070B7-2283-8243-977C-761D7181651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>
            <a:extLst>
              <a:ext uri="{FF2B5EF4-FFF2-40B4-BE49-F238E27FC236}">
                <a16:creationId xmlns:a16="http://schemas.microsoft.com/office/drawing/2014/main" id="{C31B05EF-A1FE-F145-9B60-D13F311713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31DE84A9-B8D0-FE42-9889-1C3C7AAA7800}" type="slidenum">
              <a:rPr lang="en-US" altLang="en-US" sz="1200" b="0"/>
              <a:pPr/>
              <a:t>1</a:t>
            </a:fld>
            <a:endParaRPr lang="en-US" altLang="en-US" sz="1200" b="0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812C5DB2-FD7B-D948-8ABD-81B3C3A0C3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>
            <a:extLst>
              <a:ext uri="{FF2B5EF4-FFF2-40B4-BE49-F238E27FC236}">
                <a16:creationId xmlns:a16="http://schemas.microsoft.com/office/drawing/2014/main" id="{BA5FC92E-608D-DD44-8DC2-3B3565599A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380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>
            <a:extLst>
              <a:ext uri="{FF2B5EF4-FFF2-40B4-BE49-F238E27FC236}">
                <a16:creationId xmlns:a16="http://schemas.microsoft.com/office/drawing/2014/main" id="{624CAFB5-6064-4B42-9878-62E84918EF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02E07441-AD68-1F4B-BC3A-D9AF87446C52}" type="slidenum">
              <a:rPr lang="en-US" altLang="en-US" sz="1200" b="0"/>
              <a:pPr/>
              <a:t>2</a:t>
            </a:fld>
            <a:endParaRPr lang="en-US" altLang="en-US" sz="1200" b="0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BBAE45D4-F901-DE47-98E2-9B261383FC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>
            <a:extLst>
              <a:ext uri="{FF2B5EF4-FFF2-40B4-BE49-F238E27FC236}">
                <a16:creationId xmlns:a16="http://schemas.microsoft.com/office/drawing/2014/main" id="{B506B373-1D4D-1C4B-8EBA-B7A844C593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281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32008CED-6267-5F4E-8868-5689DAF6E4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704E3C2E-7309-CA47-9820-AABDBBAB7A95}" type="slidenum">
              <a:rPr lang="en-US" altLang="en-US" sz="1200" b="0"/>
              <a:pPr/>
              <a:t>3</a:t>
            </a:fld>
            <a:endParaRPr lang="en-US" altLang="en-US" sz="1200" b="0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E84CE2F1-6330-8644-B681-CE5BD2D34E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283" name="Rectangle 3">
            <a:extLst>
              <a:ext uri="{FF2B5EF4-FFF2-40B4-BE49-F238E27FC236}">
                <a16:creationId xmlns:a16="http://schemas.microsoft.com/office/drawing/2014/main" id="{AD9560C7-5DBF-444D-8A71-D1BBE9CCC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7678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091CC77F-0863-3F44-9842-48EC7CE5E8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337E763F-F0E4-C744-9DA5-DDF4F0587233}" type="slidenum">
              <a:rPr lang="en-US" altLang="en-US" sz="1200" b="0"/>
              <a:pPr/>
              <a:t>4</a:t>
            </a:fld>
            <a:endParaRPr lang="en-US" altLang="en-US" sz="1200" b="0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10635F5A-4072-6C47-AE42-6676D32811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>
            <a:extLst>
              <a:ext uri="{FF2B5EF4-FFF2-40B4-BE49-F238E27FC236}">
                <a16:creationId xmlns:a16="http://schemas.microsoft.com/office/drawing/2014/main" id="{071E93D2-F1C1-F445-B25C-67C025D14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243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id="{7F9E22A8-39F4-324E-B27E-E57968C3A9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1FE39D47-DAF7-4C4D-8575-AA93C93A7F92}" type="slidenum">
              <a:rPr lang="en-US" altLang="en-US" sz="1200" b="0"/>
              <a:pPr/>
              <a:t>5</a:t>
            </a:fld>
            <a:endParaRPr lang="en-US" altLang="en-US" sz="1200" b="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3330F07B-BB0B-5146-8022-F68074A3E3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5315" name="Rectangle 3">
            <a:extLst>
              <a:ext uri="{FF2B5EF4-FFF2-40B4-BE49-F238E27FC236}">
                <a16:creationId xmlns:a16="http://schemas.microsoft.com/office/drawing/2014/main" id="{2FE870FF-D70C-9D46-9AC9-4E3D9D9371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5111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>
            <a:extLst>
              <a:ext uri="{FF2B5EF4-FFF2-40B4-BE49-F238E27FC236}">
                <a16:creationId xmlns:a16="http://schemas.microsoft.com/office/drawing/2014/main" id="{81E5F97F-3712-CE4E-9153-352C84C8DC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4A3B6C4-89A8-8A4E-8B82-B1DF913CFD00}" type="slidenum">
              <a:rPr lang="en-US" altLang="en-US" sz="1200" b="0"/>
              <a:pPr/>
              <a:t>6</a:t>
            </a:fld>
            <a:endParaRPr lang="en-US" altLang="en-US" sz="1200" b="0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24CA72A8-B9BA-EC4F-9453-CFFF35A877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63" name="Rectangle 3">
            <a:extLst>
              <a:ext uri="{FF2B5EF4-FFF2-40B4-BE49-F238E27FC236}">
                <a16:creationId xmlns:a16="http://schemas.microsoft.com/office/drawing/2014/main" id="{21A749F4-0D61-7542-A532-25F2383FC4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9870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792A18-67DC-B741-8281-B16C409D86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04C8B9-ECBC-C748-8D55-907015A223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26B66D-A666-2247-B3DA-1E7182E3DA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1C1F2-C0BC-1041-A0CE-59BF7A4748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72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90F2DA-7D2F-5145-8D36-6303280467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EB9673-FC67-0443-9EC6-E3B42C1676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1B2379-AAF5-9049-BA25-97811D4A57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3B5401-2D09-8B4D-8874-8C5F111699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21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A94E41-75A6-4445-B7F6-D014A8FE05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34E83A-61E8-0B43-886B-436E0D6CAF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013A91-9A2E-C142-8559-088A6EF0CE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1D6EDD-D7BC-AA4E-A4D2-0FD4AF8109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317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C38FAD-C358-5A4F-AE7C-9CCBAA66BF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3288EB-CAFB-EC47-A56A-EFE90C1BC3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3373F4-E370-A94E-9961-92DA46C0B8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CB5630-40E4-E748-869D-3E851C0B95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79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E18A0F-07BB-2F41-A70C-B88F327669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B72922-189E-FB41-AA1C-95ED32D4D2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808277-43BC-3943-92B1-254CD22522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FBE0AF-7C97-1943-B74B-2B6A0944B8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98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E58AAD-D1C3-6B44-A102-80AA2FFC79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00B4AE-ABB3-2A47-8E51-4037262B76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1CD2D3-263A-C24E-BFF8-2CAFD14B9F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9FF63D-C91C-7144-AE69-2EA5D3352E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13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70F98D1-C3FA-194C-8325-EAC733680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430D8AC-644B-2048-912A-1346004A17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14F8E49-7F96-8D41-8367-0529694EB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E31373-360D-CD42-A670-6FD2013DAD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07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BE2ED6C-3E2D-EC47-A5D1-36BB7FAB59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09A0E6-7281-A84F-800D-1562A42E5C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ADCD3E0-ACB9-4049-860A-1CB48BB6F4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F591A9-B021-3E44-BA27-2138A213B5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38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E772FF9-20C1-D542-A182-342245A806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C40227E-0A64-B548-A766-37754B8902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DEE7FFB-9223-C740-B765-4D3E59BED2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55203A-19C6-3046-AFF1-39DF58C62B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42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0DB559-3C6E-214C-9DFD-0A5BE6ADBC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6A57D2-204C-6C42-B534-322136D0C1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F584A5-08CB-8E4A-9A9D-DBE0A5A906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EEF4DF-CCE4-E94F-93BA-0F13B84E32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076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1A4B6A-F790-064E-93DD-CFD7F2D540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1FBE19-BEFA-6E45-8D4F-79F866C6F3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A39EC4-3D11-3341-B4D5-FF9BF00CE2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50ABB3-67A4-2548-81D2-E0F1BB320C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00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83E373D-58AA-D246-B717-8EB3843EAA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0D8CC9C-50CC-C74A-B4D3-44EC064C91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6EBD9EC-BB64-8743-BBD8-011B06699C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90D0115-5A93-0D44-BCA8-D6E2789274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D3F86B9-AA85-7242-A105-A268CCEB7F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881DADE9-4192-BB4A-808F-927DD77990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F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45">
            <a:extLst>
              <a:ext uri="{FF2B5EF4-FFF2-40B4-BE49-F238E27FC236}">
                <a16:creationId xmlns:a16="http://schemas.microsoft.com/office/drawing/2014/main" id="{E1E036B4-04D7-9444-A755-BE022F6DAA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25" y="5222875"/>
            <a:ext cx="2236788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7C348244-2AE6-DF4D-A2D5-BD0F2EDBA0E1}"/>
              </a:ext>
            </a:extLst>
          </p:cNvPr>
          <p:cNvSpPr/>
          <p:nvPr/>
        </p:nvSpPr>
        <p:spPr bwMode="auto">
          <a:xfrm>
            <a:off x="6351373" y="609600"/>
            <a:ext cx="2411627" cy="2411627"/>
          </a:xfrm>
          <a:prstGeom prst="ellipse">
            <a:avLst/>
          </a:prstGeom>
          <a:gradFill flip="none" rotWithShape="1">
            <a:gsLst>
              <a:gs pos="0">
                <a:srgbClr val="CCECFF">
                  <a:shade val="30000"/>
                  <a:satMod val="115000"/>
                </a:srgbClr>
              </a:gs>
              <a:gs pos="50000">
                <a:srgbClr val="CCECFF">
                  <a:shade val="67500"/>
                  <a:satMod val="115000"/>
                </a:srgbClr>
              </a:gs>
              <a:gs pos="100000">
                <a:srgbClr val="CCE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defRPr/>
            </a:pPr>
            <a:endParaRPr lang="en-US" sz="400" b="0">
              <a:solidFill>
                <a:srgbClr val="FFFF00"/>
              </a:solidFill>
              <a:ea typeface="ＭＳ Ｐゴシック" charset="0"/>
            </a:endParaRPr>
          </a:p>
        </p:txBody>
      </p:sp>
      <p:sp>
        <p:nvSpPr>
          <p:cNvPr id="497666" name="Rectangle 2">
            <a:extLst>
              <a:ext uri="{FF2B5EF4-FFF2-40B4-BE49-F238E27FC236}">
                <a16:creationId xmlns:a16="http://schemas.microsoft.com/office/drawing/2014/main" id="{1918E96B-4A9C-5D4A-9D23-A4DD7720D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275" y="0"/>
            <a:ext cx="4073525" cy="609600"/>
          </a:xfrm>
        </p:spPr>
        <p:txBody>
          <a:bodyPr/>
          <a:lstStyle/>
          <a:p>
            <a:pPr>
              <a:defRPr/>
            </a:pPr>
            <a:r>
              <a:rPr lang="en-US" sz="3200" b="1" u="sng" dirty="0">
                <a:solidFill>
                  <a:srgbClr val="FF2600"/>
                </a:solidFill>
                <a:cs typeface="+mj-cs"/>
              </a:rPr>
              <a:t>What is in an atom?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22AF38-4170-FE4B-9BEF-200D08C4535E}"/>
              </a:ext>
            </a:extLst>
          </p:cNvPr>
          <p:cNvSpPr txBox="1"/>
          <p:nvPr/>
        </p:nvSpPr>
        <p:spPr>
          <a:xfrm>
            <a:off x="184150" y="762000"/>
            <a:ext cx="5641975" cy="4400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u="sng" dirty="0">
                <a:solidFill>
                  <a:srgbClr val="0432FF"/>
                </a:solidFill>
                <a:ea typeface="ＭＳ Ｐゴシック" charset="-128"/>
              </a:rPr>
              <a:t>Wrong answer:</a:t>
            </a:r>
          </a:p>
          <a:p>
            <a:pPr marL="342900" indent="-342900">
              <a:buFontTx/>
              <a:buChar char="-"/>
              <a:defRPr/>
            </a:pPr>
            <a:r>
              <a:rPr lang="en-US" sz="2000" i="1" dirty="0">
                <a:ea typeface="ＭＳ Ｐゴシック" charset="-128"/>
              </a:rPr>
              <a:t>protons, electrons, neutrons</a:t>
            </a:r>
          </a:p>
          <a:p>
            <a:pPr marL="342900" indent="-342900">
              <a:buFontTx/>
              <a:buChar char="-"/>
              <a:defRPr/>
            </a:pPr>
            <a:endParaRPr lang="en-US" sz="2000" dirty="0">
              <a:ea typeface="ＭＳ Ｐゴシック" charset="-128"/>
            </a:endParaRPr>
          </a:p>
          <a:p>
            <a:pPr>
              <a:defRPr/>
            </a:pPr>
            <a:r>
              <a:rPr lang="en-US" sz="2000" u="sng" dirty="0">
                <a:ea typeface="ＭＳ Ｐゴシック" charset="-128"/>
              </a:rPr>
              <a:t>Why important?</a:t>
            </a:r>
          </a:p>
          <a:p>
            <a:pPr marL="342900" indent="-342900">
              <a:buFontTx/>
              <a:buChar char="-"/>
              <a:defRPr/>
            </a:pPr>
            <a:r>
              <a:rPr lang="en-US" sz="2000" dirty="0">
                <a:ea typeface="ＭＳ Ｐゴシック" charset="-128"/>
              </a:rPr>
              <a:t>makes you confuse </a:t>
            </a:r>
            <a:r>
              <a:rPr lang="en-US" sz="2000" i="1" dirty="0">
                <a:ea typeface="ＭＳ Ｐゴシック" charset="-128"/>
              </a:rPr>
              <a:t>nuclear</a:t>
            </a:r>
            <a:r>
              <a:rPr lang="en-US" sz="2000" dirty="0">
                <a:ea typeface="ＭＳ Ｐゴシック" charset="-128"/>
              </a:rPr>
              <a:t> with </a:t>
            </a:r>
            <a:r>
              <a:rPr lang="en-US" sz="2000" i="1" dirty="0">
                <a:ea typeface="ＭＳ Ｐゴシック" charset="-128"/>
              </a:rPr>
              <a:t>chemical</a:t>
            </a:r>
          </a:p>
          <a:p>
            <a:pPr marL="342900" indent="-342900">
              <a:buFontTx/>
              <a:buChar char="-"/>
              <a:defRPr/>
            </a:pPr>
            <a:endParaRPr lang="en-US" sz="2000" dirty="0">
              <a:ea typeface="ＭＳ Ｐゴシック" charset="-128"/>
            </a:endParaRPr>
          </a:p>
          <a:p>
            <a:pPr>
              <a:defRPr/>
            </a:pPr>
            <a:r>
              <a:rPr lang="en-US" sz="2000" u="sng" dirty="0">
                <a:ea typeface="ＭＳ Ｐゴシック" charset="-128"/>
              </a:rPr>
              <a:t>Why different?</a:t>
            </a:r>
          </a:p>
          <a:p>
            <a:pPr marL="342900" indent="-342900">
              <a:buFontTx/>
              <a:buChar char="-"/>
              <a:defRPr/>
            </a:pPr>
            <a:r>
              <a:rPr lang="en-US" sz="2000" dirty="0">
                <a:ea typeface="ＭＳ Ｐゴシック" charset="-128"/>
              </a:rPr>
              <a:t>energy: ~1 eV (chemical) vs. ~1 MeV (nuclear)</a:t>
            </a:r>
          </a:p>
          <a:p>
            <a:pPr>
              <a:defRPr/>
            </a:pPr>
            <a:r>
              <a:rPr lang="en-US" sz="2000" b="0" i="1" dirty="0">
                <a:ea typeface="ＭＳ Ｐゴシック" charset="-128"/>
              </a:rPr>
              <a:t>                     (1 </a:t>
            </a:r>
            <a:r>
              <a:rPr lang="en-US" sz="2000" b="0" i="1" dirty="0" err="1">
                <a:ea typeface="ＭＳ Ｐゴシック" charset="-128"/>
              </a:rPr>
              <a:t>electronvolt</a:t>
            </a:r>
            <a:r>
              <a:rPr lang="en-US" sz="2000" b="0" i="1" dirty="0">
                <a:ea typeface="ＭＳ Ｐゴシック" charset="-128"/>
              </a:rPr>
              <a:t>)             (1 million eV)</a:t>
            </a:r>
          </a:p>
          <a:p>
            <a:pPr>
              <a:defRPr/>
            </a:pPr>
            <a:endParaRPr lang="en-US" sz="2000" dirty="0">
              <a:ea typeface="ＭＳ Ｐゴシック" charset="-128"/>
            </a:endParaRPr>
          </a:p>
          <a:p>
            <a:pPr>
              <a:defRPr/>
            </a:pPr>
            <a:r>
              <a:rPr lang="en-US" sz="2000" u="sng" dirty="0">
                <a:ea typeface="ＭＳ Ｐゴシック" charset="-128"/>
              </a:rPr>
              <a:t>Consequence:</a:t>
            </a:r>
          </a:p>
          <a:p>
            <a:pPr>
              <a:defRPr/>
            </a:pPr>
            <a:r>
              <a:rPr lang="en-US" sz="2000" dirty="0">
                <a:ea typeface="ＭＳ Ｐゴシック" charset="-128"/>
              </a:rPr>
              <a:t>- nuclei change only in very extreme situations</a:t>
            </a:r>
          </a:p>
          <a:p>
            <a:pPr>
              <a:defRPr/>
            </a:pPr>
            <a:r>
              <a:rPr lang="en-US" sz="2000" b="0" i="1" dirty="0">
                <a:ea typeface="ＭＳ Ｐゴシック" charset="-128"/>
              </a:rPr>
              <a:t>    (reactors, atomic bombs, centers of stars</a:t>
            </a:r>
          </a:p>
          <a:p>
            <a:pPr>
              <a:defRPr/>
            </a:pPr>
            <a:r>
              <a:rPr lang="en-US" sz="2000" b="0" i="1" dirty="0">
                <a:ea typeface="ＭＳ Ｐゴシック" charset="-128"/>
              </a:rPr>
              <a:t>         + tiny amounts in radioactive decays)</a:t>
            </a:r>
          </a:p>
        </p:txBody>
      </p:sp>
      <p:sp>
        <p:nvSpPr>
          <p:cNvPr id="46087" name="Oval 3">
            <a:extLst>
              <a:ext uri="{FF2B5EF4-FFF2-40B4-BE49-F238E27FC236}">
                <a16:creationId xmlns:a16="http://schemas.microsoft.com/office/drawing/2014/main" id="{C47FB2F6-3E56-924B-9E48-D41250496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3588" y="1981200"/>
            <a:ext cx="762000" cy="762000"/>
          </a:xfrm>
          <a:prstGeom prst="ellipse">
            <a:avLst/>
          </a:prstGeom>
          <a:solidFill>
            <a:srgbClr val="C1C1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6088" name="Oval 10">
            <a:extLst>
              <a:ext uri="{FF2B5EF4-FFF2-40B4-BE49-F238E27FC236}">
                <a16:creationId xmlns:a16="http://schemas.microsoft.com/office/drawing/2014/main" id="{B6B4808E-2D57-A843-A283-50073803C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988" y="1371600"/>
            <a:ext cx="762000" cy="762000"/>
          </a:xfrm>
          <a:prstGeom prst="ellipse">
            <a:avLst/>
          </a:prstGeom>
          <a:solidFill>
            <a:srgbClr val="FF2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6089" name="Oval 14">
            <a:extLst>
              <a:ext uri="{FF2B5EF4-FFF2-40B4-BE49-F238E27FC236}">
                <a16:creationId xmlns:a16="http://schemas.microsoft.com/office/drawing/2014/main" id="{7CB07365-203E-6941-9A81-0593FF70A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8788" y="993775"/>
            <a:ext cx="304800" cy="304800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6090" name="TextBox 15">
            <a:extLst>
              <a:ext uri="{FF2B5EF4-FFF2-40B4-BE49-F238E27FC236}">
                <a16:creationId xmlns:a16="http://schemas.microsoft.com/office/drawing/2014/main" id="{87440F97-8A51-9446-8155-073F9559D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8788" y="987425"/>
            <a:ext cx="304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</a:t>
            </a:r>
            <a:r>
              <a:rPr lang="en-US" altLang="en-US" sz="1400" baseline="3000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46091" name="TextBox 20">
            <a:extLst>
              <a:ext uri="{FF2B5EF4-FFF2-40B4-BE49-F238E27FC236}">
                <a16:creationId xmlns:a16="http://schemas.microsoft.com/office/drawing/2014/main" id="{575557FF-AA8D-6744-A57D-FEBFB2C21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2188" y="2206625"/>
            <a:ext cx="381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n</a:t>
            </a:r>
            <a:r>
              <a:rPr lang="en-US" altLang="en-US" sz="1400" baseline="30000"/>
              <a:t>0</a:t>
            </a:r>
          </a:p>
        </p:txBody>
      </p:sp>
      <p:sp>
        <p:nvSpPr>
          <p:cNvPr id="46092" name="TextBox 21">
            <a:extLst>
              <a:ext uri="{FF2B5EF4-FFF2-40B4-BE49-F238E27FC236}">
                <a16:creationId xmlns:a16="http://schemas.microsoft.com/office/drawing/2014/main" id="{F5C475D0-4F50-2F47-91D5-E03D8AAA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1524000"/>
            <a:ext cx="381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</a:t>
            </a:r>
            <a:r>
              <a:rPr lang="en-US" altLang="en-US" sz="1400" baseline="30000"/>
              <a:t>+</a:t>
            </a:r>
          </a:p>
        </p:txBody>
      </p:sp>
      <p:sp>
        <p:nvSpPr>
          <p:cNvPr id="46093" name="Oval 22">
            <a:extLst>
              <a:ext uri="{FF2B5EF4-FFF2-40B4-BE49-F238E27FC236}">
                <a16:creationId xmlns:a16="http://schemas.microsoft.com/office/drawing/2014/main" id="{E1EF7EFF-D761-9744-9DC9-DDD379ECE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5988" y="914400"/>
            <a:ext cx="762000" cy="762000"/>
          </a:xfrm>
          <a:prstGeom prst="ellipse">
            <a:avLst/>
          </a:prstGeom>
          <a:solidFill>
            <a:srgbClr val="C1C1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6094" name="Oval 23">
            <a:extLst>
              <a:ext uri="{FF2B5EF4-FFF2-40B4-BE49-F238E27FC236}">
                <a16:creationId xmlns:a16="http://schemas.microsoft.com/office/drawing/2014/main" id="{806FF6E1-8D6E-FA43-B760-5887E9E93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1788" y="1524000"/>
            <a:ext cx="762000" cy="762000"/>
          </a:xfrm>
          <a:prstGeom prst="ellipse">
            <a:avLst/>
          </a:prstGeom>
          <a:solidFill>
            <a:srgbClr val="FF2600">
              <a:alpha val="8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6095" name="TextBox 24">
            <a:extLst>
              <a:ext uri="{FF2B5EF4-FFF2-40B4-BE49-F238E27FC236}">
                <a16:creationId xmlns:a16="http://schemas.microsoft.com/office/drawing/2014/main" id="{DB2BBF49-4F46-F941-BA4D-533FE9223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4588" y="1139825"/>
            <a:ext cx="381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n</a:t>
            </a:r>
            <a:r>
              <a:rPr lang="en-US" altLang="en-US" sz="1400" baseline="30000"/>
              <a:t>0</a:t>
            </a:r>
          </a:p>
        </p:txBody>
      </p:sp>
      <p:sp>
        <p:nvSpPr>
          <p:cNvPr id="46096" name="TextBox 25">
            <a:extLst>
              <a:ext uri="{FF2B5EF4-FFF2-40B4-BE49-F238E27FC236}">
                <a16:creationId xmlns:a16="http://schemas.microsoft.com/office/drawing/2014/main" id="{7A776CC0-78EE-1241-A70E-4FFCF9D2D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0388" y="1676400"/>
            <a:ext cx="381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</a:t>
            </a:r>
            <a:r>
              <a:rPr lang="en-US" altLang="en-US" sz="1400" baseline="30000"/>
              <a:t>+</a:t>
            </a:r>
          </a:p>
        </p:txBody>
      </p:sp>
      <p:sp>
        <p:nvSpPr>
          <p:cNvPr id="46097" name="Oval 29">
            <a:extLst>
              <a:ext uri="{FF2B5EF4-FFF2-40B4-BE49-F238E27FC236}">
                <a16:creationId xmlns:a16="http://schemas.microsoft.com/office/drawing/2014/main" id="{8F8A5AC1-FF65-974B-9451-488520783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1788" y="2286000"/>
            <a:ext cx="304800" cy="304800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6098" name="TextBox 30">
            <a:extLst>
              <a:ext uri="{FF2B5EF4-FFF2-40B4-BE49-F238E27FC236}">
                <a16:creationId xmlns:a16="http://schemas.microsoft.com/office/drawing/2014/main" id="{FD3B0BB3-979E-5642-B402-C0829BC47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1788" y="2279650"/>
            <a:ext cx="304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</a:t>
            </a:r>
            <a:r>
              <a:rPr lang="en-US" altLang="en-US" sz="1400" baseline="3000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46099" name="Oval 31">
            <a:extLst>
              <a:ext uri="{FF2B5EF4-FFF2-40B4-BE49-F238E27FC236}">
                <a16:creationId xmlns:a16="http://schemas.microsoft.com/office/drawing/2014/main" id="{E4837ADB-92C0-7C44-B1AA-6C8295A4C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0388" y="1149350"/>
            <a:ext cx="304800" cy="304800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6100" name="TextBox 32">
            <a:extLst>
              <a:ext uri="{FF2B5EF4-FFF2-40B4-BE49-F238E27FC236}">
                <a16:creationId xmlns:a16="http://schemas.microsoft.com/office/drawing/2014/main" id="{563F4602-ED91-0441-93D2-E66AB556C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0388" y="1143000"/>
            <a:ext cx="304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</a:t>
            </a:r>
            <a:r>
              <a:rPr lang="en-US" altLang="en-US" sz="1400" baseline="3000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46101" name="Oval 33">
            <a:extLst>
              <a:ext uri="{FF2B5EF4-FFF2-40B4-BE49-F238E27FC236}">
                <a16:creationId xmlns:a16="http://schemas.microsoft.com/office/drawing/2014/main" id="{CDE1F594-ABD2-4345-A6B7-124B45BB9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286000"/>
            <a:ext cx="304800" cy="304800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6102" name="TextBox 34">
            <a:extLst>
              <a:ext uri="{FF2B5EF4-FFF2-40B4-BE49-F238E27FC236}">
                <a16:creationId xmlns:a16="http://schemas.microsoft.com/office/drawing/2014/main" id="{A086893E-FC9E-E844-8065-627D5AA95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2279650"/>
            <a:ext cx="304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</a:t>
            </a:r>
            <a:r>
              <a:rPr lang="en-US" altLang="en-US" sz="1400" baseline="3000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46103" name="Oval 35">
            <a:extLst>
              <a:ext uri="{FF2B5EF4-FFF2-40B4-BE49-F238E27FC236}">
                <a16:creationId xmlns:a16="http://schemas.microsoft.com/office/drawing/2014/main" id="{609B2813-BAD2-064A-B6A9-3D0CE5BF9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8388" y="1676400"/>
            <a:ext cx="304800" cy="304800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6104" name="TextBox 36">
            <a:extLst>
              <a:ext uri="{FF2B5EF4-FFF2-40B4-BE49-F238E27FC236}">
                <a16:creationId xmlns:a16="http://schemas.microsoft.com/office/drawing/2014/main" id="{06BA9D9D-19D9-354D-8347-AC0DE8CAF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8388" y="1670050"/>
            <a:ext cx="304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</a:t>
            </a:r>
            <a:r>
              <a:rPr lang="en-US" altLang="en-US" sz="1400" baseline="3000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46105" name="TextBox 8">
            <a:extLst>
              <a:ext uri="{FF2B5EF4-FFF2-40B4-BE49-F238E27FC236}">
                <a16:creationId xmlns:a16="http://schemas.microsoft.com/office/drawing/2014/main" id="{59FF1F4A-2B4C-9F43-B536-9FAAD73EE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2288" y="147638"/>
            <a:ext cx="1519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WRONG:</a:t>
            </a:r>
          </a:p>
        </p:txBody>
      </p:sp>
      <p:sp>
        <p:nvSpPr>
          <p:cNvPr id="46106" name="TextBox 9">
            <a:extLst>
              <a:ext uri="{FF2B5EF4-FFF2-40B4-BE49-F238E27FC236}">
                <a16:creationId xmlns:a16="http://schemas.microsoft.com/office/drawing/2014/main" id="{DC89F3D9-6BB3-364D-8DCB-DF1E9A3EB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9550" y="3060700"/>
            <a:ext cx="21320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/>
              <a:t>Proven wrong: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/>
              <a:t>   Rutherford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/>
              <a:t>        1909</a:t>
            </a:r>
          </a:p>
        </p:txBody>
      </p:sp>
      <p:cxnSp>
        <p:nvCxnSpPr>
          <p:cNvPr id="46107" name="Straight Connector 43">
            <a:extLst>
              <a:ext uri="{FF2B5EF4-FFF2-40B4-BE49-F238E27FC236}">
                <a16:creationId xmlns:a16="http://schemas.microsoft.com/office/drawing/2014/main" id="{7003B0AD-F55F-F940-A177-6753FFB66A9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72200" y="457200"/>
            <a:ext cx="2667000" cy="2667000"/>
          </a:xfrm>
          <a:prstGeom prst="line">
            <a:avLst/>
          </a:prstGeom>
          <a:noFill/>
          <a:ln w="9525">
            <a:solidFill>
              <a:srgbClr val="FF2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08" name="Straight Connector 13">
            <a:extLst>
              <a:ext uri="{FF2B5EF4-FFF2-40B4-BE49-F238E27FC236}">
                <a16:creationId xmlns:a16="http://schemas.microsoft.com/office/drawing/2014/main" id="{5356FE1A-2D05-AB4B-B100-9095A682BC5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248400" y="533400"/>
            <a:ext cx="2667000" cy="2209800"/>
          </a:xfrm>
          <a:prstGeom prst="line">
            <a:avLst/>
          </a:prstGeom>
          <a:noFill/>
          <a:ln w="9525">
            <a:solidFill>
              <a:srgbClr val="FF2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6109" name="Picture 41">
            <a:extLst>
              <a:ext uri="{FF2B5EF4-FFF2-40B4-BE49-F238E27FC236}">
                <a16:creationId xmlns:a16="http://schemas.microsoft.com/office/drawing/2014/main" id="{03B56358-F7C8-D84A-96E3-B407B680BB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273675"/>
            <a:ext cx="1087438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0" name="Picture 42">
            <a:extLst>
              <a:ext uri="{FF2B5EF4-FFF2-40B4-BE49-F238E27FC236}">
                <a16:creationId xmlns:a16="http://schemas.microsoft.com/office/drawing/2014/main" id="{BE23E398-E795-EA40-AD17-3868B67347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838" y="5197475"/>
            <a:ext cx="1930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11" name="TextBox 46">
            <a:extLst>
              <a:ext uri="{FF2B5EF4-FFF2-40B4-BE49-F238E27FC236}">
                <a16:creationId xmlns:a16="http://schemas.microsoft.com/office/drawing/2014/main" id="{C9AC8527-1209-4C49-8598-1BC8AD5C3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6400800"/>
            <a:ext cx="982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 i="1"/>
              <a:t>Carbon</a:t>
            </a:r>
          </a:p>
        </p:txBody>
      </p:sp>
      <p:sp>
        <p:nvSpPr>
          <p:cNvPr id="46112" name="TextBox 53">
            <a:extLst>
              <a:ext uri="{FF2B5EF4-FFF2-40B4-BE49-F238E27FC236}">
                <a16:creationId xmlns:a16="http://schemas.microsoft.com/office/drawing/2014/main" id="{55B54401-10CF-B74F-ACF6-289A81E7C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6400800"/>
            <a:ext cx="968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 i="1"/>
              <a:t>Oxygen</a:t>
            </a:r>
          </a:p>
        </p:txBody>
      </p:sp>
      <p:cxnSp>
        <p:nvCxnSpPr>
          <p:cNvPr id="46113" name="Straight Arrow Connector 48">
            <a:extLst>
              <a:ext uri="{FF2B5EF4-FFF2-40B4-BE49-F238E27FC236}">
                <a16:creationId xmlns:a16="http://schemas.microsoft.com/office/drawing/2014/main" id="{E54B233F-317F-ED4B-8DB2-2FC10DE0535B}"/>
              </a:ext>
            </a:extLst>
          </p:cNvPr>
          <p:cNvCxnSpPr>
            <a:cxnSpLocks noChangeShapeType="1"/>
            <a:stCxn id="46111" idx="3"/>
          </p:cNvCxnSpPr>
          <p:nvPr/>
        </p:nvCxnSpPr>
        <p:spPr bwMode="auto">
          <a:xfrm flipV="1">
            <a:off x="1239838" y="6400800"/>
            <a:ext cx="708025" cy="200025"/>
          </a:xfrm>
          <a:prstGeom prst="straightConnector1">
            <a:avLst/>
          </a:prstGeom>
          <a:noFill/>
          <a:ln w="9525">
            <a:solidFill>
              <a:srgbClr val="FF2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14" name="Straight Arrow Connector 56">
            <a:extLst>
              <a:ext uri="{FF2B5EF4-FFF2-40B4-BE49-F238E27FC236}">
                <a16:creationId xmlns:a16="http://schemas.microsoft.com/office/drawing/2014/main" id="{B034C3CB-E284-0D4C-AD06-258BA6D1C79D}"/>
              </a:ext>
            </a:extLst>
          </p:cNvPr>
          <p:cNvCxnSpPr>
            <a:cxnSpLocks noChangeShapeType="1"/>
            <a:endCxn id="46112" idx="1"/>
          </p:cNvCxnSpPr>
          <p:nvPr/>
        </p:nvCxnSpPr>
        <p:spPr bwMode="auto">
          <a:xfrm>
            <a:off x="2695575" y="6400800"/>
            <a:ext cx="923925" cy="200025"/>
          </a:xfrm>
          <a:prstGeom prst="straightConnector1">
            <a:avLst/>
          </a:prstGeom>
          <a:noFill/>
          <a:ln w="9525">
            <a:solidFill>
              <a:srgbClr val="FF2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115" name="TextBox 51">
            <a:extLst>
              <a:ext uri="{FF2B5EF4-FFF2-40B4-BE49-F238E27FC236}">
                <a16:creationId xmlns:a16="http://schemas.microsoft.com/office/drawing/2014/main" id="{54F70436-FFBB-4040-95BE-4ACEE8A80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4463" y="6411913"/>
            <a:ext cx="1906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rgbClr val="FF2600"/>
                </a:solidFill>
              </a:rPr>
              <a:t>Won’t happen</a:t>
            </a:r>
          </a:p>
        </p:txBody>
      </p:sp>
      <p:pic>
        <p:nvPicPr>
          <p:cNvPr id="46116" name="Picture 52">
            <a:extLst>
              <a:ext uri="{FF2B5EF4-FFF2-40B4-BE49-F238E27FC236}">
                <a16:creationId xmlns:a16="http://schemas.microsoft.com/office/drawing/2014/main" id="{C036B178-2E78-974B-8B8D-ADF8F80717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100" y="5246688"/>
            <a:ext cx="12319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7" name="Picture 54">
            <a:extLst>
              <a:ext uri="{FF2B5EF4-FFF2-40B4-BE49-F238E27FC236}">
                <a16:creationId xmlns:a16="http://schemas.microsoft.com/office/drawing/2014/main" id="{EA626A8B-51B2-F04B-8A02-8937B3E1D5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213" y="5245100"/>
            <a:ext cx="1144587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8" name="Picture 55">
            <a:extLst>
              <a:ext uri="{FF2B5EF4-FFF2-40B4-BE49-F238E27FC236}">
                <a16:creationId xmlns:a16="http://schemas.microsoft.com/office/drawing/2014/main" id="{1C7288E4-B545-6248-80E7-B741A800A5D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953000"/>
            <a:ext cx="10668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19" name="TextBox 57">
            <a:extLst>
              <a:ext uri="{FF2B5EF4-FFF2-40B4-BE49-F238E27FC236}">
                <a16:creationId xmlns:a16="http://schemas.microsoft.com/office/drawing/2014/main" id="{93E09BD4-B7AC-3144-806C-7C3D15ED5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3775" y="4341813"/>
            <a:ext cx="20304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0" i="1"/>
              <a:t>        Paracelsus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0" i="1"/>
              <a:t>(alchemist, ~ 1500)</a:t>
            </a:r>
          </a:p>
        </p:txBody>
      </p:sp>
      <p:sp>
        <p:nvSpPr>
          <p:cNvPr id="46120" name="TextBox 64">
            <a:extLst>
              <a:ext uri="{FF2B5EF4-FFF2-40B4-BE49-F238E27FC236}">
                <a16:creationId xmlns:a16="http://schemas.microsoft.com/office/drawing/2014/main" id="{E152CB46-8546-B44F-9BD8-762F2FE43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713" y="6305550"/>
            <a:ext cx="9540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 i="1"/>
              <a:t>Copper</a:t>
            </a:r>
          </a:p>
        </p:txBody>
      </p:sp>
      <p:sp>
        <p:nvSpPr>
          <p:cNvPr id="46121" name="TextBox 65">
            <a:extLst>
              <a:ext uri="{FF2B5EF4-FFF2-40B4-BE49-F238E27FC236}">
                <a16:creationId xmlns:a16="http://schemas.microsoft.com/office/drawing/2014/main" id="{758A4BB0-2F7E-EA40-B93D-D0F5F4CD8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6305550"/>
            <a:ext cx="6969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 i="1"/>
              <a:t>Gold</a:t>
            </a:r>
          </a:p>
        </p:txBody>
      </p:sp>
      <p:cxnSp>
        <p:nvCxnSpPr>
          <p:cNvPr id="46122" name="Straight Arrow Connector 66">
            <a:extLst>
              <a:ext uri="{FF2B5EF4-FFF2-40B4-BE49-F238E27FC236}">
                <a16:creationId xmlns:a16="http://schemas.microsoft.com/office/drawing/2014/main" id="{EA719B70-5D4A-7149-9CAF-65E550672CF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329363" y="6461125"/>
            <a:ext cx="369887" cy="57150"/>
          </a:xfrm>
          <a:prstGeom prst="straightConnector1">
            <a:avLst/>
          </a:prstGeom>
          <a:noFill/>
          <a:ln w="9525">
            <a:solidFill>
              <a:srgbClr val="FF2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123" name="Straight Arrow Connector 67">
            <a:extLst>
              <a:ext uri="{FF2B5EF4-FFF2-40B4-BE49-F238E27FC236}">
                <a16:creationId xmlns:a16="http://schemas.microsoft.com/office/drawing/2014/main" id="{977BB0AA-3FA9-BF41-95EA-349D481A05FA}"/>
              </a:ext>
            </a:extLst>
          </p:cNvPr>
          <p:cNvCxnSpPr>
            <a:cxnSpLocks noChangeShapeType="1"/>
            <a:endCxn id="46121" idx="1"/>
          </p:cNvCxnSpPr>
          <p:nvPr/>
        </p:nvCxnSpPr>
        <p:spPr bwMode="auto">
          <a:xfrm>
            <a:off x="7646988" y="6461125"/>
            <a:ext cx="582612" cy="44450"/>
          </a:xfrm>
          <a:prstGeom prst="straightConnector1">
            <a:avLst/>
          </a:prstGeom>
          <a:noFill/>
          <a:ln w="9525">
            <a:solidFill>
              <a:srgbClr val="FF2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124" name="TextBox 68">
            <a:extLst>
              <a:ext uri="{FF2B5EF4-FFF2-40B4-BE49-F238E27FC236}">
                <a16:creationId xmlns:a16="http://schemas.microsoft.com/office/drawing/2014/main" id="{CAE9C962-3F37-734E-872C-1BD98D599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0963" y="6472238"/>
            <a:ext cx="1646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rgbClr val="FF2600"/>
                </a:solidFill>
              </a:rPr>
              <a:t>Didn’t work</a:t>
            </a:r>
          </a:p>
        </p:txBody>
      </p:sp>
    </p:spTree>
    <p:extLst>
      <p:ext uri="{BB962C8B-B14F-4D97-AF65-F5344CB8AC3E}">
        <p14:creationId xmlns:p14="http://schemas.microsoft.com/office/powerpoint/2010/main" val="334904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F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Oval 72">
            <a:extLst>
              <a:ext uri="{FF2B5EF4-FFF2-40B4-BE49-F238E27FC236}">
                <a16:creationId xmlns:a16="http://schemas.microsoft.com/office/drawing/2014/main" id="{C27BFEE3-A535-BE4F-B161-5D33B9A5B685}"/>
              </a:ext>
            </a:extLst>
          </p:cNvPr>
          <p:cNvSpPr/>
          <p:nvPr/>
        </p:nvSpPr>
        <p:spPr bwMode="auto">
          <a:xfrm>
            <a:off x="5970373" y="1371600"/>
            <a:ext cx="2411627" cy="2411627"/>
          </a:xfrm>
          <a:prstGeom prst="ellipse">
            <a:avLst/>
          </a:prstGeom>
          <a:gradFill flip="none" rotWithShape="1">
            <a:gsLst>
              <a:gs pos="0">
                <a:srgbClr val="CCECFF">
                  <a:shade val="30000"/>
                  <a:satMod val="115000"/>
                </a:srgbClr>
              </a:gs>
              <a:gs pos="50000">
                <a:srgbClr val="CCECFF">
                  <a:shade val="67500"/>
                  <a:satMod val="115000"/>
                </a:srgbClr>
              </a:gs>
              <a:gs pos="100000">
                <a:srgbClr val="CCE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defRPr/>
            </a:pPr>
            <a:endParaRPr lang="en-US" sz="400" b="0">
              <a:solidFill>
                <a:srgbClr val="FFFF00"/>
              </a:solidFill>
              <a:ea typeface="ＭＳ Ｐゴシック" charset="0"/>
            </a:endParaRPr>
          </a:p>
        </p:txBody>
      </p:sp>
      <p:sp>
        <p:nvSpPr>
          <p:cNvPr id="45" name="Donut 44">
            <a:extLst>
              <a:ext uri="{FF2B5EF4-FFF2-40B4-BE49-F238E27FC236}">
                <a16:creationId xmlns:a16="http://schemas.microsoft.com/office/drawing/2014/main" id="{521540EB-BEE9-6541-811F-98B479905A87}"/>
              </a:ext>
            </a:extLst>
          </p:cNvPr>
          <p:cNvSpPr/>
          <p:nvPr/>
        </p:nvSpPr>
        <p:spPr bwMode="auto">
          <a:xfrm>
            <a:off x="6088063" y="1462088"/>
            <a:ext cx="2176462" cy="2217737"/>
          </a:xfrm>
          <a:prstGeom prst="donut">
            <a:avLst/>
          </a:prstGeom>
          <a:noFill/>
          <a:ln>
            <a:solidFill>
              <a:srgbClr val="FF0000"/>
            </a:solidFill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defRPr/>
            </a:pPr>
            <a:endParaRPr lang="en-US" sz="400" b="0">
              <a:solidFill>
                <a:srgbClr val="FF0000"/>
              </a:solidFill>
              <a:ea typeface="ＭＳ Ｐゴシック" charset="0"/>
            </a:endParaRPr>
          </a:p>
        </p:txBody>
      </p:sp>
      <p:pic>
        <p:nvPicPr>
          <p:cNvPr id="48133" name="Picture 45">
            <a:extLst>
              <a:ext uri="{FF2B5EF4-FFF2-40B4-BE49-F238E27FC236}">
                <a16:creationId xmlns:a16="http://schemas.microsoft.com/office/drawing/2014/main" id="{8FF31B04-41AC-294B-A40A-64AD17FBE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495800"/>
            <a:ext cx="168275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7666" name="Rectangle 2">
            <a:extLst>
              <a:ext uri="{FF2B5EF4-FFF2-40B4-BE49-F238E27FC236}">
                <a16:creationId xmlns:a16="http://schemas.microsoft.com/office/drawing/2014/main" id="{34E5C65E-10B0-7B4C-A154-19B74A6499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275" y="0"/>
            <a:ext cx="4073525" cy="609600"/>
          </a:xfrm>
        </p:spPr>
        <p:txBody>
          <a:bodyPr/>
          <a:lstStyle/>
          <a:p>
            <a:pPr>
              <a:defRPr/>
            </a:pPr>
            <a:r>
              <a:rPr lang="en-US" sz="3200" b="1" u="sng" dirty="0">
                <a:solidFill>
                  <a:srgbClr val="FF2600"/>
                </a:solidFill>
                <a:cs typeface="+mj-cs"/>
              </a:rPr>
              <a:t>What is in an atom?</a:t>
            </a:r>
          </a:p>
        </p:txBody>
      </p:sp>
      <p:sp>
        <p:nvSpPr>
          <p:cNvPr id="48135" name="TextBox 1">
            <a:extLst>
              <a:ext uri="{FF2B5EF4-FFF2-40B4-BE49-F238E27FC236}">
                <a16:creationId xmlns:a16="http://schemas.microsoft.com/office/drawing/2014/main" id="{8AFDC90C-0B27-6746-B947-8982D7AF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38" y="785813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u="sng">
                <a:solidFill>
                  <a:srgbClr val="0432FF"/>
                </a:solidFill>
              </a:rPr>
              <a:t>Correct answer: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/>
              <a:t>One nucleus + electrons</a:t>
            </a:r>
          </a:p>
        </p:txBody>
      </p:sp>
      <p:sp>
        <p:nvSpPr>
          <p:cNvPr id="48136" name="TextBox 8">
            <a:extLst>
              <a:ext uri="{FF2B5EF4-FFF2-40B4-BE49-F238E27FC236}">
                <a16:creationId xmlns:a16="http://schemas.microsoft.com/office/drawing/2014/main" id="{5A899A4A-8B02-0749-8430-91E61115B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63525"/>
            <a:ext cx="275748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     Correct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0" i="1"/>
              <a:t>but not to scale: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0" i="1"/>
              <a:t>nucleus shown too large</a:t>
            </a:r>
          </a:p>
        </p:txBody>
      </p:sp>
      <p:pic>
        <p:nvPicPr>
          <p:cNvPr id="48137" name="Picture 41">
            <a:extLst>
              <a:ext uri="{FF2B5EF4-FFF2-40B4-BE49-F238E27FC236}">
                <a16:creationId xmlns:a16="http://schemas.microsoft.com/office/drawing/2014/main" id="{25ED28C9-7E4A-E644-906E-723ACCB8A7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0" y="5330825"/>
            <a:ext cx="762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42">
            <a:extLst>
              <a:ext uri="{FF2B5EF4-FFF2-40B4-BE49-F238E27FC236}">
                <a16:creationId xmlns:a16="http://schemas.microsoft.com/office/drawing/2014/main" id="{81C96A5A-298D-2B4D-BDCD-A4183C2218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4495800"/>
            <a:ext cx="25669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9" name="Oval 58">
            <a:extLst>
              <a:ext uri="{FF2B5EF4-FFF2-40B4-BE49-F238E27FC236}">
                <a16:creationId xmlns:a16="http://schemas.microsoft.com/office/drawing/2014/main" id="{64F54E20-A391-324A-8439-BF4BCDC1E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9788" y="2590800"/>
            <a:ext cx="46037" cy="46038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8140" name="Oval 60">
            <a:extLst>
              <a:ext uri="{FF2B5EF4-FFF2-40B4-BE49-F238E27FC236}">
                <a16:creationId xmlns:a16="http://schemas.microsoft.com/office/drawing/2014/main" id="{360384FF-4464-FC49-A972-760BA56BE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9950" y="1447800"/>
            <a:ext cx="46038" cy="46038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8141" name="Oval 63">
            <a:extLst>
              <a:ext uri="{FF2B5EF4-FFF2-40B4-BE49-F238E27FC236}">
                <a16:creationId xmlns:a16="http://schemas.microsoft.com/office/drawing/2014/main" id="{9FC75748-2358-3A4C-9E90-FC048D3C9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6950" y="2590800"/>
            <a:ext cx="46038" cy="46038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8142" name="Oval 69">
            <a:extLst>
              <a:ext uri="{FF2B5EF4-FFF2-40B4-BE49-F238E27FC236}">
                <a16:creationId xmlns:a16="http://schemas.microsoft.com/office/drawing/2014/main" id="{5EA821D9-3ED7-7647-BDFB-287925D72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0350" y="2590800"/>
            <a:ext cx="46038" cy="46038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8143" name="Oval 70">
            <a:extLst>
              <a:ext uri="{FF2B5EF4-FFF2-40B4-BE49-F238E27FC236}">
                <a16:creationId xmlns:a16="http://schemas.microsoft.com/office/drawing/2014/main" id="{FC5C8A9B-0FD6-6140-9B5C-B03F2FCCC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817938"/>
            <a:ext cx="304800" cy="304800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8144" name="TextBox 71">
            <a:extLst>
              <a:ext uri="{FF2B5EF4-FFF2-40B4-BE49-F238E27FC236}">
                <a16:creationId xmlns:a16="http://schemas.microsoft.com/office/drawing/2014/main" id="{59CF77D7-3549-A746-88D7-4CC68961C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11588"/>
            <a:ext cx="304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e</a:t>
            </a:r>
            <a:r>
              <a:rPr lang="en-US" altLang="en-US" sz="1400" baseline="3000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48145" name="Oval 61">
            <a:extLst>
              <a:ext uri="{FF2B5EF4-FFF2-40B4-BE49-F238E27FC236}">
                <a16:creationId xmlns:a16="http://schemas.microsoft.com/office/drawing/2014/main" id="{E100C218-CF94-1941-937B-F7EFD13B2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3657600"/>
            <a:ext cx="46038" cy="46038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8146" name="Oval 62">
            <a:extLst>
              <a:ext uri="{FF2B5EF4-FFF2-40B4-BE49-F238E27FC236}">
                <a16:creationId xmlns:a16="http://schemas.microsoft.com/office/drawing/2014/main" id="{4898B3ED-A3C1-8246-AD2E-D1EABD255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7150" y="2544763"/>
            <a:ext cx="46038" cy="46037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8147" name="Oval 74">
            <a:extLst>
              <a:ext uri="{FF2B5EF4-FFF2-40B4-BE49-F238E27FC236}">
                <a16:creationId xmlns:a16="http://schemas.microsoft.com/office/drawing/2014/main" id="{F224AE85-7099-DF45-9431-2F6EF61D9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963988"/>
            <a:ext cx="46038" cy="46037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8148" name="Oval 75">
            <a:extLst>
              <a:ext uri="{FF2B5EF4-FFF2-40B4-BE49-F238E27FC236}">
                <a16:creationId xmlns:a16="http://schemas.microsoft.com/office/drawing/2014/main" id="{DA47A61D-643F-4440-A34F-CF211989F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6588" y="2514600"/>
            <a:ext cx="46037" cy="46038"/>
          </a:xfrm>
          <a:prstGeom prst="ellipse">
            <a:avLst/>
          </a:prstGeom>
          <a:solidFill>
            <a:srgbClr val="0432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cxnSp>
        <p:nvCxnSpPr>
          <p:cNvPr id="48149" name="Straight Arrow Connector 4">
            <a:extLst>
              <a:ext uri="{FF2B5EF4-FFF2-40B4-BE49-F238E27FC236}">
                <a16:creationId xmlns:a16="http://schemas.microsoft.com/office/drawing/2014/main" id="{19E36E97-CE75-1D4B-A1C3-4ADCBD18D9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67400" y="3987800"/>
            <a:ext cx="304800" cy="0"/>
          </a:xfrm>
          <a:prstGeom prst="straightConnector1">
            <a:avLst/>
          </a:prstGeom>
          <a:noFill/>
          <a:ln w="9525">
            <a:solidFill>
              <a:srgbClr val="FFFF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50" name="TextBox 5">
            <a:extLst>
              <a:ext uri="{FF2B5EF4-FFF2-40B4-BE49-F238E27FC236}">
                <a16:creationId xmlns:a16="http://schemas.microsoft.com/office/drawing/2014/main" id="{A7DC3D0A-A0B1-A149-860C-19249B528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3733800"/>
            <a:ext cx="162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electron (-)</a:t>
            </a:r>
          </a:p>
        </p:txBody>
      </p:sp>
      <p:sp>
        <p:nvSpPr>
          <p:cNvPr id="48151" name="Oval 76">
            <a:extLst>
              <a:ext uri="{FF2B5EF4-FFF2-40B4-BE49-F238E27FC236}">
                <a16:creationId xmlns:a16="http://schemas.microsoft.com/office/drawing/2014/main" id="{D4708A18-E07F-2747-A207-8AEA91113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197350"/>
            <a:ext cx="304800" cy="304800"/>
          </a:xfrm>
          <a:prstGeom prst="ellipse">
            <a:avLst/>
          </a:prstGeom>
          <a:solidFill>
            <a:srgbClr val="FF2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sp>
        <p:nvSpPr>
          <p:cNvPr id="48152" name="TextBox 77">
            <a:extLst>
              <a:ext uri="{FF2B5EF4-FFF2-40B4-BE49-F238E27FC236}">
                <a16:creationId xmlns:a16="http://schemas.microsoft.com/office/drawing/2014/main" id="{810E5A5A-297D-EB49-9498-961B1D970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187825"/>
            <a:ext cx="7762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</a:rPr>
              <a:t>C</a:t>
            </a:r>
            <a:endParaRPr lang="en-US" altLang="en-US" sz="1400" baseline="30000">
              <a:solidFill>
                <a:schemeClr val="bg1"/>
              </a:solidFill>
            </a:endParaRPr>
          </a:p>
        </p:txBody>
      </p:sp>
      <p:sp>
        <p:nvSpPr>
          <p:cNvPr id="48153" name="Oval 78">
            <a:extLst>
              <a:ext uri="{FF2B5EF4-FFF2-40B4-BE49-F238E27FC236}">
                <a16:creationId xmlns:a16="http://schemas.microsoft.com/office/drawing/2014/main" id="{7834287F-7742-FC4B-AEB9-83DEE261E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343400"/>
            <a:ext cx="46038" cy="46038"/>
          </a:xfrm>
          <a:prstGeom prst="ellipse">
            <a:avLst/>
          </a:prstGeom>
          <a:solidFill>
            <a:srgbClr val="FF2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FF00"/>
              </a:solidFill>
            </a:endParaRPr>
          </a:p>
        </p:txBody>
      </p:sp>
      <p:cxnSp>
        <p:nvCxnSpPr>
          <p:cNvPr id="48154" name="Straight Arrow Connector 79">
            <a:extLst>
              <a:ext uri="{FF2B5EF4-FFF2-40B4-BE49-F238E27FC236}">
                <a16:creationId xmlns:a16="http://schemas.microsoft.com/office/drawing/2014/main" id="{44DA8F66-02D1-6844-9655-216D265CD47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67400" y="4367213"/>
            <a:ext cx="304800" cy="0"/>
          </a:xfrm>
          <a:prstGeom prst="straightConnector1">
            <a:avLst/>
          </a:prstGeom>
          <a:noFill/>
          <a:ln w="9525">
            <a:solidFill>
              <a:srgbClr val="FFFF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55" name="TextBox 80">
            <a:extLst>
              <a:ext uri="{FF2B5EF4-FFF2-40B4-BE49-F238E27FC236}">
                <a16:creationId xmlns:a16="http://schemas.microsoft.com/office/drawing/2014/main" id="{1A549B50-4F7F-F24C-957D-52AFFED90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4113213"/>
            <a:ext cx="2559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nucleus (++++++)</a:t>
            </a:r>
          </a:p>
        </p:txBody>
      </p:sp>
      <p:sp>
        <p:nvSpPr>
          <p:cNvPr id="48156" name="TextBox 6">
            <a:extLst>
              <a:ext uri="{FF2B5EF4-FFF2-40B4-BE49-F238E27FC236}">
                <a16:creationId xmlns:a16="http://schemas.microsoft.com/office/drawing/2014/main" id="{A77E83DA-2DB6-A14F-AF27-87EF1A15F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8" y="4525963"/>
            <a:ext cx="3000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/>
              <a:t>(case of carbon in drawing)</a:t>
            </a:r>
          </a:p>
        </p:txBody>
      </p:sp>
      <p:sp>
        <p:nvSpPr>
          <p:cNvPr id="48157" name="TextBox 82">
            <a:extLst>
              <a:ext uri="{FF2B5EF4-FFF2-40B4-BE49-F238E27FC236}">
                <a16:creationId xmlns:a16="http://schemas.microsoft.com/office/drawing/2014/main" id="{A1EE2B49-BF29-C54C-948E-135D623F3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" y="1436688"/>
            <a:ext cx="3678238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u="sng">
                <a:solidFill>
                  <a:srgbClr val="0432FF"/>
                </a:solidFill>
              </a:rPr>
              <a:t>Correct sizes: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/>
              <a:t> nucleus = 1 unit size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/>
              <a:t> atom = 50,000 units size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0" i="1"/>
              <a:t> (size of atom = electrons’ orbits)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 b="0" i="1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rgbClr val="0432FF"/>
                </a:solidFill>
              </a:rPr>
              <a:t>The nucleus is an extremely tiny thing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rgbClr val="0432FF"/>
                </a:solidFill>
              </a:rPr>
              <a:t> in the center of an atom, like a point!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rgbClr val="0432FF"/>
                </a:solidFill>
              </a:rPr>
              <a:t>(even though most of the mass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rgbClr val="0432FF"/>
                </a:solidFill>
              </a:rPr>
              <a:t>of the atom </a:t>
            </a:r>
            <a:r>
              <a:rPr lang="en-US" altLang="en-US" sz="1800" b="0" i="1" u="sng">
                <a:solidFill>
                  <a:srgbClr val="0432FF"/>
                </a:solidFill>
              </a:rPr>
              <a:t>is</a:t>
            </a:r>
            <a:r>
              <a:rPr lang="en-US" altLang="en-US" sz="1800" b="0" i="1">
                <a:solidFill>
                  <a:srgbClr val="0432FF"/>
                </a:solidFill>
              </a:rPr>
              <a:t> in the nucleus)</a:t>
            </a:r>
          </a:p>
        </p:txBody>
      </p:sp>
      <p:pic>
        <p:nvPicPr>
          <p:cNvPr id="48158" name="Picture 12">
            <a:extLst>
              <a:ext uri="{FF2B5EF4-FFF2-40B4-BE49-F238E27FC236}">
                <a16:creationId xmlns:a16="http://schemas.microsoft.com/office/drawing/2014/main" id="{351C6899-C413-444E-9E10-C0BFAC2E0A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495800"/>
            <a:ext cx="21351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59" name="TextBox 16">
            <a:extLst>
              <a:ext uri="{FF2B5EF4-FFF2-40B4-BE49-F238E27FC236}">
                <a16:creationId xmlns:a16="http://schemas.microsoft.com/office/drawing/2014/main" id="{BA8D3A03-BD16-CD46-86E1-5D05D6B1A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" y="6132513"/>
            <a:ext cx="1885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Carbon dioxide</a:t>
            </a:r>
          </a:p>
        </p:txBody>
      </p:sp>
      <p:sp>
        <p:nvSpPr>
          <p:cNvPr id="48160" name="TextBox 83">
            <a:extLst>
              <a:ext uri="{FF2B5EF4-FFF2-40B4-BE49-F238E27FC236}">
                <a16:creationId xmlns:a16="http://schemas.microsoft.com/office/drawing/2014/main" id="{F852A5DE-6572-9143-9D15-AFA001439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6146800"/>
            <a:ext cx="207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Carbon + oxygen</a:t>
            </a:r>
          </a:p>
        </p:txBody>
      </p:sp>
      <p:cxnSp>
        <p:nvCxnSpPr>
          <p:cNvPr id="48161" name="Straight Arrow Connector 84">
            <a:extLst>
              <a:ext uri="{FF2B5EF4-FFF2-40B4-BE49-F238E27FC236}">
                <a16:creationId xmlns:a16="http://schemas.microsoft.com/office/drawing/2014/main" id="{469487C7-7D45-8349-B7AA-F1EFE578263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120900" y="6146800"/>
            <a:ext cx="709613" cy="200025"/>
          </a:xfrm>
          <a:prstGeom prst="straightConnector1">
            <a:avLst/>
          </a:prstGeom>
          <a:noFill/>
          <a:ln w="9525">
            <a:solidFill>
              <a:srgbClr val="FF2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162" name="Straight Arrow Connector 85">
            <a:extLst>
              <a:ext uri="{FF2B5EF4-FFF2-40B4-BE49-F238E27FC236}">
                <a16:creationId xmlns:a16="http://schemas.microsoft.com/office/drawing/2014/main" id="{333C5686-2391-BE4E-995E-6574871C22B0}"/>
              </a:ext>
            </a:extLst>
          </p:cNvPr>
          <p:cNvCxnSpPr>
            <a:cxnSpLocks noChangeShapeType="1"/>
            <a:endCxn id="48160" idx="1"/>
          </p:cNvCxnSpPr>
          <p:nvPr/>
        </p:nvCxnSpPr>
        <p:spPr bwMode="auto">
          <a:xfrm>
            <a:off x="2946400" y="6148388"/>
            <a:ext cx="628650" cy="198437"/>
          </a:xfrm>
          <a:prstGeom prst="straightConnector1">
            <a:avLst/>
          </a:prstGeom>
          <a:noFill/>
          <a:ln w="9525">
            <a:solidFill>
              <a:srgbClr val="FF2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63" name="TextBox 86">
            <a:extLst>
              <a:ext uri="{FF2B5EF4-FFF2-40B4-BE49-F238E27FC236}">
                <a16:creationId xmlns:a16="http://schemas.microsoft.com/office/drawing/2014/main" id="{AA517013-98DF-8E45-AE61-0E71143C3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063" y="6408738"/>
            <a:ext cx="2070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rgbClr val="FF2600"/>
                </a:solidFill>
              </a:rPr>
              <a:t>CO</a:t>
            </a:r>
            <a:r>
              <a:rPr lang="en-US" altLang="en-US" sz="2400" b="0" i="1" baseline="-25000">
                <a:solidFill>
                  <a:srgbClr val="FF2600"/>
                </a:solidFill>
              </a:rPr>
              <a:t>2</a:t>
            </a:r>
            <a:r>
              <a:rPr lang="en-US" altLang="en-US" sz="2400" b="0" i="1">
                <a:solidFill>
                  <a:srgbClr val="FF2600"/>
                </a:solidFill>
              </a:rPr>
              <a:t>      C + O</a:t>
            </a:r>
            <a:r>
              <a:rPr lang="en-US" altLang="en-US" sz="2400" b="0" i="1" baseline="-25000">
                <a:solidFill>
                  <a:srgbClr val="FF2600"/>
                </a:solidFill>
              </a:rPr>
              <a:t>2</a:t>
            </a:r>
          </a:p>
        </p:txBody>
      </p:sp>
      <p:cxnSp>
        <p:nvCxnSpPr>
          <p:cNvPr id="48164" name="Straight Arrow Connector 19">
            <a:extLst>
              <a:ext uri="{FF2B5EF4-FFF2-40B4-BE49-F238E27FC236}">
                <a16:creationId xmlns:a16="http://schemas.microsoft.com/office/drawing/2014/main" id="{AA68817B-AFA8-564E-87E1-2708584D5B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47938" y="6629400"/>
            <a:ext cx="354012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65" name="TextBox 26">
            <a:extLst>
              <a:ext uri="{FF2B5EF4-FFF2-40B4-BE49-F238E27FC236}">
                <a16:creationId xmlns:a16="http://schemas.microsoft.com/office/drawing/2014/main" id="{3FB2F862-E312-7B4C-AD06-F3D7AF655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0775" y="4195763"/>
            <a:ext cx="2992438" cy="4619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Nuclei are preserved:</a:t>
            </a:r>
          </a:p>
        </p:txBody>
      </p:sp>
      <p:sp>
        <p:nvSpPr>
          <p:cNvPr id="48166" name="TextBox 27">
            <a:extLst>
              <a:ext uri="{FF2B5EF4-FFF2-40B4-BE49-F238E27FC236}">
                <a16:creationId xmlns:a16="http://schemas.microsoft.com/office/drawing/2014/main" id="{B2BB04D3-8951-4E4B-9333-1C1EC4609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038" y="4876800"/>
            <a:ext cx="3027362" cy="19383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The electric charge of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the </a:t>
            </a:r>
            <a:r>
              <a:rPr lang="en-US" altLang="en-US" sz="2400" u="sng">
                <a:solidFill>
                  <a:srgbClr val="0432FF"/>
                </a:solidFill>
              </a:rPr>
              <a:t>nucleus</a:t>
            </a:r>
            <a:r>
              <a:rPr lang="en-US" altLang="en-US" sz="2400"/>
              <a:t> tells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which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432FF"/>
                </a:solidFill>
              </a:rPr>
              <a:t>chemical element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it is.</a:t>
            </a:r>
          </a:p>
        </p:txBody>
      </p:sp>
    </p:spTree>
    <p:extLst>
      <p:ext uri="{BB962C8B-B14F-4D97-AF65-F5344CB8AC3E}">
        <p14:creationId xmlns:p14="http://schemas.microsoft.com/office/powerpoint/2010/main" val="443041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BF4A1F3-FFBC-2D40-8B5A-9F29A5979E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r>
              <a:rPr lang="en-US" altLang="en-US" sz="6000">
                <a:solidFill>
                  <a:srgbClr val="00FFFF"/>
                </a:solidFill>
              </a:rPr>
              <a:t>Questions coming …</a:t>
            </a:r>
            <a:endParaRPr lang="en-US" altLang="en-US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68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Text Box 2">
            <a:extLst>
              <a:ext uri="{FF2B5EF4-FFF2-40B4-BE49-F238E27FC236}">
                <a16:creationId xmlns:a16="http://schemas.microsoft.com/office/drawing/2014/main" id="{823AD161-0B31-0047-A464-254E0F913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>
                <a:solidFill>
                  <a:srgbClr val="FF0000"/>
                </a:solidFill>
              </a:rPr>
              <a:t> </a:t>
            </a:r>
            <a:endParaRPr lang="en-US" altLang="en-US" sz="600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rgbClr val="FF0000"/>
                </a:solidFill>
              </a:rPr>
              <a:t>sec</a:t>
            </a:r>
            <a:r>
              <a:rPr lang="en-US" altLang="en-US" sz="960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522243" name="Text Box 3">
            <a:extLst>
              <a:ext uri="{FF2B5EF4-FFF2-40B4-BE49-F238E27FC236}">
                <a16:creationId xmlns:a16="http://schemas.microsoft.com/office/drawing/2014/main" id="{3DAF73E0-2453-3E42-ACD4-D58B767F4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22244" name="Rectangle 4">
            <a:extLst>
              <a:ext uri="{FF2B5EF4-FFF2-40B4-BE49-F238E27FC236}">
                <a16:creationId xmlns:a16="http://schemas.microsoft.com/office/drawing/2014/main" id="{A9372063-1F50-7D4B-BE28-6991C3549F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sz="6000" b="1" dirty="0">
                <a:solidFill>
                  <a:srgbClr val="FF0000"/>
                </a:solidFill>
                <a:cs typeface="+mj-cs"/>
              </a:rPr>
              <a:t>Question 6 </a:t>
            </a:r>
          </a:p>
        </p:txBody>
      </p:sp>
      <p:sp>
        <p:nvSpPr>
          <p:cNvPr id="522245" name="Text Box 5">
            <a:extLst>
              <a:ext uri="{FF2B5EF4-FFF2-40B4-BE49-F238E27FC236}">
                <a16:creationId xmlns:a16="http://schemas.microsoft.com/office/drawing/2014/main" id="{A220F471-87DD-D443-A3C4-9F59EB414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522246" name="Text Box 6">
            <a:extLst>
              <a:ext uri="{FF2B5EF4-FFF2-40B4-BE49-F238E27FC236}">
                <a16:creationId xmlns:a16="http://schemas.microsoft.com/office/drawing/2014/main" id="{97EFBD66-7868-EA44-A941-DA220C59D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00200"/>
            <a:ext cx="69342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The constituents of atoms are: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A</a:t>
            </a:r>
            <a:r>
              <a:rPr lang="en-US" altLang="en-US" sz="2400" dirty="0"/>
              <a:t> Protons, electrons and neutrons.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B </a:t>
            </a:r>
            <a:r>
              <a:rPr lang="en-US" altLang="en-US" sz="2400" dirty="0"/>
              <a:t>Chemical compounds.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C</a:t>
            </a:r>
            <a:r>
              <a:rPr lang="en-US" altLang="en-US" sz="2400" b="0" dirty="0"/>
              <a:t> </a:t>
            </a:r>
            <a:r>
              <a:rPr lang="en-US" altLang="en-US" sz="2400" dirty="0"/>
              <a:t>Molecules of various sorts.</a:t>
            </a:r>
            <a:endParaRPr lang="en-US" altLang="en-US" sz="2400" b="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D</a:t>
            </a:r>
            <a:r>
              <a:rPr lang="en-US" altLang="en-US" sz="2400" dirty="0"/>
              <a:t> Electrons and protons.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E</a:t>
            </a:r>
            <a:r>
              <a:rPr lang="en-US" altLang="en-US" sz="2400" dirty="0">
                <a:solidFill>
                  <a:srgbClr val="FF0000"/>
                </a:solidFill>
              </a:rPr>
              <a:t> One nucleus and electrons.</a:t>
            </a:r>
          </a:p>
        </p:txBody>
      </p:sp>
      <p:sp>
        <p:nvSpPr>
          <p:cNvPr id="522247" name="Text Box 7">
            <a:extLst>
              <a:ext uri="{FF2B5EF4-FFF2-40B4-BE49-F238E27FC236}">
                <a16:creationId xmlns:a16="http://schemas.microsoft.com/office/drawing/2014/main" id="{ECFDDD79-0499-0849-9CDF-9136F3165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522248" name="Text Box 8">
            <a:extLst>
              <a:ext uri="{FF2B5EF4-FFF2-40B4-BE49-F238E27FC236}">
                <a16:creationId xmlns:a16="http://schemas.microsoft.com/office/drawing/2014/main" id="{11E15602-F4C1-4D43-95DA-D631AEDEB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522249" name="Text Box 9">
            <a:extLst>
              <a:ext uri="{FF2B5EF4-FFF2-40B4-BE49-F238E27FC236}">
                <a16:creationId xmlns:a16="http://schemas.microsoft.com/office/drawing/2014/main" id="{9274A966-6B7D-D448-97DA-1D84D74E3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522250" name="Text Box 10">
            <a:extLst>
              <a:ext uri="{FF2B5EF4-FFF2-40B4-BE49-F238E27FC236}">
                <a16:creationId xmlns:a16="http://schemas.microsoft.com/office/drawing/2014/main" id="{246E5CF5-A222-B34F-8C79-6D8423D16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522251" name="Text Box 11">
            <a:extLst>
              <a:ext uri="{FF2B5EF4-FFF2-40B4-BE49-F238E27FC236}">
                <a16:creationId xmlns:a16="http://schemas.microsoft.com/office/drawing/2014/main" id="{C633BEBA-E13D-0243-B5EE-7F874F7B1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522252" name="Text Box 12">
            <a:extLst>
              <a:ext uri="{FF2B5EF4-FFF2-40B4-BE49-F238E27FC236}">
                <a16:creationId xmlns:a16="http://schemas.microsoft.com/office/drawing/2014/main" id="{0CE8927B-1774-7249-8CCB-7F995285E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522253" name="Text Box 13">
            <a:extLst>
              <a:ext uri="{FF2B5EF4-FFF2-40B4-BE49-F238E27FC236}">
                <a16:creationId xmlns:a16="http://schemas.microsoft.com/office/drawing/2014/main" id="{F46AB225-6702-8240-8E05-9CDC6D86A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522254" name="Text Box 14">
            <a:extLst>
              <a:ext uri="{FF2B5EF4-FFF2-40B4-BE49-F238E27FC236}">
                <a16:creationId xmlns:a16="http://schemas.microsoft.com/office/drawing/2014/main" id="{80E8E46E-C27C-D744-9A4B-7A3C84DE3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522255" name="Text Box 15">
            <a:extLst>
              <a:ext uri="{FF2B5EF4-FFF2-40B4-BE49-F238E27FC236}">
                <a16:creationId xmlns:a16="http://schemas.microsoft.com/office/drawing/2014/main" id="{390A15CA-7CCC-2B4F-B048-CA427F59B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522256" name="Text Box 16">
            <a:extLst>
              <a:ext uri="{FF2B5EF4-FFF2-40B4-BE49-F238E27FC236}">
                <a16:creationId xmlns:a16="http://schemas.microsoft.com/office/drawing/2014/main" id="{AFFEBF25-5C9C-CC4B-A9EE-763AC10C0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522257" name="Text Box 17">
            <a:extLst>
              <a:ext uri="{FF2B5EF4-FFF2-40B4-BE49-F238E27FC236}">
                <a16:creationId xmlns:a16="http://schemas.microsoft.com/office/drawing/2014/main" id="{DF942E24-CE2E-C548-91A5-D7565E248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522258" name="Text Box 18">
            <a:extLst>
              <a:ext uri="{FF2B5EF4-FFF2-40B4-BE49-F238E27FC236}">
                <a16:creationId xmlns:a16="http://schemas.microsoft.com/office/drawing/2014/main" id="{8478E9C8-8B46-484F-ACB1-F720F6097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522259" name="Text Box 19">
            <a:extLst>
              <a:ext uri="{FF2B5EF4-FFF2-40B4-BE49-F238E27FC236}">
                <a16:creationId xmlns:a16="http://schemas.microsoft.com/office/drawing/2014/main" id="{1CB27FEB-B3D8-6047-951E-0B7E43908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522260" name="Text Box 20">
            <a:extLst>
              <a:ext uri="{FF2B5EF4-FFF2-40B4-BE49-F238E27FC236}">
                <a16:creationId xmlns:a16="http://schemas.microsoft.com/office/drawing/2014/main" id="{760CE022-8DE8-6843-8C55-095446C70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522261" name="Text Box 21">
            <a:extLst>
              <a:ext uri="{FF2B5EF4-FFF2-40B4-BE49-F238E27FC236}">
                <a16:creationId xmlns:a16="http://schemas.microsoft.com/office/drawing/2014/main" id="{058BED06-7C17-3047-BB5D-F38B9A9AF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522262" name="Text Box 22">
            <a:extLst>
              <a:ext uri="{FF2B5EF4-FFF2-40B4-BE49-F238E27FC236}">
                <a16:creationId xmlns:a16="http://schemas.microsoft.com/office/drawing/2014/main" id="{69368E14-832D-8747-A716-CEB3DC5DC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522263" name="Text Box 23">
            <a:extLst>
              <a:ext uri="{FF2B5EF4-FFF2-40B4-BE49-F238E27FC236}">
                <a16:creationId xmlns:a16="http://schemas.microsoft.com/office/drawing/2014/main" id="{906F1BE3-C6A8-C744-8F5A-DEC9FE56C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22264" name="Text Box 24">
            <a:extLst>
              <a:ext uri="{FF2B5EF4-FFF2-40B4-BE49-F238E27FC236}">
                <a16:creationId xmlns:a16="http://schemas.microsoft.com/office/drawing/2014/main" id="{C3EB7815-21B6-154A-8268-DE5F447EA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522265" name="Text Box 25">
            <a:extLst>
              <a:ext uri="{FF2B5EF4-FFF2-40B4-BE49-F238E27FC236}">
                <a16:creationId xmlns:a16="http://schemas.microsoft.com/office/drawing/2014/main" id="{2FF8DE63-FEF2-914E-B14C-9E49B1A65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522266" name="Text Box 26">
            <a:extLst>
              <a:ext uri="{FF2B5EF4-FFF2-40B4-BE49-F238E27FC236}">
                <a16:creationId xmlns:a16="http://schemas.microsoft.com/office/drawing/2014/main" id="{74B7702D-57A3-624A-AB1D-F8DE0319A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522267" name="Text Box 27">
            <a:extLst>
              <a:ext uri="{FF2B5EF4-FFF2-40B4-BE49-F238E27FC236}">
                <a16:creationId xmlns:a16="http://schemas.microsoft.com/office/drawing/2014/main" id="{30D6CC51-FC51-AC4E-9D51-FE41453D6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522268" name="Text Box 28">
            <a:extLst>
              <a:ext uri="{FF2B5EF4-FFF2-40B4-BE49-F238E27FC236}">
                <a16:creationId xmlns:a16="http://schemas.microsoft.com/office/drawing/2014/main" id="{8EABBC6F-1099-634F-B14D-B155F8381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522269" name="Text Box 29">
            <a:extLst>
              <a:ext uri="{FF2B5EF4-FFF2-40B4-BE49-F238E27FC236}">
                <a16:creationId xmlns:a16="http://schemas.microsoft.com/office/drawing/2014/main" id="{AF588817-F443-DB43-B7E3-3F7DA8585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522270" name="Text Box 30">
            <a:extLst>
              <a:ext uri="{FF2B5EF4-FFF2-40B4-BE49-F238E27FC236}">
                <a16:creationId xmlns:a16="http://schemas.microsoft.com/office/drawing/2014/main" id="{47CED581-0283-594C-90FB-B9F0F900C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522271" name="Text Box 31">
            <a:extLst>
              <a:ext uri="{FF2B5EF4-FFF2-40B4-BE49-F238E27FC236}">
                <a16:creationId xmlns:a16="http://schemas.microsoft.com/office/drawing/2014/main" id="{D09DFBDA-4142-2342-ACCE-A512959A1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522272" name="Text Box 32">
            <a:extLst>
              <a:ext uri="{FF2B5EF4-FFF2-40B4-BE49-F238E27FC236}">
                <a16:creationId xmlns:a16="http://schemas.microsoft.com/office/drawing/2014/main" id="{CA7C0E54-9E69-6C47-8915-BBAD28C48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522273" name="Text Box 33">
            <a:extLst>
              <a:ext uri="{FF2B5EF4-FFF2-40B4-BE49-F238E27FC236}">
                <a16:creationId xmlns:a16="http://schemas.microsoft.com/office/drawing/2014/main" id="{D430A761-434F-5941-9D5D-F5AD6FB303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522274" name="Text Box 34">
            <a:extLst>
              <a:ext uri="{FF2B5EF4-FFF2-40B4-BE49-F238E27FC236}">
                <a16:creationId xmlns:a16="http://schemas.microsoft.com/office/drawing/2014/main" id="{7A81BB3F-FCB5-444F-93EB-15AE06F00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522275" name="Text Box 35">
            <a:extLst>
              <a:ext uri="{FF2B5EF4-FFF2-40B4-BE49-F238E27FC236}">
                <a16:creationId xmlns:a16="http://schemas.microsoft.com/office/drawing/2014/main" id="{16CD8C77-67A6-6F4B-89CC-2F9516FCB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522276" name="Text Box 36">
            <a:extLst>
              <a:ext uri="{FF2B5EF4-FFF2-40B4-BE49-F238E27FC236}">
                <a16:creationId xmlns:a16="http://schemas.microsoft.com/office/drawing/2014/main" id="{FBE84EE0-EAE9-9C45-BF10-CD1EF7412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22925"/>
            <a:ext cx="81645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chemeClr val="accent2"/>
                </a:solidFill>
              </a:rPr>
              <a:t>Next question coming …</a:t>
            </a:r>
          </a:p>
        </p:txBody>
      </p:sp>
    </p:spTree>
    <p:extLst>
      <p:ext uri="{BB962C8B-B14F-4D97-AF65-F5344CB8AC3E}">
        <p14:creationId xmlns:p14="http://schemas.microsoft.com/office/powerpoint/2010/main" val="2368228407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104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522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522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42" grpId="0" animBg="1" autoUpdateAnimBg="0"/>
      <p:bldP spid="522243" grpId="0" animBg="1" autoUpdateAnimBg="0"/>
      <p:bldP spid="522245" grpId="0" animBg="1" autoUpdateAnimBg="0"/>
      <p:bldP spid="522246" grpId="0" autoUpdateAnimBg="0"/>
      <p:bldP spid="522246" grpId="1" autoUpdateAnimBg="0"/>
      <p:bldP spid="522247" grpId="0" animBg="1" autoUpdateAnimBg="0"/>
      <p:bldP spid="522248" grpId="0" animBg="1" autoUpdateAnimBg="0"/>
      <p:bldP spid="522249" grpId="0" animBg="1" autoUpdateAnimBg="0"/>
      <p:bldP spid="522250" grpId="0" animBg="1" autoUpdateAnimBg="0"/>
      <p:bldP spid="522251" grpId="0" animBg="1" autoUpdateAnimBg="0"/>
      <p:bldP spid="522252" grpId="0" animBg="1" autoUpdateAnimBg="0"/>
      <p:bldP spid="522253" grpId="0" animBg="1" autoUpdateAnimBg="0"/>
      <p:bldP spid="522254" grpId="0" animBg="1" autoUpdateAnimBg="0"/>
      <p:bldP spid="522255" grpId="0" animBg="1" autoUpdateAnimBg="0"/>
      <p:bldP spid="522256" grpId="0" animBg="1" autoUpdateAnimBg="0"/>
      <p:bldP spid="522257" grpId="0" animBg="1" autoUpdateAnimBg="0"/>
      <p:bldP spid="522258" grpId="0" animBg="1" autoUpdateAnimBg="0"/>
      <p:bldP spid="522259" grpId="0" animBg="1" autoUpdateAnimBg="0"/>
      <p:bldP spid="522260" grpId="0" animBg="1" autoUpdateAnimBg="0"/>
      <p:bldP spid="522261" grpId="0" animBg="1" autoUpdateAnimBg="0"/>
      <p:bldP spid="522262" grpId="0" animBg="1" autoUpdateAnimBg="0"/>
      <p:bldP spid="522263" grpId="0" animBg="1" autoUpdateAnimBg="0"/>
      <p:bldP spid="522264" grpId="0" animBg="1" autoUpdateAnimBg="0"/>
      <p:bldP spid="522265" grpId="0" animBg="1" autoUpdateAnimBg="0"/>
      <p:bldP spid="522266" grpId="0" animBg="1" autoUpdateAnimBg="0"/>
      <p:bldP spid="522267" grpId="0" animBg="1" autoUpdateAnimBg="0"/>
      <p:bldP spid="522268" grpId="0" animBg="1" autoUpdateAnimBg="0"/>
      <p:bldP spid="522269" grpId="0" animBg="1" autoUpdateAnimBg="0"/>
      <p:bldP spid="522270" grpId="0" animBg="1" autoUpdateAnimBg="0"/>
      <p:bldP spid="522271" grpId="0" animBg="1" autoUpdateAnimBg="0"/>
      <p:bldP spid="522272" grpId="0" animBg="1" autoUpdateAnimBg="0"/>
      <p:bldP spid="522273" grpId="0" animBg="1" autoUpdateAnimBg="0"/>
      <p:bldP spid="522274" grpId="0" animBg="1" autoUpdateAnimBg="0"/>
      <p:bldP spid="522275" grpId="0" animBg="1" autoUpdateAnimBg="0"/>
      <p:bldP spid="52227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Text Box 2">
            <a:extLst>
              <a:ext uri="{FF2B5EF4-FFF2-40B4-BE49-F238E27FC236}">
                <a16:creationId xmlns:a16="http://schemas.microsoft.com/office/drawing/2014/main" id="{ACFE8147-28FC-1644-92EC-04C770CF0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>
                <a:solidFill>
                  <a:srgbClr val="FF0000"/>
                </a:solidFill>
              </a:rPr>
              <a:t> </a:t>
            </a:r>
            <a:endParaRPr lang="en-US" altLang="en-US" sz="600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rgbClr val="FF0000"/>
                </a:solidFill>
              </a:rPr>
              <a:t>sec</a:t>
            </a:r>
            <a:r>
              <a:rPr lang="en-US" altLang="en-US" sz="960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524291" name="Text Box 3">
            <a:extLst>
              <a:ext uri="{FF2B5EF4-FFF2-40B4-BE49-F238E27FC236}">
                <a16:creationId xmlns:a16="http://schemas.microsoft.com/office/drawing/2014/main" id="{E8C4F37C-123F-9B41-86BA-146138975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24292" name="Rectangle 4">
            <a:extLst>
              <a:ext uri="{FF2B5EF4-FFF2-40B4-BE49-F238E27FC236}">
                <a16:creationId xmlns:a16="http://schemas.microsoft.com/office/drawing/2014/main" id="{65641374-63D3-BE41-AC8C-5BC40E09F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sz="6000" b="1" dirty="0">
                <a:solidFill>
                  <a:srgbClr val="FF0000"/>
                </a:solidFill>
                <a:cs typeface="+mj-cs"/>
              </a:rPr>
              <a:t>Question 7 </a:t>
            </a:r>
          </a:p>
        </p:txBody>
      </p:sp>
      <p:sp>
        <p:nvSpPr>
          <p:cNvPr id="524293" name="Text Box 5">
            <a:extLst>
              <a:ext uri="{FF2B5EF4-FFF2-40B4-BE49-F238E27FC236}">
                <a16:creationId xmlns:a16="http://schemas.microsoft.com/office/drawing/2014/main" id="{377068AF-557C-9D43-BC80-3609B4E7F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524294" name="Text Box 6">
            <a:extLst>
              <a:ext uri="{FF2B5EF4-FFF2-40B4-BE49-F238E27FC236}">
                <a16:creationId xmlns:a16="http://schemas.microsoft.com/office/drawing/2014/main" id="{05B55673-D963-9643-B4A6-813BF64BC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00200"/>
            <a:ext cx="73152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Can a </a:t>
            </a:r>
            <a:r>
              <a:rPr lang="en-US" altLang="en-US" sz="2400" i="1" dirty="0">
                <a:solidFill>
                  <a:schemeClr val="accent2"/>
                </a:solidFill>
              </a:rPr>
              <a:t>chemical</a:t>
            </a:r>
            <a:r>
              <a:rPr lang="en-US" altLang="en-US" sz="2400" dirty="0">
                <a:solidFill>
                  <a:schemeClr val="accent2"/>
                </a:solidFill>
              </a:rPr>
              <a:t> process turn hydrogen into helium?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A</a:t>
            </a:r>
            <a:r>
              <a:rPr lang="en-US" altLang="en-US" sz="2400" dirty="0"/>
              <a:t> Yes, but only at very hot temperature.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B </a:t>
            </a:r>
            <a:r>
              <a:rPr lang="en-US" altLang="en-US" sz="2400" dirty="0"/>
              <a:t>Yes, and that is the process that keeps the Sun hot.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C</a:t>
            </a:r>
            <a:r>
              <a:rPr lang="en-US" altLang="en-US" sz="2400" b="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</a:rPr>
              <a:t>No, because too much energy is needed to change one nucleus into another.</a:t>
            </a:r>
            <a:endParaRPr lang="en-US" altLang="en-US" sz="2400" b="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D</a:t>
            </a:r>
            <a:r>
              <a:rPr lang="en-US" altLang="en-US" sz="2400" dirty="0"/>
              <a:t> No, because a chemical process can turn hydrogen only into oxygen. </a:t>
            </a:r>
          </a:p>
        </p:txBody>
      </p:sp>
      <p:sp>
        <p:nvSpPr>
          <p:cNvPr id="524295" name="Text Box 7">
            <a:extLst>
              <a:ext uri="{FF2B5EF4-FFF2-40B4-BE49-F238E27FC236}">
                <a16:creationId xmlns:a16="http://schemas.microsoft.com/office/drawing/2014/main" id="{148D41EF-8EFC-314E-A320-5A604A6AF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524296" name="Text Box 8">
            <a:extLst>
              <a:ext uri="{FF2B5EF4-FFF2-40B4-BE49-F238E27FC236}">
                <a16:creationId xmlns:a16="http://schemas.microsoft.com/office/drawing/2014/main" id="{0962BA00-D156-5149-92AF-845A09106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524297" name="Text Box 9">
            <a:extLst>
              <a:ext uri="{FF2B5EF4-FFF2-40B4-BE49-F238E27FC236}">
                <a16:creationId xmlns:a16="http://schemas.microsoft.com/office/drawing/2014/main" id="{6431120B-18F1-9F4D-A46F-6B0F3C6D8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524298" name="Text Box 10">
            <a:extLst>
              <a:ext uri="{FF2B5EF4-FFF2-40B4-BE49-F238E27FC236}">
                <a16:creationId xmlns:a16="http://schemas.microsoft.com/office/drawing/2014/main" id="{E4DFC346-DB7B-2045-BD87-C6EB24D34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524299" name="Text Box 11">
            <a:extLst>
              <a:ext uri="{FF2B5EF4-FFF2-40B4-BE49-F238E27FC236}">
                <a16:creationId xmlns:a16="http://schemas.microsoft.com/office/drawing/2014/main" id="{98157331-664D-044E-B608-E1DA411F1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524300" name="Text Box 12">
            <a:extLst>
              <a:ext uri="{FF2B5EF4-FFF2-40B4-BE49-F238E27FC236}">
                <a16:creationId xmlns:a16="http://schemas.microsoft.com/office/drawing/2014/main" id="{675DC5CF-A181-E643-BD5F-4E3CCC9B1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524301" name="Text Box 13">
            <a:extLst>
              <a:ext uri="{FF2B5EF4-FFF2-40B4-BE49-F238E27FC236}">
                <a16:creationId xmlns:a16="http://schemas.microsoft.com/office/drawing/2014/main" id="{410E280F-176A-C14C-BA07-942664B11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524302" name="Text Box 14">
            <a:extLst>
              <a:ext uri="{FF2B5EF4-FFF2-40B4-BE49-F238E27FC236}">
                <a16:creationId xmlns:a16="http://schemas.microsoft.com/office/drawing/2014/main" id="{A5E8EA92-39A6-5D40-A3FC-0E0BD9969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524303" name="Text Box 15">
            <a:extLst>
              <a:ext uri="{FF2B5EF4-FFF2-40B4-BE49-F238E27FC236}">
                <a16:creationId xmlns:a16="http://schemas.microsoft.com/office/drawing/2014/main" id="{3B7F294B-430F-D243-A78F-BC767F7B4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524304" name="Text Box 16">
            <a:extLst>
              <a:ext uri="{FF2B5EF4-FFF2-40B4-BE49-F238E27FC236}">
                <a16:creationId xmlns:a16="http://schemas.microsoft.com/office/drawing/2014/main" id="{12FF3E8C-CA0A-7443-ADDE-CD4CF4AD7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524305" name="Text Box 17">
            <a:extLst>
              <a:ext uri="{FF2B5EF4-FFF2-40B4-BE49-F238E27FC236}">
                <a16:creationId xmlns:a16="http://schemas.microsoft.com/office/drawing/2014/main" id="{80ADC97A-D506-8041-87E2-2F7A8370B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524306" name="Text Box 18">
            <a:extLst>
              <a:ext uri="{FF2B5EF4-FFF2-40B4-BE49-F238E27FC236}">
                <a16:creationId xmlns:a16="http://schemas.microsoft.com/office/drawing/2014/main" id="{A91F94A3-C771-0F4C-9367-B6FF19996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524307" name="Text Box 19">
            <a:extLst>
              <a:ext uri="{FF2B5EF4-FFF2-40B4-BE49-F238E27FC236}">
                <a16:creationId xmlns:a16="http://schemas.microsoft.com/office/drawing/2014/main" id="{960E2490-33D2-6848-BF90-AE89555D8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524308" name="Text Box 20">
            <a:extLst>
              <a:ext uri="{FF2B5EF4-FFF2-40B4-BE49-F238E27FC236}">
                <a16:creationId xmlns:a16="http://schemas.microsoft.com/office/drawing/2014/main" id="{789AA7C8-6A5B-604C-BF51-FA4BE79B6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524309" name="Text Box 21">
            <a:extLst>
              <a:ext uri="{FF2B5EF4-FFF2-40B4-BE49-F238E27FC236}">
                <a16:creationId xmlns:a16="http://schemas.microsoft.com/office/drawing/2014/main" id="{525B6E82-56AF-F74E-A656-2269EC336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524310" name="Text Box 22">
            <a:extLst>
              <a:ext uri="{FF2B5EF4-FFF2-40B4-BE49-F238E27FC236}">
                <a16:creationId xmlns:a16="http://schemas.microsoft.com/office/drawing/2014/main" id="{CDC18CD6-158C-DD4F-A133-55E384A98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524311" name="Text Box 23">
            <a:extLst>
              <a:ext uri="{FF2B5EF4-FFF2-40B4-BE49-F238E27FC236}">
                <a16:creationId xmlns:a16="http://schemas.microsoft.com/office/drawing/2014/main" id="{3EFD68D6-7494-684E-9966-C33501FEA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24312" name="Text Box 24">
            <a:extLst>
              <a:ext uri="{FF2B5EF4-FFF2-40B4-BE49-F238E27FC236}">
                <a16:creationId xmlns:a16="http://schemas.microsoft.com/office/drawing/2014/main" id="{637C93E4-BC95-0E48-BA67-054BEEC2D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524313" name="Text Box 25">
            <a:extLst>
              <a:ext uri="{FF2B5EF4-FFF2-40B4-BE49-F238E27FC236}">
                <a16:creationId xmlns:a16="http://schemas.microsoft.com/office/drawing/2014/main" id="{3732B6E4-8FFE-2044-B597-EEA205F2F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524314" name="Text Box 26">
            <a:extLst>
              <a:ext uri="{FF2B5EF4-FFF2-40B4-BE49-F238E27FC236}">
                <a16:creationId xmlns:a16="http://schemas.microsoft.com/office/drawing/2014/main" id="{01D5FB2F-375E-BA4A-9DEE-EF9B050F0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524315" name="Text Box 27">
            <a:extLst>
              <a:ext uri="{FF2B5EF4-FFF2-40B4-BE49-F238E27FC236}">
                <a16:creationId xmlns:a16="http://schemas.microsoft.com/office/drawing/2014/main" id="{92464C1A-2678-9149-8FCF-3600DD8AF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524316" name="Text Box 28">
            <a:extLst>
              <a:ext uri="{FF2B5EF4-FFF2-40B4-BE49-F238E27FC236}">
                <a16:creationId xmlns:a16="http://schemas.microsoft.com/office/drawing/2014/main" id="{513AE0DA-3A95-D24E-B057-4D444FFF4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524317" name="Text Box 29">
            <a:extLst>
              <a:ext uri="{FF2B5EF4-FFF2-40B4-BE49-F238E27FC236}">
                <a16:creationId xmlns:a16="http://schemas.microsoft.com/office/drawing/2014/main" id="{8CFA0770-B836-F746-810A-8126578CC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524318" name="Text Box 30">
            <a:extLst>
              <a:ext uri="{FF2B5EF4-FFF2-40B4-BE49-F238E27FC236}">
                <a16:creationId xmlns:a16="http://schemas.microsoft.com/office/drawing/2014/main" id="{FF0F4ACC-7C7F-C84C-927F-E35D17EC0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524319" name="Text Box 31">
            <a:extLst>
              <a:ext uri="{FF2B5EF4-FFF2-40B4-BE49-F238E27FC236}">
                <a16:creationId xmlns:a16="http://schemas.microsoft.com/office/drawing/2014/main" id="{DA79497E-F197-5146-AF9D-AF1046EAB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524320" name="Text Box 32">
            <a:extLst>
              <a:ext uri="{FF2B5EF4-FFF2-40B4-BE49-F238E27FC236}">
                <a16:creationId xmlns:a16="http://schemas.microsoft.com/office/drawing/2014/main" id="{98FB39F8-E4C3-6948-9092-7CB99C2E0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524321" name="Text Box 33">
            <a:extLst>
              <a:ext uri="{FF2B5EF4-FFF2-40B4-BE49-F238E27FC236}">
                <a16:creationId xmlns:a16="http://schemas.microsoft.com/office/drawing/2014/main" id="{7646464E-0706-3845-B80C-62B8B5C5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524322" name="Text Box 34">
            <a:extLst>
              <a:ext uri="{FF2B5EF4-FFF2-40B4-BE49-F238E27FC236}">
                <a16:creationId xmlns:a16="http://schemas.microsoft.com/office/drawing/2014/main" id="{A33FCABC-4D43-6843-B155-68384F984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524323" name="Text Box 35">
            <a:extLst>
              <a:ext uri="{FF2B5EF4-FFF2-40B4-BE49-F238E27FC236}">
                <a16:creationId xmlns:a16="http://schemas.microsoft.com/office/drawing/2014/main" id="{43081EB6-F723-C24A-8D20-6D88AFC29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0 </a:t>
            </a:r>
          </a:p>
        </p:txBody>
      </p:sp>
    </p:spTree>
    <p:extLst>
      <p:ext uri="{BB962C8B-B14F-4D97-AF65-F5344CB8AC3E}">
        <p14:creationId xmlns:p14="http://schemas.microsoft.com/office/powerpoint/2010/main" val="3893927595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104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524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524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0" grpId="0" animBg="1" autoUpdateAnimBg="0"/>
      <p:bldP spid="524291" grpId="0" animBg="1" autoUpdateAnimBg="0"/>
      <p:bldP spid="524293" grpId="0" animBg="1" autoUpdateAnimBg="0"/>
      <p:bldP spid="524294" grpId="0" autoUpdateAnimBg="0"/>
      <p:bldP spid="524294" grpId="1" autoUpdateAnimBg="0"/>
      <p:bldP spid="524295" grpId="0" animBg="1" autoUpdateAnimBg="0"/>
      <p:bldP spid="524296" grpId="0" animBg="1" autoUpdateAnimBg="0"/>
      <p:bldP spid="524297" grpId="0" animBg="1" autoUpdateAnimBg="0"/>
      <p:bldP spid="524298" grpId="0" animBg="1" autoUpdateAnimBg="0"/>
      <p:bldP spid="524299" grpId="0" animBg="1" autoUpdateAnimBg="0"/>
      <p:bldP spid="524300" grpId="0" animBg="1" autoUpdateAnimBg="0"/>
      <p:bldP spid="524301" grpId="0" animBg="1" autoUpdateAnimBg="0"/>
      <p:bldP spid="524302" grpId="0" animBg="1" autoUpdateAnimBg="0"/>
      <p:bldP spid="524303" grpId="0" animBg="1" autoUpdateAnimBg="0"/>
      <p:bldP spid="524304" grpId="0" animBg="1" autoUpdateAnimBg="0"/>
      <p:bldP spid="524305" grpId="0" animBg="1" autoUpdateAnimBg="0"/>
      <p:bldP spid="524306" grpId="0" animBg="1" autoUpdateAnimBg="0"/>
      <p:bldP spid="524307" grpId="0" animBg="1" autoUpdateAnimBg="0"/>
      <p:bldP spid="524308" grpId="0" animBg="1" autoUpdateAnimBg="0"/>
      <p:bldP spid="524309" grpId="0" animBg="1" autoUpdateAnimBg="0"/>
      <p:bldP spid="524310" grpId="0" animBg="1" autoUpdateAnimBg="0"/>
      <p:bldP spid="524311" grpId="0" animBg="1" autoUpdateAnimBg="0"/>
      <p:bldP spid="524312" grpId="0" animBg="1" autoUpdateAnimBg="0"/>
      <p:bldP spid="524313" grpId="0" animBg="1" autoUpdateAnimBg="0"/>
      <p:bldP spid="524314" grpId="0" animBg="1" autoUpdateAnimBg="0"/>
      <p:bldP spid="524315" grpId="0" animBg="1" autoUpdateAnimBg="0"/>
      <p:bldP spid="524316" grpId="0" animBg="1" autoUpdateAnimBg="0"/>
      <p:bldP spid="524317" grpId="0" animBg="1" autoUpdateAnimBg="0"/>
      <p:bldP spid="524318" grpId="0" animBg="1" autoUpdateAnimBg="0"/>
      <p:bldP spid="524319" grpId="0" animBg="1" autoUpdateAnimBg="0"/>
      <p:bldP spid="524320" grpId="0" animBg="1" autoUpdateAnimBg="0"/>
      <p:bldP spid="524321" grpId="0" animBg="1" autoUpdateAnimBg="0"/>
      <p:bldP spid="524322" grpId="0" animBg="1" autoUpdateAnimBg="0"/>
      <p:bldP spid="524323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>
            <a:extLst>
              <a:ext uri="{FF2B5EF4-FFF2-40B4-BE49-F238E27FC236}">
                <a16:creationId xmlns:a16="http://schemas.microsoft.com/office/drawing/2014/main" id="{099E7B83-4A08-7746-94A2-E5E5C5E463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81800" y="1066800"/>
            <a:ext cx="2057400" cy="228600"/>
          </a:xfrm>
        </p:spPr>
        <p:txBody>
          <a:bodyPr/>
          <a:lstStyle/>
          <a:p>
            <a:pPr>
              <a:defRPr/>
            </a:pPr>
            <a:r>
              <a:rPr lang="en-US" sz="3600">
                <a:solidFill>
                  <a:schemeClr val="tx1"/>
                </a:solidFill>
                <a:cs typeface="+mj-cs"/>
              </a:rPr>
              <a:t>Phases</a:t>
            </a:r>
          </a:p>
        </p:txBody>
      </p:sp>
      <p:sp>
        <p:nvSpPr>
          <p:cNvPr id="29699" name="Text Box 6">
            <a:extLst>
              <a:ext uri="{FF2B5EF4-FFF2-40B4-BE49-F238E27FC236}">
                <a16:creationId xmlns:a16="http://schemas.microsoft.com/office/drawing/2014/main" id="{F60157D9-2238-DD48-B234-4522A6F8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3" y="-31750"/>
            <a:ext cx="6764337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The phases of matter</a:t>
            </a:r>
            <a:endParaRPr lang="en-US" altLang="en-US" sz="2800" b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rgbClr val="FFFF00"/>
                </a:solidFill>
                <a:sym typeface="Symbol" pitchFamily="2" charset="2"/>
              </a:rPr>
              <a:t> 	 </a:t>
            </a:r>
            <a:r>
              <a:rPr lang="en-US" altLang="en-US" sz="2400">
                <a:solidFill>
                  <a:srgbClr val="FFFF00"/>
                </a:solidFill>
              </a:rPr>
              <a:t>Solid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rgbClr val="FFFF00"/>
                </a:solidFill>
                <a:sym typeface="Symbol" pitchFamily="2" charset="2"/>
              </a:rPr>
              <a:t> 	</a:t>
            </a:r>
            <a:r>
              <a:rPr lang="en-US" altLang="en-US" sz="2400">
                <a:sym typeface="Symbol" pitchFamily="2" charset="2"/>
              </a:rPr>
              <a:t> </a:t>
            </a:r>
            <a:r>
              <a:rPr lang="en-US" altLang="en-US" sz="2400">
                <a:solidFill>
                  <a:srgbClr val="FFFF00"/>
                </a:solidFill>
              </a:rPr>
              <a:t>Liquid</a:t>
            </a:r>
            <a:r>
              <a:rPr lang="en-US" altLang="en-US" sz="2400" b="0">
                <a:solidFill>
                  <a:srgbClr val="FFFF00"/>
                </a:solidFill>
              </a:rPr>
              <a:t> </a:t>
            </a:r>
            <a:r>
              <a:rPr lang="en-US" altLang="en-US" sz="2000" b="0" i="1">
                <a:solidFill>
                  <a:srgbClr val="FFFF00"/>
                </a:solidFill>
              </a:rPr>
              <a:t>(only under pressure – rarely in astronomy)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rgbClr val="FFFF00"/>
                </a:solidFill>
                <a:sym typeface="Symbol" pitchFamily="2" charset="2"/>
              </a:rPr>
              <a:t> 	</a:t>
            </a:r>
            <a:r>
              <a:rPr lang="en-US" altLang="en-US" sz="2400">
                <a:sym typeface="Symbol" pitchFamily="2" charset="2"/>
              </a:rPr>
              <a:t> </a:t>
            </a:r>
            <a:r>
              <a:rPr lang="en-US" altLang="en-US" sz="2400">
                <a:solidFill>
                  <a:srgbClr val="FFFF00"/>
                </a:solidFill>
              </a:rPr>
              <a:t>Gas</a:t>
            </a:r>
          </a:p>
        </p:txBody>
      </p:sp>
      <p:sp>
        <p:nvSpPr>
          <p:cNvPr id="29700" name="Text Box 10">
            <a:extLst>
              <a:ext uri="{FF2B5EF4-FFF2-40B4-BE49-F238E27FC236}">
                <a16:creationId xmlns:a16="http://schemas.microsoft.com/office/drawing/2014/main" id="{1004397E-0EA8-0B42-B543-C4E027353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817721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Hot matter: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         </a:t>
            </a:r>
            <a:r>
              <a:rPr lang="en-US" altLang="en-US" sz="2400">
                <a:solidFill>
                  <a:schemeClr val="bg1"/>
                </a:solidFill>
              </a:rPr>
              <a:t>T &gt; 1,000 - 2,000 K</a:t>
            </a:r>
            <a:r>
              <a:rPr lang="en-US" altLang="en-US" sz="2400">
                <a:solidFill>
                  <a:srgbClr val="FFFF00"/>
                </a:solidFill>
              </a:rPr>
              <a:t> molecules fall apart into atoms</a:t>
            </a:r>
            <a:r>
              <a:rPr lang="en-US" altLang="en-US" sz="2400">
                <a:solidFill>
                  <a:srgbClr val="00FF00"/>
                </a:solidFill>
              </a:rPr>
              <a:t> </a:t>
            </a:r>
            <a:r>
              <a:rPr lang="en-US" altLang="en-US" sz="2400" b="0" i="1">
                <a:solidFill>
                  <a:srgbClr val="00FF00"/>
                </a:solidFill>
              </a:rPr>
              <a:t>(gas)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i="1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         </a:t>
            </a:r>
            <a:r>
              <a:rPr lang="en-US" altLang="en-US" sz="2400">
                <a:solidFill>
                  <a:schemeClr val="bg1"/>
                </a:solidFill>
              </a:rPr>
              <a:t>T &gt; 2,000 - 3,000 K</a:t>
            </a:r>
            <a:r>
              <a:rPr lang="en-US" altLang="en-US" sz="2400">
                <a:solidFill>
                  <a:srgbClr val="FFFF00"/>
                </a:solidFill>
              </a:rPr>
              <a:t> atoms are ionized </a:t>
            </a:r>
            <a:r>
              <a:rPr lang="en-US" altLang="en-US" sz="2400">
                <a:solidFill>
                  <a:srgbClr val="00CC00"/>
                </a:solidFill>
              </a:rPr>
              <a:t>(</a:t>
            </a:r>
            <a:r>
              <a:rPr lang="en-US" altLang="en-US" sz="2400" i="1">
                <a:solidFill>
                  <a:srgbClr val="00CC00"/>
                </a:solidFill>
              </a:rPr>
              <a:t>plasma</a:t>
            </a:r>
            <a:r>
              <a:rPr lang="en-US" altLang="en-US" sz="2400">
                <a:solidFill>
                  <a:srgbClr val="00CC00"/>
                </a:solidFill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5AB89A-E0DA-F54B-BF10-A45A12BBF7B9}"/>
              </a:ext>
            </a:extLst>
          </p:cNvPr>
          <p:cNvSpPr txBox="1"/>
          <p:nvPr/>
        </p:nvSpPr>
        <p:spPr>
          <a:xfrm>
            <a:off x="2117725" y="4267200"/>
            <a:ext cx="6264275" cy="2308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  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H</a:t>
            </a:r>
            <a:r>
              <a:rPr lang="en-US" baseline="30000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+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at 10,000 K</a:t>
            </a:r>
          </a:p>
          <a:p>
            <a:pPr>
              <a:defRPr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   He</a:t>
            </a:r>
            <a:r>
              <a:rPr lang="en-US" baseline="30000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+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at 20,000K ; He</a:t>
            </a:r>
            <a:r>
              <a:rPr lang="en-US" baseline="30000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++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at 40,000K</a:t>
            </a:r>
          </a:p>
          <a:p>
            <a:pPr>
              <a:defRPr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   C</a:t>
            </a:r>
            <a:r>
              <a:rPr lang="en-US" baseline="30000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+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, N</a:t>
            </a:r>
            <a:r>
              <a:rPr lang="en-US" baseline="30000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+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, O</a:t>
            </a:r>
            <a:r>
              <a:rPr lang="en-US" baseline="30000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+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, ... at ~2,000K </a:t>
            </a:r>
          </a:p>
          <a:p>
            <a:pPr>
              <a:defRPr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   </a:t>
            </a:r>
            <a:r>
              <a:rPr lang="mr-IN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…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  <a:ea typeface="ＭＳ Ｐゴシック" charset="-128"/>
            </a:endParaRPr>
          </a:p>
          <a:p>
            <a:pPr>
              <a:defRPr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   C</a:t>
            </a:r>
            <a:r>
              <a:rPr lang="en-US" baseline="30000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++++++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, N</a:t>
            </a:r>
            <a:r>
              <a:rPr lang="en-US" baseline="30000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+++++++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, O</a:t>
            </a:r>
            <a:r>
              <a:rPr lang="en-US" baseline="30000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+++++++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, </a:t>
            </a:r>
            <a:r>
              <a:rPr lang="mr-IN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…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ea typeface="ＭＳ Ｐゴシック" charset="-128"/>
              </a:rPr>
              <a:t> at &gt;50,000K</a:t>
            </a:r>
          </a:p>
          <a:p>
            <a:pPr>
              <a:defRPr/>
            </a:pPr>
            <a:endParaRPr lang="en-US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29702" name="TextBox 2">
            <a:extLst>
              <a:ext uri="{FF2B5EF4-FFF2-40B4-BE49-F238E27FC236}">
                <a16:creationId xmlns:a16="http://schemas.microsoft.com/office/drawing/2014/main" id="{C363A04F-CAC8-364D-831A-0D852770A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288" y="4267200"/>
            <a:ext cx="1382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FF00"/>
                </a:solidFill>
              </a:rPr>
              <a:t>hydrogen</a:t>
            </a:r>
            <a:endParaRPr lang="en-US" altLang="en-US" sz="2400" i="1" baseline="-25000">
              <a:solidFill>
                <a:srgbClr val="00FF00"/>
              </a:solidFill>
            </a:endParaRPr>
          </a:p>
        </p:txBody>
      </p:sp>
      <p:sp>
        <p:nvSpPr>
          <p:cNvPr id="29703" name="TextBox 3">
            <a:extLst>
              <a:ext uri="{FF2B5EF4-FFF2-40B4-BE49-F238E27FC236}">
                <a16:creationId xmlns:a16="http://schemas.microsoft.com/office/drawing/2014/main" id="{1F6B13E3-D925-E94C-83EA-EDA256735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6138" y="4302125"/>
            <a:ext cx="3857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aseline="-25000">
                <a:solidFill>
                  <a:srgbClr val="00FF00"/>
                </a:solidFill>
                <a:sym typeface="Wingdings" pitchFamily="2" charset="2"/>
              </a:rPr>
              <a:t></a:t>
            </a:r>
            <a:endParaRPr lang="en-US" altLang="en-US" sz="2400" baseline="-25000">
              <a:solidFill>
                <a:srgbClr val="00FF00"/>
              </a:solidFill>
            </a:endParaRPr>
          </a:p>
        </p:txBody>
      </p:sp>
      <p:sp>
        <p:nvSpPr>
          <p:cNvPr id="29704" name="TextBox 9">
            <a:extLst>
              <a:ext uri="{FF2B5EF4-FFF2-40B4-BE49-F238E27FC236}">
                <a16:creationId xmlns:a16="http://schemas.microsoft.com/office/drawing/2014/main" id="{CA09429B-6763-074C-870F-2ADA1810E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450" y="4648200"/>
            <a:ext cx="1073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FF00"/>
                </a:solidFill>
              </a:rPr>
              <a:t>helium</a:t>
            </a:r>
            <a:endParaRPr lang="en-US" altLang="en-US" sz="2400" i="1" baseline="-25000">
              <a:solidFill>
                <a:srgbClr val="00FF00"/>
              </a:solidFill>
            </a:endParaRPr>
          </a:p>
        </p:txBody>
      </p:sp>
      <p:sp>
        <p:nvSpPr>
          <p:cNvPr id="29705" name="TextBox 10">
            <a:extLst>
              <a:ext uri="{FF2B5EF4-FFF2-40B4-BE49-F238E27FC236}">
                <a16:creationId xmlns:a16="http://schemas.microsoft.com/office/drawing/2014/main" id="{91C783FE-CC8A-4945-BAEF-3D380EF08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8" y="4683125"/>
            <a:ext cx="3857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aseline="-25000">
                <a:solidFill>
                  <a:srgbClr val="00FF00"/>
                </a:solidFill>
                <a:sym typeface="Wingdings" pitchFamily="2" charset="2"/>
              </a:rPr>
              <a:t></a:t>
            </a:r>
            <a:endParaRPr lang="en-US" altLang="en-US" sz="2400" baseline="-25000">
              <a:solidFill>
                <a:srgbClr val="00FF00"/>
              </a:solidFill>
            </a:endParaRPr>
          </a:p>
        </p:txBody>
      </p:sp>
      <p:sp>
        <p:nvSpPr>
          <p:cNvPr id="29706" name="TextBox 11">
            <a:extLst>
              <a:ext uri="{FF2B5EF4-FFF2-40B4-BE49-F238E27FC236}">
                <a16:creationId xmlns:a16="http://schemas.microsoft.com/office/drawing/2014/main" id="{7AA575BB-B7F2-2D4C-A40E-29616B005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29238"/>
            <a:ext cx="1830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FF00"/>
                </a:solidFill>
              </a:rPr>
              <a:t>called metals</a:t>
            </a:r>
            <a:endParaRPr lang="en-US" altLang="en-US" sz="2400" i="1" baseline="-25000">
              <a:solidFill>
                <a:srgbClr val="00FF00"/>
              </a:solidFill>
            </a:endParaRPr>
          </a:p>
        </p:txBody>
      </p:sp>
      <p:sp>
        <p:nvSpPr>
          <p:cNvPr id="29707" name="TextBox 12">
            <a:extLst>
              <a:ext uri="{FF2B5EF4-FFF2-40B4-BE49-F238E27FC236}">
                <a16:creationId xmlns:a16="http://schemas.microsoft.com/office/drawing/2014/main" id="{EAC3EB38-5C89-104E-9604-8A66185F1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0238" y="5376863"/>
            <a:ext cx="3857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aseline="-25000">
                <a:solidFill>
                  <a:srgbClr val="00FF00"/>
                </a:solidFill>
                <a:sym typeface="Wingdings" pitchFamily="2" charset="2"/>
              </a:rPr>
              <a:t></a:t>
            </a:r>
            <a:endParaRPr lang="en-US" altLang="en-US" sz="2400" baseline="-25000">
              <a:solidFill>
                <a:srgbClr val="00FF00"/>
              </a:solidFill>
            </a:endParaRPr>
          </a:p>
        </p:txBody>
      </p:sp>
      <p:sp>
        <p:nvSpPr>
          <p:cNvPr id="29708" name="Left Brace 4">
            <a:extLst>
              <a:ext uri="{FF2B5EF4-FFF2-40B4-BE49-F238E27FC236}">
                <a16:creationId xmlns:a16="http://schemas.microsoft.com/office/drawing/2014/main" id="{BF20E6D8-E137-2141-9226-CDC5D4FAD3B8}"/>
              </a:ext>
            </a:extLst>
          </p:cNvPr>
          <p:cNvSpPr>
            <a:spLocks/>
          </p:cNvSpPr>
          <p:nvPr/>
        </p:nvSpPr>
        <p:spPr bwMode="auto">
          <a:xfrm>
            <a:off x="2117725" y="5110163"/>
            <a:ext cx="168275" cy="1138237"/>
          </a:xfrm>
          <a:prstGeom prst="leftBrace">
            <a:avLst>
              <a:gd name="adj1" fmla="val 8361"/>
              <a:gd name="adj2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FF0000"/>
              </a:solidFill>
            </a:endParaRPr>
          </a:p>
        </p:txBody>
      </p:sp>
      <p:sp>
        <p:nvSpPr>
          <p:cNvPr id="29709" name="Right Brace 5">
            <a:extLst>
              <a:ext uri="{FF2B5EF4-FFF2-40B4-BE49-F238E27FC236}">
                <a16:creationId xmlns:a16="http://schemas.microsoft.com/office/drawing/2014/main" id="{EA5F6A2A-5D1F-9847-A025-56B5CD3B468B}"/>
              </a:ext>
            </a:extLst>
          </p:cNvPr>
          <p:cNvSpPr>
            <a:spLocks/>
          </p:cNvSpPr>
          <p:nvPr/>
        </p:nvSpPr>
        <p:spPr bwMode="auto">
          <a:xfrm flipH="1">
            <a:off x="2197100" y="5181600"/>
            <a:ext cx="317500" cy="838200"/>
          </a:xfrm>
          <a:prstGeom prst="rightBrace">
            <a:avLst>
              <a:gd name="adj1" fmla="val 24994"/>
              <a:gd name="adj2" fmla="val 50000"/>
            </a:avLst>
          </a:prstGeom>
          <a:noFill/>
          <a:ln w="952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00" b="0">
              <a:solidFill>
                <a:srgbClr val="00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E7F8AC-4BFA-1746-A6B7-49A02BE5DE94}"/>
              </a:ext>
            </a:extLst>
          </p:cNvPr>
          <p:cNvSpPr txBox="1"/>
          <p:nvPr/>
        </p:nvSpPr>
        <p:spPr>
          <a:xfrm>
            <a:off x="668338" y="6303963"/>
            <a:ext cx="17986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ea typeface="ＭＳ Ｐゴシック" charset="-128"/>
              </a:rPr>
              <a:t>fully ionized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2FEA19-4083-7141-8921-6FBD2372EBF7}"/>
              </a:ext>
            </a:extLst>
          </p:cNvPr>
          <p:cNvSpPr txBox="1"/>
          <p:nvPr/>
        </p:nvSpPr>
        <p:spPr>
          <a:xfrm>
            <a:off x="7162800" y="4965700"/>
            <a:ext cx="179863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2">
                    <a:lumMod val="60000"/>
                    <a:lumOff val="40000"/>
                  </a:schemeClr>
                </a:solidFill>
                <a:ea typeface="ＭＳ Ｐゴシック" charset="-128"/>
              </a:rPr>
              <a:t>once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ea typeface="ＭＳ Ｐゴシック" charset="-128"/>
              </a:rPr>
              <a:t>ionized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6320835-0020-4145-9320-DF0E57BFF224}"/>
              </a:ext>
            </a:extLst>
          </p:cNvPr>
          <p:cNvCxnSpPr/>
          <p:nvPr/>
        </p:nvCxnSpPr>
        <p:spPr bwMode="auto">
          <a:xfrm flipV="1">
            <a:off x="2465388" y="6096000"/>
            <a:ext cx="506412" cy="400050"/>
          </a:xfrm>
          <a:prstGeom prst="straightConnector1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  <a:tailEnd type="triangle"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5AE6219-933C-A24E-B1B7-6F9F7963E732}"/>
              </a:ext>
            </a:extLst>
          </p:cNvPr>
          <p:cNvCxnSpPr/>
          <p:nvPr/>
        </p:nvCxnSpPr>
        <p:spPr bwMode="auto">
          <a:xfrm flipV="1">
            <a:off x="2438400" y="6075363"/>
            <a:ext cx="1751013" cy="458787"/>
          </a:xfrm>
          <a:prstGeom prst="straightConnector1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  <a:tailEnd type="triangle"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98F4568-43BB-6142-A809-A040E56EB483}"/>
              </a:ext>
            </a:extLst>
          </p:cNvPr>
          <p:cNvCxnSpPr/>
          <p:nvPr/>
        </p:nvCxnSpPr>
        <p:spPr bwMode="auto">
          <a:xfrm flipV="1">
            <a:off x="2438400" y="6151563"/>
            <a:ext cx="3095625" cy="382587"/>
          </a:xfrm>
          <a:prstGeom prst="straightConnector1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  <a:tailEnd type="triangle"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03577FB-98B0-704B-84D3-C4160DFE52F2}"/>
              </a:ext>
            </a:extLst>
          </p:cNvPr>
          <p:cNvCxnSpPr>
            <a:stCxn id="17" idx="1"/>
          </p:cNvCxnSpPr>
          <p:nvPr/>
        </p:nvCxnSpPr>
        <p:spPr bwMode="auto">
          <a:xfrm flipH="1" flipV="1">
            <a:off x="6096000" y="5195888"/>
            <a:ext cx="1066800" cy="0"/>
          </a:xfrm>
          <a:prstGeom prst="straightConnector1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  <a:tailEnd type="triangle"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</p:cxnSp>
      <p:sp>
        <p:nvSpPr>
          <p:cNvPr id="29716" name="TextBox 27">
            <a:extLst>
              <a:ext uri="{FF2B5EF4-FFF2-40B4-BE49-F238E27FC236}">
                <a16:creationId xmlns:a16="http://schemas.microsoft.com/office/drawing/2014/main" id="{CE5DF123-06A1-844E-A2E3-5F9F5AC7F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671888"/>
            <a:ext cx="2441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FFF00"/>
                </a:solidFill>
              </a:rPr>
              <a:t>More accurately:</a:t>
            </a:r>
          </a:p>
        </p:txBody>
      </p:sp>
      <p:sp>
        <p:nvSpPr>
          <p:cNvPr id="29717" name="Freeform 30">
            <a:extLst>
              <a:ext uri="{FF2B5EF4-FFF2-40B4-BE49-F238E27FC236}">
                <a16:creationId xmlns:a16="http://schemas.microsoft.com/office/drawing/2014/main" id="{88347477-AF93-AC41-AE91-AC04D3282F03}"/>
              </a:ext>
            </a:extLst>
          </p:cNvPr>
          <p:cNvSpPr>
            <a:spLocks/>
          </p:cNvSpPr>
          <p:nvPr/>
        </p:nvSpPr>
        <p:spPr bwMode="auto">
          <a:xfrm>
            <a:off x="3567113" y="3122613"/>
            <a:ext cx="2413000" cy="650875"/>
          </a:xfrm>
          <a:custGeom>
            <a:avLst/>
            <a:gdLst>
              <a:gd name="T0" fmla="*/ 1072735 w 2413686"/>
              <a:gd name="T1" fmla="*/ 652595 h 650789"/>
              <a:gd name="T2" fmla="*/ 1072735 w 2413686"/>
              <a:gd name="T3" fmla="*/ 652595 h 650789"/>
              <a:gd name="T4" fmla="*/ 1064545 w 2413686"/>
              <a:gd name="T5" fmla="*/ 578244 h 650789"/>
              <a:gd name="T6" fmla="*/ 1056356 w 2413686"/>
              <a:gd name="T7" fmla="*/ 454341 h 650789"/>
              <a:gd name="T8" fmla="*/ 1039978 w 2413686"/>
              <a:gd name="T9" fmla="*/ 404767 h 650789"/>
              <a:gd name="T10" fmla="*/ 1015413 w 2413686"/>
              <a:gd name="T11" fmla="*/ 388249 h 650789"/>
              <a:gd name="T12" fmla="*/ 949902 w 2413686"/>
              <a:gd name="T13" fmla="*/ 371731 h 650789"/>
              <a:gd name="T14" fmla="*/ 434005 w 2413686"/>
              <a:gd name="T15" fmla="*/ 371731 h 650789"/>
              <a:gd name="T16" fmla="*/ 335737 w 2413686"/>
              <a:gd name="T17" fmla="*/ 355214 h 650789"/>
              <a:gd name="T18" fmla="*/ 155595 w 2413686"/>
              <a:gd name="T19" fmla="*/ 330437 h 650789"/>
              <a:gd name="T20" fmla="*/ 106462 w 2413686"/>
              <a:gd name="T21" fmla="*/ 322170 h 650789"/>
              <a:gd name="T22" fmla="*/ 57329 w 2413686"/>
              <a:gd name="T23" fmla="*/ 313898 h 650789"/>
              <a:gd name="T24" fmla="*/ 32762 w 2413686"/>
              <a:gd name="T25" fmla="*/ 305640 h 650789"/>
              <a:gd name="T26" fmla="*/ 16370 w 2413686"/>
              <a:gd name="T27" fmla="*/ 280863 h 650789"/>
              <a:gd name="T28" fmla="*/ 0 w 2413686"/>
              <a:gd name="T29" fmla="*/ 231305 h 650789"/>
              <a:gd name="T30" fmla="*/ 24566 w 2413686"/>
              <a:gd name="T31" fmla="*/ 132162 h 650789"/>
              <a:gd name="T32" fmla="*/ 40937 w 2413686"/>
              <a:gd name="T33" fmla="*/ 107385 h 650789"/>
              <a:gd name="T34" fmla="*/ 90070 w 2413686"/>
              <a:gd name="T35" fmla="*/ 74350 h 650789"/>
              <a:gd name="T36" fmla="*/ 114637 w 2413686"/>
              <a:gd name="T37" fmla="*/ 57832 h 650789"/>
              <a:gd name="T38" fmla="*/ 180160 w 2413686"/>
              <a:gd name="T39" fmla="*/ 41294 h 650789"/>
              <a:gd name="T40" fmla="*/ 1031789 w 2413686"/>
              <a:gd name="T41" fmla="*/ 33035 h 650789"/>
              <a:gd name="T42" fmla="*/ 1121868 w 2413686"/>
              <a:gd name="T43" fmla="*/ 24776 h 650789"/>
              <a:gd name="T44" fmla="*/ 1162811 w 2413686"/>
              <a:gd name="T45" fmla="*/ 16517 h 650789"/>
              <a:gd name="T46" fmla="*/ 1261076 w 2413686"/>
              <a:gd name="T47" fmla="*/ 0 h 650789"/>
              <a:gd name="T48" fmla="*/ 1465797 w 2413686"/>
              <a:gd name="T49" fmla="*/ 8258 h 650789"/>
              <a:gd name="T50" fmla="*/ 1621385 w 2413686"/>
              <a:gd name="T51" fmla="*/ 16517 h 650789"/>
              <a:gd name="T52" fmla="*/ 1817916 w 2413686"/>
              <a:gd name="T53" fmla="*/ 24776 h 650789"/>
              <a:gd name="T54" fmla="*/ 1957125 w 2413686"/>
              <a:gd name="T55" fmla="*/ 41294 h 650789"/>
              <a:gd name="T56" fmla="*/ 2284678 w 2413686"/>
              <a:gd name="T57" fmla="*/ 49574 h 650789"/>
              <a:gd name="T58" fmla="*/ 2333811 w 2413686"/>
              <a:gd name="T59" fmla="*/ 57832 h 650789"/>
              <a:gd name="T60" fmla="*/ 2366566 w 2413686"/>
              <a:gd name="T61" fmla="*/ 107385 h 650789"/>
              <a:gd name="T62" fmla="*/ 2382944 w 2413686"/>
              <a:gd name="T63" fmla="*/ 156959 h 650789"/>
              <a:gd name="T64" fmla="*/ 2391132 w 2413686"/>
              <a:gd name="T65" fmla="*/ 181736 h 650789"/>
              <a:gd name="T66" fmla="*/ 2399322 w 2413686"/>
              <a:gd name="T67" fmla="*/ 214771 h 650789"/>
              <a:gd name="T68" fmla="*/ 2382944 w 2413686"/>
              <a:gd name="T69" fmla="*/ 289122 h 650789"/>
              <a:gd name="T70" fmla="*/ 2374755 w 2413686"/>
              <a:gd name="T71" fmla="*/ 313898 h 650789"/>
              <a:gd name="T72" fmla="*/ 2350188 w 2413686"/>
              <a:gd name="T73" fmla="*/ 338696 h 650789"/>
              <a:gd name="T74" fmla="*/ 2243733 w 2413686"/>
              <a:gd name="T75" fmla="*/ 363472 h 650789"/>
              <a:gd name="T76" fmla="*/ 2145468 w 2413686"/>
              <a:gd name="T77" fmla="*/ 371731 h 650789"/>
              <a:gd name="T78" fmla="*/ 1383908 w 2413686"/>
              <a:gd name="T79" fmla="*/ 379990 h 650789"/>
              <a:gd name="T80" fmla="*/ 1326588 w 2413686"/>
              <a:gd name="T81" fmla="*/ 388249 h 650789"/>
              <a:gd name="T82" fmla="*/ 1195566 w 2413686"/>
              <a:gd name="T83" fmla="*/ 404767 h 650789"/>
              <a:gd name="T84" fmla="*/ 1171000 w 2413686"/>
              <a:gd name="T85" fmla="*/ 413036 h 650789"/>
              <a:gd name="T86" fmla="*/ 1146433 w 2413686"/>
              <a:gd name="T87" fmla="*/ 429564 h 650789"/>
              <a:gd name="T88" fmla="*/ 1113678 w 2413686"/>
              <a:gd name="T89" fmla="*/ 479117 h 650789"/>
              <a:gd name="T90" fmla="*/ 1097301 w 2413686"/>
              <a:gd name="T91" fmla="*/ 569985 h 650789"/>
              <a:gd name="T92" fmla="*/ 1089111 w 2413686"/>
              <a:gd name="T93" fmla="*/ 611301 h 650789"/>
              <a:gd name="T94" fmla="*/ 1072735 w 2413686"/>
              <a:gd name="T95" fmla="*/ 652595 h 650789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2413686" h="650789">
                <a:moveTo>
                  <a:pt x="1079157" y="650789"/>
                </a:moveTo>
                <a:lnTo>
                  <a:pt x="1079157" y="650789"/>
                </a:lnTo>
                <a:cubicBezTo>
                  <a:pt x="1076411" y="626075"/>
                  <a:pt x="1072984" y="601428"/>
                  <a:pt x="1070919" y="576648"/>
                </a:cubicBezTo>
                <a:cubicBezTo>
                  <a:pt x="1067491" y="535510"/>
                  <a:pt x="1068519" y="493947"/>
                  <a:pt x="1062681" y="453081"/>
                </a:cubicBezTo>
                <a:cubicBezTo>
                  <a:pt x="1060225" y="435889"/>
                  <a:pt x="1060655" y="413288"/>
                  <a:pt x="1046205" y="403654"/>
                </a:cubicBezTo>
                <a:cubicBezTo>
                  <a:pt x="1037967" y="398162"/>
                  <a:pt x="1030347" y="391606"/>
                  <a:pt x="1021492" y="387178"/>
                </a:cubicBezTo>
                <a:cubicBezTo>
                  <a:pt x="1004605" y="378734"/>
                  <a:pt x="971254" y="373835"/>
                  <a:pt x="955589" y="370702"/>
                </a:cubicBezTo>
                <a:cubicBezTo>
                  <a:pt x="734954" y="378057"/>
                  <a:pt x="662034" y="385730"/>
                  <a:pt x="436605" y="370702"/>
                </a:cubicBezTo>
                <a:cubicBezTo>
                  <a:pt x="403273" y="368480"/>
                  <a:pt x="370991" y="357551"/>
                  <a:pt x="337751" y="354227"/>
                </a:cubicBezTo>
                <a:cubicBezTo>
                  <a:pt x="222133" y="342665"/>
                  <a:pt x="282594" y="350526"/>
                  <a:pt x="156519" y="329513"/>
                </a:cubicBezTo>
                <a:lnTo>
                  <a:pt x="107092" y="321275"/>
                </a:lnTo>
                <a:cubicBezTo>
                  <a:pt x="90616" y="318529"/>
                  <a:pt x="73511" y="318318"/>
                  <a:pt x="57665" y="313037"/>
                </a:cubicBezTo>
                <a:lnTo>
                  <a:pt x="32951" y="304800"/>
                </a:lnTo>
                <a:cubicBezTo>
                  <a:pt x="27459" y="296562"/>
                  <a:pt x="20496" y="289134"/>
                  <a:pt x="16475" y="280086"/>
                </a:cubicBezTo>
                <a:cubicBezTo>
                  <a:pt x="9422" y="264216"/>
                  <a:pt x="0" y="230659"/>
                  <a:pt x="0" y="230659"/>
                </a:cubicBezTo>
                <a:cubicBezTo>
                  <a:pt x="4117" y="205955"/>
                  <a:pt x="10209" y="153561"/>
                  <a:pt x="24713" y="131805"/>
                </a:cubicBezTo>
                <a:cubicBezTo>
                  <a:pt x="30205" y="123567"/>
                  <a:pt x="33738" y="113611"/>
                  <a:pt x="41189" y="107091"/>
                </a:cubicBezTo>
                <a:cubicBezTo>
                  <a:pt x="56091" y="94052"/>
                  <a:pt x="74140" y="85124"/>
                  <a:pt x="90616" y="74140"/>
                </a:cubicBezTo>
                <a:cubicBezTo>
                  <a:pt x="98854" y="68648"/>
                  <a:pt x="105937" y="60795"/>
                  <a:pt x="115330" y="57664"/>
                </a:cubicBezTo>
                <a:cubicBezTo>
                  <a:pt x="135548" y="50925"/>
                  <a:pt x="160196" y="41575"/>
                  <a:pt x="181232" y="41189"/>
                </a:cubicBezTo>
                <a:lnTo>
                  <a:pt x="1037967" y="32951"/>
                </a:lnTo>
                <a:cubicBezTo>
                  <a:pt x="1068173" y="30205"/>
                  <a:pt x="1098488" y="28475"/>
                  <a:pt x="1128584" y="24713"/>
                </a:cubicBezTo>
                <a:cubicBezTo>
                  <a:pt x="1142477" y="22976"/>
                  <a:pt x="1155962" y="18777"/>
                  <a:pt x="1169773" y="16475"/>
                </a:cubicBezTo>
                <a:cubicBezTo>
                  <a:pt x="1292426" y="-3968"/>
                  <a:pt x="1171531" y="19417"/>
                  <a:pt x="1268627" y="0"/>
                </a:cubicBezTo>
                <a:lnTo>
                  <a:pt x="1474573" y="8237"/>
                </a:lnTo>
                <a:lnTo>
                  <a:pt x="1631092" y="16475"/>
                </a:lnTo>
                <a:lnTo>
                  <a:pt x="1828800" y="24713"/>
                </a:lnTo>
                <a:cubicBezTo>
                  <a:pt x="1889144" y="36782"/>
                  <a:pt x="1887371" y="38055"/>
                  <a:pt x="1968843" y="41189"/>
                </a:cubicBezTo>
                <a:cubicBezTo>
                  <a:pt x="2078634" y="45412"/>
                  <a:pt x="2188519" y="46681"/>
                  <a:pt x="2298357" y="49427"/>
                </a:cubicBezTo>
                <a:cubicBezTo>
                  <a:pt x="2314833" y="52173"/>
                  <a:pt x="2334100" y="48086"/>
                  <a:pt x="2347784" y="57664"/>
                </a:cubicBezTo>
                <a:cubicBezTo>
                  <a:pt x="2364006" y="69019"/>
                  <a:pt x="2380735" y="107091"/>
                  <a:pt x="2380735" y="107091"/>
                </a:cubicBezTo>
                <a:lnTo>
                  <a:pt x="2397211" y="156518"/>
                </a:lnTo>
                <a:cubicBezTo>
                  <a:pt x="2399957" y="164756"/>
                  <a:pt x="2403342" y="172808"/>
                  <a:pt x="2405448" y="181232"/>
                </a:cubicBezTo>
                <a:lnTo>
                  <a:pt x="2413686" y="214183"/>
                </a:lnTo>
                <a:cubicBezTo>
                  <a:pt x="2408026" y="242483"/>
                  <a:pt x="2404964" y="261189"/>
                  <a:pt x="2397211" y="288324"/>
                </a:cubicBezTo>
                <a:cubicBezTo>
                  <a:pt x="2394826" y="296673"/>
                  <a:pt x="2393790" y="305812"/>
                  <a:pt x="2388973" y="313037"/>
                </a:cubicBezTo>
                <a:cubicBezTo>
                  <a:pt x="2382510" y="322731"/>
                  <a:pt x="2374443" y="332093"/>
                  <a:pt x="2364259" y="337751"/>
                </a:cubicBezTo>
                <a:cubicBezTo>
                  <a:pt x="2335482" y="353738"/>
                  <a:pt x="2288342" y="359183"/>
                  <a:pt x="2257167" y="362464"/>
                </a:cubicBezTo>
                <a:cubicBezTo>
                  <a:pt x="2224283" y="365925"/>
                  <a:pt x="2191373" y="370072"/>
                  <a:pt x="2158313" y="370702"/>
                </a:cubicBezTo>
                <a:lnTo>
                  <a:pt x="1392194" y="378940"/>
                </a:lnTo>
                <a:cubicBezTo>
                  <a:pt x="1372973" y="381686"/>
                  <a:pt x="1353813" y="384909"/>
                  <a:pt x="1334530" y="387178"/>
                </a:cubicBezTo>
                <a:cubicBezTo>
                  <a:pt x="1286092" y="392877"/>
                  <a:pt x="1248770" y="393422"/>
                  <a:pt x="1202724" y="403654"/>
                </a:cubicBezTo>
                <a:cubicBezTo>
                  <a:pt x="1194248" y="405538"/>
                  <a:pt x="1186249" y="409145"/>
                  <a:pt x="1178011" y="411891"/>
                </a:cubicBezTo>
                <a:cubicBezTo>
                  <a:pt x="1169773" y="417383"/>
                  <a:pt x="1159817" y="420916"/>
                  <a:pt x="1153297" y="428367"/>
                </a:cubicBezTo>
                <a:cubicBezTo>
                  <a:pt x="1140258" y="443269"/>
                  <a:pt x="1120346" y="477794"/>
                  <a:pt x="1120346" y="477794"/>
                </a:cubicBezTo>
                <a:cubicBezTo>
                  <a:pt x="1106065" y="577758"/>
                  <a:pt x="1119407" y="498493"/>
                  <a:pt x="1103870" y="568410"/>
                </a:cubicBezTo>
                <a:cubicBezTo>
                  <a:pt x="1100833" y="582078"/>
                  <a:pt x="1099028" y="596016"/>
                  <a:pt x="1095632" y="609600"/>
                </a:cubicBezTo>
                <a:cubicBezTo>
                  <a:pt x="1085657" y="649499"/>
                  <a:pt x="1081903" y="643924"/>
                  <a:pt x="1079157" y="650789"/>
                </a:cubicBezTo>
                <a:close/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9910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2009</TotalTime>
  <Words>554</Words>
  <Application>Microsoft Macintosh PowerPoint</Application>
  <PresentationFormat>On-screen Show (4:3)</PresentationFormat>
  <Paragraphs>178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Times</vt:lpstr>
      <vt:lpstr>Blank Presentation</vt:lpstr>
      <vt:lpstr>What is in an atom?</vt:lpstr>
      <vt:lpstr>What is in an atom?</vt:lpstr>
      <vt:lpstr>Questions coming …</vt:lpstr>
      <vt:lpstr>Question 6 </vt:lpstr>
      <vt:lpstr>Question 7 </vt:lpstr>
      <vt:lpstr>Phases</vt:lpstr>
    </vt:vector>
  </TitlesOfParts>
  <Company>University of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physics of light</dc:title>
  <cp:lastModifiedBy>Tibor Torma</cp:lastModifiedBy>
  <cp:revision>237</cp:revision>
  <dcterms:modified xsi:type="dcterms:W3CDTF">2026-03-03T03:47:46Z</dcterms:modified>
</cp:coreProperties>
</file>