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590" r:id="rId2"/>
    <p:sldId id="399" r:id="rId3"/>
    <p:sldId id="477" r:id="rId4"/>
    <p:sldId id="452" r:id="rId5"/>
    <p:sldId id="455" r:id="rId6"/>
    <p:sldId id="456" r:id="rId7"/>
    <p:sldId id="402" r:id="rId8"/>
    <p:sldId id="400" r:id="rId9"/>
    <p:sldId id="479" r:id="rId10"/>
    <p:sldId id="480" r:id="rId11"/>
    <p:sldId id="457" r:id="rId12"/>
    <p:sldId id="345" r:id="rId13"/>
    <p:sldId id="478" r:id="rId14"/>
    <p:sldId id="346" r:id="rId15"/>
    <p:sldId id="347" r:id="rId16"/>
    <p:sldId id="481" r:id="rId17"/>
    <p:sldId id="349" r:id="rId18"/>
    <p:sldId id="304" r:id="rId19"/>
    <p:sldId id="321" r:id="rId20"/>
    <p:sldId id="482" r:id="rId21"/>
    <p:sldId id="322" r:id="rId22"/>
    <p:sldId id="324" r:id="rId23"/>
    <p:sldId id="325" r:id="rId24"/>
    <p:sldId id="326" r:id="rId25"/>
    <p:sldId id="483" r:id="rId26"/>
    <p:sldId id="484" r:id="rId27"/>
    <p:sldId id="485" r:id="rId28"/>
    <p:sldId id="486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/>
    <p:restoredTop sz="97830"/>
  </p:normalViewPr>
  <p:slideViewPr>
    <p:cSldViewPr>
      <p:cViewPr varScale="1">
        <p:scale>
          <a:sx n="128" d="100"/>
          <a:sy n="128" d="100"/>
        </p:scale>
        <p:origin x="205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AB9525-1546-6B4B-98CE-DF6D5A5EA5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E6E651-0801-6341-9446-4B3AF631C0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257B0DBC-C317-114A-A340-5FF83857EC48}" type="datetimeFigureOut">
              <a:rPr lang="en-US"/>
              <a:pPr>
                <a:defRPr/>
              </a:pPr>
              <a:t>2/23/26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1A8558-0841-2547-B31D-7C43505ACC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EF87D6-40F0-FA47-BE9A-503DE52AAA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1644E7-2956-1E4A-8A04-622635B31A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55DF248-FD15-394D-A2E9-D33989768AE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2A4D83D-0DFC-F042-810D-5A48AF6A803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8731A3A-E236-3246-B545-90C890B7CD3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39A7B249-03E7-CF40-8CBB-99034B619E3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4A760759-D041-F04F-954F-F7353DFE12B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458032D8-854D-3E4E-87C2-7ECCA4E901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9FC485-37DD-2D4E-B801-763F8444A66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094CD42-BDBD-B24A-9601-165BA5303B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B9150940-0E0A-1A43-B251-F473FF806F8B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65218" name="Rectangle 1026">
            <a:extLst>
              <a:ext uri="{FF2B5EF4-FFF2-40B4-BE49-F238E27FC236}">
                <a16:creationId xmlns:a16="http://schemas.microsoft.com/office/drawing/2014/main" id="{102F42B0-E047-7B46-9085-09E59C6B364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5219" name="Rectangle 1027">
            <a:extLst>
              <a:ext uri="{FF2B5EF4-FFF2-40B4-BE49-F238E27FC236}">
                <a16:creationId xmlns:a16="http://schemas.microsoft.com/office/drawing/2014/main" id="{EDC81DA8-46D5-B743-ADE7-B9929BC83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037614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6420047-1940-454F-93AF-A50E52E892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37AAF1ED-0DE2-CE47-BBE0-30ABB5F204B3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69314" name="Rectangle 2">
            <a:extLst>
              <a:ext uri="{FF2B5EF4-FFF2-40B4-BE49-F238E27FC236}">
                <a16:creationId xmlns:a16="http://schemas.microsoft.com/office/drawing/2014/main" id="{C2978436-40A2-8645-90F4-C622FE3B427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9315" name="Rectangle 3">
            <a:extLst>
              <a:ext uri="{FF2B5EF4-FFF2-40B4-BE49-F238E27FC236}">
                <a16:creationId xmlns:a16="http://schemas.microsoft.com/office/drawing/2014/main" id="{0748BC4A-A5F3-D346-94DC-1DA8EFFA46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CA08A2A-EC9E-224D-8CC7-F09C33276E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8C9C21BD-875C-844D-B9E4-F8BB037DE59A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06DEDEF3-E590-1B44-B788-9C84EF4002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9CC905DF-CDE2-5C4B-B055-CFD830CEE8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CA08A2A-EC9E-224D-8CC7-F09C33276E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8C9C21BD-875C-844D-B9E4-F8BB037DE59A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06DEDEF3-E590-1B44-B788-9C84EF4002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9CC905DF-CDE2-5C4B-B055-CFD830CEE8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812936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0E04A7-D4B6-9C4F-AFE0-1B6A5134E8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1E335007-9AE5-B443-800F-64BBB21425F9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76130" name="Rectangle 2">
            <a:extLst>
              <a:ext uri="{FF2B5EF4-FFF2-40B4-BE49-F238E27FC236}">
                <a16:creationId xmlns:a16="http://schemas.microsoft.com/office/drawing/2014/main" id="{13BFB453-E04D-B249-A864-F22B8FB0D2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59F72BBE-CB39-9341-8507-287E6E2E3E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1AC0E60-9DDB-0946-9A19-DE1D6941E4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0F1B0D77-55EF-FF45-9CC6-689D0DA025B7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30E18F76-EF7F-7D46-981A-040BAB5291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49713459-5E95-924A-B715-F8EC9A555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1AC0E60-9DDB-0946-9A19-DE1D6941E4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0F1B0D77-55EF-FF45-9CC6-689D0DA025B7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30E18F76-EF7F-7D46-981A-040BAB5291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49713459-5E95-924A-B715-F8EC9A555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72860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17D6C20-EFC5-2D49-9B02-2FCBB60694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E9668D24-C22F-5944-8D7F-BBB9E6FDBCAF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0F5369D9-0E1A-904A-AEF1-E0807D7E7B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0A962223-21BF-CA41-9798-6AD53E58BC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E9BE68FE-73C0-134A-9484-84306BD712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77EF23A7-A081-7F41-9387-992B582AF5E9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F4B12642-7ABB-504D-9E4C-4C67EAAFD3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1E47837-62E4-454F-AB08-8D241F77E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0253F09A-AB62-6C4F-88B6-544C4E3AD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4AF3219-03D1-174C-B41B-9107705FD451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380F3B82-5A2A-C243-B599-3C7CE5AF16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6C0570C8-C03B-FE41-BB49-6B1FCBB1F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475A28D-FA52-2C43-9A1F-FBEF021BA0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484CCC9E-1BB3-D140-9D1C-53E1D838E52C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327682" name="Rectangle 2">
            <a:extLst>
              <a:ext uri="{FF2B5EF4-FFF2-40B4-BE49-F238E27FC236}">
                <a16:creationId xmlns:a16="http://schemas.microsoft.com/office/drawing/2014/main" id="{64E63AFA-FF1B-8448-AA7F-28F91D9E3F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>
            <a:extLst>
              <a:ext uri="{FF2B5EF4-FFF2-40B4-BE49-F238E27FC236}">
                <a16:creationId xmlns:a16="http://schemas.microsoft.com/office/drawing/2014/main" id="{98CE515E-6811-E145-9FB3-1B8F82C1E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0C830551-730A-444A-9C15-FF1C5C66E4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25CC7A0B-6FC3-3545-A16A-0D822130A88A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1263CA4B-967B-2C43-9FDC-32F9EA494F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C0B4C71A-B279-D943-85DB-7F89B7500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54523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0C830551-730A-444A-9C15-FF1C5C66E4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25CC7A0B-6FC3-3545-A16A-0D822130A88A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1263CA4B-967B-2C43-9FDC-32F9EA494F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C0B4C71A-B279-D943-85DB-7F89B7500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9CBB799B-ACBD-CA42-830B-7A3E34CD20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0F26A51F-D051-F34A-9F9F-59AD64980E43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B25FD6F8-ECC3-FE42-B989-0F1D7D4FB0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A323DE3F-FEB0-7648-808F-69EE3B08BB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A325052C-8401-8149-8430-B505499B69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97AFAB22-EB0D-4E4C-A219-07C9325BF388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7A4FD611-4ED2-0342-9CE7-FCD873673E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46B05E75-BBFD-BB46-AEF3-7D555994D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8A30B766-ACEA-6145-9C04-E88044E467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4165019A-81AD-5D47-A7D1-F1A95F289FB8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157AAFE4-BDB7-9143-9980-52FB0F8DC2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4ECBF683-A0CA-0646-9360-28CA2BF699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0253F09A-AB62-6C4F-88B6-544C4E3AD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4AF3219-03D1-174C-B41B-9107705FD451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380F3B82-5A2A-C243-B599-3C7CE5AF16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6C0570C8-C03B-FE41-BB49-6B1FCBB1F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1218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0C830551-730A-444A-9C15-FF1C5C66E4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25CC7A0B-6FC3-3545-A16A-0D822130A88A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1263CA4B-967B-2C43-9FDC-32F9EA494F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C0B4C71A-B279-D943-85DB-7F89B7500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0141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0C830551-730A-444A-9C15-FF1C5C66E4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25CC7A0B-6FC3-3545-A16A-0D822130A88A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1263CA4B-967B-2C43-9FDC-32F9EA494F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C0B4C71A-B279-D943-85DB-7F89B7500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97057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9CBB799B-ACBD-CA42-830B-7A3E34CD20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0F26A51F-D051-F34A-9F9F-59AD64980E43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B25FD6F8-ECC3-FE42-B989-0F1D7D4FB0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A323DE3F-FEB0-7648-808F-69EE3B08BB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8962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A6725BC-62D6-9A49-8ED3-55886BD64C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E0D3DF21-84AA-EB4B-A8F3-BADE598858AF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328706" name="Rectangle 2">
            <a:extLst>
              <a:ext uri="{FF2B5EF4-FFF2-40B4-BE49-F238E27FC236}">
                <a16:creationId xmlns:a16="http://schemas.microsoft.com/office/drawing/2014/main" id="{6284D7EB-280C-6940-B1F7-D246606FB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>
            <a:extLst>
              <a:ext uri="{FF2B5EF4-FFF2-40B4-BE49-F238E27FC236}">
                <a16:creationId xmlns:a16="http://schemas.microsoft.com/office/drawing/2014/main" id="{6D96FDD9-EE58-464E-924A-5DE86C0A24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37893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886B5EF-73A9-1749-AAE2-350996D641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3A00AD06-425C-D943-96A1-40E7DAEC5553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330754" name="Rectangle 2">
            <a:extLst>
              <a:ext uri="{FF2B5EF4-FFF2-40B4-BE49-F238E27FC236}">
                <a16:creationId xmlns:a16="http://schemas.microsoft.com/office/drawing/2014/main" id="{A8AEE612-D562-9F41-89DC-7C1BA9EAB3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>
            <a:extLst>
              <a:ext uri="{FF2B5EF4-FFF2-40B4-BE49-F238E27FC236}">
                <a16:creationId xmlns:a16="http://schemas.microsoft.com/office/drawing/2014/main" id="{B24ED7E8-EAB0-4246-84D6-F99C80481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094CD42-BDBD-B24A-9601-165BA5303B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B9150940-0E0A-1A43-B251-F473FF806F8B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265218" name="Rectangle 1026">
            <a:extLst>
              <a:ext uri="{FF2B5EF4-FFF2-40B4-BE49-F238E27FC236}">
                <a16:creationId xmlns:a16="http://schemas.microsoft.com/office/drawing/2014/main" id="{102F42B0-E047-7B46-9085-09E59C6B364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5219" name="Rectangle 1027">
            <a:extLst>
              <a:ext uri="{FF2B5EF4-FFF2-40B4-BE49-F238E27FC236}">
                <a16:creationId xmlns:a16="http://schemas.microsoft.com/office/drawing/2014/main" id="{EDC81DA8-46D5-B743-ADE7-B9929BC83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03BB53C-D4B6-7B4F-BFC9-AA07F28D7F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D3D50946-4C2A-C344-8B24-8EEF7606BDD9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67266" name="Rectangle 2">
            <a:extLst>
              <a:ext uri="{FF2B5EF4-FFF2-40B4-BE49-F238E27FC236}">
                <a16:creationId xmlns:a16="http://schemas.microsoft.com/office/drawing/2014/main" id="{14ADCD9C-8D73-7A4D-8CEF-944A5EB859A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E29E7D24-CF90-1145-A54C-24032BD915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A6725BC-62D6-9A49-8ED3-55886BD64C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E0D3DF21-84AA-EB4B-A8F3-BADE598858AF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328706" name="Rectangle 2">
            <a:extLst>
              <a:ext uri="{FF2B5EF4-FFF2-40B4-BE49-F238E27FC236}">
                <a16:creationId xmlns:a16="http://schemas.microsoft.com/office/drawing/2014/main" id="{6284D7EB-280C-6940-B1F7-D246606FB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>
            <a:extLst>
              <a:ext uri="{FF2B5EF4-FFF2-40B4-BE49-F238E27FC236}">
                <a16:creationId xmlns:a16="http://schemas.microsoft.com/office/drawing/2014/main" id="{6D96FDD9-EE58-464E-924A-5DE86C0A24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2BA409B-74A0-D04A-B0FE-4BDCD18E49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16F9ADE2-65AD-B247-93FE-38D2BAAC6FDC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329730" name="Rectangle 2">
            <a:extLst>
              <a:ext uri="{FF2B5EF4-FFF2-40B4-BE49-F238E27FC236}">
                <a16:creationId xmlns:a16="http://schemas.microsoft.com/office/drawing/2014/main" id="{508E2E10-DC4A-7140-ACB5-58345C4B8C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>
            <a:extLst>
              <a:ext uri="{FF2B5EF4-FFF2-40B4-BE49-F238E27FC236}">
                <a16:creationId xmlns:a16="http://schemas.microsoft.com/office/drawing/2014/main" id="{6B1BF680-D4A1-114F-AA7F-2B41D672C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0E04A7-D4B6-9C4F-AFE0-1B6A5134E8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1E335007-9AE5-B443-800F-64BBB21425F9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176130" name="Rectangle 2">
            <a:extLst>
              <a:ext uri="{FF2B5EF4-FFF2-40B4-BE49-F238E27FC236}">
                <a16:creationId xmlns:a16="http://schemas.microsoft.com/office/drawing/2014/main" id="{13BFB453-E04D-B249-A864-F22B8FB0D2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59F72BBE-CB39-9341-8507-287E6E2E3E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413872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013A39-E819-A84A-8CEA-FF49A0E9B4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B162CA-69EE-274B-87A6-B38EC71D5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52E4FD-672D-8349-ADC2-95CCBBDA13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43ED5C-9253-7E4E-90F0-04AE9BC03E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12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F9829F-6BCB-DA4C-A0E0-25A2A6E630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8829CB-B202-0046-B576-FD205251DF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142970-7827-284E-BC78-001FEFC8A0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D8E98-CFBF-8D45-B352-6935F1D411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8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6EF3D9-4BD7-E540-BEB9-7ED7DCEFC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026F4C-61E8-B94E-A750-D11D944024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929691-0A2C-F946-8B66-5817A53CBB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E59AD8-1008-B24C-9CEB-08048BC764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92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346736-E673-294A-A542-EFB6B24358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201440-210A-BE4A-A29E-2FC468F529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FCFD91-A275-8F4F-AA18-F8B1D5FAC8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125BB0-A9B1-AD4C-A390-C59E61C498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42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CD903C-E673-A543-B7C1-5C9A9D97E4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15C26C-C9A1-5745-A875-A48FD51BA6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4BF536-0FED-9F46-BE18-C968B49A1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0E79D9-D461-0944-87B5-DE744DCED5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786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E216A5-F1F6-3445-A9F8-4F7BEEBD72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B4D66-D01D-C74A-8E91-37A1DBFDF0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3A7357-801B-A943-9B10-4F9D701FF7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872EE-D0D2-2E4F-AAE6-C875D8AB2C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76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593598E-8164-EE47-AAC4-7962228060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DF3FE9F-DBF8-994F-8F8F-3EB90ACC3D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AB5CCF6-ACDF-394C-97E7-4F2FBF6F39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A3A21-824F-FA46-B937-FAA2509D8C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20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812DE68-D587-FA46-BED7-9112FB908F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93C07F-5F4F-4946-8539-28173F11DF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0F86B9A-FE6D-F746-9E99-5759887A68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F8CD6-71D4-1E40-B256-A87C65F500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66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98957BD-D805-D240-8274-2806CC316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D34392D-CBB6-0142-BA9B-A1B0F1BB27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2313973-30BF-FE4D-B537-0D48002EF1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F2B03-9A78-B045-ADB2-46D7E3B8E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522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78052A-2024-E14B-96A5-9AC2621D23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76C54F-5E0D-8C4C-87C3-A7D8B3A2B9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4D57A0-0AC2-E744-84D0-30F7E76600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414A77-4078-5F43-974E-709F81E4EF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68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D7493D-6BA6-964B-9593-026D868F49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A4A8FA-5AA3-5944-A459-E7397ADEC0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D54C74-C17E-9C4E-B8C2-52332CBA2D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F01AFB-4535-FA4E-B002-E566528D82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73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2FCBDC-3486-7B4E-A888-19EA15C851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F955580-2507-024A-8059-CD9ED2521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D4089A-38A4-3241-8400-11DBB3EA717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D044C7F-AC29-E849-B320-0027992BDA2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73B7B0F-ACDC-7841-97B3-61B8C50D1AA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A7408D-34B1-144E-A878-E48AB4D949D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Put </a:t>
            </a:r>
            <a:r>
              <a:rPr lang="en-US" altLang="en-US" sz="2000" dirty="0">
                <a:solidFill>
                  <a:srgbClr val="FF3300"/>
                </a:solidFill>
              </a:rPr>
              <a:t>your</a:t>
            </a:r>
            <a:r>
              <a:rPr lang="en-US" altLang="en-US" sz="2000" dirty="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 dirty="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 dirty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  ---  </a:t>
            </a:r>
            <a:r>
              <a:rPr lang="en-US" altLang="en-US" sz="1600" i="1" dirty="0">
                <a:solidFill>
                  <a:schemeClr val="accent2"/>
                </a:solidFill>
              </a:rPr>
              <a:t>(The last 4 digits of your </a:t>
            </a:r>
            <a:r>
              <a:rPr lang="en-US" altLang="en-US" sz="1600" i="1" dirty="0" err="1">
                <a:solidFill>
                  <a:schemeClr val="accent2"/>
                </a:solidFill>
              </a:rPr>
              <a:t>OleMiss</a:t>
            </a:r>
            <a:r>
              <a:rPr lang="en-US" altLang="en-US" sz="1600" i="1" dirty="0">
                <a:solidFill>
                  <a:schemeClr val="accent2"/>
                </a:solidFill>
              </a:rPr>
              <a:t> ID.)</a:t>
            </a:r>
            <a:endParaRPr lang="en-US" altLang="en-US" sz="2400" i="1" dirty="0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4267200"/>
            <a:ext cx="1219200" cy="304800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1042">
            <a:extLst>
              <a:ext uri="{FF2B5EF4-FFF2-40B4-BE49-F238E27FC236}">
                <a16:creationId xmlns:a16="http://schemas.microsoft.com/office/drawing/2014/main" id="{F5898064-8BFE-3548-B586-9BFF9D37D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923988"/>
            <a:ext cx="4372388" cy="12926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i="1" dirty="0"/>
              <a:t>Angular size; arcseconds (pp. 27-28)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i="1" dirty="0"/>
              <a:t>Parallax, parsecs, absolute magnitude, distance modulus (pp. 489-493)</a:t>
            </a:r>
            <a:endParaRPr lang="en-US" alt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ext Box 1026">
            <a:extLst>
              <a:ext uri="{FF2B5EF4-FFF2-40B4-BE49-F238E27FC236}">
                <a16:creationId xmlns:a16="http://schemas.microsoft.com/office/drawing/2014/main" id="{43FC9113-84CE-154C-942A-8A05B6C39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64195" name="Text Box 1027">
            <a:extLst>
              <a:ext uri="{FF2B5EF4-FFF2-40B4-BE49-F238E27FC236}">
                <a16:creationId xmlns:a16="http://schemas.microsoft.com/office/drawing/2014/main" id="{58EB821D-537B-F74F-9DC1-F04A1BA29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64196" name="Rectangle 1028">
            <a:extLst>
              <a:ext uri="{FF2B5EF4-FFF2-40B4-BE49-F238E27FC236}">
                <a16:creationId xmlns:a16="http://schemas.microsoft.com/office/drawing/2014/main" id="{91438300-3A23-8345-9039-AD9D29B42E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6</a:t>
            </a:r>
          </a:p>
        </p:txBody>
      </p:sp>
      <p:sp>
        <p:nvSpPr>
          <p:cNvPr id="264197" name="Text Box 1029">
            <a:extLst>
              <a:ext uri="{FF2B5EF4-FFF2-40B4-BE49-F238E27FC236}">
                <a16:creationId xmlns:a16="http://schemas.microsoft.com/office/drawing/2014/main" id="{945C22A0-E2C7-9E4F-BB17-4FE5B374B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64198" name="Text Box 1030">
            <a:extLst>
              <a:ext uri="{FF2B5EF4-FFF2-40B4-BE49-F238E27FC236}">
                <a16:creationId xmlns:a16="http://schemas.microsoft.com/office/drawing/2014/main" id="{0062E834-6DAD-D140-B6BB-A222B26D8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35125"/>
            <a:ext cx="79248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marL="0" indent="0"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How do stars look in the largest telescope of the world?</a:t>
            </a:r>
            <a:endParaRPr lang="en-US" altLang="x-none" sz="2400" b="1" dirty="0"/>
          </a:p>
          <a:p>
            <a:pPr>
              <a:buFont typeface="Arial" charset="0"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Like large disks.</a:t>
            </a:r>
          </a:p>
          <a:p>
            <a:pPr>
              <a:buFont typeface="Arial" charset="0"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</a:t>
            </a:r>
            <a:r>
              <a:rPr lang="en-US" altLang="x-none" sz="2400" b="1" dirty="0"/>
              <a:t> Disks with clouds visible on them.</a:t>
            </a:r>
          </a:p>
          <a:p>
            <a:pPr>
              <a:buFont typeface="Arial" charset="0"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C</a:t>
            </a:r>
            <a:r>
              <a:rPr lang="en-US" altLang="x-none" sz="2400" dirty="0"/>
              <a:t> </a:t>
            </a:r>
            <a:r>
              <a:rPr lang="en-US" altLang="x-none" sz="2400" b="1" dirty="0"/>
              <a:t>Tiny disks with a few </a:t>
            </a:r>
            <a:r>
              <a:rPr lang="en-US" altLang="x-none" sz="2400" b="1" dirty="0" err="1"/>
              <a:t>starspots</a:t>
            </a:r>
            <a:r>
              <a:rPr lang="en-US" altLang="x-none" sz="2400" b="1" dirty="0"/>
              <a:t>.</a:t>
            </a:r>
          </a:p>
          <a:p>
            <a:pPr marL="0" indent="0"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D</a:t>
            </a:r>
            <a:r>
              <a:rPr lang="en-US" altLang="x-none" sz="2400" dirty="0">
                <a:solidFill>
                  <a:srgbClr val="FF0000"/>
                </a:solidFill>
              </a:rPr>
              <a:t> </a:t>
            </a:r>
            <a:r>
              <a:rPr lang="en-US" altLang="x-none" sz="2400" b="1" dirty="0">
                <a:solidFill>
                  <a:srgbClr val="FF0000"/>
                </a:solidFill>
              </a:rPr>
              <a:t>Points (no details visible).</a:t>
            </a:r>
            <a:endParaRPr lang="en-US" altLang="x-none" sz="24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E</a:t>
            </a:r>
            <a:r>
              <a:rPr lang="en-US" altLang="x-none" sz="2400" b="1" dirty="0"/>
              <a:t> They are “star-shaped” with rays emanating from them.</a:t>
            </a:r>
          </a:p>
        </p:txBody>
      </p:sp>
      <p:sp>
        <p:nvSpPr>
          <p:cNvPr id="264199" name="Text Box 1031">
            <a:extLst>
              <a:ext uri="{FF2B5EF4-FFF2-40B4-BE49-F238E27FC236}">
                <a16:creationId xmlns:a16="http://schemas.microsoft.com/office/drawing/2014/main" id="{D15F41C2-4F3B-804E-AA58-AC1F913F6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64200" name="Text Box 1032">
            <a:extLst>
              <a:ext uri="{FF2B5EF4-FFF2-40B4-BE49-F238E27FC236}">
                <a16:creationId xmlns:a16="http://schemas.microsoft.com/office/drawing/2014/main" id="{A16C5AD8-5EBA-C740-A015-930BF0056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64201" name="Text Box 1033">
            <a:extLst>
              <a:ext uri="{FF2B5EF4-FFF2-40B4-BE49-F238E27FC236}">
                <a16:creationId xmlns:a16="http://schemas.microsoft.com/office/drawing/2014/main" id="{F7A1CA00-A48F-5046-B3E1-D872DE178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64202" name="Text Box 1034">
            <a:extLst>
              <a:ext uri="{FF2B5EF4-FFF2-40B4-BE49-F238E27FC236}">
                <a16:creationId xmlns:a16="http://schemas.microsoft.com/office/drawing/2014/main" id="{7B9B45E1-2C66-7A40-9821-3FA4E09A6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64203" name="Text Box 1035">
            <a:extLst>
              <a:ext uri="{FF2B5EF4-FFF2-40B4-BE49-F238E27FC236}">
                <a16:creationId xmlns:a16="http://schemas.microsoft.com/office/drawing/2014/main" id="{794A6D05-D17C-6C4E-86D4-44978CBE3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64204" name="Text Box 1036">
            <a:extLst>
              <a:ext uri="{FF2B5EF4-FFF2-40B4-BE49-F238E27FC236}">
                <a16:creationId xmlns:a16="http://schemas.microsoft.com/office/drawing/2014/main" id="{9E6EBE06-8E2C-3043-A1EA-16193F22E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64205" name="Text Box 1037">
            <a:extLst>
              <a:ext uri="{FF2B5EF4-FFF2-40B4-BE49-F238E27FC236}">
                <a16:creationId xmlns:a16="http://schemas.microsoft.com/office/drawing/2014/main" id="{16D4D00D-2D2A-DD49-AE0A-33F7C4830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64206" name="Text Box 1038">
            <a:extLst>
              <a:ext uri="{FF2B5EF4-FFF2-40B4-BE49-F238E27FC236}">
                <a16:creationId xmlns:a16="http://schemas.microsoft.com/office/drawing/2014/main" id="{AF52D3E4-C01D-1444-8601-C7F24EBAF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64207" name="Text Box 1039">
            <a:extLst>
              <a:ext uri="{FF2B5EF4-FFF2-40B4-BE49-F238E27FC236}">
                <a16:creationId xmlns:a16="http://schemas.microsoft.com/office/drawing/2014/main" id="{1620B109-3E00-D949-B51D-F384C4E05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64208" name="Text Box 1040">
            <a:extLst>
              <a:ext uri="{FF2B5EF4-FFF2-40B4-BE49-F238E27FC236}">
                <a16:creationId xmlns:a16="http://schemas.microsoft.com/office/drawing/2014/main" id="{2ED4D56C-A09F-5B45-B4BA-BBF922ACF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64209" name="Text Box 1041">
            <a:extLst>
              <a:ext uri="{FF2B5EF4-FFF2-40B4-BE49-F238E27FC236}">
                <a16:creationId xmlns:a16="http://schemas.microsoft.com/office/drawing/2014/main" id="{2486C0C5-4F34-4A44-A052-A51011C6E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64210" name="Text Box 1042">
            <a:extLst>
              <a:ext uri="{FF2B5EF4-FFF2-40B4-BE49-F238E27FC236}">
                <a16:creationId xmlns:a16="http://schemas.microsoft.com/office/drawing/2014/main" id="{4A84A161-9AAF-6F40-8AD3-9B651B7D4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64211" name="Text Box 1043">
            <a:extLst>
              <a:ext uri="{FF2B5EF4-FFF2-40B4-BE49-F238E27FC236}">
                <a16:creationId xmlns:a16="http://schemas.microsoft.com/office/drawing/2014/main" id="{E1B8F87D-AA40-EF41-B23E-F16CE42AB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64212" name="Text Box 1044">
            <a:extLst>
              <a:ext uri="{FF2B5EF4-FFF2-40B4-BE49-F238E27FC236}">
                <a16:creationId xmlns:a16="http://schemas.microsoft.com/office/drawing/2014/main" id="{C0686139-4597-C54E-BCA4-48A8ED666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64213" name="Text Box 1045">
            <a:extLst>
              <a:ext uri="{FF2B5EF4-FFF2-40B4-BE49-F238E27FC236}">
                <a16:creationId xmlns:a16="http://schemas.microsoft.com/office/drawing/2014/main" id="{C3B1D4A4-F30A-FA4A-BBD1-C3476332B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64214" name="Text Box 1046">
            <a:extLst>
              <a:ext uri="{FF2B5EF4-FFF2-40B4-BE49-F238E27FC236}">
                <a16:creationId xmlns:a16="http://schemas.microsoft.com/office/drawing/2014/main" id="{71CC4134-B757-2C49-9AF5-DCB8C78CB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64215" name="Text Box 1047">
            <a:extLst>
              <a:ext uri="{FF2B5EF4-FFF2-40B4-BE49-F238E27FC236}">
                <a16:creationId xmlns:a16="http://schemas.microsoft.com/office/drawing/2014/main" id="{28EA44AD-DE70-6E4D-8E0C-AE53D89C8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64216" name="Text Box 1048">
            <a:extLst>
              <a:ext uri="{FF2B5EF4-FFF2-40B4-BE49-F238E27FC236}">
                <a16:creationId xmlns:a16="http://schemas.microsoft.com/office/drawing/2014/main" id="{8F78A1BD-9579-D040-A837-0038EBA00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64217" name="Text Box 1049">
            <a:extLst>
              <a:ext uri="{FF2B5EF4-FFF2-40B4-BE49-F238E27FC236}">
                <a16:creationId xmlns:a16="http://schemas.microsoft.com/office/drawing/2014/main" id="{418F8754-B64A-9C43-A4AA-D8239F314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4218" name="Text Box 1050">
            <a:extLst>
              <a:ext uri="{FF2B5EF4-FFF2-40B4-BE49-F238E27FC236}">
                <a16:creationId xmlns:a16="http://schemas.microsoft.com/office/drawing/2014/main" id="{6D344A19-376F-114C-9B83-B45123385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64219" name="Text Box 1051">
            <a:extLst>
              <a:ext uri="{FF2B5EF4-FFF2-40B4-BE49-F238E27FC236}">
                <a16:creationId xmlns:a16="http://schemas.microsoft.com/office/drawing/2014/main" id="{106A51FD-748E-0B40-9868-55D3D140F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64220" name="Text Box 1052">
            <a:extLst>
              <a:ext uri="{FF2B5EF4-FFF2-40B4-BE49-F238E27FC236}">
                <a16:creationId xmlns:a16="http://schemas.microsoft.com/office/drawing/2014/main" id="{9C3E75AF-0157-A74E-BD2F-5BC205C2D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64221" name="Text Box 1053">
            <a:extLst>
              <a:ext uri="{FF2B5EF4-FFF2-40B4-BE49-F238E27FC236}">
                <a16:creationId xmlns:a16="http://schemas.microsoft.com/office/drawing/2014/main" id="{BFF3AB63-1539-5A47-940A-721B35F20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64222" name="Text Box 1054">
            <a:extLst>
              <a:ext uri="{FF2B5EF4-FFF2-40B4-BE49-F238E27FC236}">
                <a16:creationId xmlns:a16="http://schemas.microsoft.com/office/drawing/2014/main" id="{E6751622-122A-144A-A6B8-C82FC97E7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64223" name="Text Box 1055">
            <a:extLst>
              <a:ext uri="{FF2B5EF4-FFF2-40B4-BE49-F238E27FC236}">
                <a16:creationId xmlns:a16="http://schemas.microsoft.com/office/drawing/2014/main" id="{C9B60101-3BE4-6A4C-97BC-4C247C75B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64224" name="Text Box 1056">
            <a:extLst>
              <a:ext uri="{FF2B5EF4-FFF2-40B4-BE49-F238E27FC236}">
                <a16:creationId xmlns:a16="http://schemas.microsoft.com/office/drawing/2014/main" id="{B057EE04-5675-6245-AFAD-D7822E3F8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64225" name="Text Box 1057">
            <a:extLst>
              <a:ext uri="{FF2B5EF4-FFF2-40B4-BE49-F238E27FC236}">
                <a16:creationId xmlns:a16="http://schemas.microsoft.com/office/drawing/2014/main" id="{6F63EB32-6E0D-B348-BEA0-D65DB2C01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64226" name="Text Box 1058">
            <a:extLst>
              <a:ext uri="{FF2B5EF4-FFF2-40B4-BE49-F238E27FC236}">
                <a16:creationId xmlns:a16="http://schemas.microsoft.com/office/drawing/2014/main" id="{627D91BE-C09F-FD4A-BF94-37E9226C0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64227" name="Text Box 1059">
            <a:extLst>
              <a:ext uri="{FF2B5EF4-FFF2-40B4-BE49-F238E27FC236}">
                <a16:creationId xmlns:a16="http://schemas.microsoft.com/office/drawing/2014/main" id="{8F25CDFE-AFE7-8F4E-84E1-31D893B3C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264228" name="Text Box 1060">
            <a:extLst>
              <a:ext uri="{FF2B5EF4-FFF2-40B4-BE49-F238E27FC236}">
                <a16:creationId xmlns:a16="http://schemas.microsoft.com/office/drawing/2014/main" id="{5E069C24-21F1-BF4C-89C5-EEF306DA9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6000" b="1" dirty="0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824910507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4" grpId="0" animBg="1"/>
      <p:bldP spid="264195" grpId="0" animBg="1"/>
      <p:bldP spid="264197" grpId="0" animBg="1"/>
      <p:bldP spid="264198" grpId="0"/>
      <p:bldP spid="264198" grpId="1"/>
      <p:bldP spid="264199" grpId="0" animBg="1"/>
      <p:bldP spid="264200" grpId="0" animBg="1"/>
      <p:bldP spid="264201" grpId="0" animBg="1"/>
      <p:bldP spid="264202" grpId="0" animBg="1"/>
      <p:bldP spid="264203" grpId="0" animBg="1"/>
      <p:bldP spid="264204" grpId="0" animBg="1"/>
      <p:bldP spid="264205" grpId="0" animBg="1"/>
      <p:bldP spid="264206" grpId="0" animBg="1"/>
      <p:bldP spid="264207" grpId="0" animBg="1"/>
      <p:bldP spid="264208" grpId="0" animBg="1"/>
      <p:bldP spid="264209" grpId="0" animBg="1"/>
      <p:bldP spid="264210" grpId="0" animBg="1"/>
      <p:bldP spid="264211" grpId="0" animBg="1"/>
      <p:bldP spid="264212" grpId="0" animBg="1"/>
      <p:bldP spid="264213" grpId="0" animBg="1"/>
      <p:bldP spid="264214" grpId="0" animBg="1"/>
      <p:bldP spid="264215" grpId="0" animBg="1"/>
      <p:bldP spid="264216" grpId="0" animBg="1"/>
      <p:bldP spid="264217" grpId="0" animBg="1"/>
      <p:bldP spid="264218" grpId="0" animBg="1"/>
      <p:bldP spid="264219" grpId="0" animBg="1"/>
      <p:bldP spid="264220" grpId="0" animBg="1"/>
      <p:bldP spid="264221" grpId="0" animBg="1"/>
      <p:bldP spid="264222" grpId="0" animBg="1"/>
      <p:bldP spid="264223" grpId="0" animBg="1"/>
      <p:bldP spid="264224" grpId="0" animBg="1"/>
      <p:bldP spid="264225" grpId="0" animBg="1"/>
      <p:bldP spid="264226" grpId="0" animBg="1"/>
      <p:bldP spid="264227" grpId="0" animBg="1"/>
      <p:bldP spid="2642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ext Box 2">
            <a:extLst>
              <a:ext uri="{FF2B5EF4-FFF2-40B4-BE49-F238E27FC236}">
                <a16:creationId xmlns:a16="http://schemas.microsoft.com/office/drawing/2014/main" id="{9109783E-BF82-FF4D-AA2E-34A9D0465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68291" name="Text Box 3">
            <a:extLst>
              <a:ext uri="{FF2B5EF4-FFF2-40B4-BE49-F238E27FC236}">
                <a16:creationId xmlns:a16="http://schemas.microsoft.com/office/drawing/2014/main" id="{67F0BF6A-16D1-B649-B9BF-9B55CF542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68292" name="Rectangle 4">
            <a:extLst>
              <a:ext uri="{FF2B5EF4-FFF2-40B4-BE49-F238E27FC236}">
                <a16:creationId xmlns:a16="http://schemas.microsoft.com/office/drawing/2014/main" id="{49074A30-2274-2849-9D32-401C2DD84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7</a:t>
            </a:r>
          </a:p>
        </p:txBody>
      </p:sp>
      <p:sp>
        <p:nvSpPr>
          <p:cNvPr id="268293" name="Text Box 5">
            <a:extLst>
              <a:ext uri="{FF2B5EF4-FFF2-40B4-BE49-F238E27FC236}">
                <a16:creationId xmlns:a16="http://schemas.microsoft.com/office/drawing/2014/main" id="{9CE66748-53A3-E143-B801-142051A77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68294" name="Text Box 6">
            <a:extLst>
              <a:ext uri="{FF2B5EF4-FFF2-40B4-BE49-F238E27FC236}">
                <a16:creationId xmlns:a16="http://schemas.microsoft.com/office/drawing/2014/main" id="{B94534B9-EF24-6E4B-8482-FB30DEBE1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90600"/>
            <a:ext cx="7162800" cy="398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>
                <a:solidFill>
                  <a:schemeClr val="accent2"/>
                </a:solidFill>
              </a:rPr>
              <a:t>The two stars Alcor and Mizar are easily separated by the human eye.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>
                <a:solidFill>
                  <a:schemeClr val="accent2"/>
                </a:solidFill>
              </a:rPr>
              <a:t>This means that they must be farther apart than</a:t>
            </a:r>
            <a:r>
              <a:rPr lang="en-US" altLang="x-none" sz="2400" b="1"/>
              <a:t> …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>
                <a:solidFill>
                  <a:srgbClr val="00CC00"/>
                </a:solidFill>
              </a:rPr>
              <a:t>A</a:t>
            </a:r>
            <a:r>
              <a:rPr lang="en-US" altLang="x-none" sz="2400" b="1"/>
              <a:t>  a few degrees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>
                <a:solidFill>
                  <a:srgbClr val="00CC00"/>
                </a:solidFill>
              </a:rPr>
              <a:t>B</a:t>
            </a:r>
            <a:r>
              <a:rPr lang="en-US" altLang="x-none" sz="2400" b="1"/>
              <a:t>  one arc minute.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>
                <a:solidFill>
                  <a:srgbClr val="00CC00"/>
                </a:solidFill>
              </a:rPr>
              <a:t>C</a:t>
            </a:r>
            <a:r>
              <a:rPr lang="en-US" altLang="x-none" sz="2400"/>
              <a:t>  </a:t>
            </a:r>
            <a:r>
              <a:rPr lang="en-US" altLang="x-none" sz="2400" b="1"/>
              <a:t>a few light years.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>
                <a:solidFill>
                  <a:srgbClr val="00CC00"/>
                </a:solidFill>
              </a:rPr>
              <a:t>D</a:t>
            </a:r>
            <a:r>
              <a:rPr lang="en-US" altLang="x-none" sz="2400"/>
              <a:t>  </a:t>
            </a:r>
            <a:r>
              <a:rPr lang="en-US" altLang="x-none" sz="2400" b="1"/>
              <a:t>a few million kilometers.</a:t>
            </a:r>
            <a:endParaRPr lang="en-US" altLang="x-none" sz="240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>
                <a:solidFill>
                  <a:srgbClr val="00CC00"/>
                </a:solidFill>
              </a:rPr>
              <a:t>E</a:t>
            </a:r>
            <a:r>
              <a:rPr lang="en-US" altLang="x-none" sz="2400" b="1"/>
              <a:t>  a million light years.</a:t>
            </a:r>
          </a:p>
        </p:txBody>
      </p:sp>
      <p:sp>
        <p:nvSpPr>
          <p:cNvPr id="268295" name="Text Box 7">
            <a:extLst>
              <a:ext uri="{FF2B5EF4-FFF2-40B4-BE49-F238E27FC236}">
                <a16:creationId xmlns:a16="http://schemas.microsoft.com/office/drawing/2014/main" id="{BEED0671-9A56-B442-BBA9-5F6F9B414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68296" name="Text Box 8">
            <a:extLst>
              <a:ext uri="{FF2B5EF4-FFF2-40B4-BE49-F238E27FC236}">
                <a16:creationId xmlns:a16="http://schemas.microsoft.com/office/drawing/2014/main" id="{072AF089-28DA-D344-9D7E-5360B1C14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68297" name="Text Box 9">
            <a:extLst>
              <a:ext uri="{FF2B5EF4-FFF2-40B4-BE49-F238E27FC236}">
                <a16:creationId xmlns:a16="http://schemas.microsoft.com/office/drawing/2014/main" id="{D014A4C9-BE4C-7746-8732-67B204159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68298" name="Text Box 10">
            <a:extLst>
              <a:ext uri="{FF2B5EF4-FFF2-40B4-BE49-F238E27FC236}">
                <a16:creationId xmlns:a16="http://schemas.microsoft.com/office/drawing/2014/main" id="{0C38D682-6B61-9B4C-A26F-36705B764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68299" name="Text Box 11">
            <a:extLst>
              <a:ext uri="{FF2B5EF4-FFF2-40B4-BE49-F238E27FC236}">
                <a16:creationId xmlns:a16="http://schemas.microsoft.com/office/drawing/2014/main" id="{D8D226A5-F274-7D49-9747-D860591DD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68300" name="Text Box 12">
            <a:extLst>
              <a:ext uri="{FF2B5EF4-FFF2-40B4-BE49-F238E27FC236}">
                <a16:creationId xmlns:a16="http://schemas.microsoft.com/office/drawing/2014/main" id="{8E457AFA-7675-7B4C-8866-715C7AB47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68301" name="Text Box 13">
            <a:extLst>
              <a:ext uri="{FF2B5EF4-FFF2-40B4-BE49-F238E27FC236}">
                <a16:creationId xmlns:a16="http://schemas.microsoft.com/office/drawing/2014/main" id="{672B3DB8-C320-314B-B5D6-0B8A5A864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68302" name="Text Box 14">
            <a:extLst>
              <a:ext uri="{FF2B5EF4-FFF2-40B4-BE49-F238E27FC236}">
                <a16:creationId xmlns:a16="http://schemas.microsoft.com/office/drawing/2014/main" id="{17F77632-3A78-5848-A674-169C627A8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68303" name="Text Box 15">
            <a:extLst>
              <a:ext uri="{FF2B5EF4-FFF2-40B4-BE49-F238E27FC236}">
                <a16:creationId xmlns:a16="http://schemas.microsoft.com/office/drawing/2014/main" id="{5718196E-7907-9441-90D1-CA85E9512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68304" name="Text Box 16">
            <a:extLst>
              <a:ext uri="{FF2B5EF4-FFF2-40B4-BE49-F238E27FC236}">
                <a16:creationId xmlns:a16="http://schemas.microsoft.com/office/drawing/2014/main" id="{011176CD-2151-9340-9205-456ECF5F1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68305" name="Text Box 17">
            <a:extLst>
              <a:ext uri="{FF2B5EF4-FFF2-40B4-BE49-F238E27FC236}">
                <a16:creationId xmlns:a16="http://schemas.microsoft.com/office/drawing/2014/main" id="{DD22B4A4-E85D-B54C-91E7-BA88ED127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68306" name="Text Box 18">
            <a:extLst>
              <a:ext uri="{FF2B5EF4-FFF2-40B4-BE49-F238E27FC236}">
                <a16:creationId xmlns:a16="http://schemas.microsoft.com/office/drawing/2014/main" id="{2E0C5C88-60CB-2646-BE44-5863AAE0C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68307" name="Text Box 19">
            <a:extLst>
              <a:ext uri="{FF2B5EF4-FFF2-40B4-BE49-F238E27FC236}">
                <a16:creationId xmlns:a16="http://schemas.microsoft.com/office/drawing/2014/main" id="{4B55FD09-12AD-E849-9C56-9F9668669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68308" name="Text Box 20">
            <a:extLst>
              <a:ext uri="{FF2B5EF4-FFF2-40B4-BE49-F238E27FC236}">
                <a16:creationId xmlns:a16="http://schemas.microsoft.com/office/drawing/2014/main" id="{21B6E532-D5B3-3D4B-8254-488F74903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68309" name="Text Box 21">
            <a:extLst>
              <a:ext uri="{FF2B5EF4-FFF2-40B4-BE49-F238E27FC236}">
                <a16:creationId xmlns:a16="http://schemas.microsoft.com/office/drawing/2014/main" id="{D0E025DD-E6F4-FB43-8FC7-EC7F99FCF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68310" name="Text Box 22">
            <a:extLst>
              <a:ext uri="{FF2B5EF4-FFF2-40B4-BE49-F238E27FC236}">
                <a16:creationId xmlns:a16="http://schemas.microsoft.com/office/drawing/2014/main" id="{DEEDFD50-9EAD-9746-87D9-EDBE0575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68311" name="Text Box 23">
            <a:extLst>
              <a:ext uri="{FF2B5EF4-FFF2-40B4-BE49-F238E27FC236}">
                <a16:creationId xmlns:a16="http://schemas.microsoft.com/office/drawing/2014/main" id="{3AAC9CE6-36D9-E44C-B357-B56094B5F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68312" name="Text Box 24">
            <a:extLst>
              <a:ext uri="{FF2B5EF4-FFF2-40B4-BE49-F238E27FC236}">
                <a16:creationId xmlns:a16="http://schemas.microsoft.com/office/drawing/2014/main" id="{127628CA-D8AB-E14E-8350-4CD77DEAE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68313" name="Text Box 25">
            <a:extLst>
              <a:ext uri="{FF2B5EF4-FFF2-40B4-BE49-F238E27FC236}">
                <a16:creationId xmlns:a16="http://schemas.microsoft.com/office/drawing/2014/main" id="{A93988B8-85CE-C141-A356-DAFE4FA0C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8314" name="Text Box 26">
            <a:extLst>
              <a:ext uri="{FF2B5EF4-FFF2-40B4-BE49-F238E27FC236}">
                <a16:creationId xmlns:a16="http://schemas.microsoft.com/office/drawing/2014/main" id="{A89CB5A4-3322-2646-9723-6E0F4B6E6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68315" name="Text Box 27">
            <a:extLst>
              <a:ext uri="{FF2B5EF4-FFF2-40B4-BE49-F238E27FC236}">
                <a16:creationId xmlns:a16="http://schemas.microsoft.com/office/drawing/2014/main" id="{4B16418B-DA75-DE4F-AD70-A1F596EB6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68316" name="Text Box 28">
            <a:extLst>
              <a:ext uri="{FF2B5EF4-FFF2-40B4-BE49-F238E27FC236}">
                <a16:creationId xmlns:a16="http://schemas.microsoft.com/office/drawing/2014/main" id="{C2FAA742-3CB5-8047-976D-3D1ED4461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68317" name="Text Box 29">
            <a:extLst>
              <a:ext uri="{FF2B5EF4-FFF2-40B4-BE49-F238E27FC236}">
                <a16:creationId xmlns:a16="http://schemas.microsoft.com/office/drawing/2014/main" id="{D9057ADF-9CC7-B647-BE92-A3E47BEF6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68318" name="Text Box 30">
            <a:extLst>
              <a:ext uri="{FF2B5EF4-FFF2-40B4-BE49-F238E27FC236}">
                <a16:creationId xmlns:a16="http://schemas.microsoft.com/office/drawing/2014/main" id="{C20CDFE2-A8CC-DE4F-A880-A2C0D8DAB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68319" name="Text Box 31">
            <a:extLst>
              <a:ext uri="{FF2B5EF4-FFF2-40B4-BE49-F238E27FC236}">
                <a16:creationId xmlns:a16="http://schemas.microsoft.com/office/drawing/2014/main" id="{14CCFD04-C869-E24A-AC64-074B24331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68320" name="Text Box 32">
            <a:extLst>
              <a:ext uri="{FF2B5EF4-FFF2-40B4-BE49-F238E27FC236}">
                <a16:creationId xmlns:a16="http://schemas.microsoft.com/office/drawing/2014/main" id="{DA2F3010-D5E2-0846-BE5C-69E7D17B1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68321" name="Text Box 33">
            <a:extLst>
              <a:ext uri="{FF2B5EF4-FFF2-40B4-BE49-F238E27FC236}">
                <a16:creationId xmlns:a16="http://schemas.microsoft.com/office/drawing/2014/main" id="{5833D792-2A0C-754C-A90B-C91BEAA29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68322" name="Text Box 34">
            <a:extLst>
              <a:ext uri="{FF2B5EF4-FFF2-40B4-BE49-F238E27FC236}">
                <a16:creationId xmlns:a16="http://schemas.microsoft.com/office/drawing/2014/main" id="{A2CB3303-5B89-C147-B1FC-40C5AE35F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68323" name="Text Box 35">
            <a:extLst>
              <a:ext uri="{FF2B5EF4-FFF2-40B4-BE49-F238E27FC236}">
                <a16:creationId xmlns:a16="http://schemas.microsoft.com/office/drawing/2014/main" id="{A0B06313-E6AD-1F4B-A7A8-6641451EC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0" grpId="0" animBg="1"/>
      <p:bldP spid="268291" grpId="0" animBg="1"/>
      <p:bldP spid="268293" grpId="0" animBg="1"/>
      <p:bldP spid="268294" grpId="0"/>
      <p:bldP spid="268294" grpId="1"/>
      <p:bldP spid="268295" grpId="0" animBg="1"/>
      <p:bldP spid="268296" grpId="0" animBg="1"/>
      <p:bldP spid="268297" grpId="0" animBg="1"/>
      <p:bldP spid="268298" grpId="0" animBg="1"/>
      <p:bldP spid="268299" grpId="0" animBg="1"/>
      <p:bldP spid="268300" grpId="0" animBg="1"/>
      <p:bldP spid="268301" grpId="0" animBg="1"/>
      <p:bldP spid="268302" grpId="0" animBg="1"/>
      <p:bldP spid="268303" grpId="0" animBg="1"/>
      <p:bldP spid="268304" grpId="0" animBg="1"/>
      <p:bldP spid="268305" grpId="0" animBg="1"/>
      <p:bldP spid="268306" grpId="0" animBg="1"/>
      <p:bldP spid="268307" grpId="0" animBg="1"/>
      <p:bldP spid="268308" grpId="0" animBg="1"/>
      <p:bldP spid="268309" grpId="0" animBg="1"/>
      <p:bldP spid="268310" grpId="0" animBg="1"/>
      <p:bldP spid="268311" grpId="0" animBg="1"/>
      <p:bldP spid="268312" grpId="0" animBg="1"/>
      <p:bldP spid="268313" grpId="0" animBg="1"/>
      <p:bldP spid="268314" grpId="0" animBg="1"/>
      <p:bldP spid="268315" grpId="0" animBg="1"/>
      <p:bldP spid="268316" grpId="0" animBg="1"/>
      <p:bldP spid="268317" grpId="0" animBg="1"/>
      <p:bldP spid="268318" grpId="0" animBg="1"/>
      <p:bldP spid="268319" grpId="0" animBg="1"/>
      <p:bldP spid="268320" grpId="0" animBg="1"/>
      <p:bldP spid="268321" grpId="0" animBg="1"/>
      <p:bldP spid="268322" grpId="0" animBg="1"/>
      <p:bldP spid="2683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Text Box 3">
            <a:extLst>
              <a:ext uri="{FF2B5EF4-FFF2-40B4-BE49-F238E27FC236}">
                <a16:creationId xmlns:a16="http://schemas.microsoft.com/office/drawing/2014/main" id="{170C78E9-AFEA-8C4B-85CD-632468149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5561" y="91611"/>
            <a:ext cx="34339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How do we know</a:t>
            </a:r>
          </a:p>
          <a:p>
            <a:pPr algn="ctr"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the distance to the stars?</a:t>
            </a:r>
            <a:endParaRPr lang="en-US" altLang="x-none" dirty="0"/>
          </a:p>
        </p:txBody>
      </p:sp>
      <p:sp>
        <p:nvSpPr>
          <p:cNvPr id="173060" name="Text Box 4">
            <a:extLst>
              <a:ext uri="{FF2B5EF4-FFF2-40B4-BE49-F238E27FC236}">
                <a16:creationId xmlns:a16="http://schemas.microsoft.com/office/drawing/2014/main" id="{43F9FD6B-88EE-7D4A-94BC-22756833E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361" y="866775"/>
            <a:ext cx="30476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2000" dirty="0">
                <a:solidFill>
                  <a:srgbClr val="00CC00"/>
                </a:solidFill>
              </a:rPr>
              <a:t>(Close-by stars,  for a start.)</a:t>
            </a:r>
            <a:endParaRPr lang="en-US" altLang="x-none" dirty="0"/>
          </a:p>
        </p:txBody>
      </p:sp>
      <p:sp>
        <p:nvSpPr>
          <p:cNvPr id="173061" name="Text Box 5">
            <a:extLst>
              <a:ext uri="{FF2B5EF4-FFF2-40B4-BE49-F238E27FC236}">
                <a16:creationId xmlns:a16="http://schemas.microsoft.com/office/drawing/2014/main" id="{3E124A27-C8E0-D743-8A73-A0F945309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0762" y="1597025"/>
            <a:ext cx="53732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x-none" sz="1800" b="1" dirty="0"/>
              <a:t>• Close-by stars seem to move on tiny ellipses,</a:t>
            </a:r>
          </a:p>
          <a:p>
            <a:pPr>
              <a:defRPr/>
            </a:pPr>
            <a:r>
              <a:rPr lang="en-US" altLang="x-none" sz="1800" b="1" dirty="0"/>
              <a:t>     once a year</a:t>
            </a:r>
          </a:p>
          <a:p>
            <a:pPr>
              <a:defRPr/>
            </a:pPr>
            <a:r>
              <a:rPr lang="en-US" altLang="x-none" sz="1800" b="1" dirty="0"/>
              <a:t>• Reflection of the motion of Earth around the Sun</a:t>
            </a:r>
          </a:p>
          <a:p>
            <a:pPr>
              <a:defRPr/>
            </a:pPr>
            <a:r>
              <a:rPr lang="en-US" altLang="x-none" sz="1800" b="1" dirty="0"/>
              <a:t>• Most (far-away) stars move very little</a:t>
            </a:r>
            <a:endParaRPr lang="en-US" altLang="x-none" sz="1800" dirty="0"/>
          </a:p>
        </p:txBody>
      </p:sp>
      <p:sp>
        <p:nvSpPr>
          <p:cNvPr id="173062" name="Text Box 6">
            <a:extLst>
              <a:ext uri="{FF2B5EF4-FFF2-40B4-BE49-F238E27FC236}">
                <a16:creationId xmlns:a16="http://schemas.microsoft.com/office/drawing/2014/main" id="{20DE52FC-7CFC-AD4A-B66E-EC41C993A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075" y="3055938"/>
            <a:ext cx="5278438" cy="20494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Measure parallax:</a:t>
            </a:r>
            <a:endParaRPr lang="en-US" altLang="x-none" dirty="0"/>
          </a:p>
          <a:p>
            <a:pPr algn="ctr">
              <a:defRPr/>
            </a:pPr>
            <a:r>
              <a:rPr lang="en-US" altLang="x-none" b="1" i="1" dirty="0">
                <a:solidFill>
                  <a:schemeClr val="accent2"/>
                </a:solidFill>
              </a:rPr>
              <a:t>the closer the star, the larger the ellipse</a:t>
            </a:r>
            <a:endParaRPr lang="en-US" altLang="x-none" dirty="0"/>
          </a:p>
          <a:p>
            <a:pPr algn="ctr">
              <a:defRPr/>
            </a:pPr>
            <a:r>
              <a:rPr lang="en-US" altLang="x-none" dirty="0"/>
              <a:t>Parallax = 1 as  </a:t>
            </a:r>
            <a:r>
              <a:rPr lang="en-US" altLang="x-none" sz="3200" b="1" dirty="0">
                <a:solidFill>
                  <a:srgbClr val="FFFF00"/>
                </a:solidFill>
              </a:rPr>
              <a:t>↔</a:t>
            </a:r>
            <a:r>
              <a:rPr lang="en-US" altLang="x-none" dirty="0"/>
              <a:t> distance 1 parsec (pc)</a:t>
            </a:r>
          </a:p>
          <a:p>
            <a:pPr algn="ctr">
              <a:defRPr/>
            </a:pPr>
            <a:r>
              <a:rPr lang="en-US" altLang="x-none" dirty="0">
                <a:solidFill>
                  <a:srgbClr val="00CC00"/>
                </a:solidFill>
              </a:rPr>
              <a:t>1 pc = 3.26 light years</a:t>
            </a:r>
            <a:endParaRPr lang="en-US" altLang="x-none" dirty="0"/>
          </a:p>
          <a:p>
            <a:pPr algn="ctr">
              <a:defRPr/>
            </a:pPr>
            <a:r>
              <a:rPr lang="en-US" altLang="x-none" b="1" dirty="0"/>
              <a:t>Formula: distance[pc] = 1/parallax[as]</a:t>
            </a:r>
            <a:endParaRPr lang="en-US" altLang="x-none" dirty="0"/>
          </a:p>
        </p:txBody>
      </p:sp>
      <p:sp>
        <p:nvSpPr>
          <p:cNvPr id="173063" name="Text Box 7">
            <a:extLst>
              <a:ext uri="{FF2B5EF4-FFF2-40B4-BE49-F238E27FC236}">
                <a16:creationId xmlns:a16="http://schemas.microsoft.com/office/drawing/2014/main" id="{167D5C40-D61B-7040-8FAB-9CC383539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0762" y="5398294"/>
            <a:ext cx="4992264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000" b="1" dirty="0">
                <a:solidFill>
                  <a:schemeClr val="accent2"/>
                </a:solidFill>
              </a:rPr>
              <a:t>Practical limit on precision: Gaia spacecraft</a:t>
            </a:r>
            <a:endParaRPr lang="en-US" altLang="x-none" sz="1800" b="1" dirty="0"/>
          </a:p>
          <a:p>
            <a:pPr>
              <a:defRPr/>
            </a:pPr>
            <a:r>
              <a:rPr lang="en-US" altLang="x-none" sz="1800" b="1" dirty="0"/>
              <a:t>• 0.1 mas (limits distance to ~ 2 kpc, </a:t>
            </a:r>
          </a:p>
          <a:p>
            <a:pPr>
              <a:defRPr/>
            </a:pPr>
            <a:r>
              <a:rPr lang="en-US" altLang="x-none" sz="1800" b="1" dirty="0"/>
              <a:t>                  a bit beyond the Solar neighborhood)</a:t>
            </a:r>
          </a:p>
          <a:p>
            <a:pPr>
              <a:defRPr/>
            </a:pPr>
            <a:r>
              <a:rPr lang="en-US" altLang="x-none" sz="1800" b="1" dirty="0"/>
              <a:t>• stars brighter than 17 mg</a:t>
            </a:r>
            <a:endParaRPr lang="en-US" altLang="x-none" dirty="0"/>
          </a:p>
        </p:txBody>
      </p:sp>
      <p:sp>
        <p:nvSpPr>
          <p:cNvPr id="173064" name="Rectangle 8">
            <a:extLst>
              <a:ext uri="{FF2B5EF4-FFF2-40B4-BE49-F238E27FC236}">
                <a16:creationId xmlns:a16="http://schemas.microsoft.com/office/drawing/2014/main" id="{9CC50114-CB74-A144-94D1-95336878AE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87875" y="1050925"/>
            <a:ext cx="3276600" cy="685800"/>
          </a:xfrm>
        </p:spPr>
        <p:txBody>
          <a:bodyPr/>
          <a:lstStyle/>
          <a:p>
            <a:pPr>
              <a:defRPr/>
            </a:pPr>
            <a:r>
              <a:rPr lang="en-US" altLang="x-none" sz="3200" b="1" i="1" dirty="0">
                <a:solidFill>
                  <a:srgbClr val="FF0000"/>
                </a:solidFill>
              </a:rPr>
              <a:t>Parallax</a:t>
            </a:r>
            <a:endParaRPr lang="en-US" altLang="x-none" sz="2400" b="1" i="1" dirty="0">
              <a:solidFill>
                <a:srgbClr val="FF0000"/>
              </a:solidFill>
            </a:endParaRPr>
          </a:p>
        </p:txBody>
      </p:sp>
      <p:pic>
        <p:nvPicPr>
          <p:cNvPr id="3" name="Picture 2" descr="A screenshot of a solar system&#10;&#10;Description automatically generated">
            <a:extLst>
              <a:ext uri="{FF2B5EF4-FFF2-40B4-BE49-F238E27FC236}">
                <a16:creationId xmlns:a16="http://schemas.microsoft.com/office/drawing/2014/main" id="{CBA2C33E-53B3-D147-A945-7C965582B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40" y="0"/>
            <a:ext cx="358062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1" name="Text Box 5">
            <a:extLst>
              <a:ext uri="{FF2B5EF4-FFF2-40B4-BE49-F238E27FC236}">
                <a16:creationId xmlns:a16="http://schemas.microsoft.com/office/drawing/2014/main" id="{3E124A27-C8E0-D743-8A73-A0F945309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" y="523219"/>
            <a:ext cx="33938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1800" b="1" dirty="0"/>
              <a:t>• Close-by stars seem to move on</a:t>
            </a:r>
          </a:p>
          <a:p>
            <a:pPr>
              <a:defRPr/>
            </a:pPr>
            <a:r>
              <a:rPr lang="en-US" altLang="x-none" sz="1800" b="1" dirty="0"/>
              <a:t>   tiny ellipses, once a year</a:t>
            </a:r>
          </a:p>
        </p:txBody>
      </p:sp>
      <p:sp>
        <p:nvSpPr>
          <p:cNvPr id="173062" name="Text Box 6">
            <a:extLst>
              <a:ext uri="{FF2B5EF4-FFF2-40B4-BE49-F238E27FC236}">
                <a16:creationId xmlns:a16="http://schemas.microsoft.com/office/drawing/2014/main" id="{20DE52FC-7CFC-AD4A-B66E-EC41C993A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27" y="0"/>
            <a:ext cx="5238935" cy="169277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 i="1" dirty="0">
                <a:solidFill>
                  <a:schemeClr val="accent2"/>
                </a:solidFill>
              </a:rPr>
              <a:t>The closer the star, the larger the ellipse</a:t>
            </a:r>
            <a:endParaRPr lang="en-US" altLang="x-none" dirty="0"/>
          </a:p>
          <a:p>
            <a:pPr algn="ctr">
              <a:defRPr/>
            </a:pPr>
            <a:r>
              <a:rPr lang="en-US" altLang="x-none" dirty="0"/>
              <a:t>Parallax = 1 as  </a:t>
            </a:r>
            <a:r>
              <a:rPr lang="en-US" altLang="x-none" sz="3200" b="1" dirty="0">
                <a:solidFill>
                  <a:srgbClr val="FFFF00"/>
                </a:solidFill>
              </a:rPr>
              <a:t>↔</a:t>
            </a:r>
            <a:r>
              <a:rPr lang="en-US" altLang="x-none" dirty="0"/>
              <a:t> distance 1 parsec (pc)</a:t>
            </a:r>
          </a:p>
          <a:p>
            <a:pPr algn="ctr">
              <a:defRPr/>
            </a:pPr>
            <a:r>
              <a:rPr lang="en-US" altLang="x-none" dirty="0">
                <a:solidFill>
                  <a:srgbClr val="00CC00"/>
                </a:solidFill>
              </a:rPr>
              <a:t>1 pc = 3.26 light years</a:t>
            </a:r>
            <a:endParaRPr lang="en-US" altLang="x-none" dirty="0"/>
          </a:p>
          <a:p>
            <a:pPr algn="ctr">
              <a:defRPr/>
            </a:pPr>
            <a:r>
              <a:rPr lang="en-US" altLang="x-none" b="1" dirty="0"/>
              <a:t>Formula: distance[pc] = 1/parallax[as]</a:t>
            </a:r>
            <a:endParaRPr lang="en-US" altLang="x-none" dirty="0"/>
          </a:p>
        </p:txBody>
      </p:sp>
      <p:sp>
        <p:nvSpPr>
          <p:cNvPr id="173064" name="Rectangle 8">
            <a:extLst>
              <a:ext uri="{FF2B5EF4-FFF2-40B4-BE49-F238E27FC236}">
                <a16:creationId xmlns:a16="http://schemas.microsoft.com/office/drawing/2014/main" id="{9CC50114-CB74-A144-94D1-95336878AE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15038" y="0"/>
            <a:ext cx="2132162" cy="685800"/>
          </a:xfrm>
        </p:spPr>
        <p:txBody>
          <a:bodyPr/>
          <a:lstStyle/>
          <a:p>
            <a:pPr>
              <a:defRPr/>
            </a:pPr>
            <a:r>
              <a:rPr lang="en-US" altLang="x-none" sz="3200" b="1" i="1" dirty="0">
                <a:solidFill>
                  <a:srgbClr val="FF0000"/>
                </a:solidFill>
              </a:rPr>
              <a:t>Parallax</a:t>
            </a:r>
            <a:endParaRPr lang="en-US" altLang="x-none" sz="2400" b="1" i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7D0A81-0C8A-8D43-937F-0A1F964F19F0}"/>
              </a:ext>
            </a:extLst>
          </p:cNvPr>
          <p:cNvSpPr txBox="1"/>
          <p:nvPr/>
        </p:nvSpPr>
        <p:spPr>
          <a:xfrm>
            <a:off x="3352800" y="1824507"/>
            <a:ext cx="1697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</a:rPr>
              <a:t>Examples: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B565A2-02AF-FC47-989F-3CED7D52D819}"/>
              </a:ext>
            </a:extLst>
          </p:cNvPr>
          <p:cNvSpPr txBox="1"/>
          <p:nvPr/>
        </p:nvSpPr>
        <p:spPr>
          <a:xfrm>
            <a:off x="228600" y="2371226"/>
            <a:ext cx="831189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Proxima Centauri:        </a:t>
            </a:r>
            <a:r>
              <a:rPr lang="en-US" sz="2000" i="1" dirty="0">
                <a:solidFill>
                  <a:srgbClr val="C00000"/>
                </a:solidFill>
              </a:rPr>
              <a:t>distance</a:t>
            </a:r>
            <a:r>
              <a:rPr lang="en-US" sz="2000" dirty="0"/>
              <a:t> 4 </a:t>
            </a:r>
            <a:r>
              <a:rPr lang="en-US" sz="2000" dirty="0" err="1"/>
              <a:t>ly</a:t>
            </a:r>
            <a:r>
              <a:rPr lang="en-US" sz="2000" dirty="0"/>
              <a:t> = 1.3 pc (very close)</a:t>
            </a:r>
          </a:p>
          <a:p>
            <a:r>
              <a:rPr lang="en-US" sz="2000" dirty="0"/>
              <a:t>                                        </a:t>
            </a:r>
            <a:r>
              <a:rPr lang="en-US" sz="2000" i="1" dirty="0">
                <a:solidFill>
                  <a:srgbClr val="C00000"/>
                </a:solidFill>
              </a:rPr>
              <a:t>parallax</a:t>
            </a:r>
            <a:r>
              <a:rPr lang="en-US" sz="2000" dirty="0"/>
              <a:t> </a:t>
            </a:r>
            <a:r>
              <a:rPr lang="en-US" sz="2000" b="1" dirty="0"/>
              <a:t>0.7 as </a:t>
            </a:r>
            <a:r>
              <a:rPr lang="en-US" sz="2000" dirty="0"/>
              <a:t>(observable with a large telescope)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chemeClr val="accent2"/>
                </a:solidFill>
              </a:rPr>
              <a:t>Regulus (</a:t>
            </a:r>
            <a:r>
              <a:rPr lang="en-US" sz="2000" b="1" dirty="0">
                <a:solidFill>
                  <a:schemeClr val="accent2"/>
                </a:solidFill>
                <a:latin typeface="Symbol" pitchFamily="2" charset="2"/>
              </a:rPr>
              <a:t>a</a:t>
            </a:r>
            <a:r>
              <a:rPr lang="en-US" sz="2000" b="1" dirty="0">
                <a:solidFill>
                  <a:schemeClr val="accent2"/>
                </a:solidFill>
              </a:rPr>
              <a:t> Leonis):      </a:t>
            </a:r>
            <a:r>
              <a:rPr lang="en-US" sz="2000" i="1" dirty="0">
                <a:solidFill>
                  <a:srgbClr val="C00000"/>
                </a:solidFill>
              </a:rPr>
              <a:t>distance</a:t>
            </a:r>
            <a:r>
              <a:rPr lang="en-US" sz="2000" dirty="0"/>
              <a:t> 79 </a:t>
            </a:r>
            <a:r>
              <a:rPr lang="en-US" sz="2000" dirty="0" err="1"/>
              <a:t>ly</a:t>
            </a:r>
            <a:r>
              <a:rPr lang="en-US" sz="2000" dirty="0"/>
              <a:t> = 24 pc (in Solar Neighborhood)</a:t>
            </a:r>
          </a:p>
          <a:p>
            <a:r>
              <a:rPr lang="en-US" sz="2000" dirty="0"/>
              <a:t>                                        </a:t>
            </a:r>
            <a:r>
              <a:rPr lang="en-US" sz="2000" i="1" dirty="0">
                <a:solidFill>
                  <a:srgbClr val="C00000"/>
                </a:solidFill>
              </a:rPr>
              <a:t>parallax</a:t>
            </a:r>
            <a:r>
              <a:rPr lang="en-US" sz="2000" dirty="0"/>
              <a:t> </a:t>
            </a:r>
            <a:r>
              <a:rPr lang="en-US" sz="2000" b="1" dirty="0"/>
              <a:t>0.04 as 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chemeClr val="accent2"/>
                </a:solidFill>
              </a:rPr>
              <a:t>Betelgeuse (</a:t>
            </a:r>
            <a:r>
              <a:rPr lang="en-US" sz="2000" b="1" dirty="0">
                <a:solidFill>
                  <a:schemeClr val="accent2"/>
                </a:solidFill>
                <a:latin typeface="Symbol" pitchFamily="2" charset="2"/>
              </a:rPr>
              <a:t>a</a:t>
            </a:r>
            <a:r>
              <a:rPr lang="en-US" sz="2000" b="1" dirty="0">
                <a:solidFill>
                  <a:schemeClr val="accent2"/>
                </a:solidFill>
              </a:rPr>
              <a:t> Orionis): </a:t>
            </a:r>
            <a:r>
              <a:rPr lang="en-US" sz="2000" i="1" dirty="0">
                <a:solidFill>
                  <a:srgbClr val="C00000"/>
                </a:solidFill>
              </a:rPr>
              <a:t>distance</a:t>
            </a:r>
            <a:r>
              <a:rPr lang="en-US" sz="2000" dirty="0"/>
              <a:t> 520 </a:t>
            </a:r>
            <a:r>
              <a:rPr lang="en-US" sz="2000" dirty="0" err="1"/>
              <a:t>ly</a:t>
            </a:r>
            <a:r>
              <a:rPr lang="en-US" sz="2000" dirty="0"/>
              <a:t> = 160 pc (still in Solar Neighborhood)</a:t>
            </a:r>
          </a:p>
          <a:p>
            <a:r>
              <a:rPr lang="en-US" sz="2000" dirty="0"/>
              <a:t>                                        </a:t>
            </a:r>
            <a:r>
              <a:rPr lang="en-US" sz="2000" i="1" dirty="0">
                <a:solidFill>
                  <a:srgbClr val="C00000"/>
                </a:solidFill>
              </a:rPr>
              <a:t>parallax</a:t>
            </a:r>
            <a:r>
              <a:rPr lang="en-US" sz="2000" dirty="0"/>
              <a:t> </a:t>
            </a:r>
            <a:r>
              <a:rPr lang="en-US" sz="2000" b="1" dirty="0"/>
              <a:t>6.3 mas </a:t>
            </a:r>
            <a:r>
              <a:rPr lang="en-US" sz="2000" dirty="0"/>
              <a:t>(tiny but still observable)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chemeClr val="accent2"/>
                </a:solidFill>
              </a:rPr>
              <a:t>Center of the Galaxy:   </a:t>
            </a:r>
            <a:r>
              <a:rPr lang="en-US" sz="2000" i="1" dirty="0">
                <a:solidFill>
                  <a:srgbClr val="C00000"/>
                </a:solidFill>
              </a:rPr>
              <a:t>distance</a:t>
            </a:r>
            <a:r>
              <a:rPr lang="en-US" sz="2000" dirty="0"/>
              <a:t> 25,000 </a:t>
            </a:r>
            <a:r>
              <a:rPr lang="en-US" sz="2000" dirty="0" err="1"/>
              <a:t>ly</a:t>
            </a:r>
            <a:r>
              <a:rPr lang="en-US" sz="2000" dirty="0"/>
              <a:t> = 8,000 pc </a:t>
            </a:r>
          </a:p>
          <a:p>
            <a:r>
              <a:rPr lang="en-US" sz="2000" dirty="0"/>
              <a:t>                                        </a:t>
            </a:r>
            <a:r>
              <a:rPr lang="en-US" sz="2000" i="1" dirty="0">
                <a:solidFill>
                  <a:srgbClr val="C00000"/>
                </a:solidFill>
              </a:rPr>
              <a:t>parallax</a:t>
            </a:r>
            <a:r>
              <a:rPr lang="en-US" sz="2000" dirty="0"/>
              <a:t> </a:t>
            </a:r>
            <a:r>
              <a:rPr lang="en-US" sz="2000" b="1" dirty="0"/>
              <a:t>0.125 mas </a:t>
            </a:r>
            <a:r>
              <a:rPr lang="en-US" sz="2000" dirty="0"/>
              <a:t>(</a:t>
            </a:r>
            <a:r>
              <a:rPr lang="en-US" sz="2000" dirty="0" err="1"/>
              <a:t>unobservably</a:t>
            </a:r>
            <a:r>
              <a:rPr lang="en-US" sz="2000" dirty="0"/>
              <a:t> tiny)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chemeClr val="accent2"/>
                </a:solidFill>
              </a:rPr>
              <a:t>Andromeda galaxy:      </a:t>
            </a:r>
            <a:r>
              <a:rPr lang="en-US" sz="2000" i="1" dirty="0">
                <a:solidFill>
                  <a:srgbClr val="C00000"/>
                </a:solidFill>
              </a:rPr>
              <a:t>distance</a:t>
            </a:r>
            <a:r>
              <a:rPr lang="en-US" sz="2000" dirty="0"/>
              <a:t> 2 million </a:t>
            </a:r>
            <a:r>
              <a:rPr lang="en-US" sz="2000" dirty="0" err="1"/>
              <a:t>ly</a:t>
            </a:r>
            <a:r>
              <a:rPr lang="en-US" sz="2000" dirty="0"/>
              <a:t> = 700,000 pc </a:t>
            </a:r>
          </a:p>
          <a:p>
            <a:r>
              <a:rPr lang="en-US" sz="2000" dirty="0"/>
              <a:t>                                        </a:t>
            </a:r>
            <a:r>
              <a:rPr lang="en-US" sz="2000" i="1" dirty="0">
                <a:solidFill>
                  <a:srgbClr val="C00000"/>
                </a:solidFill>
              </a:rPr>
              <a:t>parallax</a:t>
            </a:r>
            <a:r>
              <a:rPr lang="en-US" sz="2000" dirty="0"/>
              <a:t> </a:t>
            </a:r>
            <a:r>
              <a:rPr lang="en-US" sz="2000" b="1" dirty="0"/>
              <a:t>0.00013 mas </a:t>
            </a:r>
            <a:r>
              <a:rPr lang="en-US" sz="2000" dirty="0"/>
              <a:t>(</a:t>
            </a:r>
            <a:r>
              <a:rPr lang="en-US" sz="2000" dirty="0" err="1"/>
              <a:t>unobservably</a:t>
            </a:r>
            <a:r>
              <a:rPr lang="en-US" sz="2000" dirty="0"/>
              <a:t> tiny)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40DE7C-EB5D-4441-AF17-D91C668FC82E}"/>
              </a:ext>
            </a:extLst>
          </p:cNvPr>
          <p:cNvSpPr txBox="1"/>
          <p:nvPr/>
        </p:nvSpPr>
        <p:spPr>
          <a:xfrm>
            <a:off x="0" y="1169550"/>
            <a:ext cx="3459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Note: 1 mas = 0.001 as</a:t>
            </a:r>
          </a:p>
        </p:txBody>
      </p:sp>
    </p:spTree>
    <p:extLst>
      <p:ext uri="{BB962C8B-B14F-4D97-AF65-F5344CB8AC3E}">
        <p14:creationId xmlns:p14="http://schemas.microsoft.com/office/powerpoint/2010/main" val="897988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254E5A74-514C-C049-939E-6AB38BEC1B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rgbClr val="00FFFF"/>
                </a:solidFill>
              </a:rPr>
              <a:t>Questions coming …</a:t>
            </a:r>
            <a:endParaRPr lang="en-US" altLang="x-none" dirty="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>
            <a:extLst>
              <a:ext uri="{FF2B5EF4-FFF2-40B4-BE49-F238E27FC236}">
                <a16:creationId xmlns:a16="http://schemas.microsoft.com/office/drawing/2014/main" id="{C1126065-0FC5-3F4D-9D79-6F44875EA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77155" name="Text Box 3">
            <a:extLst>
              <a:ext uri="{FF2B5EF4-FFF2-40B4-BE49-F238E27FC236}">
                <a16:creationId xmlns:a16="http://schemas.microsoft.com/office/drawing/2014/main" id="{F991D154-3F67-2B44-84CD-703AC35BB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77156" name="Rectangle 4">
            <a:extLst>
              <a:ext uri="{FF2B5EF4-FFF2-40B4-BE49-F238E27FC236}">
                <a16:creationId xmlns:a16="http://schemas.microsoft.com/office/drawing/2014/main" id="{7BD7DC5D-50E8-4C42-9AA7-BC57C29ED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8 </a:t>
            </a:r>
          </a:p>
        </p:txBody>
      </p:sp>
      <p:sp>
        <p:nvSpPr>
          <p:cNvPr id="177157" name="Text Box 5">
            <a:extLst>
              <a:ext uri="{FF2B5EF4-FFF2-40B4-BE49-F238E27FC236}">
                <a16:creationId xmlns:a16="http://schemas.microsoft.com/office/drawing/2014/main" id="{DCD80F4A-B3F5-4148-8421-08AC29F75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77158" name="Text Box 6">
            <a:extLst>
              <a:ext uri="{FF2B5EF4-FFF2-40B4-BE49-F238E27FC236}">
                <a16:creationId xmlns:a16="http://schemas.microsoft.com/office/drawing/2014/main" id="{550FA1E7-278E-7341-B3CF-4CCD313D0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1857375"/>
            <a:ext cx="86868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What is parallax?</a:t>
            </a: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 Far away stars appear dimmer in the sky.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  </a:t>
            </a:r>
            <a:r>
              <a:rPr lang="en-US" altLang="x-none" sz="2400" b="1" dirty="0"/>
              <a:t>Stars make one loop around the whole sky in one year.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C</a:t>
            </a:r>
            <a:r>
              <a:rPr lang="en-US" altLang="x-none" sz="2400" dirty="0">
                <a:solidFill>
                  <a:srgbClr val="FF0000"/>
                </a:solidFill>
              </a:rPr>
              <a:t> </a:t>
            </a:r>
            <a:r>
              <a:rPr lang="en-US" altLang="x-none" sz="2400" b="1" dirty="0">
                <a:solidFill>
                  <a:srgbClr val="FF0000"/>
                </a:solidFill>
              </a:rPr>
              <a:t> Stars move in tiny ellipses in the sky, once a year.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  </a:t>
            </a:r>
            <a:r>
              <a:rPr lang="en-US" altLang="x-none" sz="2400" b="1" dirty="0"/>
              <a:t>The telescope must follow the star’s apparent daily motion.</a:t>
            </a:r>
          </a:p>
        </p:txBody>
      </p:sp>
      <p:sp>
        <p:nvSpPr>
          <p:cNvPr id="177159" name="Text Box 7">
            <a:extLst>
              <a:ext uri="{FF2B5EF4-FFF2-40B4-BE49-F238E27FC236}">
                <a16:creationId xmlns:a16="http://schemas.microsoft.com/office/drawing/2014/main" id="{BD41F7E0-4418-C744-93B0-6AB067ED3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77160" name="Text Box 8">
            <a:extLst>
              <a:ext uri="{FF2B5EF4-FFF2-40B4-BE49-F238E27FC236}">
                <a16:creationId xmlns:a16="http://schemas.microsoft.com/office/drawing/2014/main" id="{DE3AFBBD-9875-1D4D-8089-EA97D6689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77161" name="Text Box 9">
            <a:extLst>
              <a:ext uri="{FF2B5EF4-FFF2-40B4-BE49-F238E27FC236}">
                <a16:creationId xmlns:a16="http://schemas.microsoft.com/office/drawing/2014/main" id="{BD509737-1139-4146-B7EC-591334BC2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77162" name="Text Box 10">
            <a:extLst>
              <a:ext uri="{FF2B5EF4-FFF2-40B4-BE49-F238E27FC236}">
                <a16:creationId xmlns:a16="http://schemas.microsoft.com/office/drawing/2014/main" id="{CAF31839-50D2-3142-8E9A-ED95D951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7163" name="Text Box 11">
            <a:extLst>
              <a:ext uri="{FF2B5EF4-FFF2-40B4-BE49-F238E27FC236}">
                <a16:creationId xmlns:a16="http://schemas.microsoft.com/office/drawing/2014/main" id="{104B43BE-42E2-2A4B-BA03-2EC5A1CB6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77164" name="Text Box 12">
            <a:extLst>
              <a:ext uri="{FF2B5EF4-FFF2-40B4-BE49-F238E27FC236}">
                <a16:creationId xmlns:a16="http://schemas.microsoft.com/office/drawing/2014/main" id="{B5270FD4-5565-104C-A214-3C497B201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77165" name="Text Box 13">
            <a:extLst>
              <a:ext uri="{FF2B5EF4-FFF2-40B4-BE49-F238E27FC236}">
                <a16:creationId xmlns:a16="http://schemas.microsoft.com/office/drawing/2014/main" id="{0884E414-6655-6D49-BE5A-65D0E7BA6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77166" name="Text Box 14">
            <a:extLst>
              <a:ext uri="{FF2B5EF4-FFF2-40B4-BE49-F238E27FC236}">
                <a16:creationId xmlns:a16="http://schemas.microsoft.com/office/drawing/2014/main" id="{A04C97F1-349F-2A43-9C6C-6D3FDF96C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77167" name="Text Box 15">
            <a:extLst>
              <a:ext uri="{FF2B5EF4-FFF2-40B4-BE49-F238E27FC236}">
                <a16:creationId xmlns:a16="http://schemas.microsoft.com/office/drawing/2014/main" id="{43CE196C-5A4A-814B-8691-15D36D7DD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7168" name="Text Box 16">
            <a:extLst>
              <a:ext uri="{FF2B5EF4-FFF2-40B4-BE49-F238E27FC236}">
                <a16:creationId xmlns:a16="http://schemas.microsoft.com/office/drawing/2014/main" id="{ECA37EB5-81D6-0D43-9B45-E6A493CD2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77169" name="Text Box 17">
            <a:extLst>
              <a:ext uri="{FF2B5EF4-FFF2-40B4-BE49-F238E27FC236}">
                <a16:creationId xmlns:a16="http://schemas.microsoft.com/office/drawing/2014/main" id="{3B717F85-C4B0-4F40-9616-AF18BF63C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77170" name="Text Box 18">
            <a:extLst>
              <a:ext uri="{FF2B5EF4-FFF2-40B4-BE49-F238E27FC236}">
                <a16:creationId xmlns:a16="http://schemas.microsoft.com/office/drawing/2014/main" id="{204E6CE4-C847-BD47-A603-D50E11E3B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77171" name="Text Box 19">
            <a:extLst>
              <a:ext uri="{FF2B5EF4-FFF2-40B4-BE49-F238E27FC236}">
                <a16:creationId xmlns:a16="http://schemas.microsoft.com/office/drawing/2014/main" id="{A1E4A61E-F4E9-F244-A579-09752EB18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77172" name="Text Box 20">
            <a:extLst>
              <a:ext uri="{FF2B5EF4-FFF2-40B4-BE49-F238E27FC236}">
                <a16:creationId xmlns:a16="http://schemas.microsoft.com/office/drawing/2014/main" id="{F6B84448-63DF-B24F-99D6-4EF544BD5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77173" name="Text Box 21">
            <a:extLst>
              <a:ext uri="{FF2B5EF4-FFF2-40B4-BE49-F238E27FC236}">
                <a16:creationId xmlns:a16="http://schemas.microsoft.com/office/drawing/2014/main" id="{5C1EAAD4-EC62-C44D-BB17-9D70DC362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7174" name="Text Box 22">
            <a:extLst>
              <a:ext uri="{FF2B5EF4-FFF2-40B4-BE49-F238E27FC236}">
                <a16:creationId xmlns:a16="http://schemas.microsoft.com/office/drawing/2014/main" id="{F6DAAF77-F133-F349-BC2C-716ECFB50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7175" name="Text Box 23">
            <a:extLst>
              <a:ext uri="{FF2B5EF4-FFF2-40B4-BE49-F238E27FC236}">
                <a16:creationId xmlns:a16="http://schemas.microsoft.com/office/drawing/2014/main" id="{EB091323-D0A8-F14C-9640-907734B59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7176" name="Text Box 24">
            <a:extLst>
              <a:ext uri="{FF2B5EF4-FFF2-40B4-BE49-F238E27FC236}">
                <a16:creationId xmlns:a16="http://schemas.microsoft.com/office/drawing/2014/main" id="{453150CA-E5B5-CC42-8F34-2A169468F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77177" name="Text Box 25">
            <a:extLst>
              <a:ext uri="{FF2B5EF4-FFF2-40B4-BE49-F238E27FC236}">
                <a16:creationId xmlns:a16="http://schemas.microsoft.com/office/drawing/2014/main" id="{B920F581-6BFD-D24F-86ED-26203CEE3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7178" name="Text Box 26">
            <a:extLst>
              <a:ext uri="{FF2B5EF4-FFF2-40B4-BE49-F238E27FC236}">
                <a16:creationId xmlns:a16="http://schemas.microsoft.com/office/drawing/2014/main" id="{74DE915E-47D9-E643-82E3-FDE4EB874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77179" name="Text Box 27">
            <a:extLst>
              <a:ext uri="{FF2B5EF4-FFF2-40B4-BE49-F238E27FC236}">
                <a16:creationId xmlns:a16="http://schemas.microsoft.com/office/drawing/2014/main" id="{DB3185BD-EF3B-534E-BE3D-F3DFD9A99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77180" name="Text Box 28">
            <a:extLst>
              <a:ext uri="{FF2B5EF4-FFF2-40B4-BE49-F238E27FC236}">
                <a16:creationId xmlns:a16="http://schemas.microsoft.com/office/drawing/2014/main" id="{0BFACE84-4323-0F47-87CB-C935AEEF2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77181" name="Text Box 29">
            <a:extLst>
              <a:ext uri="{FF2B5EF4-FFF2-40B4-BE49-F238E27FC236}">
                <a16:creationId xmlns:a16="http://schemas.microsoft.com/office/drawing/2014/main" id="{F0941041-762E-8D4A-958E-6B34BC134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77182" name="Text Box 30">
            <a:extLst>
              <a:ext uri="{FF2B5EF4-FFF2-40B4-BE49-F238E27FC236}">
                <a16:creationId xmlns:a16="http://schemas.microsoft.com/office/drawing/2014/main" id="{D69A48B4-1111-0348-A724-A709BD9C0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77183" name="Text Box 31">
            <a:extLst>
              <a:ext uri="{FF2B5EF4-FFF2-40B4-BE49-F238E27FC236}">
                <a16:creationId xmlns:a16="http://schemas.microsoft.com/office/drawing/2014/main" id="{AE3C3C2B-5703-3F45-BE3E-B5CE8C3D2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77184" name="Text Box 32">
            <a:extLst>
              <a:ext uri="{FF2B5EF4-FFF2-40B4-BE49-F238E27FC236}">
                <a16:creationId xmlns:a16="http://schemas.microsoft.com/office/drawing/2014/main" id="{BE222586-ABE2-A24A-BDB0-A467A5226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77185" name="Text Box 33">
            <a:extLst>
              <a:ext uri="{FF2B5EF4-FFF2-40B4-BE49-F238E27FC236}">
                <a16:creationId xmlns:a16="http://schemas.microsoft.com/office/drawing/2014/main" id="{61BC3B61-55F4-F84C-AF5A-CF63C6298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77186" name="Text Box 34">
            <a:extLst>
              <a:ext uri="{FF2B5EF4-FFF2-40B4-BE49-F238E27FC236}">
                <a16:creationId xmlns:a16="http://schemas.microsoft.com/office/drawing/2014/main" id="{01D1B0DD-FAC2-2845-A0AB-DFB6C14FF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77187" name="Text Box 35">
            <a:extLst>
              <a:ext uri="{FF2B5EF4-FFF2-40B4-BE49-F238E27FC236}">
                <a16:creationId xmlns:a16="http://schemas.microsoft.com/office/drawing/2014/main" id="{DFE57176-172E-0944-B762-20D63F522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77188" name="Text Box 36">
            <a:extLst>
              <a:ext uri="{FF2B5EF4-FFF2-40B4-BE49-F238E27FC236}">
                <a16:creationId xmlns:a16="http://schemas.microsoft.com/office/drawing/2014/main" id="{F08E0B9F-197B-804F-9415-F9D747D6A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04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 animBg="1" autoUpdateAnimBg="0"/>
      <p:bldP spid="177155" grpId="0" animBg="1" autoUpdateAnimBg="0"/>
      <p:bldP spid="177157" grpId="0" animBg="1" autoUpdateAnimBg="0"/>
      <p:bldP spid="177158" grpId="0" autoUpdateAnimBg="0"/>
      <p:bldP spid="177158" grpId="1" autoUpdateAnimBg="0"/>
      <p:bldP spid="177159" grpId="0" animBg="1" autoUpdateAnimBg="0"/>
      <p:bldP spid="177160" grpId="0" animBg="1" autoUpdateAnimBg="0"/>
      <p:bldP spid="177161" grpId="0" animBg="1" autoUpdateAnimBg="0"/>
      <p:bldP spid="177162" grpId="0" animBg="1" autoUpdateAnimBg="0"/>
      <p:bldP spid="177163" grpId="0" animBg="1" autoUpdateAnimBg="0"/>
      <p:bldP spid="177164" grpId="0" animBg="1" autoUpdateAnimBg="0"/>
      <p:bldP spid="177165" grpId="0" animBg="1" autoUpdateAnimBg="0"/>
      <p:bldP spid="177166" grpId="0" animBg="1" autoUpdateAnimBg="0"/>
      <p:bldP spid="177167" grpId="0" animBg="1" autoUpdateAnimBg="0"/>
      <p:bldP spid="177168" grpId="0" animBg="1" autoUpdateAnimBg="0"/>
      <p:bldP spid="177169" grpId="0" animBg="1" autoUpdateAnimBg="0"/>
      <p:bldP spid="177170" grpId="0" animBg="1" autoUpdateAnimBg="0"/>
      <p:bldP spid="177171" grpId="0" animBg="1" autoUpdateAnimBg="0"/>
      <p:bldP spid="177172" grpId="0" animBg="1" autoUpdateAnimBg="0"/>
      <p:bldP spid="177173" grpId="0" animBg="1" autoUpdateAnimBg="0"/>
      <p:bldP spid="177174" grpId="0" animBg="1" autoUpdateAnimBg="0"/>
      <p:bldP spid="177175" grpId="0" animBg="1" autoUpdateAnimBg="0"/>
      <p:bldP spid="177176" grpId="0" animBg="1" autoUpdateAnimBg="0"/>
      <p:bldP spid="177177" grpId="0" animBg="1" autoUpdateAnimBg="0"/>
      <p:bldP spid="177178" grpId="0" animBg="1" autoUpdateAnimBg="0"/>
      <p:bldP spid="177179" grpId="0" animBg="1" autoUpdateAnimBg="0"/>
      <p:bldP spid="177180" grpId="0" animBg="1" autoUpdateAnimBg="0"/>
      <p:bldP spid="177181" grpId="0" animBg="1" autoUpdateAnimBg="0"/>
      <p:bldP spid="177182" grpId="0" animBg="1" autoUpdateAnimBg="0"/>
      <p:bldP spid="177183" grpId="0" animBg="1" autoUpdateAnimBg="0"/>
      <p:bldP spid="177184" grpId="0" animBg="1" autoUpdateAnimBg="0"/>
      <p:bldP spid="177185" grpId="0" animBg="1" autoUpdateAnimBg="0"/>
      <p:bldP spid="177186" grpId="0" animBg="1" autoUpdateAnimBg="0"/>
      <p:bldP spid="177187" grpId="0" animBg="1" autoUpdateAnimBg="0"/>
      <p:bldP spid="17718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>
            <a:extLst>
              <a:ext uri="{FF2B5EF4-FFF2-40B4-BE49-F238E27FC236}">
                <a16:creationId xmlns:a16="http://schemas.microsoft.com/office/drawing/2014/main" id="{C1126065-0FC5-3F4D-9D79-6F44875EA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77155" name="Text Box 3">
            <a:extLst>
              <a:ext uri="{FF2B5EF4-FFF2-40B4-BE49-F238E27FC236}">
                <a16:creationId xmlns:a16="http://schemas.microsoft.com/office/drawing/2014/main" id="{F991D154-3F67-2B44-84CD-703AC35BB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77156" name="Rectangle 4">
            <a:extLst>
              <a:ext uri="{FF2B5EF4-FFF2-40B4-BE49-F238E27FC236}">
                <a16:creationId xmlns:a16="http://schemas.microsoft.com/office/drawing/2014/main" id="{7BD7DC5D-50E8-4C42-9AA7-BC57C29ED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9 </a:t>
            </a:r>
          </a:p>
        </p:txBody>
      </p:sp>
      <p:sp>
        <p:nvSpPr>
          <p:cNvPr id="177157" name="Text Box 5">
            <a:extLst>
              <a:ext uri="{FF2B5EF4-FFF2-40B4-BE49-F238E27FC236}">
                <a16:creationId xmlns:a16="http://schemas.microsoft.com/office/drawing/2014/main" id="{DCD80F4A-B3F5-4148-8421-08AC29F75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77158" name="Text Box 6">
            <a:extLst>
              <a:ext uri="{FF2B5EF4-FFF2-40B4-BE49-F238E27FC236}">
                <a16:creationId xmlns:a16="http://schemas.microsoft.com/office/drawing/2014/main" id="{550FA1E7-278E-7341-B3CF-4CCD313D0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1" y="2130500"/>
            <a:ext cx="8534399" cy="326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marL="0" indent="0"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How large an effect is parallax?</a:t>
            </a:r>
          </a:p>
          <a:p>
            <a:pPr marL="0" indent="0">
              <a:buNone/>
              <a:defRPr/>
            </a:pP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 Very large: stars move all the way around the sky in a year.</a:t>
            </a:r>
            <a:r>
              <a:rPr lang="en-US" altLang="x-none" b="1" dirty="0">
                <a:solidFill>
                  <a:srgbClr val="00CC00"/>
                </a:solidFill>
              </a:rPr>
              <a:t> </a:t>
            </a:r>
          </a:p>
          <a:p>
            <a:pPr>
              <a:buFont typeface="Arial" charset="0"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</a:t>
            </a:r>
            <a:r>
              <a:rPr lang="en-US" altLang="x-none" sz="2400" b="1" dirty="0"/>
              <a:t>  Large. You can see it by the naked eye without any difficulty.</a:t>
            </a:r>
          </a:p>
          <a:p>
            <a:pPr marL="0" indent="0"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C </a:t>
            </a:r>
            <a:r>
              <a:rPr lang="en-US" altLang="x-none" sz="2400" b="1" dirty="0">
                <a:solidFill>
                  <a:srgbClr val="FF0000"/>
                </a:solidFill>
              </a:rPr>
              <a:t>Tiny. We need a very precise telescope to detect it.</a:t>
            </a:r>
          </a:p>
          <a:p>
            <a:pPr marL="0" indent="0"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</a:t>
            </a:r>
            <a:r>
              <a:rPr lang="en-US" altLang="x-none" sz="2400" dirty="0"/>
              <a:t> </a:t>
            </a:r>
            <a:r>
              <a:rPr lang="en-US" altLang="x-none" sz="2400" b="1" dirty="0"/>
              <a:t> Extremely tiny, invisible even with the largest telescopes.</a:t>
            </a:r>
          </a:p>
        </p:txBody>
      </p:sp>
      <p:sp>
        <p:nvSpPr>
          <p:cNvPr id="177159" name="Text Box 7">
            <a:extLst>
              <a:ext uri="{FF2B5EF4-FFF2-40B4-BE49-F238E27FC236}">
                <a16:creationId xmlns:a16="http://schemas.microsoft.com/office/drawing/2014/main" id="{BD41F7E0-4418-C744-93B0-6AB067ED3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77160" name="Text Box 8">
            <a:extLst>
              <a:ext uri="{FF2B5EF4-FFF2-40B4-BE49-F238E27FC236}">
                <a16:creationId xmlns:a16="http://schemas.microsoft.com/office/drawing/2014/main" id="{DE3AFBBD-9875-1D4D-8089-EA97D6689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77161" name="Text Box 9">
            <a:extLst>
              <a:ext uri="{FF2B5EF4-FFF2-40B4-BE49-F238E27FC236}">
                <a16:creationId xmlns:a16="http://schemas.microsoft.com/office/drawing/2014/main" id="{BD509737-1139-4146-B7EC-591334BC2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77162" name="Text Box 10">
            <a:extLst>
              <a:ext uri="{FF2B5EF4-FFF2-40B4-BE49-F238E27FC236}">
                <a16:creationId xmlns:a16="http://schemas.microsoft.com/office/drawing/2014/main" id="{CAF31839-50D2-3142-8E9A-ED95D951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7163" name="Text Box 11">
            <a:extLst>
              <a:ext uri="{FF2B5EF4-FFF2-40B4-BE49-F238E27FC236}">
                <a16:creationId xmlns:a16="http://schemas.microsoft.com/office/drawing/2014/main" id="{104B43BE-42E2-2A4B-BA03-2EC5A1CB6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77164" name="Text Box 12">
            <a:extLst>
              <a:ext uri="{FF2B5EF4-FFF2-40B4-BE49-F238E27FC236}">
                <a16:creationId xmlns:a16="http://schemas.microsoft.com/office/drawing/2014/main" id="{B5270FD4-5565-104C-A214-3C497B201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77165" name="Text Box 13">
            <a:extLst>
              <a:ext uri="{FF2B5EF4-FFF2-40B4-BE49-F238E27FC236}">
                <a16:creationId xmlns:a16="http://schemas.microsoft.com/office/drawing/2014/main" id="{0884E414-6655-6D49-BE5A-65D0E7BA6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77166" name="Text Box 14">
            <a:extLst>
              <a:ext uri="{FF2B5EF4-FFF2-40B4-BE49-F238E27FC236}">
                <a16:creationId xmlns:a16="http://schemas.microsoft.com/office/drawing/2014/main" id="{A04C97F1-349F-2A43-9C6C-6D3FDF96C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77167" name="Text Box 15">
            <a:extLst>
              <a:ext uri="{FF2B5EF4-FFF2-40B4-BE49-F238E27FC236}">
                <a16:creationId xmlns:a16="http://schemas.microsoft.com/office/drawing/2014/main" id="{43CE196C-5A4A-814B-8691-15D36D7DD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7168" name="Text Box 16">
            <a:extLst>
              <a:ext uri="{FF2B5EF4-FFF2-40B4-BE49-F238E27FC236}">
                <a16:creationId xmlns:a16="http://schemas.microsoft.com/office/drawing/2014/main" id="{ECA37EB5-81D6-0D43-9B45-E6A493CD2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77169" name="Text Box 17">
            <a:extLst>
              <a:ext uri="{FF2B5EF4-FFF2-40B4-BE49-F238E27FC236}">
                <a16:creationId xmlns:a16="http://schemas.microsoft.com/office/drawing/2014/main" id="{3B717F85-C4B0-4F40-9616-AF18BF63C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77170" name="Text Box 18">
            <a:extLst>
              <a:ext uri="{FF2B5EF4-FFF2-40B4-BE49-F238E27FC236}">
                <a16:creationId xmlns:a16="http://schemas.microsoft.com/office/drawing/2014/main" id="{204E6CE4-C847-BD47-A603-D50E11E3B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77171" name="Text Box 19">
            <a:extLst>
              <a:ext uri="{FF2B5EF4-FFF2-40B4-BE49-F238E27FC236}">
                <a16:creationId xmlns:a16="http://schemas.microsoft.com/office/drawing/2014/main" id="{A1E4A61E-F4E9-F244-A579-09752EB18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77172" name="Text Box 20">
            <a:extLst>
              <a:ext uri="{FF2B5EF4-FFF2-40B4-BE49-F238E27FC236}">
                <a16:creationId xmlns:a16="http://schemas.microsoft.com/office/drawing/2014/main" id="{F6B84448-63DF-B24F-99D6-4EF544BD5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77173" name="Text Box 21">
            <a:extLst>
              <a:ext uri="{FF2B5EF4-FFF2-40B4-BE49-F238E27FC236}">
                <a16:creationId xmlns:a16="http://schemas.microsoft.com/office/drawing/2014/main" id="{5C1EAAD4-EC62-C44D-BB17-9D70DC362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7174" name="Text Box 22">
            <a:extLst>
              <a:ext uri="{FF2B5EF4-FFF2-40B4-BE49-F238E27FC236}">
                <a16:creationId xmlns:a16="http://schemas.microsoft.com/office/drawing/2014/main" id="{F6DAAF77-F133-F349-BC2C-716ECFB50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7175" name="Text Box 23">
            <a:extLst>
              <a:ext uri="{FF2B5EF4-FFF2-40B4-BE49-F238E27FC236}">
                <a16:creationId xmlns:a16="http://schemas.microsoft.com/office/drawing/2014/main" id="{EB091323-D0A8-F14C-9640-907734B59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7176" name="Text Box 24">
            <a:extLst>
              <a:ext uri="{FF2B5EF4-FFF2-40B4-BE49-F238E27FC236}">
                <a16:creationId xmlns:a16="http://schemas.microsoft.com/office/drawing/2014/main" id="{453150CA-E5B5-CC42-8F34-2A169468F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77177" name="Text Box 25">
            <a:extLst>
              <a:ext uri="{FF2B5EF4-FFF2-40B4-BE49-F238E27FC236}">
                <a16:creationId xmlns:a16="http://schemas.microsoft.com/office/drawing/2014/main" id="{B920F581-6BFD-D24F-86ED-26203CEE3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7178" name="Text Box 26">
            <a:extLst>
              <a:ext uri="{FF2B5EF4-FFF2-40B4-BE49-F238E27FC236}">
                <a16:creationId xmlns:a16="http://schemas.microsoft.com/office/drawing/2014/main" id="{74DE915E-47D9-E643-82E3-FDE4EB874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77179" name="Text Box 27">
            <a:extLst>
              <a:ext uri="{FF2B5EF4-FFF2-40B4-BE49-F238E27FC236}">
                <a16:creationId xmlns:a16="http://schemas.microsoft.com/office/drawing/2014/main" id="{DB3185BD-EF3B-534E-BE3D-F3DFD9A99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77180" name="Text Box 28">
            <a:extLst>
              <a:ext uri="{FF2B5EF4-FFF2-40B4-BE49-F238E27FC236}">
                <a16:creationId xmlns:a16="http://schemas.microsoft.com/office/drawing/2014/main" id="{0BFACE84-4323-0F47-87CB-C935AEEF2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77181" name="Text Box 29">
            <a:extLst>
              <a:ext uri="{FF2B5EF4-FFF2-40B4-BE49-F238E27FC236}">
                <a16:creationId xmlns:a16="http://schemas.microsoft.com/office/drawing/2014/main" id="{F0941041-762E-8D4A-958E-6B34BC134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77182" name="Text Box 30">
            <a:extLst>
              <a:ext uri="{FF2B5EF4-FFF2-40B4-BE49-F238E27FC236}">
                <a16:creationId xmlns:a16="http://schemas.microsoft.com/office/drawing/2014/main" id="{D69A48B4-1111-0348-A724-A709BD9C0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77183" name="Text Box 31">
            <a:extLst>
              <a:ext uri="{FF2B5EF4-FFF2-40B4-BE49-F238E27FC236}">
                <a16:creationId xmlns:a16="http://schemas.microsoft.com/office/drawing/2014/main" id="{AE3C3C2B-5703-3F45-BE3E-B5CE8C3D2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77184" name="Text Box 32">
            <a:extLst>
              <a:ext uri="{FF2B5EF4-FFF2-40B4-BE49-F238E27FC236}">
                <a16:creationId xmlns:a16="http://schemas.microsoft.com/office/drawing/2014/main" id="{BE222586-ABE2-A24A-BDB0-A467A5226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77185" name="Text Box 33">
            <a:extLst>
              <a:ext uri="{FF2B5EF4-FFF2-40B4-BE49-F238E27FC236}">
                <a16:creationId xmlns:a16="http://schemas.microsoft.com/office/drawing/2014/main" id="{61BC3B61-55F4-F84C-AF5A-CF63C6298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77186" name="Text Box 34">
            <a:extLst>
              <a:ext uri="{FF2B5EF4-FFF2-40B4-BE49-F238E27FC236}">
                <a16:creationId xmlns:a16="http://schemas.microsoft.com/office/drawing/2014/main" id="{01D1B0DD-FAC2-2845-A0AB-DFB6C14FF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77187" name="Text Box 35">
            <a:extLst>
              <a:ext uri="{FF2B5EF4-FFF2-40B4-BE49-F238E27FC236}">
                <a16:creationId xmlns:a16="http://schemas.microsoft.com/office/drawing/2014/main" id="{DFE57176-172E-0944-B762-20D63F522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77188" name="Text Box 36">
            <a:extLst>
              <a:ext uri="{FF2B5EF4-FFF2-40B4-BE49-F238E27FC236}">
                <a16:creationId xmlns:a16="http://schemas.microsoft.com/office/drawing/2014/main" id="{F08E0B9F-197B-804F-9415-F9D747D6A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43" y="5426149"/>
            <a:ext cx="81645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6000" b="1" dirty="0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2056563386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04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 animBg="1" autoUpdateAnimBg="0"/>
      <p:bldP spid="177155" grpId="0" animBg="1" autoUpdateAnimBg="0"/>
      <p:bldP spid="177157" grpId="0" animBg="1" autoUpdateAnimBg="0"/>
      <p:bldP spid="177158" grpId="0" autoUpdateAnimBg="0"/>
      <p:bldP spid="177158" grpId="1" autoUpdateAnimBg="0"/>
      <p:bldP spid="177159" grpId="0" animBg="1" autoUpdateAnimBg="0"/>
      <p:bldP spid="177160" grpId="0" animBg="1" autoUpdateAnimBg="0"/>
      <p:bldP spid="177161" grpId="0" animBg="1" autoUpdateAnimBg="0"/>
      <p:bldP spid="177162" grpId="0" animBg="1" autoUpdateAnimBg="0"/>
      <p:bldP spid="177163" grpId="0" animBg="1" autoUpdateAnimBg="0"/>
      <p:bldP spid="177164" grpId="0" animBg="1" autoUpdateAnimBg="0"/>
      <p:bldP spid="177165" grpId="0" animBg="1" autoUpdateAnimBg="0"/>
      <p:bldP spid="177166" grpId="0" animBg="1" autoUpdateAnimBg="0"/>
      <p:bldP spid="177167" grpId="0" animBg="1" autoUpdateAnimBg="0"/>
      <p:bldP spid="177168" grpId="0" animBg="1" autoUpdateAnimBg="0"/>
      <p:bldP spid="177169" grpId="0" animBg="1" autoUpdateAnimBg="0"/>
      <p:bldP spid="177170" grpId="0" animBg="1" autoUpdateAnimBg="0"/>
      <p:bldP spid="177171" grpId="0" animBg="1" autoUpdateAnimBg="0"/>
      <p:bldP spid="177172" grpId="0" animBg="1" autoUpdateAnimBg="0"/>
      <p:bldP spid="177173" grpId="0" animBg="1" autoUpdateAnimBg="0"/>
      <p:bldP spid="177174" grpId="0" animBg="1" autoUpdateAnimBg="0"/>
      <p:bldP spid="177175" grpId="0" animBg="1" autoUpdateAnimBg="0"/>
      <p:bldP spid="177176" grpId="0" animBg="1" autoUpdateAnimBg="0"/>
      <p:bldP spid="177177" grpId="0" animBg="1" autoUpdateAnimBg="0"/>
      <p:bldP spid="177178" grpId="0" animBg="1" autoUpdateAnimBg="0"/>
      <p:bldP spid="177179" grpId="0" animBg="1" autoUpdateAnimBg="0"/>
      <p:bldP spid="177180" grpId="0" animBg="1" autoUpdateAnimBg="0"/>
      <p:bldP spid="177181" grpId="0" animBg="1" autoUpdateAnimBg="0"/>
      <p:bldP spid="177182" grpId="0" animBg="1" autoUpdateAnimBg="0"/>
      <p:bldP spid="177183" grpId="0" animBg="1" autoUpdateAnimBg="0"/>
      <p:bldP spid="177184" grpId="0" animBg="1" autoUpdateAnimBg="0"/>
      <p:bldP spid="177185" grpId="0" animBg="1" autoUpdateAnimBg="0"/>
      <p:bldP spid="177186" grpId="0" animBg="1" autoUpdateAnimBg="0"/>
      <p:bldP spid="177187" grpId="0" animBg="1" autoUpdateAnimBg="0"/>
      <p:bldP spid="17718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2">
            <a:extLst>
              <a:ext uri="{FF2B5EF4-FFF2-40B4-BE49-F238E27FC236}">
                <a16:creationId xmlns:a16="http://schemas.microsoft.com/office/drawing/2014/main" id="{5689425F-5053-7240-8792-24BCFE7B0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81251" name="Text Box 3">
            <a:extLst>
              <a:ext uri="{FF2B5EF4-FFF2-40B4-BE49-F238E27FC236}">
                <a16:creationId xmlns:a16="http://schemas.microsoft.com/office/drawing/2014/main" id="{0388864B-4149-634B-B557-061B5FD5A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81252" name="Rectangle 4">
            <a:extLst>
              <a:ext uri="{FF2B5EF4-FFF2-40B4-BE49-F238E27FC236}">
                <a16:creationId xmlns:a16="http://schemas.microsoft.com/office/drawing/2014/main" id="{D733DE1E-FBA0-904F-ACE2-D5D73D1087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10 </a:t>
            </a:r>
          </a:p>
        </p:txBody>
      </p:sp>
      <p:sp>
        <p:nvSpPr>
          <p:cNvPr id="181253" name="Text Box 5">
            <a:extLst>
              <a:ext uri="{FF2B5EF4-FFF2-40B4-BE49-F238E27FC236}">
                <a16:creationId xmlns:a16="http://schemas.microsoft.com/office/drawing/2014/main" id="{29D24AC2-BCFC-D84F-AEEC-894BC6769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81254" name="Text Box 6">
            <a:extLst>
              <a:ext uri="{FF2B5EF4-FFF2-40B4-BE49-F238E27FC236}">
                <a16:creationId xmlns:a16="http://schemas.microsoft.com/office/drawing/2014/main" id="{98A2F11A-28F4-8240-BBF4-455513265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81255" name="Text Box 7">
            <a:extLst>
              <a:ext uri="{FF2B5EF4-FFF2-40B4-BE49-F238E27FC236}">
                <a16:creationId xmlns:a16="http://schemas.microsoft.com/office/drawing/2014/main" id="{4FACF714-C477-2645-A4BD-6500D6B95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81256" name="Text Box 8">
            <a:extLst>
              <a:ext uri="{FF2B5EF4-FFF2-40B4-BE49-F238E27FC236}">
                <a16:creationId xmlns:a16="http://schemas.microsoft.com/office/drawing/2014/main" id="{4C10F25E-E59B-D543-BD6F-5637ABF0A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81257" name="Text Box 9">
            <a:extLst>
              <a:ext uri="{FF2B5EF4-FFF2-40B4-BE49-F238E27FC236}">
                <a16:creationId xmlns:a16="http://schemas.microsoft.com/office/drawing/2014/main" id="{887AF121-375D-6E4E-BF63-8988D4170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6325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81258" name="Text Box 10">
            <a:extLst>
              <a:ext uri="{FF2B5EF4-FFF2-40B4-BE49-F238E27FC236}">
                <a16:creationId xmlns:a16="http://schemas.microsoft.com/office/drawing/2014/main" id="{81897DB1-BE16-2D44-ADB1-80AA4B530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81259" name="Text Box 11">
            <a:extLst>
              <a:ext uri="{FF2B5EF4-FFF2-40B4-BE49-F238E27FC236}">
                <a16:creationId xmlns:a16="http://schemas.microsoft.com/office/drawing/2014/main" id="{8A071B10-F053-1B4F-9BBC-CD7970143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81260" name="Text Box 12">
            <a:extLst>
              <a:ext uri="{FF2B5EF4-FFF2-40B4-BE49-F238E27FC236}">
                <a16:creationId xmlns:a16="http://schemas.microsoft.com/office/drawing/2014/main" id="{B2C0B657-1E9E-7B4E-B9F1-E99D0133F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81261" name="Text Box 13">
            <a:extLst>
              <a:ext uri="{FF2B5EF4-FFF2-40B4-BE49-F238E27FC236}">
                <a16:creationId xmlns:a16="http://schemas.microsoft.com/office/drawing/2014/main" id="{8B305AD8-26C4-D544-9BD7-E6026C02E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81262" name="Text Box 14">
            <a:extLst>
              <a:ext uri="{FF2B5EF4-FFF2-40B4-BE49-F238E27FC236}">
                <a16:creationId xmlns:a16="http://schemas.microsoft.com/office/drawing/2014/main" id="{3D448F4B-CFF7-A24F-98A4-D5CB10658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81263" name="Text Box 15">
            <a:extLst>
              <a:ext uri="{FF2B5EF4-FFF2-40B4-BE49-F238E27FC236}">
                <a16:creationId xmlns:a16="http://schemas.microsoft.com/office/drawing/2014/main" id="{EAF33BBF-493D-E74F-B666-45C306370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81264" name="Text Box 16">
            <a:extLst>
              <a:ext uri="{FF2B5EF4-FFF2-40B4-BE49-F238E27FC236}">
                <a16:creationId xmlns:a16="http://schemas.microsoft.com/office/drawing/2014/main" id="{2626847E-0A6A-534C-BD87-87C8FD699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81265" name="Text Box 17">
            <a:extLst>
              <a:ext uri="{FF2B5EF4-FFF2-40B4-BE49-F238E27FC236}">
                <a16:creationId xmlns:a16="http://schemas.microsoft.com/office/drawing/2014/main" id="{639059B2-1699-A640-93C9-A36EE1BBC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81266" name="Text Box 18">
            <a:extLst>
              <a:ext uri="{FF2B5EF4-FFF2-40B4-BE49-F238E27FC236}">
                <a16:creationId xmlns:a16="http://schemas.microsoft.com/office/drawing/2014/main" id="{4DEB0931-4D58-C64C-B9D7-3C269F0D8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81267" name="Text Box 19">
            <a:extLst>
              <a:ext uri="{FF2B5EF4-FFF2-40B4-BE49-F238E27FC236}">
                <a16:creationId xmlns:a16="http://schemas.microsoft.com/office/drawing/2014/main" id="{36D82BFD-83B1-CF4B-8632-3377A7101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1268" name="Text Box 20">
            <a:extLst>
              <a:ext uri="{FF2B5EF4-FFF2-40B4-BE49-F238E27FC236}">
                <a16:creationId xmlns:a16="http://schemas.microsoft.com/office/drawing/2014/main" id="{D8C74D74-7505-6743-8C5F-33D38CD3A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81269" name="Text Box 21">
            <a:extLst>
              <a:ext uri="{FF2B5EF4-FFF2-40B4-BE49-F238E27FC236}">
                <a16:creationId xmlns:a16="http://schemas.microsoft.com/office/drawing/2014/main" id="{810C20CB-96BE-B047-9CA0-132F5ADE3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81270" name="Text Box 22">
            <a:extLst>
              <a:ext uri="{FF2B5EF4-FFF2-40B4-BE49-F238E27FC236}">
                <a16:creationId xmlns:a16="http://schemas.microsoft.com/office/drawing/2014/main" id="{C4038458-1D74-A847-A5CE-F54095AE9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81271" name="Text Box 23">
            <a:extLst>
              <a:ext uri="{FF2B5EF4-FFF2-40B4-BE49-F238E27FC236}">
                <a16:creationId xmlns:a16="http://schemas.microsoft.com/office/drawing/2014/main" id="{AFD44D6A-47A1-FA45-80F1-3569B129B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81272" name="Text Box 24">
            <a:extLst>
              <a:ext uri="{FF2B5EF4-FFF2-40B4-BE49-F238E27FC236}">
                <a16:creationId xmlns:a16="http://schemas.microsoft.com/office/drawing/2014/main" id="{3BC9D5D3-24F4-5647-B30E-EFFDF6964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81273" name="Text Box 25">
            <a:extLst>
              <a:ext uri="{FF2B5EF4-FFF2-40B4-BE49-F238E27FC236}">
                <a16:creationId xmlns:a16="http://schemas.microsoft.com/office/drawing/2014/main" id="{5D4F0CDF-5E53-9741-9DED-F6CBFCAEE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81274" name="Text Box 26">
            <a:extLst>
              <a:ext uri="{FF2B5EF4-FFF2-40B4-BE49-F238E27FC236}">
                <a16:creationId xmlns:a16="http://schemas.microsoft.com/office/drawing/2014/main" id="{CC18F3E0-5247-C241-8FD0-DCFEB01CE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81275" name="Text Box 27">
            <a:extLst>
              <a:ext uri="{FF2B5EF4-FFF2-40B4-BE49-F238E27FC236}">
                <a16:creationId xmlns:a16="http://schemas.microsoft.com/office/drawing/2014/main" id="{BAB68CA3-09EB-1848-882F-7494FE522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81276" name="Text Box 28">
            <a:extLst>
              <a:ext uri="{FF2B5EF4-FFF2-40B4-BE49-F238E27FC236}">
                <a16:creationId xmlns:a16="http://schemas.microsoft.com/office/drawing/2014/main" id="{AC0F9D71-D3F7-9F4E-8332-C2D099B1C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81277" name="Text Box 29">
            <a:extLst>
              <a:ext uri="{FF2B5EF4-FFF2-40B4-BE49-F238E27FC236}">
                <a16:creationId xmlns:a16="http://schemas.microsoft.com/office/drawing/2014/main" id="{98C90145-1942-8642-B319-AD6F99F6F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81278" name="Text Box 30">
            <a:extLst>
              <a:ext uri="{FF2B5EF4-FFF2-40B4-BE49-F238E27FC236}">
                <a16:creationId xmlns:a16="http://schemas.microsoft.com/office/drawing/2014/main" id="{EF0F95AA-3ED3-D845-B124-2EE0DA5C1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78013"/>
            <a:ext cx="84582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x-none" b="1" dirty="0">
                <a:solidFill>
                  <a:schemeClr val="accent2"/>
                </a:solidFill>
              </a:rPr>
              <a:t>Polaris, the North Star, has its parallax measured</a:t>
            </a:r>
          </a:p>
          <a:p>
            <a:pPr>
              <a:defRPr/>
            </a:pPr>
            <a:r>
              <a:rPr lang="en-US" altLang="x-none" b="1" dirty="0">
                <a:solidFill>
                  <a:schemeClr val="accent2"/>
                </a:solidFill>
              </a:rPr>
              <a:t> as 0.01 arc seconds. How far is it?</a:t>
            </a:r>
          </a:p>
          <a:p>
            <a:pPr>
              <a:defRPr/>
            </a:pPr>
            <a:r>
              <a:rPr lang="en-US" altLang="x-none" b="1" dirty="0">
                <a:solidFill>
                  <a:schemeClr val="accent2"/>
                </a:solidFill>
              </a:rPr>
              <a:t>  </a:t>
            </a:r>
            <a:r>
              <a:rPr lang="en-US" altLang="x-none" b="1" dirty="0"/>
              <a:t> </a:t>
            </a:r>
            <a:endParaRPr lang="en-US" altLang="x-none" b="1" dirty="0">
              <a:solidFill>
                <a:schemeClr val="accent2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A</a:t>
            </a:r>
            <a:r>
              <a:rPr lang="en-US" altLang="x-none" b="1" dirty="0"/>
              <a:t> One parsec. (That would be ~ 3 light years.)</a:t>
            </a:r>
          </a:p>
          <a:p>
            <a:pPr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B </a:t>
            </a:r>
            <a:r>
              <a:rPr lang="en-US" altLang="x-none" b="1" dirty="0"/>
              <a:t>A tenth of a parsec. (That would be ~ 1/3 of a light year.)</a:t>
            </a:r>
          </a:p>
          <a:p>
            <a:pPr>
              <a:defRPr/>
            </a:pPr>
            <a:r>
              <a:rPr lang="en-US" altLang="x-none" sz="3200" b="1" dirty="0">
                <a:solidFill>
                  <a:srgbClr val="FF0000"/>
                </a:solidFill>
              </a:rPr>
              <a:t>C</a:t>
            </a:r>
            <a:r>
              <a:rPr lang="en-US" altLang="x-none" dirty="0">
                <a:solidFill>
                  <a:srgbClr val="FF0000"/>
                </a:solidFill>
              </a:rPr>
              <a:t> </a:t>
            </a:r>
            <a:r>
              <a:rPr lang="en-US" altLang="x-none" b="1" dirty="0">
                <a:solidFill>
                  <a:srgbClr val="FF0000"/>
                </a:solidFill>
              </a:rPr>
              <a:t>A hundred parsecs. (That would be ~ 300 light years.)</a:t>
            </a:r>
          </a:p>
          <a:p>
            <a:pPr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D</a:t>
            </a:r>
            <a:r>
              <a:rPr lang="en-US" altLang="x-none" dirty="0"/>
              <a:t> </a:t>
            </a:r>
            <a:r>
              <a:rPr lang="en-US" altLang="x-none" b="1" dirty="0"/>
              <a:t>Ten parsecs. (That would be ~ 30 light years.)</a:t>
            </a:r>
          </a:p>
          <a:p>
            <a:pPr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E</a:t>
            </a:r>
            <a:r>
              <a:rPr lang="en-US" altLang="x-none" dirty="0"/>
              <a:t> </a:t>
            </a:r>
            <a:r>
              <a:rPr lang="en-US" altLang="x-none" b="1" dirty="0"/>
              <a:t>A thousand parsecs. (That would be ~ 3000 light years.)</a:t>
            </a:r>
          </a:p>
          <a:p>
            <a:pPr>
              <a:defRPr/>
            </a:pPr>
            <a:endParaRPr lang="en-US" altLang="x-none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7C05A5-B220-9A48-85CE-299CF7483B66}"/>
              </a:ext>
            </a:extLst>
          </p:cNvPr>
          <p:cNvSpPr txBox="1"/>
          <p:nvPr/>
        </p:nvSpPr>
        <p:spPr>
          <a:xfrm>
            <a:off x="198783" y="165652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(45)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5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89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 animBg="1" autoUpdateAnimBg="0"/>
      <p:bldP spid="181251" grpId="0" animBg="1" autoUpdateAnimBg="0"/>
      <p:bldP spid="181253" grpId="0" animBg="1" autoUpdateAnimBg="0"/>
      <p:bldP spid="181254" grpId="0" animBg="1" autoUpdateAnimBg="0"/>
      <p:bldP spid="181255" grpId="0" animBg="1" autoUpdateAnimBg="0"/>
      <p:bldP spid="181256" grpId="0" animBg="1" autoUpdateAnimBg="0"/>
      <p:bldP spid="181257" grpId="0" animBg="1" autoUpdateAnimBg="0"/>
      <p:bldP spid="181258" grpId="0" animBg="1" autoUpdateAnimBg="0"/>
      <p:bldP spid="181259" grpId="0" animBg="1" autoUpdateAnimBg="0"/>
      <p:bldP spid="181260" grpId="0" animBg="1" autoUpdateAnimBg="0"/>
      <p:bldP spid="181261" grpId="0" animBg="1" autoUpdateAnimBg="0"/>
      <p:bldP spid="181262" grpId="0" animBg="1" autoUpdateAnimBg="0"/>
      <p:bldP spid="181263" grpId="0" animBg="1" autoUpdateAnimBg="0"/>
      <p:bldP spid="181264" grpId="0" animBg="1" autoUpdateAnimBg="0"/>
      <p:bldP spid="181265" grpId="0" animBg="1" autoUpdateAnimBg="0"/>
      <p:bldP spid="181266" grpId="0" animBg="1" autoUpdateAnimBg="0"/>
      <p:bldP spid="181267" grpId="0" animBg="1" autoUpdateAnimBg="0"/>
      <p:bldP spid="181268" grpId="0" animBg="1" autoUpdateAnimBg="0"/>
      <p:bldP spid="181269" grpId="0" animBg="1" autoUpdateAnimBg="0"/>
      <p:bldP spid="181270" grpId="0" animBg="1" autoUpdateAnimBg="0"/>
      <p:bldP spid="181271" grpId="0" animBg="1" autoUpdateAnimBg="0"/>
      <p:bldP spid="181272" grpId="0" animBg="1" autoUpdateAnimBg="0"/>
      <p:bldP spid="181273" grpId="0" animBg="1" autoUpdateAnimBg="0"/>
      <p:bldP spid="181274" grpId="0" animBg="1" autoUpdateAnimBg="0"/>
      <p:bldP spid="181275" grpId="0" animBg="1" autoUpdateAnimBg="0"/>
      <p:bldP spid="181276" grpId="0" animBg="1" autoUpdateAnimBg="0"/>
      <p:bldP spid="181277" grpId="0" animBg="1" autoUpdateAnimBg="0"/>
      <p:bldP spid="181278" grpId="0" autoUpdateAnimBg="0"/>
      <p:bldP spid="181278" grpId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7">
            <a:extLst>
              <a:ext uri="{FF2B5EF4-FFF2-40B4-BE49-F238E27FC236}">
                <a16:creationId xmlns:a16="http://schemas.microsoft.com/office/drawing/2014/main" id="{9DF1D899-E06F-B142-9AB7-2799B63E3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013" y="4267200"/>
            <a:ext cx="39385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A star</a:t>
            </a:r>
            <a:r>
              <a:rPr lang="ja-JP" altLang="en-US" sz="2000" b="1">
                <a:solidFill>
                  <a:srgbClr val="FF33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000" b="1">
                <a:solidFill>
                  <a:srgbClr val="FF3300"/>
                </a:solidFill>
              </a:rPr>
              <a:t>s absolute magnitude is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 how bright it would look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from 10 pc (32.6 light years) away.</a:t>
            </a:r>
            <a:endParaRPr lang="en-US" altLang="en-US" sz="2400"/>
          </a:p>
        </p:txBody>
      </p:sp>
      <p:sp>
        <p:nvSpPr>
          <p:cNvPr id="48131" name="Text Box 8">
            <a:extLst>
              <a:ext uri="{FF2B5EF4-FFF2-40B4-BE49-F238E27FC236}">
                <a16:creationId xmlns:a16="http://schemas.microsoft.com/office/drawing/2014/main" id="{01BA0A1B-F93C-1443-BF9B-925BC0C92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50925"/>
            <a:ext cx="25638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How bright it looks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(m)</a:t>
            </a:r>
            <a:endParaRPr lang="en-US" altLang="en-US" sz="2400"/>
          </a:p>
        </p:txBody>
      </p:sp>
      <p:sp>
        <p:nvSpPr>
          <p:cNvPr id="48132" name="Text Box 9">
            <a:extLst>
              <a:ext uri="{FF2B5EF4-FFF2-40B4-BE49-F238E27FC236}">
                <a16:creationId xmlns:a16="http://schemas.microsoft.com/office/drawing/2014/main" id="{BADEFC64-8903-0242-B559-539957B2B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050925"/>
            <a:ext cx="2876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How bright it really is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(M)</a:t>
            </a:r>
            <a:endParaRPr lang="en-US" altLang="en-US" sz="2400"/>
          </a:p>
        </p:txBody>
      </p:sp>
      <p:sp>
        <p:nvSpPr>
          <p:cNvPr id="48133" name="Line 10">
            <a:extLst>
              <a:ext uri="{FF2B5EF4-FFF2-40B4-BE49-F238E27FC236}">
                <a16:creationId xmlns:a16="http://schemas.microsoft.com/office/drawing/2014/main" id="{C14433B5-C826-7542-87ED-3226E339B1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03363" y="457200"/>
            <a:ext cx="304800" cy="593725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Line 11">
            <a:extLst>
              <a:ext uri="{FF2B5EF4-FFF2-40B4-BE49-F238E27FC236}">
                <a16:creationId xmlns:a16="http://schemas.microsoft.com/office/drawing/2014/main" id="{204E10F0-8AC7-F64F-BF00-FBFB0B268DF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54388" y="457200"/>
            <a:ext cx="762000" cy="593725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Rectangle 12">
            <a:extLst>
              <a:ext uri="{FF2B5EF4-FFF2-40B4-BE49-F238E27FC236}">
                <a16:creationId xmlns:a16="http://schemas.microsoft.com/office/drawing/2014/main" id="{AFD491E4-A821-DE43-90AA-76F95B1D84D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30238" y="38100"/>
            <a:ext cx="4835525" cy="419100"/>
          </a:xfrm>
        </p:spPr>
        <p:txBody>
          <a:bodyPr/>
          <a:lstStyle/>
          <a:p>
            <a:r>
              <a:rPr lang="en-US" altLang="en-US" sz="2400" b="1">
                <a:solidFill>
                  <a:srgbClr val="FF0000"/>
                </a:solidFill>
              </a:rPr>
              <a:t>Apparent and absolute brightness</a:t>
            </a:r>
            <a:endParaRPr lang="en-US" altLang="en-US"/>
          </a:p>
        </p:txBody>
      </p:sp>
      <p:sp>
        <p:nvSpPr>
          <p:cNvPr id="48136" name="Text Box 13">
            <a:extLst>
              <a:ext uri="{FF2B5EF4-FFF2-40B4-BE49-F238E27FC236}">
                <a16:creationId xmlns:a16="http://schemas.microsoft.com/office/drawing/2014/main" id="{52D2D302-1987-ED49-ABB2-5574E05B3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28600"/>
            <a:ext cx="2667000" cy="2292350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i="1">
                <a:solidFill>
                  <a:srgbClr val="66FFFF"/>
                </a:solidFill>
              </a:rPr>
              <a:t>Recall:</a:t>
            </a:r>
            <a:endParaRPr lang="en-US" altLang="en-US" sz="1800">
              <a:solidFill>
                <a:srgbClr val="66FFFF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solidFill>
                  <a:srgbClr val="66FFFF"/>
                </a:solidFill>
              </a:rPr>
              <a:t>A parsec (pc) is a unit of distance, 3.26 light years.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i="1">
                <a:solidFill>
                  <a:srgbClr val="66FFFF"/>
                </a:solidFill>
              </a:rPr>
              <a:t>Why this unit?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i="1">
                <a:solidFill>
                  <a:srgbClr val="66FFFF"/>
                </a:solidFill>
              </a:rPr>
              <a:t>Because the orbit of Earth looks 1 arc sec radius from the distance of 1 pc.</a:t>
            </a:r>
          </a:p>
        </p:txBody>
      </p:sp>
      <p:sp>
        <p:nvSpPr>
          <p:cNvPr id="48137" name="Text Box 14">
            <a:extLst>
              <a:ext uri="{FF2B5EF4-FFF2-40B4-BE49-F238E27FC236}">
                <a16:creationId xmlns:a16="http://schemas.microsoft.com/office/drawing/2014/main" id="{45047132-BA5A-7D48-B936-17624D9CE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638800"/>
            <a:ext cx="2492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1"/>
                </a:solidFill>
              </a:rPr>
              <a:t>The Sun: M = 5</a:t>
            </a:r>
            <a:r>
              <a:rPr lang="en-US" altLang="en-US" sz="2400" b="1" baseline="40000">
                <a:solidFill>
                  <a:schemeClr val="accent1"/>
                </a:solidFill>
              </a:rPr>
              <a:t>mg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1"/>
                </a:solidFill>
              </a:rPr>
              <a:t>(an average star)</a:t>
            </a:r>
            <a:endParaRPr lang="en-US" altLang="en-US" sz="1800"/>
          </a:p>
        </p:txBody>
      </p:sp>
      <p:pic>
        <p:nvPicPr>
          <p:cNvPr id="48138" name="Picture 28" descr="m">
            <a:extLst>
              <a:ext uri="{FF2B5EF4-FFF2-40B4-BE49-F238E27FC236}">
                <a16:creationId xmlns:a16="http://schemas.microsoft.com/office/drawing/2014/main" id="{5C8B1AC2-18D5-914B-A743-70F79353C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4719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9" name="Oval 29">
            <a:extLst>
              <a:ext uri="{FF2B5EF4-FFF2-40B4-BE49-F238E27FC236}">
                <a16:creationId xmlns:a16="http://schemas.microsoft.com/office/drawing/2014/main" id="{FEBBD9DE-E9FB-1641-B8BB-511400B3B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114800"/>
            <a:ext cx="152400" cy="152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40" name="Line 30">
            <a:extLst>
              <a:ext uri="{FF2B5EF4-FFF2-40B4-BE49-F238E27FC236}">
                <a16:creationId xmlns:a16="http://schemas.microsoft.com/office/drawing/2014/main" id="{788FD4B3-9C78-154D-BD7F-892667D5C9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3810000"/>
            <a:ext cx="10668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Text Box 31">
            <a:extLst>
              <a:ext uri="{FF2B5EF4-FFF2-40B4-BE49-F238E27FC236}">
                <a16:creationId xmlns:a16="http://schemas.microsoft.com/office/drawing/2014/main" id="{87EA20C2-07ED-6049-AEFC-9754E8678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3565525"/>
            <a:ext cx="3278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bg1"/>
                </a:solidFill>
              </a:rPr>
              <a:t>Solar neighborhood (~100 pc)</a:t>
            </a:r>
            <a:endParaRPr lang="en-US" altLang="en-US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1296D6EC-7940-C543-A10D-F1FBEDE08D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84D20FF2-743B-7F40-B92E-9B8B461655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657600" cy="609600"/>
          </a:xfrm>
        </p:spPr>
        <p:txBody>
          <a:bodyPr/>
          <a:lstStyle/>
          <a:p>
            <a:pPr>
              <a:defRPr/>
            </a:pPr>
            <a:r>
              <a:rPr lang="en-US" altLang="x-none" sz="3200" b="1">
                <a:solidFill>
                  <a:srgbClr val="FF0000"/>
                </a:solidFill>
              </a:rPr>
              <a:t>Angular sizes</a:t>
            </a:r>
            <a:endParaRPr lang="en-US" altLang="x-none"/>
          </a:p>
        </p:txBody>
      </p:sp>
      <p:pic>
        <p:nvPicPr>
          <p:cNvPr id="27651" name="Picture 3" descr="BigDipper_220x168">
            <a:extLst>
              <a:ext uri="{FF2B5EF4-FFF2-40B4-BE49-F238E27FC236}">
                <a16:creationId xmlns:a16="http://schemas.microsoft.com/office/drawing/2014/main" id="{A42189A0-C416-CA41-8726-75DFB76E0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4343400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6" name="Rectangle 4">
            <a:extLst>
              <a:ext uri="{FF2B5EF4-FFF2-40B4-BE49-F238E27FC236}">
                <a16:creationId xmlns:a16="http://schemas.microsoft.com/office/drawing/2014/main" id="{A6538F4B-5940-5C4D-965F-B3B5BCB5F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762000"/>
            <a:ext cx="457200" cy="3581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2517" name="Line 5">
            <a:extLst>
              <a:ext uri="{FF2B5EF4-FFF2-40B4-BE49-F238E27FC236}">
                <a16:creationId xmlns:a16="http://schemas.microsoft.com/office/drawing/2014/main" id="{04D4B3F6-84EB-5943-8EB3-DE4C408FB5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600200"/>
            <a:ext cx="2743200" cy="1981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2518" name="Text Box 6">
            <a:extLst>
              <a:ext uri="{FF2B5EF4-FFF2-40B4-BE49-F238E27FC236}">
                <a16:creationId xmlns:a16="http://schemas.microsoft.com/office/drawing/2014/main" id="{4F8ACC8A-B146-704F-8AF9-EFE7E4431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138" y="1066800"/>
            <a:ext cx="3951287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>
                <a:solidFill>
                  <a:srgbClr val="FFFF00"/>
                </a:solidFill>
              </a:rPr>
              <a:t>How large is the Big Dipper?</a:t>
            </a:r>
          </a:p>
          <a:p>
            <a:pPr algn="ctr">
              <a:defRPr/>
            </a:pPr>
            <a:r>
              <a:rPr lang="en-US" altLang="x-none" b="1">
                <a:solidFill>
                  <a:srgbClr val="FFFF00"/>
                </a:solidFill>
              </a:rPr>
              <a:t> 25</a:t>
            </a:r>
            <a:r>
              <a:rPr lang="en-US" altLang="x-none" b="1" baseline="30000">
                <a:solidFill>
                  <a:srgbClr val="FFFF00"/>
                </a:solidFill>
              </a:rPr>
              <a:t>0</a:t>
            </a:r>
            <a:r>
              <a:rPr lang="en-US" altLang="x-none" b="1">
                <a:solidFill>
                  <a:srgbClr val="FFFF00"/>
                </a:solidFill>
              </a:rPr>
              <a:t> apparent size</a:t>
            </a:r>
          </a:p>
          <a:p>
            <a:pPr algn="ctr">
              <a:defRPr/>
            </a:pPr>
            <a:endParaRPr lang="en-US" altLang="x-none" b="1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en-US" altLang="x-none" b="1">
                <a:solidFill>
                  <a:srgbClr val="66FFFF"/>
                </a:solidFill>
              </a:rPr>
              <a:t>Stretch out your hand:</a:t>
            </a:r>
          </a:p>
          <a:p>
            <a:pPr algn="ctr">
              <a:defRPr/>
            </a:pPr>
            <a:r>
              <a:rPr lang="en-US" altLang="x-none" b="1">
                <a:solidFill>
                  <a:srgbClr val="66FFFF"/>
                </a:solidFill>
              </a:rPr>
              <a:t>1 cm = 1</a:t>
            </a:r>
            <a:r>
              <a:rPr lang="en-US" altLang="x-none" b="1" baseline="30000">
                <a:solidFill>
                  <a:srgbClr val="66FFFF"/>
                </a:solidFill>
              </a:rPr>
              <a:t>o</a:t>
            </a:r>
            <a:endParaRPr lang="en-US" altLang="x-none" b="1"/>
          </a:p>
        </p:txBody>
      </p:sp>
      <p:sp>
        <p:nvSpPr>
          <p:cNvPr id="192519" name="Text Box 7">
            <a:extLst>
              <a:ext uri="{FF2B5EF4-FFF2-40B4-BE49-F238E27FC236}">
                <a16:creationId xmlns:a16="http://schemas.microsoft.com/office/drawing/2014/main" id="{F331CCCA-D8E0-0A4A-A2ED-93C09791F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6670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 i="1">
                <a:solidFill>
                  <a:srgbClr val="FFFF00"/>
                </a:solidFill>
              </a:rPr>
              <a:t>25</a:t>
            </a:r>
            <a:r>
              <a:rPr lang="en-US" altLang="x-none" b="1" i="1" baseline="30000">
                <a:solidFill>
                  <a:srgbClr val="FFFF00"/>
                </a:solidFill>
              </a:rPr>
              <a:t>o</a:t>
            </a:r>
            <a:endParaRPr lang="en-US" altLang="x-none" b="1"/>
          </a:p>
        </p:txBody>
      </p:sp>
      <p:sp>
        <p:nvSpPr>
          <p:cNvPr id="192520" name="Text Box 8">
            <a:extLst>
              <a:ext uri="{FF2B5EF4-FFF2-40B4-BE49-F238E27FC236}">
                <a16:creationId xmlns:a16="http://schemas.microsoft.com/office/drawing/2014/main" id="{E6DCB7FD-4203-CF4B-8E70-15F9C7D9E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2513" y="4711700"/>
            <a:ext cx="32829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>
                <a:solidFill>
                  <a:srgbClr val="FFFF00"/>
                </a:solidFill>
              </a:rPr>
              <a:t>How large is the Moon?</a:t>
            </a:r>
          </a:p>
          <a:p>
            <a:pPr algn="ctr">
              <a:defRPr/>
            </a:pPr>
            <a:r>
              <a:rPr lang="en-US" altLang="x-none" b="1">
                <a:solidFill>
                  <a:srgbClr val="FFFF00"/>
                </a:solidFill>
              </a:rPr>
              <a:t> 1/2 </a:t>
            </a:r>
            <a:r>
              <a:rPr lang="en-US" altLang="x-none" b="1" baseline="30000">
                <a:solidFill>
                  <a:srgbClr val="FFFF00"/>
                </a:solidFill>
              </a:rPr>
              <a:t>0</a:t>
            </a:r>
            <a:r>
              <a:rPr lang="en-US" altLang="x-none" b="1">
                <a:solidFill>
                  <a:srgbClr val="FFFF00"/>
                </a:solidFill>
              </a:rPr>
              <a:t> apparent size</a:t>
            </a:r>
          </a:p>
          <a:p>
            <a:pPr algn="ctr">
              <a:defRPr/>
            </a:pPr>
            <a:endParaRPr lang="en-US" altLang="x-none" b="1">
              <a:solidFill>
                <a:srgbClr val="66FFFF"/>
              </a:solidFill>
            </a:endParaRPr>
          </a:p>
          <a:p>
            <a:pPr algn="ctr">
              <a:defRPr/>
            </a:pPr>
            <a:r>
              <a:rPr lang="en-US" altLang="x-none" b="1">
                <a:solidFill>
                  <a:srgbClr val="66FFFF"/>
                </a:solidFill>
              </a:rPr>
              <a:t> 1/2</a:t>
            </a:r>
            <a:r>
              <a:rPr lang="en-US" altLang="x-none" b="1" baseline="30000">
                <a:solidFill>
                  <a:srgbClr val="66FFFF"/>
                </a:solidFill>
              </a:rPr>
              <a:t>o </a:t>
            </a:r>
            <a:r>
              <a:rPr lang="en-US" altLang="x-none" b="1">
                <a:solidFill>
                  <a:srgbClr val="66FFFF"/>
                </a:solidFill>
              </a:rPr>
              <a:t>= 30 am = 1800 as</a:t>
            </a:r>
          </a:p>
        </p:txBody>
      </p:sp>
      <p:pic>
        <p:nvPicPr>
          <p:cNvPr id="27657" name="Picture 9" descr="MoonEarthshine_453x375">
            <a:extLst>
              <a:ext uri="{FF2B5EF4-FFF2-40B4-BE49-F238E27FC236}">
                <a16:creationId xmlns:a16="http://schemas.microsoft.com/office/drawing/2014/main" id="{893C49CA-557A-BB4C-B9ED-6B64D2128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00600"/>
            <a:ext cx="1811338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22" name="Line 10">
            <a:extLst>
              <a:ext uri="{FF2B5EF4-FFF2-40B4-BE49-F238E27FC236}">
                <a16:creationId xmlns:a16="http://schemas.microsoft.com/office/drawing/2014/main" id="{0D593583-1944-9A4A-8BE3-F22BBC7439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876800"/>
            <a:ext cx="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2523" name="Text Box 11">
            <a:extLst>
              <a:ext uri="{FF2B5EF4-FFF2-40B4-BE49-F238E27FC236}">
                <a16:creationId xmlns:a16="http://schemas.microsoft.com/office/drawing/2014/main" id="{13635BC9-8C45-3345-B8DF-972D8E9F7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334000"/>
            <a:ext cx="87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b="1" i="1">
                <a:solidFill>
                  <a:srgbClr val="FFFF00"/>
                </a:solidFill>
              </a:rPr>
              <a:t>0.5</a:t>
            </a:r>
            <a:r>
              <a:rPr lang="en-US" altLang="x-none" b="1" i="1" baseline="30000">
                <a:solidFill>
                  <a:srgbClr val="FFFF00"/>
                </a:solidFill>
              </a:rPr>
              <a:t>o</a:t>
            </a:r>
            <a:endParaRPr lang="en-US" altLang="x-none" b="1"/>
          </a:p>
        </p:txBody>
      </p:sp>
      <p:sp>
        <p:nvSpPr>
          <p:cNvPr id="192524" name="Rectangle 12">
            <a:extLst>
              <a:ext uri="{FF2B5EF4-FFF2-40B4-BE49-F238E27FC236}">
                <a16:creationId xmlns:a16="http://schemas.microsoft.com/office/drawing/2014/main" id="{CD7DB098-F465-0545-A03E-8B442051D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429000"/>
            <a:ext cx="3657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altLang="x-none" sz="2000" b="1">
                <a:solidFill>
                  <a:srgbClr val="FF0000"/>
                </a:solidFill>
              </a:rPr>
              <a:t> 1</a:t>
            </a:r>
            <a:r>
              <a:rPr lang="en-US" altLang="x-none" sz="2000" b="1" baseline="50000">
                <a:solidFill>
                  <a:srgbClr val="FF0000"/>
                </a:solidFill>
              </a:rPr>
              <a:t>o </a:t>
            </a:r>
            <a:r>
              <a:rPr lang="en-US" altLang="x-none" sz="2000" b="1">
                <a:solidFill>
                  <a:srgbClr val="FF0000"/>
                </a:solidFill>
              </a:rPr>
              <a:t>= 60 am  (minute of arc)</a:t>
            </a:r>
          </a:p>
          <a:p>
            <a:pPr>
              <a:buFontTx/>
              <a:buChar char="•"/>
              <a:defRPr/>
            </a:pPr>
            <a:r>
              <a:rPr lang="en-US" altLang="x-none" sz="2000" b="1">
                <a:solidFill>
                  <a:srgbClr val="FF0000"/>
                </a:solidFill>
              </a:rPr>
              <a:t> 1 am = 60 as (second of arc)</a:t>
            </a:r>
            <a:endParaRPr lang="en-US" altLang="x-none" sz="1600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>
            <a:extLst>
              <a:ext uri="{FF2B5EF4-FFF2-40B4-BE49-F238E27FC236}">
                <a16:creationId xmlns:a16="http://schemas.microsoft.com/office/drawing/2014/main" id="{BE56FCA0-8AC0-FF47-8AE5-1A95AEF13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14691" name="Text Box 3">
            <a:extLst>
              <a:ext uri="{FF2B5EF4-FFF2-40B4-BE49-F238E27FC236}">
                <a16:creationId xmlns:a16="http://schemas.microsoft.com/office/drawing/2014/main" id="{4970888D-20C3-FB40-BD54-F584D37D9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CBEB6042-FDDE-A14E-8EFD-3E2EC8965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11</a:t>
            </a:r>
          </a:p>
        </p:txBody>
      </p:sp>
      <p:sp>
        <p:nvSpPr>
          <p:cNvPr id="114693" name="Text Box 5">
            <a:extLst>
              <a:ext uri="{FF2B5EF4-FFF2-40B4-BE49-F238E27FC236}">
                <a16:creationId xmlns:a16="http://schemas.microsoft.com/office/drawing/2014/main" id="{735ADD43-2332-B44A-B63F-DF43DCF57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14694" name="Text Box 6">
            <a:extLst>
              <a:ext uri="{FF2B5EF4-FFF2-40B4-BE49-F238E27FC236}">
                <a16:creationId xmlns:a16="http://schemas.microsoft.com/office/drawing/2014/main" id="{C1A36598-02F7-EE4C-A53F-0F00A1EA2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60" y="1905000"/>
            <a:ext cx="9033307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What is absolute magnitude of a star?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It is how bright the star looks from the center of the Galaxy.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It is how bright the star would look from a distance of 10 parsecs.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It is how bright the star was when it was born.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It is how bright the star looks in very good weather.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It is how bright the star looks from space.</a:t>
            </a:r>
          </a:p>
        </p:txBody>
      </p:sp>
      <p:sp>
        <p:nvSpPr>
          <p:cNvPr id="114695" name="Text Box 7">
            <a:extLst>
              <a:ext uri="{FF2B5EF4-FFF2-40B4-BE49-F238E27FC236}">
                <a16:creationId xmlns:a16="http://schemas.microsoft.com/office/drawing/2014/main" id="{BCDCCF95-83B4-0A4E-99E8-5E99A34A1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14696" name="Text Box 8">
            <a:extLst>
              <a:ext uri="{FF2B5EF4-FFF2-40B4-BE49-F238E27FC236}">
                <a16:creationId xmlns:a16="http://schemas.microsoft.com/office/drawing/2014/main" id="{1B9CB530-673A-694B-900F-1F60C1EEC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14697" name="Text Box 9">
            <a:extLst>
              <a:ext uri="{FF2B5EF4-FFF2-40B4-BE49-F238E27FC236}">
                <a16:creationId xmlns:a16="http://schemas.microsoft.com/office/drawing/2014/main" id="{079C016F-C687-0949-951E-17AE221CD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14698" name="Text Box 10">
            <a:extLst>
              <a:ext uri="{FF2B5EF4-FFF2-40B4-BE49-F238E27FC236}">
                <a16:creationId xmlns:a16="http://schemas.microsoft.com/office/drawing/2014/main" id="{CE893E42-B01A-4741-AED4-6C29FC11E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14699" name="Text Box 11">
            <a:extLst>
              <a:ext uri="{FF2B5EF4-FFF2-40B4-BE49-F238E27FC236}">
                <a16:creationId xmlns:a16="http://schemas.microsoft.com/office/drawing/2014/main" id="{2EF9F4B8-A31B-B543-AA2A-F01922282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14700" name="Text Box 12">
            <a:extLst>
              <a:ext uri="{FF2B5EF4-FFF2-40B4-BE49-F238E27FC236}">
                <a16:creationId xmlns:a16="http://schemas.microsoft.com/office/drawing/2014/main" id="{64474DA6-4F5B-E644-877C-F6CB8A96C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14701" name="Text Box 13">
            <a:extLst>
              <a:ext uri="{FF2B5EF4-FFF2-40B4-BE49-F238E27FC236}">
                <a16:creationId xmlns:a16="http://schemas.microsoft.com/office/drawing/2014/main" id="{F837A033-1516-2C47-A289-12148D42B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14702" name="Text Box 14">
            <a:extLst>
              <a:ext uri="{FF2B5EF4-FFF2-40B4-BE49-F238E27FC236}">
                <a16:creationId xmlns:a16="http://schemas.microsoft.com/office/drawing/2014/main" id="{4F597041-96A3-704A-9B25-5C642FB52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14703" name="Text Box 15">
            <a:extLst>
              <a:ext uri="{FF2B5EF4-FFF2-40B4-BE49-F238E27FC236}">
                <a16:creationId xmlns:a16="http://schemas.microsoft.com/office/drawing/2014/main" id="{5D4A323D-5AF5-6E45-AF2D-F512CB476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4704" name="Text Box 16">
            <a:extLst>
              <a:ext uri="{FF2B5EF4-FFF2-40B4-BE49-F238E27FC236}">
                <a16:creationId xmlns:a16="http://schemas.microsoft.com/office/drawing/2014/main" id="{E768D512-EB75-9B48-992C-A793BF808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14705" name="Text Box 17">
            <a:extLst>
              <a:ext uri="{FF2B5EF4-FFF2-40B4-BE49-F238E27FC236}">
                <a16:creationId xmlns:a16="http://schemas.microsoft.com/office/drawing/2014/main" id="{DAC80463-F052-A241-8BBF-8CF4FEEA7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14706" name="Text Box 18">
            <a:extLst>
              <a:ext uri="{FF2B5EF4-FFF2-40B4-BE49-F238E27FC236}">
                <a16:creationId xmlns:a16="http://schemas.microsoft.com/office/drawing/2014/main" id="{0C13501A-39E6-7B41-A3A1-1149F24DE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14707" name="Text Box 19">
            <a:extLst>
              <a:ext uri="{FF2B5EF4-FFF2-40B4-BE49-F238E27FC236}">
                <a16:creationId xmlns:a16="http://schemas.microsoft.com/office/drawing/2014/main" id="{4B7C84F5-28BC-BF49-B1D6-75F1BFA69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14708" name="Text Box 20">
            <a:extLst>
              <a:ext uri="{FF2B5EF4-FFF2-40B4-BE49-F238E27FC236}">
                <a16:creationId xmlns:a16="http://schemas.microsoft.com/office/drawing/2014/main" id="{3F6673EA-9E3B-3F4B-82F0-2594E36C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14709" name="Text Box 21">
            <a:extLst>
              <a:ext uri="{FF2B5EF4-FFF2-40B4-BE49-F238E27FC236}">
                <a16:creationId xmlns:a16="http://schemas.microsoft.com/office/drawing/2014/main" id="{66800F1C-86F6-7E48-A9B2-2BF19EF08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14710" name="Text Box 22">
            <a:extLst>
              <a:ext uri="{FF2B5EF4-FFF2-40B4-BE49-F238E27FC236}">
                <a16:creationId xmlns:a16="http://schemas.microsoft.com/office/drawing/2014/main" id="{87338CEF-6627-3A4A-AF59-FD9C50A28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4711" name="Text Box 23">
            <a:extLst>
              <a:ext uri="{FF2B5EF4-FFF2-40B4-BE49-F238E27FC236}">
                <a16:creationId xmlns:a16="http://schemas.microsoft.com/office/drawing/2014/main" id="{54A9D47D-672D-E44A-810B-97BCF5DAB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14712" name="Text Box 24">
            <a:extLst>
              <a:ext uri="{FF2B5EF4-FFF2-40B4-BE49-F238E27FC236}">
                <a16:creationId xmlns:a16="http://schemas.microsoft.com/office/drawing/2014/main" id="{34B1E2FA-17EE-E84A-AE7D-41DF79BD5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4713" name="Text Box 25">
            <a:extLst>
              <a:ext uri="{FF2B5EF4-FFF2-40B4-BE49-F238E27FC236}">
                <a16:creationId xmlns:a16="http://schemas.microsoft.com/office/drawing/2014/main" id="{5E5A2689-7DB7-264B-9BF0-FBB0AEB11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4714" name="Text Box 26">
            <a:extLst>
              <a:ext uri="{FF2B5EF4-FFF2-40B4-BE49-F238E27FC236}">
                <a16:creationId xmlns:a16="http://schemas.microsoft.com/office/drawing/2014/main" id="{BA7D9EAB-C1F5-BA4E-A9BC-888876BFB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14715" name="Text Box 27">
            <a:extLst>
              <a:ext uri="{FF2B5EF4-FFF2-40B4-BE49-F238E27FC236}">
                <a16:creationId xmlns:a16="http://schemas.microsoft.com/office/drawing/2014/main" id="{15DC868E-A97E-A649-8FB7-4F893E293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14716" name="Text Box 28">
            <a:extLst>
              <a:ext uri="{FF2B5EF4-FFF2-40B4-BE49-F238E27FC236}">
                <a16:creationId xmlns:a16="http://schemas.microsoft.com/office/drawing/2014/main" id="{311CA5C0-BAC4-184E-8077-0075B19A3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14717" name="Text Box 29">
            <a:extLst>
              <a:ext uri="{FF2B5EF4-FFF2-40B4-BE49-F238E27FC236}">
                <a16:creationId xmlns:a16="http://schemas.microsoft.com/office/drawing/2014/main" id="{FECF5ABA-13D3-8048-B89F-4BB2C3051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14718" name="Text Box 30">
            <a:extLst>
              <a:ext uri="{FF2B5EF4-FFF2-40B4-BE49-F238E27FC236}">
                <a16:creationId xmlns:a16="http://schemas.microsoft.com/office/drawing/2014/main" id="{3D2BE2CA-1B81-3440-8332-D2B7C39F7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14719" name="Text Box 31">
            <a:extLst>
              <a:ext uri="{FF2B5EF4-FFF2-40B4-BE49-F238E27FC236}">
                <a16:creationId xmlns:a16="http://schemas.microsoft.com/office/drawing/2014/main" id="{84DB7622-83BB-6148-B297-2D59544F5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14720" name="Text Box 32">
            <a:extLst>
              <a:ext uri="{FF2B5EF4-FFF2-40B4-BE49-F238E27FC236}">
                <a16:creationId xmlns:a16="http://schemas.microsoft.com/office/drawing/2014/main" id="{802D37A2-31FC-484F-8B85-1EE5E8F76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14721" name="Text Box 33">
            <a:extLst>
              <a:ext uri="{FF2B5EF4-FFF2-40B4-BE49-F238E27FC236}">
                <a16:creationId xmlns:a16="http://schemas.microsoft.com/office/drawing/2014/main" id="{FD020EE8-CC2C-2B4F-A9F9-43AAD1C67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14722" name="Text Box 34">
            <a:extLst>
              <a:ext uri="{FF2B5EF4-FFF2-40B4-BE49-F238E27FC236}">
                <a16:creationId xmlns:a16="http://schemas.microsoft.com/office/drawing/2014/main" id="{E39B8A17-A04F-9B4D-BB38-B73C6FDCA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14723" name="Text Box 35">
            <a:extLst>
              <a:ext uri="{FF2B5EF4-FFF2-40B4-BE49-F238E27FC236}">
                <a16:creationId xmlns:a16="http://schemas.microsoft.com/office/drawing/2014/main" id="{7AFEE806-6AB0-FE42-8B23-EBFE5C3E7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14724" name="Text Box 36">
            <a:extLst>
              <a:ext uri="{FF2B5EF4-FFF2-40B4-BE49-F238E27FC236}">
                <a16:creationId xmlns:a16="http://schemas.microsoft.com/office/drawing/2014/main" id="{ADE6D5F2-0FE2-B547-BF1A-9D3B5F1C9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62600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3084985714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nimBg="1"/>
      <p:bldP spid="114691" grpId="0" animBg="1"/>
      <p:bldP spid="114693" grpId="0" animBg="1"/>
      <p:bldP spid="114694" grpId="0"/>
      <p:bldP spid="114694" grpId="1"/>
      <p:bldP spid="114695" grpId="0" animBg="1"/>
      <p:bldP spid="114696" grpId="0" animBg="1"/>
      <p:bldP spid="114697" grpId="0" animBg="1"/>
      <p:bldP spid="114698" grpId="0" animBg="1"/>
      <p:bldP spid="114699" grpId="0" animBg="1"/>
      <p:bldP spid="114700" grpId="0" animBg="1"/>
      <p:bldP spid="114701" grpId="0" animBg="1"/>
      <p:bldP spid="114702" grpId="0" animBg="1"/>
      <p:bldP spid="114703" grpId="0" animBg="1"/>
      <p:bldP spid="114704" grpId="0" animBg="1"/>
      <p:bldP spid="114705" grpId="0" animBg="1"/>
      <p:bldP spid="114706" grpId="0" animBg="1"/>
      <p:bldP spid="114707" grpId="0" animBg="1"/>
      <p:bldP spid="114708" grpId="0" animBg="1"/>
      <p:bldP spid="114709" grpId="0" animBg="1"/>
      <p:bldP spid="114710" grpId="0" animBg="1"/>
      <p:bldP spid="114711" grpId="0" animBg="1"/>
      <p:bldP spid="114712" grpId="0" animBg="1"/>
      <p:bldP spid="114713" grpId="0" animBg="1"/>
      <p:bldP spid="114714" grpId="0" animBg="1"/>
      <p:bldP spid="114715" grpId="0" animBg="1"/>
      <p:bldP spid="114716" grpId="0" animBg="1"/>
      <p:bldP spid="114717" grpId="0" animBg="1"/>
      <p:bldP spid="114718" grpId="0" animBg="1"/>
      <p:bldP spid="114719" grpId="0" animBg="1"/>
      <p:bldP spid="114720" grpId="0" animBg="1"/>
      <p:bldP spid="114721" grpId="0" animBg="1"/>
      <p:bldP spid="114722" grpId="0" animBg="1"/>
      <p:bldP spid="114723" grpId="0" animBg="1"/>
      <p:bldP spid="1147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>
            <a:extLst>
              <a:ext uri="{FF2B5EF4-FFF2-40B4-BE49-F238E27FC236}">
                <a16:creationId xmlns:a16="http://schemas.microsoft.com/office/drawing/2014/main" id="{BE56FCA0-8AC0-FF47-8AE5-1A95AEF13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14691" name="Text Box 3">
            <a:extLst>
              <a:ext uri="{FF2B5EF4-FFF2-40B4-BE49-F238E27FC236}">
                <a16:creationId xmlns:a16="http://schemas.microsoft.com/office/drawing/2014/main" id="{4970888D-20C3-FB40-BD54-F584D37D9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CBEB6042-FDDE-A14E-8EFD-3E2EC8965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12</a:t>
            </a:r>
          </a:p>
        </p:txBody>
      </p:sp>
      <p:sp>
        <p:nvSpPr>
          <p:cNvPr id="114693" name="Text Box 5">
            <a:extLst>
              <a:ext uri="{FF2B5EF4-FFF2-40B4-BE49-F238E27FC236}">
                <a16:creationId xmlns:a16="http://schemas.microsoft.com/office/drawing/2014/main" id="{735ADD43-2332-B44A-B63F-DF43DCF57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14694" name="Text Box 6">
            <a:extLst>
              <a:ext uri="{FF2B5EF4-FFF2-40B4-BE49-F238E27FC236}">
                <a16:creationId xmlns:a16="http://schemas.microsoft.com/office/drawing/2014/main" id="{C1A36598-02F7-EE4C-A53F-0F00A1EA2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06500"/>
            <a:ext cx="6617517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How bright would the Sun look in the sky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	from a distance of 10 parsecs?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-12</a:t>
            </a:r>
            <a:r>
              <a:rPr lang="en-US" altLang="en-US" sz="2400" b="1" baseline="40000" dirty="0"/>
              <a:t>mg </a:t>
            </a:r>
            <a:r>
              <a:rPr lang="en-US" altLang="en-US" sz="2400" b="1" dirty="0"/>
              <a:t>(as bright as the full Moon).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1</a:t>
            </a:r>
            <a:r>
              <a:rPr lang="en-US" altLang="en-US" sz="2400" b="1" baseline="40000" dirty="0"/>
              <a:t>mg </a:t>
            </a:r>
            <a:r>
              <a:rPr lang="en-US" altLang="en-US" sz="2400" b="1" dirty="0"/>
              <a:t>(as bright as the brightest stars in the sky).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5</a:t>
            </a:r>
            <a:r>
              <a:rPr lang="en-US" altLang="en-US" sz="2400" b="1" baseline="40000" dirty="0">
                <a:solidFill>
                  <a:srgbClr val="FF0000"/>
                </a:solidFill>
              </a:rPr>
              <a:t>mg </a:t>
            </a:r>
            <a:r>
              <a:rPr lang="en-US" altLang="en-US" sz="2400" b="1" dirty="0">
                <a:solidFill>
                  <a:srgbClr val="FF0000"/>
                </a:solidFill>
              </a:rPr>
              <a:t>(barely visible to the naked eye).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15</a:t>
            </a:r>
            <a:r>
              <a:rPr lang="en-US" altLang="en-US" sz="2400" b="1" baseline="40000" dirty="0"/>
              <a:t>mg </a:t>
            </a:r>
            <a:r>
              <a:rPr lang="en-US" altLang="en-US" sz="2400" b="1" dirty="0"/>
              <a:t>(very faint).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Invisible: we cannot see that far.</a:t>
            </a:r>
          </a:p>
        </p:txBody>
      </p:sp>
      <p:sp>
        <p:nvSpPr>
          <p:cNvPr id="114695" name="Text Box 7">
            <a:extLst>
              <a:ext uri="{FF2B5EF4-FFF2-40B4-BE49-F238E27FC236}">
                <a16:creationId xmlns:a16="http://schemas.microsoft.com/office/drawing/2014/main" id="{BCDCCF95-83B4-0A4E-99E8-5E99A34A1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14696" name="Text Box 8">
            <a:extLst>
              <a:ext uri="{FF2B5EF4-FFF2-40B4-BE49-F238E27FC236}">
                <a16:creationId xmlns:a16="http://schemas.microsoft.com/office/drawing/2014/main" id="{1B9CB530-673A-694B-900F-1F60C1EEC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14697" name="Text Box 9">
            <a:extLst>
              <a:ext uri="{FF2B5EF4-FFF2-40B4-BE49-F238E27FC236}">
                <a16:creationId xmlns:a16="http://schemas.microsoft.com/office/drawing/2014/main" id="{079C016F-C687-0949-951E-17AE221CD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14698" name="Text Box 10">
            <a:extLst>
              <a:ext uri="{FF2B5EF4-FFF2-40B4-BE49-F238E27FC236}">
                <a16:creationId xmlns:a16="http://schemas.microsoft.com/office/drawing/2014/main" id="{CE893E42-B01A-4741-AED4-6C29FC11E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14699" name="Text Box 11">
            <a:extLst>
              <a:ext uri="{FF2B5EF4-FFF2-40B4-BE49-F238E27FC236}">
                <a16:creationId xmlns:a16="http://schemas.microsoft.com/office/drawing/2014/main" id="{2EF9F4B8-A31B-B543-AA2A-F01922282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14700" name="Text Box 12">
            <a:extLst>
              <a:ext uri="{FF2B5EF4-FFF2-40B4-BE49-F238E27FC236}">
                <a16:creationId xmlns:a16="http://schemas.microsoft.com/office/drawing/2014/main" id="{64474DA6-4F5B-E644-877C-F6CB8A96C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14701" name="Text Box 13">
            <a:extLst>
              <a:ext uri="{FF2B5EF4-FFF2-40B4-BE49-F238E27FC236}">
                <a16:creationId xmlns:a16="http://schemas.microsoft.com/office/drawing/2014/main" id="{F837A033-1516-2C47-A289-12148D42B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14702" name="Text Box 14">
            <a:extLst>
              <a:ext uri="{FF2B5EF4-FFF2-40B4-BE49-F238E27FC236}">
                <a16:creationId xmlns:a16="http://schemas.microsoft.com/office/drawing/2014/main" id="{4F597041-96A3-704A-9B25-5C642FB52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14703" name="Text Box 15">
            <a:extLst>
              <a:ext uri="{FF2B5EF4-FFF2-40B4-BE49-F238E27FC236}">
                <a16:creationId xmlns:a16="http://schemas.microsoft.com/office/drawing/2014/main" id="{5D4A323D-5AF5-6E45-AF2D-F512CB476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4704" name="Text Box 16">
            <a:extLst>
              <a:ext uri="{FF2B5EF4-FFF2-40B4-BE49-F238E27FC236}">
                <a16:creationId xmlns:a16="http://schemas.microsoft.com/office/drawing/2014/main" id="{E768D512-EB75-9B48-992C-A793BF808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14705" name="Text Box 17">
            <a:extLst>
              <a:ext uri="{FF2B5EF4-FFF2-40B4-BE49-F238E27FC236}">
                <a16:creationId xmlns:a16="http://schemas.microsoft.com/office/drawing/2014/main" id="{DAC80463-F052-A241-8BBF-8CF4FEEA7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14706" name="Text Box 18">
            <a:extLst>
              <a:ext uri="{FF2B5EF4-FFF2-40B4-BE49-F238E27FC236}">
                <a16:creationId xmlns:a16="http://schemas.microsoft.com/office/drawing/2014/main" id="{0C13501A-39E6-7B41-A3A1-1149F24DE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14707" name="Text Box 19">
            <a:extLst>
              <a:ext uri="{FF2B5EF4-FFF2-40B4-BE49-F238E27FC236}">
                <a16:creationId xmlns:a16="http://schemas.microsoft.com/office/drawing/2014/main" id="{4B7C84F5-28BC-BF49-B1D6-75F1BFA69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14708" name="Text Box 20">
            <a:extLst>
              <a:ext uri="{FF2B5EF4-FFF2-40B4-BE49-F238E27FC236}">
                <a16:creationId xmlns:a16="http://schemas.microsoft.com/office/drawing/2014/main" id="{3F6673EA-9E3B-3F4B-82F0-2594E36C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14709" name="Text Box 21">
            <a:extLst>
              <a:ext uri="{FF2B5EF4-FFF2-40B4-BE49-F238E27FC236}">
                <a16:creationId xmlns:a16="http://schemas.microsoft.com/office/drawing/2014/main" id="{66800F1C-86F6-7E48-A9B2-2BF19EF08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14710" name="Text Box 22">
            <a:extLst>
              <a:ext uri="{FF2B5EF4-FFF2-40B4-BE49-F238E27FC236}">
                <a16:creationId xmlns:a16="http://schemas.microsoft.com/office/drawing/2014/main" id="{87338CEF-6627-3A4A-AF59-FD9C50A28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4711" name="Text Box 23">
            <a:extLst>
              <a:ext uri="{FF2B5EF4-FFF2-40B4-BE49-F238E27FC236}">
                <a16:creationId xmlns:a16="http://schemas.microsoft.com/office/drawing/2014/main" id="{54A9D47D-672D-E44A-810B-97BCF5DAB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14712" name="Text Box 24">
            <a:extLst>
              <a:ext uri="{FF2B5EF4-FFF2-40B4-BE49-F238E27FC236}">
                <a16:creationId xmlns:a16="http://schemas.microsoft.com/office/drawing/2014/main" id="{34B1E2FA-17EE-E84A-AE7D-41DF79BD5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4713" name="Text Box 25">
            <a:extLst>
              <a:ext uri="{FF2B5EF4-FFF2-40B4-BE49-F238E27FC236}">
                <a16:creationId xmlns:a16="http://schemas.microsoft.com/office/drawing/2014/main" id="{5E5A2689-7DB7-264B-9BF0-FBB0AEB11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4714" name="Text Box 26">
            <a:extLst>
              <a:ext uri="{FF2B5EF4-FFF2-40B4-BE49-F238E27FC236}">
                <a16:creationId xmlns:a16="http://schemas.microsoft.com/office/drawing/2014/main" id="{BA7D9EAB-C1F5-BA4E-A9BC-888876BFB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14715" name="Text Box 27">
            <a:extLst>
              <a:ext uri="{FF2B5EF4-FFF2-40B4-BE49-F238E27FC236}">
                <a16:creationId xmlns:a16="http://schemas.microsoft.com/office/drawing/2014/main" id="{15DC868E-A97E-A649-8FB7-4F893E293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14716" name="Text Box 28">
            <a:extLst>
              <a:ext uri="{FF2B5EF4-FFF2-40B4-BE49-F238E27FC236}">
                <a16:creationId xmlns:a16="http://schemas.microsoft.com/office/drawing/2014/main" id="{311CA5C0-BAC4-184E-8077-0075B19A3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14717" name="Text Box 29">
            <a:extLst>
              <a:ext uri="{FF2B5EF4-FFF2-40B4-BE49-F238E27FC236}">
                <a16:creationId xmlns:a16="http://schemas.microsoft.com/office/drawing/2014/main" id="{FECF5ABA-13D3-8048-B89F-4BB2C3051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14718" name="Text Box 30">
            <a:extLst>
              <a:ext uri="{FF2B5EF4-FFF2-40B4-BE49-F238E27FC236}">
                <a16:creationId xmlns:a16="http://schemas.microsoft.com/office/drawing/2014/main" id="{3D2BE2CA-1B81-3440-8332-D2B7C39F7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14719" name="Text Box 31">
            <a:extLst>
              <a:ext uri="{FF2B5EF4-FFF2-40B4-BE49-F238E27FC236}">
                <a16:creationId xmlns:a16="http://schemas.microsoft.com/office/drawing/2014/main" id="{84DB7622-83BB-6148-B297-2D59544F5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14720" name="Text Box 32">
            <a:extLst>
              <a:ext uri="{FF2B5EF4-FFF2-40B4-BE49-F238E27FC236}">
                <a16:creationId xmlns:a16="http://schemas.microsoft.com/office/drawing/2014/main" id="{802D37A2-31FC-484F-8B85-1EE5E8F76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14721" name="Text Box 33">
            <a:extLst>
              <a:ext uri="{FF2B5EF4-FFF2-40B4-BE49-F238E27FC236}">
                <a16:creationId xmlns:a16="http://schemas.microsoft.com/office/drawing/2014/main" id="{FD020EE8-CC2C-2B4F-A9F9-43AAD1C67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14722" name="Text Box 34">
            <a:extLst>
              <a:ext uri="{FF2B5EF4-FFF2-40B4-BE49-F238E27FC236}">
                <a16:creationId xmlns:a16="http://schemas.microsoft.com/office/drawing/2014/main" id="{E39B8A17-A04F-9B4D-BB38-B73C6FDCA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14723" name="Text Box 35">
            <a:extLst>
              <a:ext uri="{FF2B5EF4-FFF2-40B4-BE49-F238E27FC236}">
                <a16:creationId xmlns:a16="http://schemas.microsoft.com/office/drawing/2014/main" id="{7AFEE806-6AB0-FE42-8B23-EBFE5C3E7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14724" name="Text Box 36">
            <a:extLst>
              <a:ext uri="{FF2B5EF4-FFF2-40B4-BE49-F238E27FC236}">
                <a16:creationId xmlns:a16="http://schemas.microsoft.com/office/drawing/2014/main" id="{ADE6D5F2-0FE2-B547-BF1A-9D3B5F1C9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62600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nimBg="1"/>
      <p:bldP spid="114691" grpId="0" animBg="1"/>
      <p:bldP spid="114693" grpId="0" animBg="1"/>
      <p:bldP spid="114694" grpId="0"/>
      <p:bldP spid="114694" grpId="1"/>
      <p:bldP spid="114695" grpId="0" animBg="1"/>
      <p:bldP spid="114696" grpId="0" animBg="1"/>
      <p:bldP spid="114697" grpId="0" animBg="1"/>
      <p:bldP spid="114698" grpId="0" animBg="1"/>
      <p:bldP spid="114699" grpId="0" animBg="1"/>
      <p:bldP spid="114700" grpId="0" animBg="1"/>
      <p:bldP spid="114701" grpId="0" animBg="1"/>
      <p:bldP spid="114702" grpId="0" animBg="1"/>
      <p:bldP spid="114703" grpId="0" animBg="1"/>
      <p:bldP spid="114704" grpId="0" animBg="1"/>
      <p:bldP spid="114705" grpId="0" animBg="1"/>
      <p:bldP spid="114706" grpId="0" animBg="1"/>
      <p:bldP spid="114707" grpId="0" animBg="1"/>
      <p:bldP spid="114708" grpId="0" animBg="1"/>
      <p:bldP spid="114709" grpId="0" animBg="1"/>
      <p:bldP spid="114710" grpId="0" animBg="1"/>
      <p:bldP spid="114711" grpId="0" animBg="1"/>
      <p:bldP spid="114712" grpId="0" animBg="1"/>
      <p:bldP spid="114713" grpId="0" animBg="1"/>
      <p:bldP spid="114714" grpId="0" animBg="1"/>
      <p:bldP spid="114715" grpId="0" animBg="1"/>
      <p:bldP spid="114716" grpId="0" animBg="1"/>
      <p:bldP spid="114717" grpId="0" animBg="1"/>
      <p:bldP spid="114718" grpId="0" animBg="1"/>
      <p:bldP spid="114719" grpId="0" animBg="1"/>
      <p:bldP spid="114720" grpId="0" animBg="1"/>
      <p:bldP spid="114721" grpId="0" animBg="1"/>
      <p:bldP spid="114722" grpId="0" animBg="1"/>
      <p:bldP spid="114723" grpId="0" animBg="1"/>
      <p:bldP spid="1147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>
            <a:extLst>
              <a:ext uri="{FF2B5EF4-FFF2-40B4-BE49-F238E27FC236}">
                <a16:creationId xmlns:a16="http://schemas.microsoft.com/office/drawing/2014/main" id="{51D1006C-CF5D-8C41-89BF-4AC95885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18787" name="Text Box 3">
            <a:extLst>
              <a:ext uri="{FF2B5EF4-FFF2-40B4-BE49-F238E27FC236}">
                <a16:creationId xmlns:a16="http://schemas.microsoft.com/office/drawing/2014/main" id="{48FEEA16-39D2-234F-8ACF-B7B42990B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94F3BE8D-69DB-3941-B80D-2420AFD711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13 </a:t>
            </a:r>
          </a:p>
        </p:txBody>
      </p:sp>
      <p:sp>
        <p:nvSpPr>
          <p:cNvPr id="118789" name="Text Box 5">
            <a:extLst>
              <a:ext uri="{FF2B5EF4-FFF2-40B4-BE49-F238E27FC236}">
                <a16:creationId xmlns:a16="http://schemas.microsoft.com/office/drawing/2014/main" id="{3CDE7234-F1F8-654D-B0E8-6B15256EF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18790" name="Text Box 6">
            <a:extLst>
              <a:ext uri="{FF2B5EF4-FFF2-40B4-BE49-F238E27FC236}">
                <a16:creationId xmlns:a16="http://schemas.microsoft.com/office/drawing/2014/main" id="{FFE98ADF-72A0-C44C-ADEE-DA8DE7065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80772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Polaris, the North Star, is m = 2</a:t>
            </a:r>
            <a:r>
              <a:rPr lang="en-US" altLang="en-US" sz="2400" b="1" baseline="40000" dirty="0">
                <a:solidFill>
                  <a:schemeClr val="accent2"/>
                </a:solidFill>
              </a:rPr>
              <a:t>mg</a:t>
            </a:r>
            <a:r>
              <a:rPr lang="en-US" altLang="en-US" sz="2400" b="1" dirty="0">
                <a:solidFill>
                  <a:schemeClr val="accent2"/>
                </a:solidFill>
              </a:rPr>
              <a:t>,  not particularly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  bright. Its absolute magnitude is M = - 4</a:t>
            </a:r>
            <a:r>
              <a:rPr lang="en-US" altLang="en-US" sz="2400" b="1" baseline="40000" dirty="0">
                <a:solidFill>
                  <a:schemeClr val="accent2"/>
                </a:solidFill>
              </a:rPr>
              <a:t>mg</a:t>
            </a:r>
            <a:r>
              <a:rPr lang="en-US" altLang="en-US" sz="2400" b="1" dirty="0">
                <a:solidFill>
                  <a:schemeClr val="accent2"/>
                </a:solidFill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If you imagine Polaris placed where the Sun is now,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 would it look brighter, or fainter than the Sun?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A</a:t>
            </a:r>
            <a:r>
              <a:rPr lang="en-US" altLang="en-US" sz="2400" b="1" dirty="0">
                <a:solidFill>
                  <a:srgbClr val="FF0000"/>
                </a:solidFill>
              </a:rPr>
              <a:t> Ten thousand times brighter.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Somewhat brighter.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About the same.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Somewhat fainter.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Ten thousand times fainter.</a:t>
            </a:r>
          </a:p>
        </p:txBody>
      </p:sp>
      <p:sp>
        <p:nvSpPr>
          <p:cNvPr id="118791" name="Text Box 7">
            <a:extLst>
              <a:ext uri="{FF2B5EF4-FFF2-40B4-BE49-F238E27FC236}">
                <a16:creationId xmlns:a16="http://schemas.microsoft.com/office/drawing/2014/main" id="{D8B9FEEC-FC9E-1F46-948E-CB01C23F8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18792" name="Text Box 8">
            <a:extLst>
              <a:ext uri="{FF2B5EF4-FFF2-40B4-BE49-F238E27FC236}">
                <a16:creationId xmlns:a16="http://schemas.microsoft.com/office/drawing/2014/main" id="{6D482DED-32CF-1D40-9791-C66AB85D0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18793" name="Text Box 9">
            <a:extLst>
              <a:ext uri="{FF2B5EF4-FFF2-40B4-BE49-F238E27FC236}">
                <a16:creationId xmlns:a16="http://schemas.microsoft.com/office/drawing/2014/main" id="{C18F5C48-F884-1E43-A1E5-4EF90845D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18794" name="Text Box 10">
            <a:extLst>
              <a:ext uri="{FF2B5EF4-FFF2-40B4-BE49-F238E27FC236}">
                <a16:creationId xmlns:a16="http://schemas.microsoft.com/office/drawing/2014/main" id="{F93D9FF8-4721-6E47-AA24-FDF5EA282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18795" name="Text Box 11">
            <a:extLst>
              <a:ext uri="{FF2B5EF4-FFF2-40B4-BE49-F238E27FC236}">
                <a16:creationId xmlns:a16="http://schemas.microsoft.com/office/drawing/2014/main" id="{9EFA43A6-76AD-344F-8909-910D8338A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18796" name="Text Box 12">
            <a:extLst>
              <a:ext uri="{FF2B5EF4-FFF2-40B4-BE49-F238E27FC236}">
                <a16:creationId xmlns:a16="http://schemas.microsoft.com/office/drawing/2014/main" id="{4DAFDC74-FF42-3E42-A852-F4397C13F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18797" name="Text Box 13">
            <a:extLst>
              <a:ext uri="{FF2B5EF4-FFF2-40B4-BE49-F238E27FC236}">
                <a16:creationId xmlns:a16="http://schemas.microsoft.com/office/drawing/2014/main" id="{A2B0E16D-AD02-5A4D-8411-17BA8F54D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18798" name="Text Box 14">
            <a:extLst>
              <a:ext uri="{FF2B5EF4-FFF2-40B4-BE49-F238E27FC236}">
                <a16:creationId xmlns:a16="http://schemas.microsoft.com/office/drawing/2014/main" id="{EEE89DC3-0ED5-6240-AAAF-CEB8CBD10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18799" name="Text Box 15">
            <a:extLst>
              <a:ext uri="{FF2B5EF4-FFF2-40B4-BE49-F238E27FC236}">
                <a16:creationId xmlns:a16="http://schemas.microsoft.com/office/drawing/2014/main" id="{D6C47391-9A5B-A443-8BE3-A0428F239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8800" name="Text Box 16">
            <a:extLst>
              <a:ext uri="{FF2B5EF4-FFF2-40B4-BE49-F238E27FC236}">
                <a16:creationId xmlns:a16="http://schemas.microsoft.com/office/drawing/2014/main" id="{06DE1F6D-5B6B-F248-9DF2-2A6E85E3C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18801" name="Text Box 17">
            <a:extLst>
              <a:ext uri="{FF2B5EF4-FFF2-40B4-BE49-F238E27FC236}">
                <a16:creationId xmlns:a16="http://schemas.microsoft.com/office/drawing/2014/main" id="{A8D5177D-E5E8-D346-8220-497C977F3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18802" name="Text Box 18">
            <a:extLst>
              <a:ext uri="{FF2B5EF4-FFF2-40B4-BE49-F238E27FC236}">
                <a16:creationId xmlns:a16="http://schemas.microsoft.com/office/drawing/2014/main" id="{883E23D0-9102-E043-B027-9DB4713E3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18803" name="Text Box 19">
            <a:extLst>
              <a:ext uri="{FF2B5EF4-FFF2-40B4-BE49-F238E27FC236}">
                <a16:creationId xmlns:a16="http://schemas.microsoft.com/office/drawing/2014/main" id="{9F1F46AB-1526-734E-8CAF-5506D69C4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18804" name="Text Box 20">
            <a:extLst>
              <a:ext uri="{FF2B5EF4-FFF2-40B4-BE49-F238E27FC236}">
                <a16:creationId xmlns:a16="http://schemas.microsoft.com/office/drawing/2014/main" id="{C83BC12F-7446-AE4F-83F4-93978CD4B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18805" name="Text Box 21">
            <a:extLst>
              <a:ext uri="{FF2B5EF4-FFF2-40B4-BE49-F238E27FC236}">
                <a16:creationId xmlns:a16="http://schemas.microsoft.com/office/drawing/2014/main" id="{D3F5A620-C9B9-4A40-91D2-710CE3D45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18806" name="Text Box 22">
            <a:extLst>
              <a:ext uri="{FF2B5EF4-FFF2-40B4-BE49-F238E27FC236}">
                <a16:creationId xmlns:a16="http://schemas.microsoft.com/office/drawing/2014/main" id="{D1187DCC-7B78-964C-B935-63D9F8936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8807" name="Text Box 23">
            <a:extLst>
              <a:ext uri="{FF2B5EF4-FFF2-40B4-BE49-F238E27FC236}">
                <a16:creationId xmlns:a16="http://schemas.microsoft.com/office/drawing/2014/main" id="{44E75696-8A1F-7B42-BF77-FF01FED37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18808" name="Text Box 24">
            <a:extLst>
              <a:ext uri="{FF2B5EF4-FFF2-40B4-BE49-F238E27FC236}">
                <a16:creationId xmlns:a16="http://schemas.microsoft.com/office/drawing/2014/main" id="{4894D5CC-EC8C-5742-8205-424E79A82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8809" name="Text Box 25">
            <a:extLst>
              <a:ext uri="{FF2B5EF4-FFF2-40B4-BE49-F238E27FC236}">
                <a16:creationId xmlns:a16="http://schemas.microsoft.com/office/drawing/2014/main" id="{11353CA9-C7A7-A44B-8B39-D369B56B3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8810" name="Text Box 26">
            <a:extLst>
              <a:ext uri="{FF2B5EF4-FFF2-40B4-BE49-F238E27FC236}">
                <a16:creationId xmlns:a16="http://schemas.microsoft.com/office/drawing/2014/main" id="{D4DDC58F-645D-D845-95FB-78E613C24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18811" name="Text Box 27">
            <a:extLst>
              <a:ext uri="{FF2B5EF4-FFF2-40B4-BE49-F238E27FC236}">
                <a16:creationId xmlns:a16="http://schemas.microsoft.com/office/drawing/2014/main" id="{CD82D900-0648-A84B-A723-3EB94816E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18812" name="Text Box 28">
            <a:extLst>
              <a:ext uri="{FF2B5EF4-FFF2-40B4-BE49-F238E27FC236}">
                <a16:creationId xmlns:a16="http://schemas.microsoft.com/office/drawing/2014/main" id="{E80CC76E-0A2B-CE4A-A812-9F7F502E0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18813" name="Text Box 29">
            <a:extLst>
              <a:ext uri="{FF2B5EF4-FFF2-40B4-BE49-F238E27FC236}">
                <a16:creationId xmlns:a16="http://schemas.microsoft.com/office/drawing/2014/main" id="{36AEDDA6-ABA8-0944-93D8-4005D2D8B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18814" name="Text Box 30">
            <a:extLst>
              <a:ext uri="{FF2B5EF4-FFF2-40B4-BE49-F238E27FC236}">
                <a16:creationId xmlns:a16="http://schemas.microsoft.com/office/drawing/2014/main" id="{B52F0CBF-012B-2047-B922-6ECAA12EF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18815" name="Text Box 31">
            <a:extLst>
              <a:ext uri="{FF2B5EF4-FFF2-40B4-BE49-F238E27FC236}">
                <a16:creationId xmlns:a16="http://schemas.microsoft.com/office/drawing/2014/main" id="{FEEC9916-FFF2-044C-91B8-EEF47072B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18816" name="Text Box 32">
            <a:extLst>
              <a:ext uri="{FF2B5EF4-FFF2-40B4-BE49-F238E27FC236}">
                <a16:creationId xmlns:a16="http://schemas.microsoft.com/office/drawing/2014/main" id="{40502C04-9316-4B46-8BDB-6A0B8823E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18817" name="Text Box 33">
            <a:extLst>
              <a:ext uri="{FF2B5EF4-FFF2-40B4-BE49-F238E27FC236}">
                <a16:creationId xmlns:a16="http://schemas.microsoft.com/office/drawing/2014/main" id="{08AF165E-A922-2045-885F-8B74E0900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18818" name="Text Box 34">
            <a:extLst>
              <a:ext uri="{FF2B5EF4-FFF2-40B4-BE49-F238E27FC236}">
                <a16:creationId xmlns:a16="http://schemas.microsoft.com/office/drawing/2014/main" id="{AD1E66F3-F764-0245-B419-AAE9EF4A1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18819" name="Text Box 35">
            <a:extLst>
              <a:ext uri="{FF2B5EF4-FFF2-40B4-BE49-F238E27FC236}">
                <a16:creationId xmlns:a16="http://schemas.microsoft.com/office/drawing/2014/main" id="{44213748-EB6A-1245-8D2D-F9BAC61D8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animBg="1"/>
      <p:bldP spid="118787" grpId="0" animBg="1"/>
      <p:bldP spid="118789" grpId="0" animBg="1"/>
      <p:bldP spid="118790" grpId="0"/>
      <p:bldP spid="118790" grpId="1"/>
      <p:bldP spid="118791" grpId="0" animBg="1"/>
      <p:bldP spid="118792" grpId="0" animBg="1"/>
      <p:bldP spid="118793" grpId="0" animBg="1"/>
      <p:bldP spid="118794" grpId="0" animBg="1"/>
      <p:bldP spid="118795" grpId="0" animBg="1"/>
      <p:bldP spid="118796" grpId="0" animBg="1"/>
      <p:bldP spid="118797" grpId="0" animBg="1"/>
      <p:bldP spid="118798" grpId="0" animBg="1"/>
      <p:bldP spid="118799" grpId="0" animBg="1"/>
      <p:bldP spid="118800" grpId="0" animBg="1"/>
      <p:bldP spid="118801" grpId="0" animBg="1"/>
      <p:bldP spid="118802" grpId="0" animBg="1"/>
      <p:bldP spid="118803" grpId="0" animBg="1"/>
      <p:bldP spid="118804" grpId="0" animBg="1"/>
      <p:bldP spid="118805" grpId="0" animBg="1"/>
      <p:bldP spid="118806" grpId="0" animBg="1"/>
      <p:bldP spid="118807" grpId="0" animBg="1"/>
      <p:bldP spid="118808" grpId="0" animBg="1"/>
      <p:bldP spid="118809" grpId="0" animBg="1"/>
      <p:bldP spid="118810" grpId="0" animBg="1"/>
      <p:bldP spid="118811" grpId="0" animBg="1"/>
      <p:bldP spid="118812" grpId="0" animBg="1"/>
      <p:bldP spid="118813" grpId="0" animBg="1"/>
      <p:bldP spid="118814" grpId="0" animBg="1"/>
      <p:bldP spid="118815" grpId="0" animBg="1"/>
      <p:bldP spid="118816" grpId="0" animBg="1"/>
      <p:bldP spid="118817" grpId="0" animBg="1"/>
      <p:bldP spid="118818" grpId="0" animBg="1"/>
      <p:bldP spid="1188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C81C732E-449C-E14C-BD05-CC99E25CA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438" y="1851025"/>
            <a:ext cx="6378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</a:rPr>
              <a:t>Star A and star B have the same absolute magnitude M = 5</a:t>
            </a:r>
            <a:r>
              <a:rPr lang="en-US" altLang="en-US" sz="2000" baseline="40000" dirty="0">
                <a:solidFill>
                  <a:srgbClr val="FFFF00"/>
                </a:solidFill>
              </a:rPr>
              <a:t>mg</a:t>
            </a:r>
            <a:endParaRPr lang="en-US" altLang="en-US" sz="1800" dirty="0">
              <a:solidFill>
                <a:srgbClr val="FFFF00"/>
              </a:solidFill>
            </a:endParaRPr>
          </a:p>
        </p:txBody>
      </p:sp>
      <p:sp>
        <p:nvSpPr>
          <p:cNvPr id="50179" name="Text Box 3">
            <a:extLst>
              <a:ext uri="{FF2B5EF4-FFF2-40B4-BE49-F238E27FC236}">
                <a16:creationId xmlns:a16="http://schemas.microsoft.com/office/drawing/2014/main" id="{E1135D74-4E45-CE4A-81CD-28B5454C0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2330450"/>
            <a:ext cx="5699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Star B  is 10 pc away: apparent magnitude m = 5</a:t>
            </a:r>
            <a:r>
              <a:rPr lang="en-US" altLang="en-US" sz="2000" baseline="40000">
                <a:solidFill>
                  <a:srgbClr val="FFFF00"/>
                </a:solidFill>
              </a:rPr>
              <a:t>mg</a:t>
            </a:r>
            <a:endParaRPr lang="en-US" altLang="en-US" sz="1800" baseline="40000">
              <a:solidFill>
                <a:srgbClr val="FFFF00"/>
              </a:solidFill>
            </a:endParaRPr>
          </a:p>
        </p:txBody>
      </p:sp>
      <p:sp>
        <p:nvSpPr>
          <p:cNvPr id="50180" name="Text Box 4">
            <a:extLst>
              <a:ext uri="{FF2B5EF4-FFF2-40B4-BE49-F238E27FC236}">
                <a16:creationId xmlns:a16="http://schemas.microsoft.com/office/drawing/2014/main" id="{9E76878E-B2FD-0C43-8975-580DBB82F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879725"/>
            <a:ext cx="557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Star A  is 25 pc away: apparent magnitude m = 7</a:t>
            </a:r>
            <a:r>
              <a:rPr lang="en-US" altLang="en-US" sz="2000" baseline="40000">
                <a:solidFill>
                  <a:srgbClr val="FFFF00"/>
                </a:solidFill>
              </a:rPr>
              <a:t>mg</a:t>
            </a:r>
          </a:p>
        </p:txBody>
      </p:sp>
      <p:sp>
        <p:nvSpPr>
          <p:cNvPr id="50181" name="Text Box 5">
            <a:extLst>
              <a:ext uri="{FF2B5EF4-FFF2-40B4-BE49-F238E27FC236}">
                <a16:creationId xmlns:a16="http://schemas.microsoft.com/office/drawing/2014/main" id="{6931BC8D-197D-604E-8DBB-0D50D5474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4" y="1031875"/>
            <a:ext cx="6626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The rule: 2.5 times as far away, looks 2</a:t>
            </a:r>
            <a:r>
              <a:rPr lang="en-US" altLang="en-US" sz="2400" b="1" baseline="40000" dirty="0">
                <a:solidFill>
                  <a:srgbClr val="00CC00"/>
                </a:solidFill>
              </a:rPr>
              <a:t>mg</a:t>
            </a:r>
            <a:r>
              <a:rPr lang="en-US" altLang="en-US" sz="2400" b="1" dirty="0">
                <a:solidFill>
                  <a:srgbClr val="00CC00"/>
                </a:solidFill>
              </a:rPr>
              <a:t> dimmer</a:t>
            </a:r>
            <a:endParaRPr lang="en-US" altLang="en-US" sz="2400" dirty="0"/>
          </a:p>
        </p:txBody>
      </p:sp>
      <p:pic>
        <p:nvPicPr>
          <p:cNvPr id="50182" name="Picture 14" descr="2">
            <a:extLst>
              <a:ext uri="{FF2B5EF4-FFF2-40B4-BE49-F238E27FC236}">
                <a16:creationId xmlns:a16="http://schemas.microsoft.com/office/drawing/2014/main" id="{F3556D64-2223-CE45-84A3-35F604487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" b="39999"/>
          <a:stretch>
            <a:fillRect/>
          </a:stretch>
        </p:blipFill>
        <p:spPr bwMode="auto">
          <a:xfrm>
            <a:off x="63500" y="3657600"/>
            <a:ext cx="49657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15" descr="3">
            <a:extLst>
              <a:ext uri="{FF2B5EF4-FFF2-40B4-BE49-F238E27FC236}">
                <a16:creationId xmlns:a16="http://schemas.microsoft.com/office/drawing/2014/main" id="{6F269435-2EA9-8F44-884D-7D8880151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943600"/>
            <a:ext cx="276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16" descr="3">
            <a:extLst>
              <a:ext uri="{FF2B5EF4-FFF2-40B4-BE49-F238E27FC236}">
                <a16:creationId xmlns:a16="http://schemas.microsoft.com/office/drawing/2014/main" id="{B467143B-4754-1B41-A944-ACAB177D4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4876800"/>
            <a:ext cx="9636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Oval 17">
            <a:extLst>
              <a:ext uri="{FF2B5EF4-FFF2-40B4-BE49-F238E27FC236}">
                <a16:creationId xmlns:a16="http://schemas.microsoft.com/office/drawing/2014/main" id="{50F436A0-0EA5-6543-A8A8-B983EC496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419600"/>
            <a:ext cx="2286000" cy="22860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6" name="Line 18">
            <a:extLst>
              <a:ext uri="{FF2B5EF4-FFF2-40B4-BE49-F238E27FC236}">
                <a16:creationId xmlns:a16="http://schemas.microsoft.com/office/drawing/2014/main" id="{C96FD994-CCF3-244D-90D6-CFE7313B6DF6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5037138"/>
            <a:ext cx="1371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Line 19">
            <a:extLst>
              <a:ext uri="{FF2B5EF4-FFF2-40B4-BE49-F238E27FC236}">
                <a16:creationId xmlns:a16="http://schemas.microsoft.com/office/drawing/2014/main" id="{B0E08C8C-74AD-834E-B4C4-F22BA999DB68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5341938"/>
            <a:ext cx="3505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Text Box 20">
            <a:extLst>
              <a:ext uri="{FF2B5EF4-FFF2-40B4-BE49-F238E27FC236}">
                <a16:creationId xmlns:a16="http://schemas.microsoft.com/office/drawing/2014/main" id="{7CDF03C8-5403-8E49-9AEF-DB3B4A6A3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5715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A</a:t>
            </a:r>
            <a:endParaRPr lang="en-US" altLang="en-US" sz="2400"/>
          </a:p>
        </p:txBody>
      </p:sp>
      <p:sp>
        <p:nvSpPr>
          <p:cNvPr id="50189" name="Text Box 21">
            <a:extLst>
              <a:ext uri="{FF2B5EF4-FFF2-40B4-BE49-F238E27FC236}">
                <a16:creationId xmlns:a16="http://schemas.microsoft.com/office/drawing/2014/main" id="{0A156627-9A12-454E-9A06-725C61A29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800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B</a:t>
            </a:r>
            <a:endParaRPr lang="en-US" altLang="en-US" sz="2400"/>
          </a:p>
        </p:txBody>
      </p:sp>
      <p:sp>
        <p:nvSpPr>
          <p:cNvPr id="50190" name="Text Box 22">
            <a:extLst>
              <a:ext uri="{FF2B5EF4-FFF2-40B4-BE49-F238E27FC236}">
                <a16:creationId xmlns:a16="http://schemas.microsoft.com/office/drawing/2014/main" id="{86BF0315-40C9-DB46-B58A-2236BE198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886200"/>
            <a:ext cx="1333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Looks like:</a:t>
            </a:r>
            <a:endParaRPr lang="en-US" altLang="en-US" sz="2400"/>
          </a:p>
        </p:txBody>
      </p:sp>
      <p:sp>
        <p:nvSpPr>
          <p:cNvPr id="50191" name="Text Box 23">
            <a:extLst>
              <a:ext uri="{FF2B5EF4-FFF2-40B4-BE49-F238E27FC236}">
                <a16:creationId xmlns:a16="http://schemas.microsoft.com/office/drawing/2014/main" id="{8EF36DB8-887E-2945-A8EE-8EBDD3754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341938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A</a:t>
            </a:r>
            <a:endParaRPr lang="en-US" altLang="en-US" sz="2400"/>
          </a:p>
        </p:txBody>
      </p:sp>
      <p:sp>
        <p:nvSpPr>
          <p:cNvPr id="50192" name="Text Box 24">
            <a:extLst>
              <a:ext uri="{FF2B5EF4-FFF2-40B4-BE49-F238E27FC236}">
                <a16:creationId xmlns:a16="http://schemas.microsoft.com/office/drawing/2014/main" id="{82B38FEC-5C23-6C44-AF48-F79893622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5799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B</a:t>
            </a:r>
            <a:endParaRPr lang="en-US" altLang="en-US" sz="2400"/>
          </a:p>
        </p:txBody>
      </p:sp>
      <p:sp>
        <p:nvSpPr>
          <p:cNvPr id="50193" name="Text Box 25">
            <a:extLst>
              <a:ext uri="{FF2B5EF4-FFF2-40B4-BE49-F238E27FC236}">
                <a16:creationId xmlns:a16="http://schemas.microsoft.com/office/drawing/2014/main" id="{1CA2F537-9C4A-3341-B70F-EE1EE027E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4716463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FFFF00"/>
                </a:solidFill>
              </a:rPr>
              <a:t>10 pc</a:t>
            </a:r>
            <a:endParaRPr lang="en-US" altLang="en-US" sz="2400"/>
          </a:p>
        </p:txBody>
      </p:sp>
      <p:sp>
        <p:nvSpPr>
          <p:cNvPr id="50194" name="Text Box 26">
            <a:extLst>
              <a:ext uri="{FF2B5EF4-FFF2-40B4-BE49-F238E27FC236}">
                <a16:creationId xmlns:a16="http://schemas.microsoft.com/office/drawing/2014/main" id="{5C34B608-B5C9-3A47-A515-7819B597B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3482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FFFF00"/>
                </a:solidFill>
              </a:rPr>
              <a:t>25 pc</a:t>
            </a:r>
            <a:endParaRPr lang="en-US" altLang="en-US" sz="2400"/>
          </a:p>
        </p:txBody>
      </p:sp>
      <p:sp>
        <p:nvSpPr>
          <p:cNvPr id="50195" name="Rectangle 27">
            <a:extLst>
              <a:ext uri="{FF2B5EF4-FFF2-40B4-BE49-F238E27FC236}">
                <a16:creationId xmlns:a16="http://schemas.microsoft.com/office/drawing/2014/main" id="{3932313B-504E-624E-BBAD-DC129CCAFA0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73087" y="-130175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65FFFF"/>
                </a:solidFill>
              </a:rPr>
              <a:t>Distance makes stars dimmer</a:t>
            </a:r>
          </a:p>
        </p:txBody>
      </p:sp>
      <p:sp>
        <p:nvSpPr>
          <p:cNvPr id="50196" name="Text Box 28">
            <a:extLst>
              <a:ext uri="{FF2B5EF4-FFF2-40B4-BE49-F238E27FC236}">
                <a16:creationId xmlns:a16="http://schemas.microsoft.com/office/drawing/2014/main" id="{FC79F5E7-1F91-1D4E-A0E9-3BAC3CAF5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25" y="3429000"/>
            <a:ext cx="985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Reality:</a:t>
            </a:r>
            <a:endParaRPr lang="en-US" altLang="en-US"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A2F650C-622F-0249-8FB1-1624F22E8A9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Distance modulus</a:t>
            </a:r>
          </a:p>
        </p:txBody>
      </p:sp>
      <p:sp>
        <p:nvSpPr>
          <p:cNvPr id="52227" name="Text Box 4">
            <a:extLst>
              <a:ext uri="{FF2B5EF4-FFF2-40B4-BE49-F238E27FC236}">
                <a16:creationId xmlns:a16="http://schemas.microsoft.com/office/drawing/2014/main" id="{A69B16AB-22F7-944C-8CA6-0ED63D22A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972187"/>
            <a:ext cx="8839200" cy="2862322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Symbol" pitchFamily="2" charset="2"/>
              <a:buChar char="a"/>
            </a:pPr>
            <a:r>
              <a:rPr lang="en-US" altLang="en-US" sz="1800" dirty="0">
                <a:solidFill>
                  <a:srgbClr val="66FFFF"/>
                </a:solidFill>
              </a:rPr>
              <a:t> Centauri</a:t>
            </a:r>
            <a:r>
              <a:rPr lang="en-US" altLang="en-US" sz="1800" dirty="0">
                <a:solidFill>
                  <a:srgbClr val="FFFF00"/>
                </a:solidFill>
              </a:rPr>
              <a:t>   </a:t>
            </a:r>
            <a:r>
              <a:rPr lang="en-US" altLang="en-US" sz="1800" dirty="0">
                <a:solidFill>
                  <a:srgbClr val="FF0000"/>
                </a:solidFill>
              </a:rPr>
              <a:t>suppose we know </a:t>
            </a:r>
            <a:r>
              <a:rPr lang="en-US" altLang="en-US" sz="1800" dirty="0">
                <a:solidFill>
                  <a:srgbClr val="FFFF00"/>
                </a:solidFill>
              </a:rPr>
              <a:t>the apparent brightness m = 1.3</a:t>
            </a:r>
            <a:r>
              <a:rPr lang="en-US" altLang="en-US" sz="1800" baseline="40000" dirty="0">
                <a:solidFill>
                  <a:srgbClr val="FFFF00"/>
                </a:solidFill>
              </a:rPr>
              <a:t>mg</a:t>
            </a:r>
            <a:r>
              <a:rPr lang="en-US" altLang="en-US" sz="1800" dirty="0">
                <a:solidFill>
                  <a:srgbClr val="FFFF00"/>
                </a:solidFill>
              </a:rPr>
              <a:t> </a:t>
            </a:r>
            <a:r>
              <a:rPr lang="en-US" altLang="en-US" sz="1800" dirty="0">
                <a:solidFill>
                  <a:srgbClr val="FFFF00"/>
                </a:solidFill>
                <a:highlight>
                  <a:srgbClr val="0000FF"/>
                </a:highlight>
              </a:rPr>
              <a:t>(a bright star)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                                  and the distance 4 light years = 1.3 pc    </a:t>
            </a:r>
            <a:r>
              <a:rPr lang="en-US" altLang="en-US" sz="1800" dirty="0">
                <a:solidFill>
                  <a:srgbClr val="FFFF00"/>
                </a:solidFill>
                <a:highlight>
                  <a:srgbClr val="0000FF"/>
                </a:highlight>
              </a:rPr>
              <a:t>(very close to us)</a:t>
            </a:r>
            <a:endParaRPr lang="en-US" altLang="en-US" sz="18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              </a:t>
            </a:r>
            <a:r>
              <a:rPr lang="en-US" altLang="en-US" sz="1800" dirty="0">
                <a:solidFill>
                  <a:srgbClr val="FF0000"/>
                </a:solidFill>
              </a:rPr>
              <a:t>=&gt;</a:t>
            </a:r>
            <a:r>
              <a:rPr lang="en-US" altLang="en-US" sz="1800" dirty="0">
                <a:solidFill>
                  <a:srgbClr val="FFFF00"/>
                </a:solidFill>
              </a:rPr>
              <a:t> distance modulus </a:t>
            </a:r>
            <a:r>
              <a:rPr lang="en-US" altLang="en-US" sz="1800" dirty="0">
                <a:solidFill>
                  <a:srgbClr val="FFFF00"/>
                </a:solidFill>
                <a:latin typeface="Symbol" pitchFamily="2" charset="2"/>
              </a:rPr>
              <a:t>D</a:t>
            </a:r>
            <a:r>
              <a:rPr lang="en-US" altLang="en-US" sz="1800" dirty="0">
                <a:solidFill>
                  <a:srgbClr val="FFFF00"/>
                </a:solidFill>
              </a:rPr>
              <a:t> = 5 </a:t>
            </a:r>
            <a:r>
              <a:rPr lang="en-US" altLang="en-US" sz="1800" dirty="0">
                <a:solidFill>
                  <a:srgbClr val="FFFF00"/>
                </a:solidFill>
                <a:sym typeface="Symbol" pitchFamily="2" charset="2"/>
              </a:rPr>
              <a:t></a:t>
            </a:r>
            <a:r>
              <a:rPr lang="en-US" altLang="en-US" sz="1800" dirty="0">
                <a:solidFill>
                  <a:srgbClr val="FFFF00"/>
                </a:solidFill>
              </a:rPr>
              <a:t> lg d  -  5 =  - 4.4 mg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              </a:t>
            </a:r>
            <a:r>
              <a:rPr lang="en-US" altLang="en-US" sz="1800" dirty="0">
                <a:solidFill>
                  <a:srgbClr val="FF0000"/>
                </a:solidFill>
              </a:rPr>
              <a:t>=&gt;</a:t>
            </a:r>
            <a:r>
              <a:rPr lang="en-US" altLang="en-US" sz="1800" dirty="0">
                <a:solidFill>
                  <a:srgbClr val="FFFF00"/>
                </a:solidFill>
              </a:rPr>
              <a:t> absolute magnitude M = m –</a:t>
            </a:r>
            <a:r>
              <a:rPr lang="en-US" altLang="en-US" sz="1800" dirty="0">
                <a:solidFill>
                  <a:srgbClr val="FFFF00"/>
                </a:solidFill>
                <a:latin typeface="Symbol" pitchFamily="2" charset="2"/>
              </a:rPr>
              <a:t> D = 5.7</a:t>
            </a:r>
            <a:r>
              <a:rPr lang="en-US" altLang="en-US" sz="1800" baseline="40000" dirty="0">
                <a:solidFill>
                  <a:srgbClr val="FFFF00"/>
                </a:solidFill>
              </a:rPr>
              <a:t>mg</a:t>
            </a:r>
            <a:r>
              <a:rPr lang="en-US" altLang="en-US" sz="1800" baseline="40000" dirty="0">
                <a:solidFill>
                  <a:srgbClr val="FFFF00"/>
                </a:solidFill>
                <a:latin typeface="Symbol" pitchFamily="2" charset="2"/>
              </a:rPr>
              <a:t> </a:t>
            </a:r>
            <a:r>
              <a:rPr lang="en-US" altLang="en-US" sz="1800" dirty="0">
                <a:solidFill>
                  <a:srgbClr val="FFFF00"/>
                </a:solidFill>
              </a:rPr>
              <a:t>, </a:t>
            </a:r>
            <a:r>
              <a:rPr lang="en-US" altLang="en-US" sz="1800" dirty="0">
                <a:solidFill>
                  <a:srgbClr val="FFFF00"/>
                </a:solidFill>
                <a:highlight>
                  <a:srgbClr val="0000FF"/>
                </a:highlight>
              </a:rPr>
              <a:t>(star a bit ‘smaller’ than the Sun)</a:t>
            </a:r>
          </a:p>
          <a:p>
            <a:pPr>
              <a:spcBef>
                <a:spcPct val="0"/>
              </a:spcBef>
              <a:buNone/>
            </a:pPr>
            <a:endParaRPr lang="en-US" altLang="en-US" sz="1800" dirty="0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buFont typeface="Symbol" pitchFamily="2" charset="2"/>
              <a:buChar char="w"/>
            </a:pPr>
            <a:r>
              <a:rPr lang="en-US" altLang="en-US" sz="1800" dirty="0">
                <a:solidFill>
                  <a:srgbClr val="66FFFF"/>
                </a:solidFill>
              </a:rPr>
              <a:t> Centauri</a:t>
            </a:r>
            <a:r>
              <a:rPr lang="en-US" altLang="en-US" sz="1800" dirty="0">
                <a:solidFill>
                  <a:srgbClr val="FFFF00"/>
                </a:solidFill>
              </a:rPr>
              <a:t>   </a:t>
            </a:r>
            <a:r>
              <a:rPr lang="en-US" altLang="en-US" sz="1800" dirty="0">
                <a:solidFill>
                  <a:srgbClr val="FF0000"/>
                </a:solidFill>
              </a:rPr>
              <a:t>suppose we know </a:t>
            </a:r>
            <a:r>
              <a:rPr lang="en-US" altLang="en-US" sz="1800" dirty="0">
                <a:solidFill>
                  <a:srgbClr val="FFFF00"/>
                </a:solidFill>
              </a:rPr>
              <a:t>the apparent brightness m = 3.5</a:t>
            </a:r>
            <a:r>
              <a:rPr lang="en-US" altLang="en-US" sz="1800" baseline="40000" dirty="0">
                <a:solidFill>
                  <a:srgbClr val="FFFF00"/>
                </a:solidFill>
              </a:rPr>
              <a:t>mg</a:t>
            </a:r>
            <a:r>
              <a:rPr lang="en-US" altLang="en-US" sz="1800" dirty="0">
                <a:solidFill>
                  <a:srgbClr val="FFFF00"/>
                </a:solidFill>
              </a:rPr>
              <a:t>      </a:t>
            </a:r>
            <a:r>
              <a:rPr lang="en-US" altLang="en-US" sz="1800" dirty="0">
                <a:solidFill>
                  <a:srgbClr val="FFFF00"/>
                </a:solidFill>
                <a:highlight>
                  <a:srgbClr val="0000FF"/>
                </a:highlight>
              </a:rPr>
              <a:t>(reasonably bright)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                                   and the absolute magnitude M = -10.1</a:t>
            </a:r>
            <a:r>
              <a:rPr lang="en-US" altLang="en-US" sz="1800" baseline="40000" dirty="0">
                <a:solidFill>
                  <a:srgbClr val="FFFF00"/>
                </a:solidFill>
              </a:rPr>
              <a:t>mg</a:t>
            </a:r>
            <a:r>
              <a:rPr lang="en-US" altLang="en-US" sz="1800" dirty="0">
                <a:solidFill>
                  <a:srgbClr val="FFFF00"/>
                </a:solidFill>
              </a:rPr>
              <a:t>  </a:t>
            </a:r>
            <a:r>
              <a:rPr lang="en-US" altLang="en-US" sz="1800" dirty="0">
                <a:solidFill>
                  <a:srgbClr val="FFFF00"/>
                </a:solidFill>
                <a:highlight>
                  <a:srgbClr val="0000FF"/>
                </a:highlight>
              </a:rPr>
              <a:t>(a globular cluster)</a:t>
            </a:r>
            <a:endParaRPr lang="en-US" altLang="en-US" sz="1800" baseline="40000" dirty="0">
              <a:solidFill>
                <a:srgbClr val="FFFF00"/>
              </a:solidFill>
              <a:highlight>
                <a:srgbClr val="0000FF"/>
              </a:highlight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1800" baseline="40000" dirty="0">
                <a:solidFill>
                  <a:srgbClr val="FFFF00"/>
                </a:solidFill>
              </a:rPr>
              <a:t>                                 </a:t>
            </a:r>
            <a:r>
              <a:rPr lang="en-US" altLang="en-US" sz="1800" dirty="0">
                <a:solidFill>
                  <a:srgbClr val="FFFF00"/>
                </a:solidFill>
              </a:rPr>
              <a:t> </a:t>
            </a:r>
            <a:r>
              <a:rPr lang="en-US" altLang="en-US" sz="1800" dirty="0">
                <a:solidFill>
                  <a:srgbClr val="FF0000"/>
                </a:solidFill>
              </a:rPr>
              <a:t>=&gt;</a:t>
            </a:r>
            <a:r>
              <a:rPr lang="en-US" altLang="en-US" sz="1800" dirty="0">
                <a:solidFill>
                  <a:srgbClr val="FFFF00"/>
                </a:solidFill>
              </a:rPr>
              <a:t> distance modulus </a:t>
            </a:r>
            <a:r>
              <a:rPr lang="en-US" altLang="en-US" sz="1800" dirty="0">
                <a:solidFill>
                  <a:srgbClr val="FFFF00"/>
                </a:solidFill>
                <a:latin typeface="Symbol" pitchFamily="2" charset="2"/>
              </a:rPr>
              <a:t>D</a:t>
            </a:r>
            <a:r>
              <a:rPr lang="en-US" altLang="en-US" sz="1800" dirty="0">
                <a:solidFill>
                  <a:srgbClr val="FFFF00"/>
                </a:solidFill>
              </a:rPr>
              <a:t> = m – M =  13.6 mg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              </a:t>
            </a:r>
            <a:r>
              <a:rPr lang="en-US" altLang="en-US" sz="1800" dirty="0">
                <a:solidFill>
                  <a:srgbClr val="FF0000"/>
                </a:solidFill>
              </a:rPr>
              <a:t>=&gt;</a:t>
            </a:r>
            <a:r>
              <a:rPr lang="en-US" altLang="en-US" sz="1800" dirty="0">
                <a:solidFill>
                  <a:srgbClr val="FFFF00"/>
                </a:solidFill>
              </a:rPr>
              <a:t> distance d = 10</a:t>
            </a:r>
            <a:r>
              <a:rPr lang="en-US" altLang="en-US" sz="1800" baseline="30000" dirty="0">
                <a:solidFill>
                  <a:srgbClr val="FFFF00"/>
                </a:solidFill>
                <a:latin typeface="Symbol" pitchFamily="2" charset="2"/>
              </a:rPr>
              <a:t>D/5+1</a:t>
            </a:r>
            <a:r>
              <a:rPr lang="en-US" altLang="en-US" sz="1800" dirty="0">
                <a:solidFill>
                  <a:srgbClr val="FFFF00"/>
                </a:solidFill>
              </a:rPr>
              <a:t> = 5200 pc = 17,000 light years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                                            </a:t>
            </a:r>
            <a:r>
              <a:rPr lang="en-US" altLang="en-US" sz="1800" dirty="0">
                <a:solidFill>
                  <a:srgbClr val="FFFF00"/>
                </a:solidFill>
                <a:highlight>
                  <a:srgbClr val="0000FF"/>
                </a:highlight>
              </a:rPr>
              <a:t>(very far from us, halfway to the center of the Galaxy)</a:t>
            </a:r>
          </a:p>
        </p:txBody>
      </p:sp>
      <p:sp>
        <p:nvSpPr>
          <p:cNvPr id="52228" name="Text Box 5">
            <a:extLst>
              <a:ext uri="{FF2B5EF4-FFF2-40B4-BE49-F238E27FC236}">
                <a16:creationId xmlns:a16="http://schemas.microsoft.com/office/drawing/2014/main" id="{040E1F2A-BB6B-264F-B5A6-1A25D28B2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150" y="14288"/>
            <a:ext cx="35036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The distance modulus</a:t>
            </a:r>
            <a:endParaRPr lang="en-US" altLang="en-US" sz="2400" dirty="0"/>
          </a:p>
        </p:txBody>
      </p:sp>
      <p:sp>
        <p:nvSpPr>
          <p:cNvPr id="52229" name="Text Box 10">
            <a:extLst>
              <a:ext uri="{FF2B5EF4-FFF2-40B4-BE49-F238E27FC236}">
                <a16:creationId xmlns:a16="http://schemas.microsoft.com/office/drawing/2014/main" id="{29011025-E58A-6E4C-99C7-AB14E8C1D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98790"/>
            <a:ext cx="662940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</a:rPr>
              <a:t>Relation: </a:t>
            </a:r>
            <a:r>
              <a:rPr lang="en-US" altLang="en-US" sz="2000" dirty="0">
                <a:solidFill>
                  <a:srgbClr val="66FFFF"/>
                </a:solidFill>
              </a:rPr>
              <a:t>M (abs. </a:t>
            </a:r>
            <a:r>
              <a:rPr lang="en-US" altLang="en-US" sz="2000" dirty="0" err="1">
                <a:solidFill>
                  <a:srgbClr val="66FFFF"/>
                </a:solidFill>
              </a:rPr>
              <a:t>magn</a:t>
            </a:r>
            <a:r>
              <a:rPr lang="en-US" altLang="en-US" sz="2000" dirty="0">
                <a:solidFill>
                  <a:srgbClr val="66FFFF"/>
                </a:solidFill>
              </a:rPr>
              <a:t>.), m (appt. </a:t>
            </a:r>
            <a:r>
              <a:rPr lang="en-US" altLang="en-US" sz="2000" dirty="0" err="1">
                <a:solidFill>
                  <a:srgbClr val="66FFFF"/>
                </a:solidFill>
              </a:rPr>
              <a:t>magn</a:t>
            </a:r>
            <a:r>
              <a:rPr lang="en-US" altLang="en-US" sz="2000" dirty="0">
                <a:solidFill>
                  <a:srgbClr val="66FFFF"/>
                </a:solidFill>
              </a:rPr>
              <a:t>.), d (distance in pc)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</a:rPr>
              <a:t>Meaning of relation: </a:t>
            </a:r>
            <a:r>
              <a:rPr lang="en-US" altLang="en-US" sz="2000" dirty="0">
                <a:solidFill>
                  <a:srgbClr val="66FFFF"/>
                </a:solidFill>
              </a:rPr>
              <a:t>the farther a star, the fainter it looks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</a:t>
            </a:r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modulus: </a:t>
            </a:r>
            <a:r>
              <a:rPr lang="en-US" altLang="ja-JP" sz="1800" dirty="0">
                <a:solidFill>
                  <a:srgbClr val="FF0000"/>
                </a:solidFill>
                <a:latin typeface="Symbol" pitchFamily="2" charset="2"/>
              </a:rPr>
              <a:t>D</a:t>
            </a:r>
            <a:r>
              <a:rPr lang="en-US" altLang="ja-JP" sz="1800" dirty="0">
                <a:solidFill>
                  <a:srgbClr val="FF0000"/>
                </a:solidFill>
                <a:latin typeface="Arial" panose="020B0604020202020204" pitchFamily="34" charset="0"/>
              </a:rPr>
              <a:t> = </a:t>
            </a:r>
            <a:r>
              <a:rPr lang="en-US" altLang="ja-JP" sz="1800" dirty="0">
                <a:solidFill>
                  <a:srgbClr val="FF0000"/>
                </a:solidFill>
              </a:rPr>
              <a:t>m – M</a:t>
            </a:r>
          </a:p>
          <a:p>
            <a:pPr>
              <a:spcBef>
                <a:spcPct val="0"/>
              </a:spcBef>
              <a:buNone/>
            </a:pPr>
            <a:r>
              <a:rPr lang="en-US" altLang="ja-JP" sz="1800" dirty="0">
                <a:solidFill>
                  <a:srgbClr val="FFFF00"/>
                </a:solidFill>
                <a:latin typeface="Arial" panose="020B0604020202020204" pitchFamily="34" charset="0"/>
              </a:rPr>
              <a:t>    Relation to distance:</a:t>
            </a:r>
            <a:r>
              <a:rPr lang="en-US" altLang="ja-JP" sz="1800" dirty="0">
                <a:solidFill>
                  <a:srgbClr val="66FFFF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Symbol" pitchFamily="2" charset="2"/>
              </a:rPr>
              <a:t>D</a:t>
            </a:r>
            <a:r>
              <a:rPr lang="en-US" altLang="en-US" sz="2400" dirty="0">
                <a:solidFill>
                  <a:srgbClr val="FF0000"/>
                </a:solidFill>
              </a:rPr>
              <a:t> = 5 </a:t>
            </a:r>
            <a:r>
              <a:rPr lang="en-US" altLang="en-US" sz="2400" dirty="0">
                <a:solidFill>
                  <a:srgbClr val="FF0000"/>
                </a:solidFill>
                <a:sym typeface="Symbol" pitchFamily="2" charset="2"/>
              </a:rPr>
              <a:t></a:t>
            </a:r>
            <a:r>
              <a:rPr lang="en-US" altLang="en-US" sz="2400" dirty="0">
                <a:solidFill>
                  <a:srgbClr val="FF0000"/>
                </a:solidFill>
              </a:rPr>
              <a:t> lg d  -  5</a:t>
            </a:r>
          </a:p>
          <a:p>
            <a:pPr>
              <a:spcBef>
                <a:spcPct val="0"/>
              </a:spcBef>
              <a:buNone/>
            </a:pPr>
            <a:r>
              <a:rPr lang="en-US" altLang="ja-JP" sz="1800" dirty="0">
                <a:solidFill>
                  <a:srgbClr val="FFFF00"/>
                </a:solidFill>
                <a:latin typeface="Arial" panose="020B0604020202020204" pitchFamily="34" charset="0"/>
              </a:rPr>
              <a:t>                                or:</a:t>
            </a:r>
            <a:r>
              <a:rPr lang="en-US" altLang="ja-JP" sz="1800" dirty="0">
                <a:solidFill>
                  <a:srgbClr val="66FFFF"/>
                </a:solidFill>
              </a:rPr>
              <a:t>  </a:t>
            </a:r>
            <a:r>
              <a:rPr lang="en-US" altLang="en-US" sz="2400" dirty="0">
                <a:solidFill>
                  <a:srgbClr val="FF0000"/>
                </a:solidFill>
              </a:rPr>
              <a:t>d = 10</a:t>
            </a:r>
            <a:r>
              <a:rPr lang="en-US" altLang="en-US" sz="2400" baseline="30000" dirty="0">
                <a:solidFill>
                  <a:srgbClr val="FF0000"/>
                </a:solidFill>
                <a:latin typeface="Symbol" pitchFamily="2" charset="2"/>
              </a:rPr>
              <a:t>D/5+1</a:t>
            </a:r>
            <a:endParaRPr lang="en-US" alt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52230" name="Rectangle 11">
            <a:extLst>
              <a:ext uri="{FF2B5EF4-FFF2-40B4-BE49-F238E27FC236}">
                <a16:creationId xmlns:a16="http://schemas.microsoft.com/office/drawing/2014/main" id="{5B73ECD3-F6EC-624A-A5B5-A7BE869B5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33602"/>
            <a:ext cx="375436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66FFFF"/>
                </a:solidFill>
                <a:highlight>
                  <a:srgbClr val="0000FF"/>
                </a:highlight>
              </a:rPr>
              <a:t>How to use this?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FF0000"/>
                </a:solidFill>
              </a:rPr>
              <a:t>Suppose you know two of: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FFFF00"/>
                </a:solidFill>
              </a:rPr>
              <a:t>d </a:t>
            </a:r>
            <a:r>
              <a:rPr lang="en-US" altLang="en-US" sz="2400" i="1" dirty="0">
                <a:solidFill>
                  <a:srgbClr val="66FFFF"/>
                </a:solidFill>
              </a:rPr>
              <a:t>(the distance),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FFFF00"/>
                </a:solidFill>
              </a:rPr>
              <a:t>m</a:t>
            </a:r>
            <a:r>
              <a:rPr lang="en-US" altLang="en-US" sz="2400" i="1" dirty="0">
                <a:solidFill>
                  <a:srgbClr val="66FFFF"/>
                </a:solidFill>
              </a:rPr>
              <a:t> (the apparent brightness),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FFFF00"/>
                </a:solidFill>
              </a:rPr>
              <a:t>M</a:t>
            </a:r>
            <a:r>
              <a:rPr lang="en-US" altLang="en-US" sz="2400" i="1" dirty="0">
                <a:solidFill>
                  <a:srgbClr val="66FFFF"/>
                </a:solidFill>
              </a:rPr>
              <a:t> (the absolute magnitude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69E3F89-546A-6048-A31F-152E1154C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5234" y="2737084"/>
            <a:ext cx="35443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FF0000"/>
                </a:solidFill>
              </a:rPr>
              <a:t>one can calculate the third.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0BA99CF9-03EF-0D4E-9A96-F9EDC4F671CA}"/>
              </a:ext>
            </a:extLst>
          </p:cNvPr>
          <p:cNvSpPr/>
          <p:nvPr/>
        </p:nvSpPr>
        <p:spPr bwMode="auto">
          <a:xfrm>
            <a:off x="4038601" y="2209800"/>
            <a:ext cx="609600" cy="1600200"/>
          </a:xfrm>
          <a:prstGeom prst="rightBrace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1296D6EC-7940-C543-A10D-F1FBEDE08D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88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>
            <a:extLst>
              <a:ext uri="{FF2B5EF4-FFF2-40B4-BE49-F238E27FC236}">
                <a16:creationId xmlns:a16="http://schemas.microsoft.com/office/drawing/2014/main" id="{BE56FCA0-8AC0-FF47-8AE5-1A95AEF13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14691" name="Text Box 3">
            <a:extLst>
              <a:ext uri="{FF2B5EF4-FFF2-40B4-BE49-F238E27FC236}">
                <a16:creationId xmlns:a16="http://schemas.microsoft.com/office/drawing/2014/main" id="{4970888D-20C3-FB40-BD54-F584D37D9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CBEB6042-FDDE-A14E-8EFD-3E2EC8965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14</a:t>
            </a:r>
          </a:p>
        </p:txBody>
      </p:sp>
      <p:sp>
        <p:nvSpPr>
          <p:cNvPr id="114693" name="Text Box 5">
            <a:extLst>
              <a:ext uri="{FF2B5EF4-FFF2-40B4-BE49-F238E27FC236}">
                <a16:creationId xmlns:a16="http://schemas.microsoft.com/office/drawing/2014/main" id="{735ADD43-2332-B44A-B63F-DF43DCF57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14694" name="Text Box 6">
            <a:extLst>
              <a:ext uri="{FF2B5EF4-FFF2-40B4-BE49-F238E27FC236}">
                <a16:creationId xmlns:a16="http://schemas.microsoft.com/office/drawing/2014/main" id="{C1A36598-02F7-EE4C-A53F-0F00A1EA2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60" y="1905000"/>
            <a:ext cx="8182112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What is distance modulus?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The distance to a star in parsecs.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The distance to a star in light years.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The difference between apparent and absolute magnitude.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The reciprocal of a star’s parallax.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The total energy radiated by a star every second.</a:t>
            </a:r>
          </a:p>
        </p:txBody>
      </p:sp>
      <p:sp>
        <p:nvSpPr>
          <p:cNvPr id="114695" name="Text Box 7">
            <a:extLst>
              <a:ext uri="{FF2B5EF4-FFF2-40B4-BE49-F238E27FC236}">
                <a16:creationId xmlns:a16="http://schemas.microsoft.com/office/drawing/2014/main" id="{BCDCCF95-83B4-0A4E-99E8-5E99A34A1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14696" name="Text Box 8">
            <a:extLst>
              <a:ext uri="{FF2B5EF4-FFF2-40B4-BE49-F238E27FC236}">
                <a16:creationId xmlns:a16="http://schemas.microsoft.com/office/drawing/2014/main" id="{1B9CB530-673A-694B-900F-1F60C1EEC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14697" name="Text Box 9">
            <a:extLst>
              <a:ext uri="{FF2B5EF4-FFF2-40B4-BE49-F238E27FC236}">
                <a16:creationId xmlns:a16="http://schemas.microsoft.com/office/drawing/2014/main" id="{079C016F-C687-0949-951E-17AE221CD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14698" name="Text Box 10">
            <a:extLst>
              <a:ext uri="{FF2B5EF4-FFF2-40B4-BE49-F238E27FC236}">
                <a16:creationId xmlns:a16="http://schemas.microsoft.com/office/drawing/2014/main" id="{CE893E42-B01A-4741-AED4-6C29FC11E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14699" name="Text Box 11">
            <a:extLst>
              <a:ext uri="{FF2B5EF4-FFF2-40B4-BE49-F238E27FC236}">
                <a16:creationId xmlns:a16="http://schemas.microsoft.com/office/drawing/2014/main" id="{2EF9F4B8-A31B-B543-AA2A-F01922282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14700" name="Text Box 12">
            <a:extLst>
              <a:ext uri="{FF2B5EF4-FFF2-40B4-BE49-F238E27FC236}">
                <a16:creationId xmlns:a16="http://schemas.microsoft.com/office/drawing/2014/main" id="{64474DA6-4F5B-E644-877C-F6CB8A96C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14701" name="Text Box 13">
            <a:extLst>
              <a:ext uri="{FF2B5EF4-FFF2-40B4-BE49-F238E27FC236}">
                <a16:creationId xmlns:a16="http://schemas.microsoft.com/office/drawing/2014/main" id="{F837A033-1516-2C47-A289-12148D42B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14702" name="Text Box 14">
            <a:extLst>
              <a:ext uri="{FF2B5EF4-FFF2-40B4-BE49-F238E27FC236}">
                <a16:creationId xmlns:a16="http://schemas.microsoft.com/office/drawing/2014/main" id="{4F597041-96A3-704A-9B25-5C642FB52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14703" name="Text Box 15">
            <a:extLst>
              <a:ext uri="{FF2B5EF4-FFF2-40B4-BE49-F238E27FC236}">
                <a16:creationId xmlns:a16="http://schemas.microsoft.com/office/drawing/2014/main" id="{5D4A323D-5AF5-6E45-AF2D-F512CB476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4704" name="Text Box 16">
            <a:extLst>
              <a:ext uri="{FF2B5EF4-FFF2-40B4-BE49-F238E27FC236}">
                <a16:creationId xmlns:a16="http://schemas.microsoft.com/office/drawing/2014/main" id="{E768D512-EB75-9B48-992C-A793BF808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14705" name="Text Box 17">
            <a:extLst>
              <a:ext uri="{FF2B5EF4-FFF2-40B4-BE49-F238E27FC236}">
                <a16:creationId xmlns:a16="http://schemas.microsoft.com/office/drawing/2014/main" id="{DAC80463-F052-A241-8BBF-8CF4FEEA7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14706" name="Text Box 18">
            <a:extLst>
              <a:ext uri="{FF2B5EF4-FFF2-40B4-BE49-F238E27FC236}">
                <a16:creationId xmlns:a16="http://schemas.microsoft.com/office/drawing/2014/main" id="{0C13501A-39E6-7B41-A3A1-1149F24DE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14707" name="Text Box 19">
            <a:extLst>
              <a:ext uri="{FF2B5EF4-FFF2-40B4-BE49-F238E27FC236}">
                <a16:creationId xmlns:a16="http://schemas.microsoft.com/office/drawing/2014/main" id="{4B7C84F5-28BC-BF49-B1D6-75F1BFA69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14708" name="Text Box 20">
            <a:extLst>
              <a:ext uri="{FF2B5EF4-FFF2-40B4-BE49-F238E27FC236}">
                <a16:creationId xmlns:a16="http://schemas.microsoft.com/office/drawing/2014/main" id="{3F6673EA-9E3B-3F4B-82F0-2594E36C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14709" name="Text Box 21">
            <a:extLst>
              <a:ext uri="{FF2B5EF4-FFF2-40B4-BE49-F238E27FC236}">
                <a16:creationId xmlns:a16="http://schemas.microsoft.com/office/drawing/2014/main" id="{66800F1C-86F6-7E48-A9B2-2BF19EF08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14710" name="Text Box 22">
            <a:extLst>
              <a:ext uri="{FF2B5EF4-FFF2-40B4-BE49-F238E27FC236}">
                <a16:creationId xmlns:a16="http://schemas.microsoft.com/office/drawing/2014/main" id="{87338CEF-6627-3A4A-AF59-FD9C50A28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4711" name="Text Box 23">
            <a:extLst>
              <a:ext uri="{FF2B5EF4-FFF2-40B4-BE49-F238E27FC236}">
                <a16:creationId xmlns:a16="http://schemas.microsoft.com/office/drawing/2014/main" id="{54A9D47D-672D-E44A-810B-97BCF5DAB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14712" name="Text Box 24">
            <a:extLst>
              <a:ext uri="{FF2B5EF4-FFF2-40B4-BE49-F238E27FC236}">
                <a16:creationId xmlns:a16="http://schemas.microsoft.com/office/drawing/2014/main" id="{34B1E2FA-17EE-E84A-AE7D-41DF79BD5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4713" name="Text Box 25">
            <a:extLst>
              <a:ext uri="{FF2B5EF4-FFF2-40B4-BE49-F238E27FC236}">
                <a16:creationId xmlns:a16="http://schemas.microsoft.com/office/drawing/2014/main" id="{5E5A2689-7DB7-264B-9BF0-FBB0AEB11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4714" name="Text Box 26">
            <a:extLst>
              <a:ext uri="{FF2B5EF4-FFF2-40B4-BE49-F238E27FC236}">
                <a16:creationId xmlns:a16="http://schemas.microsoft.com/office/drawing/2014/main" id="{BA7D9EAB-C1F5-BA4E-A9BC-888876BFB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14715" name="Text Box 27">
            <a:extLst>
              <a:ext uri="{FF2B5EF4-FFF2-40B4-BE49-F238E27FC236}">
                <a16:creationId xmlns:a16="http://schemas.microsoft.com/office/drawing/2014/main" id="{15DC868E-A97E-A649-8FB7-4F893E293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14716" name="Text Box 28">
            <a:extLst>
              <a:ext uri="{FF2B5EF4-FFF2-40B4-BE49-F238E27FC236}">
                <a16:creationId xmlns:a16="http://schemas.microsoft.com/office/drawing/2014/main" id="{311CA5C0-BAC4-184E-8077-0075B19A3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14717" name="Text Box 29">
            <a:extLst>
              <a:ext uri="{FF2B5EF4-FFF2-40B4-BE49-F238E27FC236}">
                <a16:creationId xmlns:a16="http://schemas.microsoft.com/office/drawing/2014/main" id="{FECF5ABA-13D3-8048-B89F-4BB2C3051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14718" name="Text Box 30">
            <a:extLst>
              <a:ext uri="{FF2B5EF4-FFF2-40B4-BE49-F238E27FC236}">
                <a16:creationId xmlns:a16="http://schemas.microsoft.com/office/drawing/2014/main" id="{3D2BE2CA-1B81-3440-8332-D2B7C39F7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14719" name="Text Box 31">
            <a:extLst>
              <a:ext uri="{FF2B5EF4-FFF2-40B4-BE49-F238E27FC236}">
                <a16:creationId xmlns:a16="http://schemas.microsoft.com/office/drawing/2014/main" id="{84DB7622-83BB-6148-B297-2D59544F5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14720" name="Text Box 32">
            <a:extLst>
              <a:ext uri="{FF2B5EF4-FFF2-40B4-BE49-F238E27FC236}">
                <a16:creationId xmlns:a16="http://schemas.microsoft.com/office/drawing/2014/main" id="{802D37A2-31FC-484F-8B85-1EE5E8F76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14721" name="Text Box 33">
            <a:extLst>
              <a:ext uri="{FF2B5EF4-FFF2-40B4-BE49-F238E27FC236}">
                <a16:creationId xmlns:a16="http://schemas.microsoft.com/office/drawing/2014/main" id="{FD020EE8-CC2C-2B4F-A9F9-43AAD1C67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14722" name="Text Box 34">
            <a:extLst>
              <a:ext uri="{FF2B5EF4-FFF2-40B4-BE49-F238E27FC236}">
                <a16:creationId xmlns:a16="http://schemas.microsoft.com/office/drawing/2014/main" id="{E39B8A17-A04F-9B4D-BB38-B73C6FDCA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14723" name="Text Box 35">
            <a:extLst>
              <a:ext uri="{FF2B5EF4-FFF2-40B4-BE49-F238E27FC236}">
                <a16:creationId xmlns:a16="http://schemas.microsoft.com/office/drawing/2014/main" id="{7AFEE806-6AB0-FE42-8B23-EBFE5C3E7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14724" name="Text Box 36">
            <a:extLst>
              <a:ext uri="{FF2B5EF4-FFF2-40B4-BE49-F238E27FC236}">
                <a16:creationId xmlns:a16="http://schemas.microsoft.com/office/drawing/2014/main" id="{ADE6D5F2-0FE2-B547-BF1A-9D3B5F1C9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62600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1103762625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nimBg="1"/>
      <p:bldP spid="114691" grpId="0" animBg="1"/>
      <p:bldP spid="114693" grpId="0" animBg="1"/>
      <p:bldP spid="114694" grpId="0"/>
      <p:bldP spid="114694" grpId="1"/>
      <p:bldP spid="114695" grpId="0" animBg="1"/>
      <p:bldP spid="114696" grpId="0" animBg="1"/>
      <p:bldP spid="114697" grpId="0" animBg="1"/>
      <p:bldP spid="114698" grpId="0" animBg="1"/>
      <p:bldP spid="114699" grpId="0" animBg="1"/>
      <p:bldP spid="114700" grpId="0" animBg="1"/>
      <p:bldP spid="114701" grpId="0" animBg="1"/>
      <p:bldP spid="114702" grpId="0" animBg="1"/>
      <p:bldP spid="114703" grpId="0" animBg="1"/>
      <p:bldP spid="114704" grpId="0" animBg="1"/>
      <p:bldP spid="114705" grpId="0" animBg="1"/>
      <p:bldP spid="114706" grpId="0" animBg="1"/>
      <p:bldP spid="114707" grpId="0" animBg="1"/>
      <p:bldP spid="114708" grpId="0" animBg="1"/>
      <p:bldP spid="114709" grpId="0" animBg="1"/>
      <p:bldP spid="114710" grpId="0" animBg="1"/>
      <p:bldP spid="114711" grpId="0" animBg="1"/>
      <p:bldP spid="114712" grpId="0" animBg="1"/>
      <p:bldP spid="114713" grpId="0" animBg="1"/>
      <p:bldP spid="114714" grpId="0" animBg="1"/>
      <p:bldP spid="114715" grpId="0" animBg="1"/>
      <p:bldP spid="114716" grpId="0" animBg="1"/>
      <p:bldP spid="114717" grpId="0" animBg="1"/>
      <p:bldP spid="114718" grpId="0" animBg="1"/>
      <p:bldP spid="114719" grpId="0" animBg="1"/>
      <p:bldP spid="114720" grpId="0" animBg="1"/>
      <p:bldP spid="114721" grpId="0" animBg="1"/>
      <p:bldP spid="114722" grpId="0" animBg="1"/>
      <p:bldP spid="114723" grpId="0" animBg="1"/>
      <p:bldP spid="1147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>
            <a:extLst>
              <a:ext uri="{FF2B5EF4-FFF2-40B4-BE49-F238E27FC236}">
                <a16:creationId xmlns:a16="http://schemas.microsoft.com/office/drawing/2014/main" id="{BE56FCA0-8AC0-FF47-8AE5-1A95AEF13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14691" name="Text Box 3">
            <a:extLst>
              <a:ext uri="{FF2B5EF4-FFF2-40B4-BE49-F238E27FC236}">
                <a16:creationId xmlns:a16="http://schemas.microsoft.com/office/drawing/2014/main" id="{4970888D-20C3-FB40-BD54-F584D37D9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CBEB6042-FDDE-A14E-8EFD-3E2EC8965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15</a:t>
            </a:r>
          </a:p>
        </p:txBody>
      </p:sp>
      <p:sp>
        <p:nvSpPr>
          <p:cNvPr id="114693" name="Text Box 5">
            <a:extLst>
              <a:ext uri="{FF2B5EF4-FFF2-40B4-BE49-F238E27FC236}">
                <a16:creationId xmlns:a16="http://schemas.microsoft.com/office/drawing/2014/main" id="{735ADD43-2332-B44A-B63F-DF43DCF57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14694" name="Text Box 6">
            <a:extLst>
              <a:ext uri="{FF2B5EF4-FFF2-40B4-BE49-F238E27FC236}">
                <a16:creationId xmlns:a16="http://schemas.microsoft.com/office/drawing/2014/main" id="{C1A36598-02F7-EE4C-A53F-0F00A1EA2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867" y="1219200"/>
            <a:ext cx="6316986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What quantity can be calculated from distance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modulus without any additional input?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The apparent magnitude.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The absolute magnitude.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The speed of motion.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The diameter.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E</a:t>
            </a:r>
            <a:r>
              <a:rPr lang="en-US" altLang="en-US" sz="2400" b="1" dirty="0">
                <a:solidFill>
                  <a:srgbClr val="FF0000"/>
                </a:solidFill>
              </a:rPr>
              <a:t> The distance.</a:t>
            </a:r>
          </a:p>
        </p:txBody>
      </p:sp>
      <p:sp>
        <p:nvSpPr>
          <p:cNvPr id="114695" name="Text Box 7">
            <a:extLst>
              <a:ext uri="{FF2B5EF4-FFF2-40B4-BE49-F238E27FC236}">
                <a16:creationId xmlns:a16="http://schemas.microsoft.com/office/drawing/2014/main" id="{BCDCCF95-83B4-0A4E-99E8-5E99A34A1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14696" name="Text Box 8">
            <a:extLst>
              <a:ext uri="{FF2B5EF4-FFF2-40B4-BE49-F238E27FC236}">
                <a16:creationId xmlns:a16="http://schemas.microsoft.com/office/drawing/2014/main" id="{1B9CB530-673A-694B-900F-1F60C1EEC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14697" name="Text Box 9">
            <a:extLst>
              <a:ext uri="{FF2B5EF4-FFF2-40B4-BE49-F238E27FC236}">
                <a16:creationId xmlns:a16="http://schemas.microsoft.com/office/drawing/2014/main" id="{079C016F-C687-0949-951E-17AE221CD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14698" name="Text Box 10">
            <a:extLst>
              <a:ext uri="{FF2B5EF4-FFF2-40B4-BE49-F238E27FC236}">
                <a16:creationId xmlns:a16="http://schemas.microsoft.com/office/drawing/2014/main" id="{CE893E42-B01A-4741-AED4-6C29FC11E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14699" name="Text Box 11">
            <a:extLst>
              <a:ext uri="{FF2B5EF4-FFF2-40B4-BE49-F238E27FC236}">
                <a16:creationId xmlns:a16="http://schemas.microsoft.com/office/drawing/2014/main" id="{2EF9F4B8-A31B-B543-AA2A-F01922282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14700" name="Text Box 12">
            <a:extLst>
              <a:ext uri="{FF2B5EF4-FFF2-40B4-BE49-F238E27FC236}">
                <a16:creationId xmlns:a16="http://schemas.microsoft.com/office/drawing/2014/main" id="{64474DA6-4F5B-E644-877C-F6CB8A96C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14701" name="Text Box 13">
            <a:extLst>
              <a:ext uri="{FF2B5EF4-FFF2-40B4-BE49-F238E27FC236}">
                <a16:creationId xmlns:a16="http://schemas.microsoft.com/office/drawing/2014/main" id="{F837A033-1516-2C47-A289-12148D42B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14702" name="Text Box 14">
            <a:extLst>
              <a:ext uri="{FF2B5EF4-FFF2-40B4-BE49-F238E27FC236}">
                <a16:creationId xmlns:a16="http://schemas.microsoft.com/office/drawing/2014/main" id="{4F597041-96A3-704A-9B25-5C642FB52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14703" name="Text Box 15">
            <a:extLst>
              <a:ext uri="{FF2B5EF4-FFF2-40B4-BE49-F238E27FC236}">
                <a16:creationId xmlns:a16="http://schemas.microsoft.com/office/drawing/2014/main" id="{5D4A323D-5AF5-6E45-AF2D-F512CB476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4704" name="Text Box 16">
            <a:extLst>
              <a:ext uri="{FF2B5EF4-FFF2-40B4-BE49-F238E27FC236}">
                <a16:creationId xmlns:a16="http://schemas.microsoft.com/office/drawing/2014/main" id="{E768D512-EB75-9B48-992C-A793BF808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14705" name="Text Box 17">
            <a:extLst>
              <a:ext uri="{FF2B5EF4-FFF2-40B4-BE49-F238E27FC236}">
                <a16:creationId xmlns:a16="http://schemas.microsoft.com/office/drawing/2014/main" id="{DAC80463-F052-A241-8BBF-8CF4FEEA7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14706" name="Text Box 18">
            <a:extLst>
              <a:ext uri="{FF2B5EF4-FFF2-40B4-BE49-F238E27FC236}">
                <a16:creationId xmlns:a16="http://schemas.microsoft.com/office/drawing/2014/main" id="{0C13501A-39E6-7B41-A3A1-1149F24DE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14707" name="Text Box 19">
            <a:extLst>
              <a:ext uri="{FF2B5EF4-FFF2-40B4-BE49-F238E27FC236}">
                <a16:creationId xmlns:a16="http://schemas.microsoft.com/office/drawing/2014/main" id="{4B7C84F5-28BC-BF49-B1D6-75F1BFA69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14708" name="Text Box 20">
            <a:extLst>
              <a:ext uri="{FF2B5EF4-FFF2-40B4-BE49-F238E27FC236}">
                <a16:creationId xmlns:a16="http://schemas.microsoft.com/office/drawing/2014/main" id="{3F6673EA-9E3B-3F4B-82F0-2594E36C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14709" name="Text Box 21">
            <a:extLst>
              <a:ext uri="{FF2B5EF4-FFF2-40B4-BE49-F238E27FC236}">
                <a16:creationId xmlns:a16="http://schemas.microsoft.com/office/drawing/2014/main" id="{66800F1C-86F6-7E48-A9B2-2BF19EF08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14710" name="Text Box 22">
            <a:extLst>
              <a:ext uri="{FF2B5EF4-FFF2-40B4-BE49-F238E27FC236}">
                <a16:creationId xmlns:a16="http://schemas.microsoft.com/office/drawing/2014/main" id="{87338CEF-6627-3A4A-AF59-FD9C50A28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4711" name="Text Box 23">
            <a:extLst>
              <a:ext uri="{FF2B5EF4-FFF2-40B4-BE49-F238E27FC236}">
                <a16:creationId xmlns:a16="http://schemas.microsoft.com/office/drawing/2014/main" id="{54A9D47D-672D-E44A-810B-97BCF5DAB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14712" name="Text Box 24">
            <a:extLst>
              <a:ext uri="{FF2B5EF4-FFF2-40B4-BE49-F238E27FC236}">
                <a16:creationId xmlns:a16="http://schemas.microsoft.com/office/drawing/2014/main" id="{34B1E2FA-17EE-E84A-AE7D-41DF79BD5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4713" name="Text Box 25">
            <a:extLst>
              <a:ext uri="{FF2B5EF4-FFF2-40B4-BE49-F238E27FC236}">
                <a16:creationId xmlns:a16="http://schemas.microsoft.com/office/drawing/2014/main" id="{5E5A2689-7DB7-264B-9BF0-FBB0AEB11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4714" name="Text Box 26">
            <a:extLst>
              <a:ext uri="{FF2B5EF4-FFF2-40B4-BE49-F238E27FC236}">
                <a16:creationId xmlns:a16="http://schemas.microsoft.com/office/drawing/2014/main" id="{BA7D9EAB-C1F5-BA4E-A9BC-888876BFB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14715" name="Text Box 27">
            <a:extLst>
              <a:ext uri="{FF2B5EF4-FFF2-40B4-BE49-F238E27FC236}">
                <a16:creationId xmlns:a16="http://schemas.microsoft.com/office/drawing/2014/main" id="{15DC868E-A97E-A649-8FB7-4F893E293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14716" name="Text Box 28">
            <a:extLst>
              <a:ext uri="{FF2B5EF4-FFF2-40B4-BE49-F238E27FC236}">
                <a16:creationId xmlns:a16="http://schemas.microsoft.com/office/drawing/2014/main" id="{311CA5C0-BAC4-184E-8077-0075B19A3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14717" name="Text Box 29">
            <a:extLst>
              <a:ext uri="{FF2B5EF4-FFF2-40B4-BE49-F238E27FC236}">
                <a16:creationId xmlns:a16="http://schemas.microsoft.com/office/drawing/2014/main" id="{FECF5ABA-13D3-8048-B89F-4BB2C3051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14718" name="Text Box 30">
            <a:extLst>
              <a:ext uri="{FF2B5EF4-FFF2-40B4-BE49-F238E27FC236}">
                <a16:creationId xmlns:a16="http://schemas.microsoft.com/office/drawing/2014/main" id="{3D2BE2CA-1B81-3440-8332-D2B7C39F7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14719" name="Text Box 31">
            <a:extLst>
              <a:ext uri="{FF2B5EF4-FFF2-40B4-BE49-F238E27FC236}">
                <a16:creationId xmlns:a16="http://schemas.microsoft.com/office/drawing/2014/main" id="{84DB7622-83BB-6148-B297-2D59544F5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14720" name="Text Box 32">
            <a:extLst>
              <a:ext uri="{FF2B5EF4-FFF2-40B4-BE49-F238E27FC236}">
                <a16:creationId xmlns:a16="http://schemas.microsoft.com/office/drawing/2014/main" id="{802D37A2-31FC-484F-8B85-1EE5E8F76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14721" name="Text Box 33">
            <a:extLst>
              <a:ext uri="{FF2B5EF4-FFF2-40B4-BE49-F238E27FC236}">
                <a16:creationId xmlns:a16="http://schemas.microsoft.com/office/drawing/2014/main" id="{FD020EE8-CC2C-2B4F-A9F9-43AAD1C67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14722" name="Text Box 34">
            <a:extLst>
              <a:ext uri="{FF2B5EF4-FFF2-40B4-BE49-F238E27FC236}">
                <a16:creationId xmlns:a16="http://schemas.microsoft.com/office/drawing/2014/main" id="{E39B8A17-A04F-9B4D-BB38-B73C6FDCA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14723" name="Text Box 35">
            <a:extLst>
              <a:ext uri="{FF2B5EF4-FFF2-40B4-BE49-F238E27FC236}">
                <a16:creationId xmlns:a16="http://schemas.microsoft.com/office/drawing/2014/main" id="{7AFEE806-6AB0-FE42-8B23-EBFE5C3E7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14724" name="Text Box 36">
            <a:extLst>
              <a:ext uri="{FF2B5EF4-FFF2-40B4-BE49-F238E27FC236}">
                <a16:creationId xmlns:a16="http://schemas.microsoft.com/office/drawing/2014/main" id="{ADE6D5F2-0FE2-B547-BF1A-9D3B5F1C9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62600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1760794218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nimBg="1"/>
      <p:bldP spid="114691" grpId="0" animBg="1"/>
      <p:bldP spid="114693" grpId="0" animBg="1"/>
      <p:bldP spid="114694" grpId="0"/>
      <p:bldP spid="114694" grpId="1"/>
      <p:bldP spid="114695" grpId="0" animBg="1"/>
      <p:bldP spid="114696" grpId="0" animBg="1"/>
      <p:bldP spid="114697" grpId="0" animBg="1"/>
      <p:bldP spid="114698" grpId="0" animBg="1"/>
      <p:bldP spid="114699" grpId="0" animBg="1"/>
      <p:bldP spid="114700" grpId="0" animBg="1"/>
      <p:bldP spid="114701" grpId="0" animBg="1"/>
      <p:bldP spid="114702" grpId="0" animBg="1"/>
      <p:bldP spid="114703" grpId="0" animBg="1"/>
      <p:bldP spid="114704" grpId="0" animBg="1"/>
      <p:bldP spid="114705" grpId="0" animBg="1"/>
      <p:bldP spid="114706" grpId="0" animBg="1"/>
      <p:bldP spid="114707" grpId="0" animBg="1"/>
      <p:bldP spid="114708" grpId="0" animBg="1"/>
      <p:bldP spid="114709" grpId="0" animBg="1"/>
      <p:bldP spid="114710" grpId="0" animBg="1"/>
      <p:bldP spid="114711" grpId="0" animBg="1"/>
      <p:bldP spid="114712" grpId="0" animBg="1"/>
      <p:bldP spid="114713" grpId="0" animBg="1"/>
      <p:bldP spid="114714" grpId="0" animBg="1"/>
      <p:bldP spid="114715" grpId="0" animBg="1"/>
      <p:bldP spid="114716" grpId="0" animBg="1"/>
      <p:bldP spid="114717" grpId="0" animBg="1"/>
      <p:bldP spid="114718" grpId="0" animBg="1"/>
      <p:bldP spid="114719" grpId="0" animBg="1"/>
      <p:bldP spid="114720" grpId="0" animBg="1"/>
      <p:bldP spid="114721" grpId="0" animBg="1"/>
      <p:bldP spid="114722" grpId="0" animBg="1"/>
      <p:bldP spid="114723" grpId="0" animBg="1"/>
      <p:bldP spid="1147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>
            <a:extLst>
              <a:ext uri="{FF2B5EF4-FFF2-40B4-BE49-F238E27FC236}">
                <a16:creationId xmlns:a16="http://schemas.microsoft.com/office/drawing/2014/main" id="{51D1006C-CF5D-8C41-89BF-4AC95885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18787" name="Text Box 3">
            <a:extLst>
              <a:ext uri="{FF2B5EF4-FFF2-40B4-BE49-F238E27FC236}">
                <a16:creationId xmlns:a16="http://schemas.microsoft.com/office/drawing/2014/main" id="{48FEEA16-39D2-234F-8ACF-B7B42990B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94F3BE8D-69DB-3941-B80D-2420AFD711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>
                <a:solidFill>
                  <a:srgbClr val="FF0000"/>
                </a:solidFill>
              </a:rPr>
              <a:t>Question 16 </a:t>
            </a:r>
            <a:endParaRPr lang="en-US" altLang="en-US" sz="6000" b="1" dirty="0">
              <a:solidFill>
                <a:srgbClr val="FF0000"/>
              </a:solidFill>
            </a:endParaRPr>
          </a:p>
        </p:txBody>
      </p:sp>
      <p:sp>
        <p:nvSpPr>
          <p:cNvPr id="118789" name="Text Box 5">
            <a:extLst>
              <a:ext uri="{FF2B5EF4-FFF2-40B4-BE49-F238E27FC236}">
                <a16:creationId xmlns:a16="http://schemas.microsoft.com/office/drawing/2014/main" id="{3CDE7234-F1F8-654D-B0E8-6B15256EF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18790" name="Text Box 6">
            <a:extLst>
              <a:ext uri="{FF2B5EF4-FFF2-40B4-BE49-F238E27FC236}">
                <a16:creationId xmlns:a16="http://schemas.microsoft.com/office/drawing/2014/main" id="{FFE98ADF-72A0-C44C-ADEE-DA8DE7065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71628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In order to calculate the distance to a star, what data do you need in addition to its apparent magnitude?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Its size (as in miles).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Its size (as in arc seconds).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Its speed of motion.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D</a:t>
            </a:r>
            <a:r>
              <a:rPr lang="en-US" altLang="en-US" sz="2400" b="1" dirty="0">
                <a:solidFill>
                  <a:srgbClr val="FF0000"/>
                </a:solidFill>
              </a:rPr>
              <a:t> Its absolute magnitude.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Its temperature.</a:t>
            </a:r>
          </a:p>
        </p:txBody>
      </p:sp>
      <p:sp>
        <p:nvSpPr>
          <p:cNvPr id="118791" name="Text Box 7">
            <a:extLst>
              <a:ext uri="{FF2B5EF4-FFF2-40B4-BE49-F238E27FC236}">
                <a16:creationId xmlns:a16="http://schemas.microsoft.com/office/drawing/2014/main" id="{D8B9FEEC-FC9E-1F46-948E-CB01C23F8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18792" name="Text Box 8">
            <a:extLst>
              <a:ext uri="{FF2B5EF4-FFF2-40B4-BE49-F238E27FC236}">
                <a16:creationId xmlns:a16="http://schemas.microsoft.com/office/drawing/2014/main" id="{6D482DED-32CF-1D40-9791-C66AB85D0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18793" name="Text Box 9">
            <a:extLst>
              <a:ext uri="{FF2B5EF4-FFF2-40B4-BE49-F238E27FC236}">
                <a16:creationId xmlns:a16="http://schemas.microsoft.com/office/drawing/2014/main" id="{C18F5C48-F884-1E43-A1E5-4EF90845D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18794" name="Text Box 10">
            <a:extLst>
              <a:ext uri="{FF2B5EF4-FFF2-40B4-BE49-F238E27FC236}">
                <a16:creationId xmlns:a16="http://schemas.microsoft.com/office/drawing/2014/main" id="{F93D9FF8-4721-6E47-AA24-FDF5EA282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18795" name="Text Box 11">
            <a:extLst>
              <a:ext uri="{FF2B5EF4-FFF2-40B4-BE49-F238E27FC236}">
                <a16:creationId xmlns:a16="http://schemas.microsoft.com/office/drawing/2014/main" id="{9EFA43A6-76AD-344F-8909-910D8338A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18796" name="Text Box 12">
            <a:extLst>
              <a:ext uri="{FF2B5EF4-FFF2-40B4-BE49-F238E27FC236}">
                <a16:creationId xmlns:a16="http://schemas.microsoft.com/office/drawing/2014/main" id="{4DAFDC74-FF42-3E42-A852-F4397C13F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18797" name="Text Box 13">
            <a:extLst>
              <a:ext uri="{FF2B5EF4-FFF2-40B4-BE49-F238E27FC236}">
                <a16:creationId xmlns:a16="http://schemas.microsoft.com/office/drawing/2014/main" id="{A2B0E16D-AD02-5A4D-8411-17BA8F54D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18798" name="Text Box 14">
            <a:extLst>
              <a:ext uri="{FF2B5EF4-FFF2-40B4-BE49-F238E27FC236}">
                <a16:creationId xmlns:a16="http://schemas.microsoft.com/office/drawing/2014/main" id="{EEE89DC3-0ED5-6240-AAAF-CEB8CBD10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18799" name="Text Box 15">
            <a:extLst>
              <a:ext uri="{FF2B5EF4-FFF2-40B4-BE49-F238E27FC236}">
                <a16:creationId xmlns:a16="http://schemas.microsoft.com/office/drawing/2014/main" id="{D6C47391-9A5B-A443-8BE3-A0428F239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8800" name="Text Box 16">
            <a:extLst>
              <a:ext uri="{FF2B5EF4-FFF2-40B4-BE49-F238E27FC236}">
                <a16:creationId xmlns:a16="http://schemas.microsoft.com/office/drawing/2014/main" id="{06DE1F6D-5B6B-F248-9DF2-2A6E85E3C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18801" name="Text Box 17">
            <a:extLst>
              <a:ext uri="{FF2B5EF4-FFF2-40B4-BE49-F238E27FC236}">
                <a16:creationId xmlns:a16="http://schemas.microsoft.com/office/drawing/2014/main" id="{A8D5177D-E5E8-D346-8220-497C977F3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18802" name="Text Box 18">
            <a:extLst>
              <a:ext uri="{FF2B5EF4-FFF2-40B4-BE49-F238E27FC236}">
                <a16:creationId xmlns:a16="http://schemas.microsoft.com/office/drawing/2014/main" id="{883E23D0-9102-E043-B027-9DB4713E3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18803" name="Text Box 19">
            <a:extLst>
              <a:ext uri="{FF2B5EF4-FFF2-40B4-BE49-F238E27FC236}">
                <a16:creationId xmlns:a16="http://schemas.microsoft.com/office/drawing/2014/main" id="{9F1F46AB-1526-734E-8CAF-5506D69C4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18804" name="Text Box 20">
            <a:extLst>
              <a:ext uri="{FF2B5EF4-FFF2-40B4-BE49-F238E27FC236}">
                <a16:creationId xmlns:a16="http://schemas.microsoft.com/office/drawing/2014/main" id="{C83BC12F-7446-AE4F-83F4-93978CD4B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18805" name="Text Box 21">
            <a:extLst>
              <a:ext uri="{FF2B5EF4-FFF2-40B4-BE49-F238E27FC236}">
                <a16:creationId xmlns:a16="http://schemas.microsoft.com/office/drawing/2014/main" id="{D3F5A620-C9B9-4A40-91D2-710CE3D45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18806" name="Text Box 22">
            <a:extLst>
              <a:ext uri="{FF2B5EF4-FFF2-40B4-BE49-F238E27FC236}">
                <a16:creationId xmlns:a16="http://schemas.microsoft.com/office/drawing/2014/main" id="{D1187DCC-7B78-964C-B935-63D9F8936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8807" name="Text Box 23">
            <a:extLst>
              <a:ext uri="{FF2B5EF4-FFF2-40B4-BE49-F238E27FC236}">
                <a16:creationId xmlns:a16="http://schemas.microsoft.com/office/drawing/2014/main" id="{44E75696-8A1F-7B42-BF77-FF01FED37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18808" name="Text Box 24">
            <a:extLst>
              <a:ext uri="{FF2B5EF4-FFF2-40B4-BE49-F238E27FC236}">
                <a16:creationId xmlns:a16="http://schemas.microsoft.com/office/drawing/2014/main" id="{4894D5CC-EC8C-5742-8205-424E79A82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8809" name="Text Box 25">
            <a:extLst>
              <a:ext uri="{FF2B5EF4-FFF2-40B4-BE49-F238E27FC236}">
                <a16:creationId xmlns:a16="http://schemas.microsoft.com/office/drawing/2014/main" id="{11353CA9-C7A7-A44B-8B39-D369B56B3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8810" name="Text Box 26">
            <a:extLst>
              <a:ext uri="{FF2B5EF4-FFF2-40B4-BE49-F238E27FC236}">
                <a16:creationId xmlns:a16="http://schemas.microsoft.com/office/drawing/2014/main" id="{D4DDC58F-645D-D845-95FB-78E613C24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18811" name="Text Box 27">
            <a:extLst>
              <a:ext uri="{FF2B5EF4-FFF2-40B4-BE49-F238E27FC236}">
                <a16:creationId xmlns:a16="http://schemas.microsoft.com/office/drawing/2014/main" id="{CD82D900-0648-A84B-A723-3EB94816E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18812" name="Text Box 28">
            <a:extLst>
              <a:ext uri="{FF2B5EF4-FFF2-40B4-BE49-F238E27FC236}">
                <a16:creationId xmlns:a16="http://schemas.microsoft.com/office/drawing/2014/main" id="{E80CC76E-0A2B-CE4A-A812-9F7F502E0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18813" name="Text Box 29">
            <a:extLst>
              <a:ext uri="{FF2B5EF4-FFF2-40B4-BE49-F238E27FC236}">
                <a16:creationId xmlns:a16="http://schemas.microsoft.com/office/drawing/2014/main" id="{36AEDDA6-ABA8-0944-93D8-4005D2D8B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18814" name="Text Box 30">
            <a:extLst>
              <a:ext uri="{FF2B5EF4-FFF2-40B4-BE49-F238E27FC236}">
                <a16:creationId xmlns:a16="http://schemas.microsoft.com/office/drawing/2014/main" id="{B52F0CBF-012B-2047-B922-6ECAA12EF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18815" name="Text Box 31">
            <a:extLst>
              <a:ext uri="{FF2B5EF4-FFF2-40B4-BE49-F238E27FC236}">
                <a16:creationId xmlns:a16="http://schemas.microsoft.com/office/drawing/2014/main" id="{FEEC9916-FFF2-044C-91B8-EEF47072B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18816" name="Text Box 32">
            <a:extLst>
              <a:ext uri="{FF2B5EF4-FFF2-40B4-BE49-F238E27FC236}">
                <a16:creationId xmlns:a16="http://schemas.microsoft.com/office/drawing/2014/main" id="{40502C04-9316-4B46-8BDB-6A0B8823E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18817" name="Text Box 33">
            <a:extLst>
              <a:ext uri="{FF2B5EF4-FFF2-40B4-BE49-F238E27FC236}">
                <a16:creationId xmlns:a16="http://schemas.microsoft.com/office/drawing/2014/main" id="{08AF165E-A922-2045-885F-8B74E0900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18818" name="Text Box 34">
            <a:extLst>
              <a:ext uri="{FF2B5EF4-FFF2-40B4-BE49-F238E27FC236}">
                <a16:creationId xmlns:a16="http://schemas.microsoft.com/office/drawing/2014/main" id="{AD1E66F3-F764-0245-B419-AAE9EF4A1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18819" name="Text Box 35">
            <a:extLst>
              <a:ext uri="{FF2B5EF4-FFF2-40B4-BE49-F238E27FC236}">
                <a16:creationId xmlns:a16="http://schemas.microsoft.com/office/drawing/2014/main" id="{44213748-EB6A-1245-8D2D-F9BAC61D8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57157680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animBg="1"/>
      <p:bldP spid="118787" grpId="0" animBg="1"/>
      <p:bldP spid="118789" grpId="0" animBg="1"/>
      <p:bldP spid="118790" grpId="0"/>
      <p:bldP spid="118790" grpId="1"/>
      <p:bldP spid="118791" grpId="0" animBg="1"/>
      <p:bldP spid="118792" grpId="0" animBg="1"/>
      <p:bldP spid="118793" grpId="0" animBg="1"/>
      <p:bldP spid="118794" grpId="0" animBg="1"/>
      <p:bldP spid="118795" grpId="0" animBg="1"/>
      <p:bldP spid="118796" grpId="0" animBg="1"/>
      <p:bldP spid="118797" grpId="0" animBg="1"/>
      <p:bldP spid="118798" grpId="0" animBg="1"/>
      <p:bldP spid="118799" grpId="0" animBg="1"/>
      <p:bldP spid="118800" grpId="0" animBg="1"/>
      <p:bldP spid="118801" grpId="0" animBg="1"/>
      <p:bldP spid="118802" grpId="0" animBg="1"/>
      <p:bldP spid="118803" grpId="0" animBg="1"/>
      <p:bldP spid="118804" grpId="0" animBg="1"/>
      <p:bldP spid="118805" grpId="0" animBg="1"/>
      <p:bldP spid="118806" grpId="0" animBg="1"/>
      <p:bldP spid="118807" grpId="0" animBg="1"/>
      <p:bldP spid="118808" grpId="0" animBg="1"/>
      <p:bldP spid="118809" grpId="0" animBg="1"/>
      <p:bldP spid="118810" grpId="0" animBg="1"/>
      <p:bldP spid="118811" grpId="0" animBg="1"/>
      <p:bldP spid="118812" grpId="0" animBg="1"/>
      <p:bldP spid="118813" grpId="0" animBg="1"/>
      <p:bldP spid="118814" grpId="0" animBg="1"/>
      <p:bldP spid="118815" grpId="0" animBg="1"/>
      <p:bldP spid="118816" grpId="0" animBg="1"/>
      <p:bldP spid="118817" grpId="0" animBg="1"/>
      <p:bldP spid="118818" grpId="0" animBg="1"/>
      <p:bldP spid="1188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Rectangle 3">
            <a:extLst>
              <a:ext uri="{FF2B5EF4-FFF2-40B4-BE49-F238E27FC236}">
                <a16:creationId xmlns:a16="http://schemas.microsoft.com/office/drawing/2014/main" id="{5B7702F0-3E04-F04A-8E51-A8491D6FF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657600" cy="609600"/>
          </a:xfrm>
        </p:spPr>
        <p:txBody>
          <a:bodyPr/>
          <a:lstStyle/>
          <a:p>
            <a:pPr>
              <a:defRPr/>
            </a:pPr>
            <a:r>
              <a:rPr lang="en-US" altLang="x-none" sz="3200" b="1" dirty="0">
                <a:solidFill>
                  <a:srgbClr val="FF0000"/>
                </a:solidFill>
              </a:rPr>
              <a:t>Examples:</a:t>
            </a:r>
            <a:endParaRPr lang="en-US" altLang="x-none" dirty="0"/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A885DC73-85C0-5643-AAC7-5DD25C662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99271"/>
            <a:ext cx="29161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2000" b="1" dirty="0">
                <a:solidFill>
                  <a:srgbClr val="66FFFF"/>
                </a:solidFill>
              </a:rPr>
              <a:t>How large is this galaxy?</a:t>
            </a:r>
            <a:endParaRPr lang="en-US" altLang="x-none" b="1" dirty="0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280E4171-EEBC-1144-8A7F-3B6B00DA7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94" y="5676238"/>
            <a:ext cx="40623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2000" b="1" dirty="0">
                <a:solidFill>
                  <a:srgbClr val="66FFFF"/>
                </a:solidFill>
              </a:rPr>
              <a:t>How large is this planetary n</a:t>
            </a:r>
            <a:r>
              <a:rPr lang="en-US" altLang="x-none" sz="2000" b="1" dirty="0">
                <a:solidFill>
                  <a:srgbClr val="65FFFF"/>
                </a:solidFill>
              </a:rPr>
              <a:t>ebu</a:t>
            </a:r>
            <a:r>
              <a:rPr lang="en-US" altLang="x-none" sz="2000" b="1" dirty="0">
                <a:solidFill>
                  <a:srgbClr val="66FFFF"/>
                </a:solidFill>
              </a:rPr>
              <a:t>la?</a:t>
            </a:r>
            <a:endParaRPr lang="en-US" altLang="x-none" b="1" dirty="0"/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0DD1C742-954F-A548-ABF0-480764E6F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337986"/>
            <a:ext cx="25394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2000" b="1" dirty="0">
                <a:solidFill>
                  <a:srgbClr val="66FFFF"/>
                </a:solidFill>
              </a:rPr>
              <a:t>How large is Jupiter?</a:t>
            </a:r>
            <a:endParaRPr lang="en-US" altLang="x-none" b="1" dirty="0"/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AF1D4458-27E6-9B4B-9F1C-004D5F1ED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80" y="4412193"/>
            <a:ext cx="26693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2000" b="1" dirty="0">
                <a:solidFill>
                  <a:srgbClr val="66FFFF"/>
                </a:solidFill>
              </a:rPr>
              <a:t>How large is Neptune?</a:t>
            </a:r>
            <a:endParaRPr lang="en-US" altLang="x-none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0C6AB-6385-F741-9BA3-E8FBBAACF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015176"/>
            <a:ext cx="1111250" cy="93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877E3A-CF2C-4E4E-8BB6-C02F8785B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725" y="4540173"/>
            <a:ext cx="177800" cy="177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D4A5F4-9F08-2C4A-9201-0022CA7F9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4130" y="5310561"/>
            <a:ext cx="1953421" cy="10747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E0FE5B-D168-C847-906D-0DB46A5226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237648"/>
            <a:ext cx="2095500" cy="1879600"/>
          </a:xfrm>
          <a:prstGeom prst="rect">
            <a:avLst/>
          </a:prstGeom>
        </p:spPr>
      </p:pic>
      <p:sp>
        <p:nvSpPr>
          <p:cNvPr id="195588" name="Line 4">
            <a:extLst>
              <a:ext uri="{FF2B5EF4-FFF2-40B4-BE49-F238E27FC236}">
                <a16:creationId xmlns:a16="http://schemas.microsoft.com/office/drawing/2014/main" id="{4F602D66-473B-E743-8BD7-01A249E6C9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533400"/>
            <a:ext cx="1676400" cy="147820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Line 4">
            <a:extLst>
              <a:ext uri="{FF2B5EF4-FFF2-40B4-BE49-F238E27FC236}">
                <a16:creationId xmlns:a16="http://schemas.microsoft.com/office/drawing/2014/main" id="{46A452D2-6179-E24C-9DE6-3135154F15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83050" y="3232476"/>
            <a:ext cx="565150" cy="505200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35A4FB-362B-CA4A-9550-45EA7CD33432}"/>
              </a:ext>
            </a:extLst>
          </p:cNvPr>
          <p:cNvSpPr txBox="1"/>
          <p:nvPr/>
        </p:nvSpPr>
        <p:spPr>
          <a:xfrm>
            <a:off x="6230458" y="954401"/>
            <a:ext cx="2855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3 degrees ~ 10,000 as</a:t>
            </a:r>
          </a:p>
        </p:txBody>
      </p:sp>
      <p:sp>
        <p:nvSpPr>
          <p:cNvPr id="18" name="Line 4">
            <a:extLst>
              <a:ext uri="{FF2B5EF4-FFF2-40B4-BE49-F238E27FC236}">
                <a16:creationId xmlns:a16="http://schemas.microsoft.com/office/drawing/2014/main" id="{72D12395-453A-1145-AFCE-C812229B7C4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67191" y="5638800"/>
            <a:ext cx="147809" cy="189980"/>
          </a:xfrm>
          <a:prstGeom prst="line">
            <a:avLst/>
          </a:prstGeom>
          <a:noFill/>
          <a:ln w="9525">
            <a:solidFill>
              <a:srgbClr val="65FF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0934C3-69D6-8843-89E7-85C8A6CD75FF}"/>
              </a:ext>
            </a:extLst>
          </p:cNvPr>
          <p:cNvSpPr txBox="1"/>
          <p:nvPr/>
        </p:nvSpPr>
        <p:spPr>
          <a:xfrm>
            <a:off x="4921250" y="3254243"/>
            <a:ext cx="82586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40 as</a:t>
            </a:r>
          </a:p>
        </p:txBody>
      </p:sp>
      <p:sp>
        <p:nvSpPr>
          <p:cNvPr id="20" name="Line 4">
            <a:extLst>
              <a:ext uri="{FF2B5EF4-FFF2-40B4-BE49-F238E27FC236}">
                <a16:creationId xmlns:a16="http://schemas.microsoft.com/office/drawing/2014/main" id="{EA21F470-FD4E-A445-9771-D9C25A24B5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800600"/>
            <a:ext cx="2002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CB1471-C8C9-CF4D-B881-69CFCBF66E7D}"/>
              </a:ext>
            </a:extLst>
          </p:cNvPr>
          <p:cNvSpPr txBox="1"/>
          <p:nvPr/>
        </p:nvSpPr>
        <p:spPr>
          <a:xfrm>
            <a:off x="4724400" y="4401936"/>
            <a:ext cx="90281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2.4 as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AF1FE0-2593-FE4A-A4A2-1CED9C791B9D}"/>
              </a:ext>
            </a:extLst>
          </p:cNvPr>
          <p:cNvSpPr txBox="1"/>
          <p:nvPr/>
        </p:nvSpPr>
        <p:spPr>
          <a:xfrm>
            <a:off x="6553200" y="5579157"/>
            <a:ext cx="82586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5FFFF"/>
                </a:solidFill>
              </a:rPr>
              <a:t>85 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AE2150-A526-4C4B-8B70-1963EE2C1D22}"/>
              </a:ext>
            </a:extLst>
          </p:cNvPr>
          <p:cNvSpPr txBox="1"/>
          <p:nvPr/>
        </p:nvSpPr>
        <p:spPr>
          <a:xfrm>
            <a:off x="6639223" y="2561745"/>
            <a:ext cx="20377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>
                <a:solidFill>
                  <a:schemeClr val="bg1"/>
                </a:solidFill>
              </a:rPr>
              <a:t>(That is,</a:t>
            </a:r>
          </a:p>
          <a:p>
            <a:pPr algn="ctr"/>
            <a:r>
              <a:rPr lang="en-US" sz="1800" i="1" dirty="0">
                <a:solidFill>
                  <a:schemeClr val="bg1"/>
                </a:solidFill>
              </a:rPr>
              <a:t>how large does </a:t>
            </a:r>
          </a:p>
          <a:p>
            <a:pPr algn="ctr"/>
            <a:r>
              <a:rPr lang="en-US" sz="1800" i="1" dirty="0">
                <a:solidFill>
                  <a:schemeClr val="bg1"/>
                </a:solidFill>
              </a:rPr>
              <a:t>each of these </a:t>
            </a:r>
            <a:r>
              <a:rPr lang="en-US" sz="1800" b="1" i="1" u="sng" dirty="0">
                <a:solidFill>
                  <a:schemeClr val="bg1"/>
                </a:solidFill>
              </a:rPr>
              <a:t>look</a:t>
            </a:r>
            <a:r>
              <a:rPr lang="en-US" sz="1800" i="1" dirty="0">
                <a:solidFill>
                  <a:schemeClr val="bg1"/>
                </a:solidFill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3310300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1E4D17E1-38D4-4C4A-B0D3-8F218DEAF5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rgbClr val="66FFFF"/>
                </a:solidFill>
              </a:rPr>
              <a:t>Questions coming …</a:t>
            </a:r>
            <a:endParaRPr lang="en-US" altLang="x-none" dirty="0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ext Box 1026">
            <a:extLst>
              <a:ext uri="{FF2B5EF4-FFF2-40B4-BE49-F238E27FC236}">
                <a16:creationId xmlns:a16="http://schemas.microsoft.com/office/drawing/2014/main" id="{43FC9113-84CE-154C-942A-8A05B6C39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64195" name="Text Box 1027">
            <a:extLst>
              <a:ext uri="{FF2B5EF4-FFF2-40B4-BE49-F238E27FC236}">
                <a16:creationId xmlns:a16="http://schemas.microsoft.com/office/drawing/2014/main" id="{58EB821D-537B-F74F-9DC1-F04A1BA29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64196" name="Rectangle 1028">
            <a:extLst>
              <a:ext uri="{FF2B5EF4-FFF2-40B4-BE49-F238E27FC236}">
                <a16:creationId xmlns:a16="http://schemas.microsoft.com/office/drawing/2014/main" id="{91438300-3A23-8345-9039-AD9D29B42E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4</a:t>
            </a:r>
          </a:p>
        </p:txBody>
      </p:sp>
      <p:sp>
        <p:nvSpPr>
          <p:cNvPr id="264197" name="Text Box 1029">
            <a:extLst>
              <a:ext uri="{FF2B5EF4-FFF2-40B4-BE49-F238E27FC236}">
                <a16:creationId xmlns:a16="http://schemas.microsoft.com/office/drawing/2014/main" id="{945C22A0-E2C7-9E4F-BB17-4FE5B374B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64198" name="Text Box 1030">
            <a:extLst>
              <a:ext uri="{FF2B5EF4-FFF2-40B4-BE49-F238E27FC236}">
                <a16:creationId xmlns:a16="http://schemas.microsoft.com/office/drawing/2014/main" id="{0062E834-6DAD-D140-B6BB-A222B26D8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67818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How large does the Moon </a:t>
            </a:r>
            <a:r>
              <a:rPr lang="en-US" altLang="x-none" sz="2400" b="1" i="1" dirty="0">
                <a:solidFill>
                  <a:schemeClr val="accent2"/>
                </a:solidFill>
              </a:rPr>
              <a:t>appear</a:t>
            </a:r>
            <a:r>
              <a:rPr lang="en-US" altLang="x-none" sz="2400" b="1" dirty="0">
                <a:solidFill>
                  <a:schemeClr val="accent2"/>
                </a:solidFill>
              </a:rPr>
              <a:t> in the sky?</a:t>
            </a: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A few inches.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 </a:t>
            </a:r>
            <a:r>
              <a:rPr lang="en-US" altLang="x-none" sz="2400" b="1" dirty="0"/>
              <a:t>A few thousand miles.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C</a:t>
            </a:r>
            <a:r>
              <a:rPr lang="en-US" altLang="x-none" sz="2400" dirty="0"/>
              <a:t> </a:t>
            </a:r>
            <a:r>
              <a:rPr lang="en-US" altLang="x-none" sz="2400" b="1" dirty="0"/>
              <a:t>A few arc seconds.</a:t>
            </a:r>
            <a:endParaRPr lang="en-US" altLang="x-none" sz="2400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</a:t>
            </a:r>
            <a:r>
              <a:rPr lang="en-US" altLang="x-none" sz="2400" b="1" dirty="0"/>
              <a:t> A light year.</a:t>
            </a: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E</a:t>
            </a:r>
            <a:r>
              <a:rPr lang="en-US" altLang="x-none" sz="2400" b="1" dirty="0">
                <a:solidFill>
                  <a:srgbClr val="FF0000"/>
                </a:solidFill>
              </a:rPr>
              <a:t> A half a degree.</a:t>
            </a:r>
          </a:p>
        </p:txBody>
      </p:sp>
      <p:sp>
        <p:nvSpPr>
          <p:cNvPr id="264199" name="Text Box 1031">
            <a:extLst>
              <a:ext uri="{FF2B5EF4-FFF2-40B4-BE49-F238E27FC236}">
                <a16:creationId xmlns:a16="http://schemas.microsoft.com/office/drawing/2014/main" id="{D15F41C2-4F3B-804E-AA58-AC1F913F6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64200" name="Text Box 1032">
            <a:extLst>
              <a:ext uri="{FF2B5EF4-FFF2-40B4-BE49-F238E27FC236}">
                <a16:creationId xmlns:a16="http://schemas.microsoft.com/office/drawing/2014/main" id="{A16C5AD8-5EBA-C740-A015-930BF0056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64201" name="Text Box 1033">
            <a:extLst>
              <a:ext uri="{FF2B5EF4-FFF2-40B4-BE49-F238E27FC236}">
                <a16:creationId xmlns:a16="http://schemas.microsoft.com/office/drawing/2014/main" id="{F7A1CA00-A48F-5046-B3E1-D872DE178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64202" name="Text Box 1034">
            <a:extLst>
              <a:ext uri="{FF2B5EF4-FFF2-40B4-BE49-F238E27FC236}">
                <a16:creationId xmlns:a16="http://schemas.microsoft.com/office/drawing/2014/main" id="{7B9B45E1-2C66-7A40-9821-3FA4E09A6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64203" name="Text Box 1035">
            <a:extLst>
              <a:ext uri="{FF2B5EF4-FFF2-40B4-BE49-F238E27FC236}">
                <a16:creationId xmlns:a16="http://schemas.microsoft.com/office/drawing/2014/main" id="{794A6D05-D17C-6C4E-86D4-44978CBE3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64204" name="Text Box 1036">
            <a:extLst>
              <a:ext uri="{FF2B5EF4-FFF2-40B4-BE49-F238E27FC236}">
                <a16:creationId xmlns:a16="http://schemas.microsoft.com/office/drawing/2014/main" id="{9E6EBE06-8E2C-3043-A1EA-16193F22E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64205" name="Text Box 1037">
            <a:extLst>
              <a:ext uri="{FF2B5EF4-FFF2-40B4-BE49-F238E27FC236}">
                <a16:creationId xmlns:a16="http://schemas.microsoft.com/office/drawing/2014/main" id="{16D4D00D-2D2A-DD49-AE0A-33F7C4830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64206" name="Text Box 1038">
            <a:extLst>
              <a:ext uri="{FF2B5EF4-FFF2-40B4-BE49-F238E27FC236}">
                <a16:creationId xmlns:a16="http://schemas.microsoft.com/office/drawing/2014/main" id="{AF52D3E4-C01D-1444-8601-C7F24EBAF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64207" name="Text Box 1039">
            <a:extLst>
              <a:ext uri="{FF2B5EF4-FFF2-40B4-BE49-F238E27FC236}">
                <a16:creationId xmlns:a16="http://schemas.microsoft.com/office/drawing/2014/main" id="{1620B109-3E00-D949-B51D-F384C4E05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64208" name="Text Box 1040">
            <a:extLst>
              <a:ext uri="{FF2B5EF4-FFF2-40B4-BE49-F238E27FC236}">
                <a16:creationId xmlns:a16="http://schemas.microsoft.com/office/drawing/2014/main" id="{2ED4D56C-A09F-5B45-B4BA-BBF922ACF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64209" name="Text Box 1041">
            <a:extLst>
              <a:ext uri="{FF2B5EF4-FFF2-40B4-BE49-F238E27FC236}">
                <a16:creationId xmlns:a16="http://schemas.microsoft.com/office/drawing/2014/main" id="{2486C0C5-4F34-4A44-A052-A51011C6E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64210" name="Text Box 1042">
            <a:extLst>
              <a:ext uri="{FF2B5EF4-FFF2-40B4-BE49-F238E27FC236}">
                <a16:creationId xmlns:a16="http://schemas.microsoft.com/office/drawing/2014/main" id="{4A84A161-9AAF-6F40-8AD3-9B651B7D4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64211" name="Text Box 1043">
            <a:extLst>
              <a:ext uri="{FF2B5EF4-FFF2-40B4-BE49-F238E27FC236}">
                <a16:creationId xmlns:a16="http://schemas.microsoft.com/office/drawing/2014/main" id="{E1B8F87D-AA40-EF41-B23E-F16CE42AB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64212" name="Text Box 1044">
            <a:extLst>
              <a:ext uri="{FF2B5EF4-FFF2-40B4-BE49-F238E27FC236}">
                <a16:creationId xmlns:a16="http://schemas.microsoft.com/office/drawing/2014/main" id="{C0686139-4597-C54E-BCA4-48A8ED666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64213" name="Text Box 1045">
            <a:extLst>
              <a:ext uri="{FF2B5EF4-FFF2-40B4-BE49-F238E27FC236}">
                <a16:creationId xmlns:a16="http://schemas.microsoft.com/office/drawing/2014/main" id="{C3B1D4A4-F30A-FA4A-BBD1-C3476332B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64214" name="Text Box 1046">
            <a:extLst>
              <a:ext uri="{FF2B5EF4-FFF2-40B4-BE49-F238E27FC236}">
                <a16:creationId xmlns:a16="http://schemas.microsoft.com/office/drawing/2014/main" id="{71CC4134-B757-2C49-9AF5-DCB8C78CB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64215" name="Text Box 1047">
            <a:extLst>
              <a:ext uri="{FF2B5EF4-FFF2-40B4-BE49-F238E27FC236}">
                <a16:creationId xmlns:a16="http://schemas.microsoft.com/office/drawing/2014/main" id="{28EA44AD-DE70-6E4D-8E0C-AE53D89C8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64216" name="Text Box 1048">
            <a:extLst>
              <a:ext uri="{FF2B5EF4-FFF2-40B4-BE49-F238E27FC236}">
                <a16:creationId xmlns:a16="http://schemas.microsoft.com/office/drawing/2014/main" id="{8F78A1BD-9579-D040-A837-0038EBA00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64217" name="Text Box 1049">
            <a:extLst>
              <a:ext uri="{FF2B5EF4-FFF2-40B4-BE49-F238E27FC236}">
                <a16:creationId xmlns:a16="http://schemas.microsoft.com/office/drawing/2014/main" id="{418F8754-B64A-9C43-A4AA-D8239F314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4218" name="Text Box 1050">
            <a:extLst>
              <a:ext uri="{FF2B5EF4-FFF2-40B4-BE49-F238E27FC236}">
                <a16:creationId xmlns:a16="http://schemas.microsoft.com/office/drawing/2014/main" id="{6D344A19-376F-114C-9B83-B45123385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64219" name="Text Box 1051">
            <a:extLst>
              <a:ext uri="{FF2B5EF4-FFF2-40B4-BE49-F238E27FC236}">
                <a16:creationId xmlns:a16="http://schemas.microsoft.com/office/drawing/2014/main" id="{106A51FD-748E-0B40-9868-55D3D140F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64220" name="Text Box 1052">
            <a:extLst>
              <a:ext uri="{FF2B5EF4-FFF2-40B4-BE49-F238E27FC236}">
                <a16:creationId xmlns:a16="http://schemas.microsoft.com/office/drawing/2014/main" id="{9C3E75AF-0157-A74E-BD2F-5BC205C2D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64221" name="Text Box 1053">
            <a:extLst>
              <a:ext uri="{FF2B5EF4-FFF2-40B4-BE49-F238E27FC236}">
                <a16:creationId xmlns:a16="http://schemas.microsoft.com/office/drawing/2014/main" id="{BFF3AB63-1539-5A47-940A-721B35F20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64222" name="Text Box 1054">
            <a:extLst>
              <a:ext uri="{FF2B5EF4-FFF2-40B4-BE49-F238E27FC236}">
                <a16:creationId xmlns:a16="http://schemas.microsoft.com/office/drawing/2014/main" id="{E6751622-122A-144A-A6B8-C82FC97E7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64223" name="Text Box 1055">
            <a:extLst>
              <a:ext uri="{FF2B5EF4-FFF2-40B4-BE49-F238E27FC236}">
                <a16:creationId xmlns:a16="http://schemas.microsoft.com/office/drawing/2014/main" id="{C9B60101-3BE4-6A4C-97BC-4C247C75B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64224" name="Text Box 1056">
            <a:extLst>
              <a:ext uri="{FF2B5EF4-FFF2-40B4-BE49-F238E27FC236}">
                <a16:creationId xmlns:a16="http://schemas.microsoft.com/office/drawing/2014/main" id="{B057EE04-5675-6245-AFAD-D7822E3F8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64225" name="Text Box 1057">
            <a:extLst>
              <a:ext uri="{FF2B5EF4-FFF2-40B4-BE49-F238E27FC236}">
                <a16:creationId xmlns:a16="http://schemas.microsoft.com/office/drawing/2014/main" id="{6F63EB32-6E0D-B348-BEA0-D65DB2C01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64226" name="Text Box 1058">
            <a:extLst>
              <a:ext uri="{FF2B5EF4-FFF2-40B4-BE49-F238E27FC236}">
                <a16:creationId xmlns:a16="http://schemas.microsoft.com/office/drawing/2014/main" id="{627D91BE-C09F-FD4A-BF94-37E9226C0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64227" name="Text Box 1059">
            <a:extLst>
              <a:ext uri="{FF2B5EF4-FFF2-40B4-BE49-F238E27FC236}">
                <a16:creationId xmlns:a16="http://schemas.microsoft.com/office/drawing/2014/main" id="{8F25CDFE-AFE7-8F4E-84E1-31D893B3C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264228" name="Text Box 1060">
            <a:extLst>
              <a:ext uri="{FF2B5EF4-FFF2-40B4-BE49-F238E27FC236}">
                <a16:creationId xmlns:a16="http://schemas.microsoft.com/office/drawing/2014/main" id="{5E069C24-21F1-BF4C-89C5-EEF306DA9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4" grpId="0" animBg="1"/>
      <p:bldP spid="264195" grpId="0" animBg="1"/>
      <p:bldP spid="264197" grpId="0" animBg="1"/>
      <p:bldP spid="264198" grpId="0"/>
      <p:bldP spid="264198" grpId="1"/>
      <p:bldP spid="264199" grpId="0" animBg="1"/>
      <p:bldP spid="264200" grpId="0" animBg="1"/>
      <p:bldP spid="264201" grpId="0" animBg="1"/>
      <p:bldP spid="264202" grpId="0" animBg="1"/>
      <p:bldP spid="264203" grpId="0" animBg="1"/>
      <p:bldP spid="264204" grpId="0" animBg="1"/>
      <p:bldP spid="264205" grpId="0" animBg="1"/>
      <p:bldP spid="264206" grpId="0" animBg="1"/>
      <p:bldP spid="264207" grpId="0" animBg="1"/>
      <p:bldP spid="264208" grpId="0" animBg="1"/>
      <p:bldP spid="264209" grpId="0" animBg="1"/>
      <p:bldP spid="264210" grpId="0" animBg="1"/>
      <p:bldP spid="264211" grpId="0" animBg="1"/>
      <p:bldP spid="264212" grpId="0" animBg="1"/>
      <p:bldP spid="264213" grpId="0" animBg="1"/>
      <p:bldP spid="264214" grpId="0" animBg="1"/>
      <p:bldP spid="264215" grpId="0" animBg="1"/>
      <p:bldP spid="264216" grpId="0" animBg="1"/>
      <p:bldP spid="264217" grpId="0" animBg="1"/>
      <p:bldP spid="264218" grpId="0" animBg="1"/>
      <p:bldP spid="264219" grpId="0" animBg="1"/>
      <p:bldP spid="264220" grpId="0" animBg="1"/>
      <p:bldP spid="264221" grpId="0" animBg="1"/>
      <p:bldP spid="264222" grpId="0" animBg="1"/>
      <p:bldP spid="264223" grpId="0" animBg="1"/>
      <p:bldP spid="264224" grpId="0" animBg="1"/>
      <p:bldP spid="264225" grpId="0" animBg="1"/>
      <p:bldP spid="264226" grpId="0" animBg="1"/>
      <p:bldP spid="264227" grpId="0" animBg="1"/>
      <p:bldP spid="2642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ext Box 1026">
            <a:extLst>
              <a:ext uri="{FF2B5EF4-FFF2-40B4-BE49-F238E27FC236}">
                <a16:creationId xmlns:a16="http://schemas.microsoft.com/office/drawing/2014/main" id="{CBD9E57E-51AF-C243-A8CC-E87FD531A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66243" name="Text Box 1027">
            <a:extLst>
              <a:ext uri="{FF2B5EF4-FFF2-40B4-BE49-F238E27FC236}">
                <a16:creationId xmlns:a16="http://schemas.microsoft.com/office/drawing/2014/main" id="{687D2A2A-BA73-C040-92D5-75A57E77F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66244" name="Rectangle 1028">
            <a:extLst>
              <a:ext uri="{FF2B5EF4-FFF2-40B4-BE49-F238E27FC236}">
                <a16:creationId xmlns:a16="http://schemas.microsoft.com/office/drawing/2014/main" id="{AD79E4F8-8A67-464F-B1FD-3915E359A7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5</a:t>
            </a:r>
          </a:p>
        </p:txBody>
      </p:sp>
      <p:sp>
        <p:nvSpPr>
          <p:cNvPr id="266245" name="Text Box 1029">
            <a:extLst>
              <a:ext uri="{FF2B5EF4-FFF2-40B4-BE49-F238E27FC236}">
                <a16:creationId xmlns:a16="http://schemas.microsoft.com/office/drawing/2014/main" id="{CEB2D4BC-90FC-1946-A06E-FAEAE8C73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66246" name="Text Box 1030">
            <a:extLst>
              <a:ext uri="{FF2B5EF4-FFF2-40B4-BE49-F238E27FC236}">
                <a16:creationId xmlns:a16="http://schemas.microsoft.com/office/drawing/2014/main" id="{DCDA1D9C-A00D-3645-98B3-715CE512A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391" y="1828800"/>
            <a:ext cx="45720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How large is the Big Dipper?</a:t>
            </a: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/>
              <a:t>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A few miles.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 </a:t>
            </a:r>
            <a:r>
              <a:rPr lang="en-US" altLang="x-none" sz="2400" b="1" dirty="0"/>
              <a:t>A few light years.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C </a:t>
            </a:r>
            <a:r>
              <a:rPr lang="en-US" altLang="x-none" sz="2400" b="1" dirty="0"/>
              <a:t>Five million light years.</a:t>
            </a:r>
            <a:endParaRPr lang="en-US" altLang="x-none" sz="2400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D</a:t>
            </a:r>
            <a:r>
              <a:rPr lang="en-US" altLang="x-none" sz="2400" b="1" dirty="0">
                <a:solidFill>
                  <a:srgbClr val="FF0000"/>
                </a:solidFill>
              </a:rPr>
              <a:t> More than twenty degrees.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E</a:t>
            </a:r>
            <a:r>
              <a:rPr lang="en-US" altLang="x-none" sz="2400" b="1" dirty="0"/>
              <a:t> A half a degree.</a:t>
            </a:r>
          </a:p>
        </p:txBody>
      </p:sp>
      <p:sp>
        <p:nvSpPr>
          <p:cNvPr id="266247" name="Text Box 1031">
            <a:extLst>
              <a:ext uri="{FF2B5EF4-FFF2-40B4-BE49-F238E27FC236}">
                <a16:creationId xmlns:a16="http://schemas.microsoft.com/office/drawing/2014/main" id="{A87EE9A5-0EC4-3540-BEF4-306703A77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66248" name="Text Box 1032">
            <a:extLst>
              <a:ext uri="{FF2B5EF4-FFF2-40B4-BE49-F238E27FC236}">
                <a16:creationId xmlns:a16="http://schemas.microsoft.com/office/drawing/2014/main" id="{E4B1D472-62DF-F84A-AB99-78726B984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66249" name="Text Box 1033">
            <a:extLst>
              <a:ext uri="{FF2B5EF4-FFF2-40B4-BE49-F238E27FC236}">
                <a16:creationId xmlns:a16="http://schemas.microsoft.com/office/drawing/2014/main" id="{8A58319D-266E-B249-BD11-775D7F479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66250" name="Text Box 1034">
            <a:extLst>
              <a:ext uri="{FF2B5EF4-FFF2-40B4-BE49-F238E27FC236}">
                <a16:creationId xmlns:a16="http://schemas.microsoft.com/office/drawing/2014/main" id="{69CDFC9F-F1F1-4244-992A-9B9DCF0C0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66251" name="Text Box 1035">
            <a:extLst>
              <a:ext uri="{FF2B5EF4-FFF2-40B4-BE49-F238E27FC236}">
                <a16:creationId xmlns:a16="http://schemas.microsoft.com/office/drawing/2014/main" id="{DE4B76A0-8263-7F40-A324-D34E95D89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66252" name="Text Box 1036">
            <a:extLst>
              <a:ext uri="{FF2B5EF4-FFF2-40B4-BE49-F238E27FC236}">
                <a16:creationId xmlns:a16="http://schemas.microsoft.com/office/drawing/2014/main" id="{DA33C465-AA00-D143-9855-A17140A32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66253" name="Text Box 1037">
            <a:extLst>
              <a:ext uri="{FF2B5EF4-FFF2-40B4-BE49-F238E27FC236}">
                <a16:creationId xmlns:a16="http://schemas.microsoft.com/office/drawing/2014/main" id="{4366EA0E-811B-1142-A040-C6F835AAD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66254" name="Text Box 1038">
            <a:extLst>
              <a:ext uri="{FF2B5EF4-FFF2-40B4-BE49-F238E27FC236}">
                <a16:creationId xmlns:a16="http://schemas.microsoft.com/office/drawing/2014/main" id="{EF18D60E-90D8-EC47-ADC7-F7950BF32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66255" name="Text Box 1039">
            <a:extLst>
              <a:ext uri="{FF2B5EF4-FFF2-40B4-BE49-F238E27FC236}">
                <a16:creationId xmlns:a16="http://schemas.microsoft.com/office/drawing/2014/main" id="{9B1EEE37-E8DE-8B4B-B528-373B3CE9C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66256" name="Text Box 1040">
            <a:extLst>
              <a:ext uri="{FF2B5EF4-FFF2-40B4-BE49-F238E27FC236}">
                <a16:creationId xmlns:a16="http://schemas.microsoft.com/office/drawing/2014/main" id="{284BA1FE-A066-2547-A989-22B693FB7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66257" name="Text Box 1041">
            <a:extLst>
              <a:ext uri="{FF2B5EF4-FFF2-40B4-BE49-F238E27FC236}">
                <a16:creationId xmlns:a16="http://schemas.microsoft.com/office/drawing/2014/main" id="{8915EEED-1145-E54C-94D8-4D8D2F14A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66258" name="Text Box 1042">
            <a:extLst>
              <a:ext uri="{FF2B5EF4-FFF2-40B4-BE49-F238E27FC236}">
                <a16:creationId xmlns:a16="http://schemas.microsoft.com/office/drawing/2014/main" id="{B0011216-494F-ED49-8E9B-6744719D0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66259" name="Text Box 1043">
            <a:extLst>
              <a:ext uri="{FF2B5EF4-FFF2-40B4-BE49-F238E27FC236}">
                <a16:creationId xmlns:a16="http://schemas.microsoft.com/office/drawing/2014/main" id="{29FFC2DE-E5EB-0C43-8ABD-5A86C9CB1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66260" name="Text Box 1044">
            <a:extLst>
              <a:ext uri="{FF2B5EF4-FFF2-40B4-BE49-F238E27FC236}">
                <a16:creationId xmlns:a16="http://schemas.microsoft.com/office/drawing/2014/main" id="{47796A9B-6167-6348-8031-39D03129B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66261" name="Text Box 1045">
            <a:extLst>
              <a:ext uri="{FF2B5EF4-FFF2-40B4-BE49-F238E27FC236}">
                <a16:creationId xmlns:a16="http://schemas.microsoft.com/office/drawing/2014/main" id="{B5395061-7E36-3F4A-AEA7-08863F500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66262" name="Text Box 1046">
            <a:extLst>
              <a:ext uri="{FF2B5EF4-FFF2-40B4-BE49-F238E27FC236}">
                <a16:creationId xmlns:a16="http://schemas.microsoft.com/office/drawing/2014/main" id="{7DA04532-01BB-3847-B58A-5DDF238CD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66263" name="Text Box 1047">
            <a:extLst>
              <a:ext uri="{FF2B5EF4-FFF2-40B4-BE49-F238E27FC236}">
                <a16:creationId xmlns:a16="http://schemas.microsoft.com/office/drawing/2014/main" id="{F978C07B-E77B-4248-BF03-E00C1C2C8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66264" name="Text Box 1048">
            <a:extLst>
              <a:ext uri="{FF2B5EF4-FFF2-40B4-BE49-F238E27FC236}">
                <a16:creationId xmlns:a16="http://schemas.microsoft.com/office/drawing/2014/main" id="{3FD25926-080D-F342-98DE-99AAE3B7D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66265" name="Text Box 1049">
            <a:extLst>
              <a:ext uri="{FF2B5EF4-FFF2-40B4-BE49-F238E27FC236}">
                <a16:creationId xmlns:a16="http://schemas.microsoft.com/office/drawing/2014/main" id="{5BB8E82E-E33F-8449-BB1E-A6090116E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6266" name="Text Box 1050">
            <a:extLst>
              <a:ext uri="{FF2B5EF4-FFF2-40B4-BE49-F238E27FC236}">
                <a16:creationId xmlns:a16="http://schemas.microsoft.com/office/drawing/2014/main" id="{70ED579B-9088-7743-ACFB-FAE3326D9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66267" name="Text Box 1051">
            <a:extLst>
              <a:ext uri="{FF2B5EF4-FFF2-40B4-BE49-F238E27FC236}">
                <a16:creationId xmlns:a16="http://schemas.microsoft.com/office/drawing/2014/main" id="{60835FA0-2158-FE40-BA82-2A60C9AC1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66268" name="Text Box 1052">
            <a:extLst>
              <a:ext uri="{FF2B5EF4-FFF2-40B4-BE49-F238E27FC236}">
                <a16:creationId xmlns:a16="http://schemas.microsoft.com/office/drawing/2014/main" id="{7AFFEF70-7021-D340-A80B-B0D89C4C9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66269" name="Text Box 1053">
            <a:extLst>
              <a:ext uri="{FF2B5EF4-FFF2-40B4-BE49-F238E27FC236}">
                <a16:creationId xmlns:a16="http://schemas.microsoft.com/office/drawing/2014/main" id="{BCA8EEB2-E082-F14B-BD28-60AB96E00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66270" name="Text Box 1054">
            <a:extLst>
              <a:ext uri="{FF2B5EF4-FFF2-40B4-BE49-F238E27FC236}">
                <a16:creationId xmlns:a16="http://schemas.microsoft.com/office/drawing/2014/main" id="{54F89738-F1FC-9940-9554-134721641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66271" name="Text Box 1055">
            <a:extLst>
              <a:ext uri="{FF2B5EF4-FFF2-40B4-BE49-F238E27FC236}">
                <a16:creationId xmlns:a16="http://schemas.microsoft.com/office/drawing/2014/main" id="{D66100E8-69E0-7347-80C7-D2895B22E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66272" name="Text Box 1056">
            <a:extLst>
              <a:ext uri="{FF2B5EF4-FFF2-40B4-BE49-F238E27FC236}">
                <a16:creationId xmlns:a16="http://schemas.microsoft.com/office/drawing/2014/main" id="{AE5B0121-212E-B94D-9F8F-E3B53DA22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66273" name="Text Box 1057">
            <a:extLst>
              <a:ext uri="{FF2B5EF4-FFF2-40B4-BE49-F238E27FC236}">
                <a16:creationId xmlns:a16="http://schemas.microsoft.com/office/drawing/2014/main" id="{FAF341DD-1AA2-CF43-BAF9-703CD4EE8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66274" name="Text Box 1058">
            <a:extLst>
              <a:ext uri="{FF2B5EF4-FFF2-40B4-BE49-F238E27FC236}">
                <a16:creationId xmlns:a16="http://schemas.microsoft.com/office/drawing/2014/main" id="{92CB214E-85D1-E146-A279-0D67B2F61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66275" name="Text Box 1059">
            <a:extLst>
              <a:ext uri="{FF2B5EF4-FFF2-40B4-BE49-F238E27FC236}">
                <a16:creationId xmlns:a16="http://schemas.microsoft.com/office/drawing/2014/main" id="{6E48033F-C190-4446-9527-1EF8B5820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 animBg="1"/>
      <p:bldP spid="266243" grpId="0" animBg="1"/>
      <p:bldP spid="266245" grpId="0" animBg="1"/>
      <p:bldP spid="266246" grpId="0"/>
      <p:bldP spid="266246" grpId="1"/>
      <p:bldP spid="266247" grpId="0" animBg="1"/>
      <p:bldP spid="266248" grpId="0" animBg="1"/>
      <p:bldP spid="266249" grpId="0" animBg="1"/>
      <p:bldP spid="266250" grpId="0" animBg="1"/>
      <p:bldP spid="266251" grpId="0" animBg="1"/>
      <p:bldP spid="266252" grpId="0" animBg="1"/>
      <p:bldP spid="266253" grpId="0" animBg="1"/>
      <p:bldP spid="266254" grpId="0" animBg="1"/>
      <p:bldP spid="266255" grpId="0" animBg="1"/>
      <p:bldP spid="266256" grpId="0" animBg="1"/>
      <p:bldP spid="266257" grpId="0" animBg="1"/>
      <p:bldP spid="266258" grpId="0" animBg="1"/>
      <p:bldP spid="266259" grpId="0" animBg="1"/>
      <p:bldP spid="266260" grpId="0" animBg="1"/>
      <p:bldP spid="266261" grpId="0" animBg="1"/>
      <p:bldP spid="266262" grpId="0" animBg="1"/>
      <p:bldP spid="266263" grpId="0" animBg="1"/>
      <p:bldP spid="266264" grpId="0" animBg="1"/>
      <p:bldP spid="266265" grpId="0" animBg="1"/>
      <p:bldP spid="266266" grpId="0" animBg="1"/>
      <p:bldP spid="266267" grpId="0" animBg="1"/>
      <p:bldP spid="266268" grpId="0" animBg="1"/>
      <p:bldP spid="266269" grpId="0" animBg="1"/>
      <p:bldP spid="266270" grpId="0" animBg="1"/>
      <p:bldP spid="266271" grpId="0" animBg="1"/>
      <p:bldP spid="266272" grpId="0" animBg="1"/>
      <p:bldP spid="266273" grpId="0" animBg="1"/>
      <p:bldP spid="266274" grpId="0" animBg="1"/>
      <p:bldP spid="2662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oonFull">
            <a:extLst>
              <a:ext uri="{FF2B5EF4-FFF2-40B4-BE49-F238E27FC236}">
                <a16:creationId xmlns:a16="http://schemas.microsoft.com/office/drawing/2014/main" id="{411AF58B-1D64-A843-BC0A-5C52496C0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9"/>
          <a:stretch>
            <a:fillRect/>
          </a:stretch>
        </p:blipFill>
        <p:spPr bwMode="auto">
          <a:xfrm>
            <a:off x="3124200" y="1609725"/>
            <a:ext cx="60198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7" name="Rectangle 3">
            <a:extLst>
              <a:ext uri="{FF2B5EF4-FFF2-40B4-BE49-F238E27FC236}">
                <a16:creationId xmlns:a16="http://schemas.microsoft.com/office/drawing/2014/main" id="{5B7702F0-3E04-F04A-8E51-A8491D6FF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657600" cy="609600"/>
          </a:xfrm>
        </p:spPr>
        <p:txBody>
          <a:bodyPr/>
          <a:lstStyle/>
          <a:p>
            <a:pPr>
              <a:defRPr/>
            </a:pPr>
            <a:r>
              <a:rPr lang="en-US" altLang="x-none" sz="3200" b="1">
                <a:solidFill>
                  <a:srgbClr val="FF0000"/>
                </a:solidFill>
              </a:rPr>
              <a:t>Resolution</a:t>
            </a:r>
            <a:endParaRPr lang="en-US" altLang="x-none"/>
          </a:p>
        </p:txBody>
      </p:sp>
      <p:sp>
        <p:nvSpPr>
          <p:cNvPr id="195588" name="Line 4">
            <a:extLst>
              <a:ext uri="{FF2B5EF4-FFF2-40B4-BE49-F238E27FC236}">
                <a16:creationId xmlns:a16="http://schemas.microsoft.com/office/drawing/2014/main" id="{4F602D66-473B-E743-8BD7-01A249E6C9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5486400"/>
            <a:ext cx="12192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9701" name="Picture 5" descr="MoonFull30">
            <a:extLst>
              <a:ext uri="{FF2B5EF4-FFF2-40B4-BE49-F238E27FC236}">
                <a16:creationId xmlns:a16="http://schemas.microsoft.com/office/drawing/2014/main" id="{89E8258D-AF8E-234C-8F93-1A75A3E0D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3429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90" name="Oval 6">
            <a:extLst>
              <a:ext uri="{FF2B5EF4-FFF2-40B4-BE49-F238E27FC236}">
                <a16:creationId xmlns:a16="http://schemas.microsoft.com/office/drawing/2014/main" id="{D9944F47-9C68-A84F-AE09-B7731AB31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219200"/>
            <a:ext cx="76200" cy="76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5591" name="Text Box 7">
            <a:extLst>
              <a:ext uri="{FF2B5EF4-FFF2-40B4-BE49-F238E27FC236}">
                <a16:creationId xmlns:a16="http://schemas.microsoft.com/office/drawing/2014/main" id="{26A84086-A843-0D4F-A974-048F525C4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08751"/>
            <a:ext cx="50064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000" b="1" dirty="0">
                <a:solidFill>
                  <a:srgbClr val="66FFFF"/>
                </a:solidFill>
              </a:rPr>
              <a:t>Resolution of the </a:t>
            </a:r>
            <a:r>
              <a:rPr lang="en-US" altLang="x-none" sz="2000" b="1" dirty="0">
                <a:solidFill>
                  <a:srgbClr val="00CC00"/>
                </a:solidFill>
              </a:rPr>
              <a:t>human eye</a:t>
            </a:r>
            <a:r>
              <a:rPr lang="en-US" altLang="x-none" sz="2000" b="1" dirty="0">
                <a:solidFill>
                  <a:srgbClr val="66FFFF"/>
                </a:solidFill>
              </a:rPr>
              <a:t> is </a:t>
            </a:r>
            <a:r>
              <a:rPr lang="en-US" altLang="x-none" sz="2000" b="1" dirty="0">
                <a:solidFill>
                  <a:srgbClr val="FFFF00"/>
                </a:solidFill>
              </a:rPr>
              <a:t>1 am = 60 as</a:t>
            </a:r>
            <a:r>
              <a:rPr lang="en-US" altLang="x-none" sz="2000" b="1" dirty="0">
                <a:solidFill>
                  <a:srgbClr val="66FFFF"/>
                </a:solidFill>
              </a:rPr>
              <a:t>.</a:t>
            </a:r>
            <a:endParaRPr lang="en-US" altLang="x-none" b="1" dirty="0"/>
          </a:p>
        </p:txBody>
      </p:sp>
      <p:sp>
        <p:nvSpPr>
          <p:cNvPr id="195592" name="Line 8">
            <a:extLst>
              <a:ext uri="{FF2B5EF4-FFF2-40B4-BE49-F238E27FC236}">
                <a16:creationId xmlns:a16="http://schemas.microsoft.com/office/drawing/2014/main" id="{665BB6E0-815C-1F40-9E33-EF65DC27A9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533400"/>
            <a:ext cx="1143000" cy="70788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5593" name="Text Box 9">
            <a:extLst>
              <a:ext uri="{FF2B5EF4-FFF2-40B4-BE49-F238E27FC236}">
                <a16:creationId xmlns:a16="http://schemas.microsoft.com/office/drawing/2014/main" id="{605A2430-B762-EE4A-BF12-8455442F0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415088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x-none" sz="2000" b="1">
                <a:solidFill>
                  <a:srgbClr val="66FFFF"/>
                </a:solidFill>
              </a:rPr>
              <a:t>Resolution of a </a:t>
            </a:r>
            <a:r>
              <a:rPr lang="en-US" altLang="x-none" sz="2000" b="1">
                <a:solidFill>
                  <a:srgbClr val="00CC00"/>
                </a:solidFill>
              </a:rPr>
              <a:t>simple telescope</a:t>
            </a:r>
            <a:r>
              <a:rPr lang="en-US" altLang="x-none" sz="2000" b="1">
                <a:solidFill>
                  <a:srgbClr val="66FFFF"/>
                </a:solidFill>
              </a:rPr>
              <a:t> is ~ </a:t>
            </a:r>
            <a:r>
              <a:rPr lang="en-US" altLang="x-none" sz="2000" b="1">
                <a:solidFill>
                  <a:srgbClr val="FFFF00"/>
                </a:solidFill>
              </a:rPr>
              <a:t>1 as</a:t>
            </a:r>
            <a:endParaRPr lang="en-US" altLang="x-none" b="1"/>
          </a:p>
        </p:txBody>
      </p:sp>
      <p:sp>
        <p:nvSpPr>
          <p:cNvPr id="195594" name="Text Box 10">
            <a:extLst>
              <a:ext uri="{FF2B5EF4-FFF2-40B4-BE49-F238E27FC236}">
                <a16:creationId xmlns:a16="http://schemas.microsoft.com/office/drawing/2014/main" id="{4450246B-936B-8143-963C-0F87D8FE4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6088063"/>
            <a:ext cx="300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2000" b="1" i="1">
                <a:solidFill>
                  <a:srgbClr val="66FFFF"/>
                </a:solidFill>
              </a:rPr>
              <a:t>Much more detail is visible</a:t>
            </a:r>
            <a:endParaRPr lang="en-US" altLang="x-none" b="1"/>
          </a:p>
        </p:txBody>
      </p:sp>
      <p:sp>
        <p:nvSpPr>
          <p:cNvPr id="195595" name="Rectangle 11">
            <a:extLst>
              <a:ext uri="{FF2B5EF4-FFF2-40B4-BE49-F238E27FC236}">
                <a16:creationId xmlns:a16="http://schemas.microsoft.com/office/drawing/2014/main" id="{8F4ED801-8F11-224D-83AF-906D0FFBD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8" y="3511550"/>
            <a:ext cx="3338512" cy="2051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x-none" b="1" dirty="0">
                <a:solidFill>
                  <a:srgbClr val="FFFF00"/>
                </a:solidFill>
              </a:rPr>
              <a:t>Stars are points in</a:t>
            </a:r>
          </a:p>
          <a:p>
            <a:pPr>
              <a:defRPr/>
            </a:pPr>
            <a:r>
              <a:rPr lang="en-US" altLang="x-none" b="1" dirty="0">
                <a:solidFill>
                  <a:srgbClr val="FFFF00"/>
                </a:solidFill>
              </a:rPr>
              <a:t>    all telescopes:</a:t>
            </a:r>
            <a:endParaRPr lang="en-US" altLang="x-none" sz="1800" dirty="0"/>
          </a:p>
          <a:p>
            <a:pPr>
              <a:defRPr/>
            </a:pPr>
            <a:r>
              <a:rPr lang="en-US" altLang="x-none" sz="2000" dirty="0">
                <a:solidFill>
                  <a:srgbClr val="66FFFF"/>
                </a:solidFill>
              </a:rPr>
              <a:t>Calculated size of a star:</a:t>
            </a:r>
          </a:p>
          <a:p>
            <a:pPr>
              <a:defRPr/>
            </a:pPr>
            <a:r>
              <a:rPr lang="en-US" altLang="x-none" sz="2000" dirty="0">
                <a:solidFill>
                  <a:srgbClr val="66FFFF"/>
                </a:solidFill>
              </a:rPr>
              <a:t>                              ~ 0.001 as,</a:t>
            </a:r>
          </a:p>
          <a:p>
            <a:pPr>
              <a:defRPr/>
            </a:pPr>
            <a:r>
              <a:rPr lang="en-US" altLang="x-none" sz="2000" dirty="0">
                <a:solidFill>
                  <a:srgbClr val="66FFFF"/>
                </a:solidFill>
              </a:rPr>
              <a:t>Resolution of best telescope:</a:t>
            </a:r>
          </a:p>
          <a:p>
            <a:pPr>
              <a:defRPr/>
            </a:pPr>
            <a:r>
              <a:rPr lang="en-US" altLang="x-none" sz="2000" dirty="0">
                <a:solidFill>
                  <a:srgbClr val="66FFFF"/>
                </a:solidFill>
              </a:rPr>
              <a:t>                              ~ 0.1 as.</a:t>
            </a:r>
            <a:endParaRPr lang="en-US" altLang="x-none" dirty="0">
              <a:solidFill>
                <a:srgbClr val="66FFFF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A885DC73-85C0-5643-AAC7-5DD25C662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515" y="990600"/>
            <a:ext cx="47293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2000" b="1" dirty="0">
                <a:solidFill>
                  <a:srgbClr val="66FFFF"/>
                </a:solidFill>
              </a:rPr>
              <a:t>Anything smaller than the resolution is </a:t>
            </a:r>
          </a:p>
          <a:p>
            <a:pPr algn="ctr">
              <a:defRPr/>
            </a:pPr>
            <a:r>
              <a:rPr lang="en-US" altLang="x-none" sz="2000" b="1" dirty="0">
                <a:solidFill>
                  <a:srgbClr val="66FFFF"/>
                </a:solidFill>
              </a:rPr>
              <a:t>invisible or looks only like a dot (if bright)</a:t>
            </a:r>
            <a:endParaRPr lang="en-US" altLang="x-none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icture 2">
            <a:extLst>
              <a:ext uri="{FF2B5EF4-FFF2-40B4-BE49-F238E27FC236}">
                <a16:creationId xmlns:a16="http://schemas.microsoft.com/office/drawing/2014/main" id="{355DF613-C26E-834F-86DE-25366D52D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113"/>
            <a:ext cx="86868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39" name="Rectangle 3">
            <a:extLst>
              <a:ext uri="{FF2B5EF4-FFF2-40B4-BE49-F238E27FC236}">
                <a16:creationId xmlns:a16="http://schemas.microsoft.com/office/drawing/2014/main" id="{BB79AE88-87D7-3F40-915B-69D7A2C6A4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91400" cy="609600"/>
          </a:xfrm>
        </p:spPr>
        <p:txBody>
          <a:bodyPr/>
          <a:lstStyle/>
          <a:p>
            <a:pPr>
              <a:defRPr/>
            </a:pPr>
            <a:r>
              <a:rPr lang="en-US" altLang="x-none" sz="3200" b="1" dirty="0">
                <a:solidFill>
                  <a:srgbClr val="FF0000"/>
                </a:solidFill>
              </a:rPr>
              <a:t>Example for resolution: </a:t>
            </a:r>
            <a:r>
              <a:rPr lang="en-US" altLang="x-none" sz="3200" b="1" dirty="0" err="1">
                <a:solidFill>
                  <a:srgbClr val="FF0000"/>
                </a:solidFill>
              </a:rPr>
              <a:t>Alcor</a:t>
            </a:r>
            <a:r>
              <a:rPr lang="en-US" altLang="x-none" sz="3200" b="1" dirty="0">
                <a:solidFill>
                  <a:srgbClr val="FF0000"/>
                </a:solidFill>
              </a:rPr>
              <a:t> and Mizar</a:t>
            </a:r>
            <a:endParaRPr lang="en-US" altLang="x-none" dirty="0"/>
          </a:p>
        </p:txBody>
      </p:sp>
      <p:sp>
        <p:nvSpPr>
          <p:cNvPr id="193540" name="Line 4">
            <a:extLst>
              <a:ext uri="{FF2B5EF4-FFF2-40B4-BE49-F238E27FC236}">
                <a16:creationId xmlns:a16="http://schemas.microsoft.com/office/drawing/2014/main" id="{EA939FF3-F9A1-5940-AF22-39DBBF85C8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1447800"/>
            <a:ext cx="304800" cy="152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3541" name="Text Box 5">
            <a:extLst>
              <a:ext uri="{FF2B5EF4-FFF2-40B4-BE49-F238E27FC236}">
                <a16:creationId xmlns:a16="http://schemas.microsoft.com/office/drawing/2014/main" id="{3B00FB1D-6D5D-5C42-B27F-02A5E487C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1210" y="4397276"/>
            <a:ext cx="495193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 dirty="0">
                <a:solidFill>
                  <a:srgbClr val="FFFF00"/>
                </a:solidFill>
              </a:rPr>
              <a:t>The handle of the Big Dipper:</a:t>
            </a:r>
          </a:p>
          <a:p>
            <a:pPr algn="ctr">
              <a:defRPr/>
            </a:pPr>
            <a:r>
              <a:rPr lang="en-US" altLang="x-none" b="1" dirty="0">
                <a:solidFill>
                  <a:srgbClr val="FFFF00"/>
                </a:solidFill>
              </a:rPr>
              <a:t>the middle star is a double</a:t>
            </a:r>
          </a:p>
          <a:p>
            <a:pPr algn="ctr">
              <a:defRPr/>
            </a:pPr>
            <a:endParaRPr lang="en-US" altLang="x-none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en-US" altLang="x-none" b="1" dirty="0">
                <a:solidFill>
                  <a:srgbClr val="66FFFF"/>
                </a:solidFill>
              </a:rPr>
              <a:t>How far apart are </a:t>
            </a:r>
            <a:r>
              <a:rPr lang="en-US" altLang="x-none" b="1" dirty="0" err="1">
                <a:solidFill>
                  <a:srgbClr val="66FFFF"/>
                </a:solidFill>
              </a:rPr>
              <a:t>Alcor</a:t>
            </a:r>
            <a:r>
              <a:rPr lang="en-US" altLang="x-none" b="1" dirty="0">
                <a:solidFill>
                  <a:srgbClr val="66FFFF"/>
                </a:solidFill>
              </a:rPr>
              <a:t> and Mizar?</a:t>
            </a:r>
          </a:p>
          <a:p>
            <a:pPr algn="ctr">
              <a:defRPr/>
            </a:pPr>
            <a:endParaRPr lang="en-US" altLang="x-none" b="1" dirty="0">
              <a:solidFill>
                <a:srgbClr val="66FFFF"/>
              </a:solidFill>
            </a:endParaRPr>
          </a:p>
          <a:p>
            <a:pPr algn="ctr">
              <a:defRPr/>
            </a:pPr>
            <a:r>
              <a:rPr lang="en-US" altLang="x-none" b="1" dirty="0">
                <a:solidFill>
                  <a:srgbClr val="66FFFF"/>
                </a:solidFill>
              </a:rPr>
              <a:t>25 am</a:t>
            </a:r>
            <a:endParaRPr lang="en-US" altLang="x-none" b="1" dirty="0"/>
          </a:p>
        </p:txBody>
      </p:sp>
      <p:sp>
        <p:nvSpPr>
          <p:cNvPr id="193542" name="Text Box 6">
            <a:extLst>
              <a:ext uri="{FF2B5EF4-FFF2-40B4-BE49-F238E27FC236}">
                <a16:creationId xmlns:a16="http://schemas.microsoft.com/office/drawing/2014/main" id="{F9219A89-8F14-3A41-A2C3-FB0995F34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4478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1800" b="1" i="1">
                <a:solidFill>
                  <a:srgbClr val="FF0000"/>
                </a:solidFill>
              </a:rPr>
              <a:t>25 am</a:t>
            </a:r>
            <a:endParaRPr lang="en-US" altLang="x-none" b="1"/>
          </a:p>
        </p:txBody>
      </p:sp>
      <p:sp>
        <p:nvSpPr>
          <p:cNvPr id="193543" name="AutoShape 7">
            <a:extLst>
              <a:ext uri="{FF2B5EF4-FFF2-40B4-BE49-F238E27FC236}">
                <a16:creationId xmlns:a16="http://schemas.microsoft.com/office/drawing/2014/main" id="{EC9DB583-8CBE-CD4E-8034-339A74212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62000"/>
            <a:ext cx="2971800" cy="19050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altLang="x-none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altLang="x-none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altLang="x-none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altLang="x-none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altLang="x-none" i="1" dirty="0">
                <a:solidFill>
                  <a:schemeClr val="bg1"/>
                </a:solidFill>
              </a:rPr>
              <a:t>In a telescope’s view</a:t>
            </a:r>
            <a:endParaRPr lang="x-none" altLang="x-none" i="1">
              <a:solidFill>
                <a:schemeClr val="bg1"/>
              </a:solidFill>
            </a:endParaRPr>
          </a:p>
        </p:txBody>
      </p:sp>
      <p:sp>
        <p:nvSpPr>
          <p:cNvPr id="193544" name="Oval 8">
            <a:extLst>
              <a:ext uri="{FF2B5EF4-FFF2-40B4-BE49-F238E27FC236}">
                <a16:creationId xmlns:a16="http://schemas.microsoft.com/office/drawing/2014/main" id="{B98BC9CA-BF78-C348-BF69-49014ACA9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914400"/>
            <a:ext cx="76200" cy="76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3545" name="Oval 9">
            <a:extLst>
              <a:ext uri="{FF2B5EF4-FFF2-40B4-BE49-F238E27FC236}">
                <a16:creationId xmlns:a16="http://schemas.microsoft.com/office/drawing/2014/main" id="{8C8AF5CB-3C6E-4248-AB94-159001E5F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905000"/>
            <a:ext cx="76200" cy="76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3546" name="Oval 10">
            <a:extLst>
              <a:ext uri="{FF2B5EF4-FFF2-40B4-BE49-F238E27FC236}">
                <a16:creationId xmlns:a16="http://schemas.microsoft.com/office/drawing/2014/main" id="{3763225B-4A17-AA47-BC1A-1BAF47E3441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057400" y="1828800"/>
            <a:ext cx="76200" cy="76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3548" name="Line 12">
            <a:extLst>
              <a:ext uri="{FF2B5EF4-FFF2-40B4-BE49-F238E27FC236}">
                <a16:creationId xmlns:a16="http://schemas.microsoft.com/office/drawing/2014/main" id="{B4DB6900-CC6A-3343-8EA6-4637EC8246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1981200"/>
            <a:ext cx="1524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3549" name="Text Box 13">
            <a:extLst>
              <a:ext uri="{FF2B5EF4-FFF2-40B4-BE49-F238E27FC236}">
                <a16:creationId xmlns:a16="http://schemas.microsoft.com/office/drawing/2014/main" id="{D1EE7941-DC92-F542-AF5F-F7A791965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71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1800" b="1" i="1">
                <a:solidFill>
                  <a:srgbClr val="FF0000"/>
                </a:solidFill>
              </a:rPr>
              <a:t>25 am</a:t>
            </a:r>
            <a:endParaRPr lang="en-US" altLang="x-none" b="1"/>
          </a:p>
        </p:txBody>
      </p:sp>
      <p:sp>
        <p:nvSpPr>
          <p:cNvPr id="193550" name="Text Box 14">
            <a:extLst>
              <a:ext uri="{FF2B5EF4-FFF2-40B4-BE49-F238E27FC236}">
                <a16:creationId xmlns:a16="http://schemas.microsoft.com/office/drawing/2014/main" id="{8507002C-EE1A-1846-8F3D-7655C9B0B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2003425"/>
            <a:ext cx="619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1600" b="1" i="1">
                <a:solidFill>
                  <a:srgbClr val="FF0000"/>
                </a:solidFill>
              </a:rPr>
              <a:t>14 as</a:t>
            </a:r>
            <a:endParaRPr lang="en-US" altLang="x-none" b="1"/>
          </a:p>
        </p:txBody>
      </p:sp>
      <p:sp>
        <p:nvSpPr>
          <p:cNvPr id="193551" name="Line 15">
            <a:extLst>
              <a:ext uri="{FF2B5EF4-FFF2-40B4-BE49-F238E27FC236}">
                <a16:creationId xmlns:a16="http://schemas.microsoft.com/office/drawing/2014/main" id="{AB4A0326-2D3C-3B4A-873B-2A28633CAD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990600"/>
            <a:ext cx="12192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3553" name="Text Box 17">
            <a:extLst>
              <a:ext uri="{FF2B5EF4-FFF2-40B4-BE49-F238E27FC236}">
                <a16:creationId xmlns:a16="http://schemas.microsoft.com/office/drawing/2014/main" id="{7063B4B9-EC34-B84D-8D4D-26C5A8A5A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14400"/>
            <a:ext cx="588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1400">
                <a:solidFill>
                  <a:srgbClr val="66FFFF"/>
                </a:solidFill>
              </a:rPr>
              <a:t>Alcor</a:t>
            </a:r>
            <a:endParaRPr lang="en-US" altLang="x-none"/>
          </a:p>
        </p:txBody>
      </p:sp>
      <p:sp>
        <p:nvSpPr>
          <p:cNvPr id="193554" name="Text Box 18">
            <a:extLst>
              <a:ext uri="{FF2B5EF4-FFF2-40B4-BE49-F238E27FC236}">
                <a16:creationId xmlns:a16="http://schemas.microsoft.com/office/drawing/2014/main" id="{EDBCD32E-5120-F04D-A8E7-E085F29E9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524000"/>
            <a:ext cx="1127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1400">
                <a:solidFill>
                  <a:srgbClr val="66FFFF"/>
                </a:solidFill>
              </a:rPr>
              <a:t>Mizar A &amp; B</a:t>
            </a:r>
            <a:endParaRPr lang="en-US" altLang="x-non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254E5A74-514C-C049-939E-6AB38BEC1B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rgbClr val="00FFFF"/>
                </a:solidFill>
              </a:rPr>
              <a:t>Questions coming …</a:t>
            </a:r>
            <a:endParaRPr lang="en-US" altLang="x-none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7813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</TotalTime>
  <Words>2449</Words>
  <Application>Microsoft Macintosh PowerPoint</Application>
  <PresentationFormat>On-screen Show (4:3)</PresentationFormat>
  <Paragraphs>739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Symbol</vt:lpstr>
      <vt:lpstr>Times</vt:lpstr>
      <vt:lpstr>Blank Presentation</vt:lpstr>
      <vt:lpstr>Setup:</vt:lpstr>
      <vt:lpstr>Angular sizes</vt:lpstr>
      <vt:lpstr>Examples:</vt:lpstr>
      <vt:lpstr>Questions coming …</vt:lpstr>
      <vt:lpstr>Question 4</vt:lpstr>
      <vt:lpstr>Question 5</vt:lpstr>
      <vt:lpstr>Resolution</vt:lpstr>
      <vt:lpstr>Example for resolution: Alcor and Mizar</vt:lpstr>
      <vt:lpstr>Questions coming …</vt:lpstr>
      <vt:lpstr>Question 6</vt:lpstr>
      <vt:lpstr>Question 7</vt:lpstr>
      <vt:lpstr>Parallax</vt:lpstr>
      <vt:lpstr>Parallax</vt:lpstr>
      <vt:lpstr>Questions coming …</vt:lpstr>
      <vt:lpstr>Question 8 </vt:lpstr>
      <vt:lpstr>Question 9 </vt:lpstr>
      <vt:lpstr>Question 10 </vt:lpstr>
      <vt:lpstr>Apparent and absolute brightness</vt:lpstr>
      <vt:lpstr>Questions coming …</vt:lpstr>
      <vt:lpstr>Question 11</vt:lpstr>
      <vt:lpstr>Question 12</vt:lpstr>
      <vt:lpstr>Question 13 </vt:lpstr>
      <vt:lpstr>Distance makes stars dimmer</vt:lpstr>
      <vt:lpstr>Distance modulus</vt:lpstr>
      <vt:lpstr>Questions coming …</vt:lpstr>
      <vt:lpstr>Question 14</vt:lpstr>
      <vt:lpstr>Question 15</vt:lpstr>
      <vt:lpstr>Question 16 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Constellations and designations of stars</dc:title>
  <cp:lastModifiedBy>Tibor Torma</cp:lastModifiedBy>
  <cp:revision>118</cp:revision>
  <dcterms:modified xsi:type="dcterms:W3CDTF">2026-02-24T03:01:20Z</dcterms:modified>
</cp:coreProperties>
</file>