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90" r:id="rId2"/>
    <p:sldId id="483" r:id="rId3"/>
    <p:sldId id="354" r:id="rId4"/>
    <p:sldId id="479" r:id="rId5"/>
    <p:sldId id="299" r:id="rId6"/>
    <p:sldId id="300" r:id="rId7"/>
    <p:sldId id="316" r:id="rId8"/>
    <p:sldId id="313" r:id="rId9"/>
    <p:sldId id="314" r:id="rId10"/>
    <p:sldId id="296" r:id="rId11"/>
    <p:sldId id="298" r:id="rId12"/>
    <p:sldId id="331" r:id="rId13"/>
    <p:sldId id="332" r:id="rId14"/>
    <p:sldId id="333" r:id="rId15"/>
    <p:sldId id="327" r:id="rId16"/>
    <p:sldId id="317" r:id="rId17"/>
    <p:sldId id="329" r:id="rId18"/>
    <p:sldId id="320" r:id="rId19"/>
    <p:sldId id="310" r:id="rId20"/>
    <p:sldId id="311" r:id="rId21"/>
    <p:sldId id="334" r:id="rId22"/>
    <p:sldId id="318" r:id="rId23"/>
    <p:sldId id="31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/>
    <p:restoredTop sz="97830"/>
  </p:normalViewPr>
  <p:slideViewPr>
    <p:cSldViewPr>
      <p:cViewPr varScale="1">
        <p:scale>
          <a:sx n="227" d="100"/>
          <a:sy n="227" d="100"/>
        </p:scale>
        <p:origin x="2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AB9525-1546-6B4B-98CE-DF6D5A5EA5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6E651-0801-6341-9446-4B3AF631C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57B0DBC-C317-114A-A340-5FF83857EC48}" type="datetimeFigureOut">
              <a:rPr lang="en-US"/>
              <a:pPr>
                <a:defRPr/>
              </a:pPr>
              <a:t>2/18/26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A8558-0841-2547-B31D-7C43505AC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87D6-40F0-FA47-BE9A-503DE52AA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1644E7-2956-1E4A-8A04-622635B31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5DF248-FD15-394D-A2E9-D33989768A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A4D83D-0DFC-F042-810D-5A48AF6A80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731A3A-E236-3246-B545-90C890B7CD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9A7B249-03E7-CF40-8CBB-99034B619E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A760759-D041-F04F-954F-F7353DFE12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58032D8-854D-3E4E-87C2-7ECCA4E90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FC485-37DD-2D4E-B801-763F8444A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9659074-8FB4-3947-A272-C46D80FB4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830570B-9F6D-EB40-BEB8-C6AAF06C1B3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46D0ED0-28FF-164F-8B7B-38A98764C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9AD356A-B84E-D241-A2FF-CC9281CAD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7955203-C66A-9243-89B4-1F27A3C1A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F2D5EB4-2C72-1244-BEF9-E31AB4B1F0F5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19D743B-81D3-8E4F-A508-BF23E71E8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A803169-31EF-484D-9263-4F077BA80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621F3C0-E60A-824D-B499-2B88142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2E342F0-70D9-E34A-A025-738A3957CE0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DF0F39E-05D8-3742-8F19-A39CF1474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53B385-E854-2B4B-A207-7EB5A36A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35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F6D935C5-8980-904D-BDE3-7F4840500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A7773C5-C385-DE44-84C6-8F5517FCB5D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F51B19C-F7D8-4E4D-95F1-991995D83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829918-C34E-3F44-8F60-5F805D464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33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85DF00E-B0E8-3749-892A-27D1FD027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322243-6E28-9F45-9ED6-7DB2716EF6A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FA2CE-A60C-8F44-9075-E328F3DE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ED14F37-89A1-2346-A6EB-07DE81B70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389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AA754C6-81D7-B544-B3C0-4FD2CFE68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8F7F8A3-B640-E04B-B705-7E2F93216BE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168D9D5-DA8C-EF46-971E-3C1BFD65F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F3FBA9F-689B-EC44-B37D-92B76593C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621F3C0-E60A-824D-B499-2B88142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2E342F0-70D9-E34A-A025-738A3957CE0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DF0F39E-05D8-3742-8F19-A39CF1474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53B385-E854-2B4B-A207-7EB5A36A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F6D935C5-8980-904D-BDE3-7F4840500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A7773C5-C385-DE44-84C6-8F5517FCB5D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F51B19C-F7D8-4E4D-95F1-991995D83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829918-C34E-3F44-8F60-5F805D464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85DF00E-B0E8-3749-892A-27D1FD027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322243-6E28-9F45-9ED6-7DB2716EF6A1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FA2CE-A60C-8F44-9075-E328F3DE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ED14F37-89A1-2346-A6EB-07DE81B70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70C9D5A6-4767-DC4C-B2E1-3374C8C50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8233FCD-07CD-E240-802B-C453A233389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BB5DB46-E0F9-5C49-B66C-03343377E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2A2CB0A-57C7-6B4B-9786-7A625AA14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9474C1-8714-704B-AF6D-D523A9F69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82E7C5A-4086-C148-BFAD-8DF54959BEA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31BED8DC-0963-0640-9DA3-7DD035472BE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id="{2884359D-FD86-2342-8642-C880ED0EB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C81E23C9-071E-8147-B302-D4D0A09EF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1CBBEB8-89E7-B24E-8A7D-1F136E229E90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1AC2DF1-CFD6-F449-A168-BBBF9F05A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FC8F316-FCE6-CC4C-9CDF-7B4C53501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621F3C0-E60A-824D-B499-2B88142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2E342F0-70D9-E34A-A025-738A3957CE0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DF0F39E-05D8-3742-8F19-A39CF1474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53B385-E854-2B4B-A207-7EB5A36A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533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8CF2F2C6-46FA-CF4A-ADEE-AEA4A96CA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62C09D8-678C-3444-AE1C-5703A5F0724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1A6205-01C8-714F-B19D-3EA0300CF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3DC69C8-35EE-1044-9054-82E3194A6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83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6EFD2CE-F336-7E4E-B4F9-80B4C6394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1379C4B-21A0-694A-A51F-504D0844FBF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195F6CA-402B-234F-A855-910C92331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5EDFEB1-D8F4-1E44-B161-1FAC4C675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8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26B0C2F-5BC1-7043-9971-537A525E8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F691AA-7FDD-8347-8F91-6842912252C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EDA4AE-B548-DF4B-A7F0-FA2AB1A13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55BBF26-A424-3746-997E-606BA8530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B2DB7C-2C3C-2348-8815-EC9E4820B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EF413C3-9CE4-AA4D-A8D0-69DE494B8E0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622B67C7-E806-4047-A80A-D7F9FBD5EB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F335A1EC-8FCC-7E44-B516-E92AB918F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D339F1C-C7CB-9343-BF7B-E6A58E58E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5F8C668-EF93-9D4C-9A81-BDF55D998B0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B43EF29-3723-3E41-9A59-B6F389373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68DE75A-2C4D-5E42-9CE5-9ED696268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DAFCC3E2-F3C1-154F-81B4-96CB40897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B38D3AD-A71D-6041-902A-2A71C3D6F00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187D851-71D1-644E-A220-2500B1F80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4F2BDE8-60FE-4C4D-B667-479216B3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4494A7F-3447-5A41-904C-BB14AA2DB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C5E8558-41CC-474F-B15B-5635F364442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941C18E-89FA-CD43-B04E-92BDDCC06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7402B2-8126-0F40-9472-2DBFE8F68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C329804-7CC2-3447-A6F6-B9FED5F114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E31AA08-DEE9-4C45-91D5-609AB21835CD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3FC9BA8-3ADE-AB40-8643-D7ACD06E3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9D347C1-A7CE-0D49-AD7B-28A1C45F0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519A8159-072C-4A47-8B0A-7997BC9D1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FBBC709-CB6F-3A44-AEBA-6D29AD346BD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C11F205-25D2-6743-953C-4595C3D0C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7218C32-F969-134A-82EC-A97772899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13A39-E819-A84A-8CEA-FF49A0E9B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162CA-69EE-274B-87A6-B38EC71D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2E4FD-672D-8349-ADC2-95CCBBDA1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ED5C-9253-7E4E-90F0-04AE9BC0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829F-6BCB-DA4C-A0E0-25A2A6E63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829CB-B202-0046-B576-FD205251D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42970-7827-284E-BC78-001FEFC8A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8E98-CFBF-8D45-B352-6935F1D41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EF3D9-4BD7-E540-BEB9-7ED7DCEFC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26F4C-61E8-B94E-A750-D11D94402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29691-0A2C-F946-8B66-5817A53CB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9AD8-1008-B24C-9CEB-08048BC76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2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46736-E673-294A-A542-EFB6B2435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01440-210A-BE4A-A29E-2FC468F52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CFD91-A275-8F4F-AA18-F8B1D5FAC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25BB0-A9B1-AD4C-A390-C59E61C4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D903C-E673-A543-B7C1-5C9A9D97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5C26C-C9A1-5745-A875-A48FD51B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BF536-0FED-9F46-BE18-C968B49A1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79D9-D461-0944-87B5-DE744DCE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216A5-F1F6-3445-A9F8-4F7BEEBD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4D66-D01D-C74A-8E91-37A1DBFDF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7357-801B-A943-9B10-4F9D701FF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72EE-D0D2-2E4F-AAE6-C875D8AB2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3598E-8164-EE47-AAC4-79622280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F3FE9F-DBF8-994F-8F8F-3EB90ACC3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B5CCF6-ACDF-394C-97E7-4F2FBF6F3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A3A21-824F-FA46-B937-FAA2509D8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12DE68-D587-FA46-BED7-9112FB90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3C07F-5F4F-4946-8539-28173F11D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86B9A-FE6D-F746-9E99-5759887A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8CD6-71D4-1E40-B256-A87C65F50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8957BD-D805-D240-8274-2806CC31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34392D-CBB6-0142-BA9B-A1B0F1BB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313973-30BF-FE4D-B537-0D48002EF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F2B03-9A78-B045-ADB2-46D7E3B8E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8052A-2024-E14B-96A5-9AC2621D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6C54F-5E0D-8C4C-87C3-A7D8B3A2B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D57A0-0AC2-E744-84D0-30F7E766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14A77-4078-5F43-974E-709F81E4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7493D-6BA6-964B-9593-026D868F4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4A8FA-5AA3-5944-A459-E7397ADEC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54C74-C17E-9C4E-B8C2-52332CBA2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01AFB-4535-FA4E-B002-E566528D8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2FCBDC-3486-7B4E-A888-19EA15C85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955580-2507-024A-8059-CD9ED2521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D4089A-38A4-3241-8400-11DBB3EA7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044C7F-AC29-E849-B320-0027992BD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3B7B0F-ACDC-7841-97B3-61B8C50D1A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7408D-34B1-144E-A878-E48AB4D94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0666" y="39624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6400800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3E6C1-9781-3A4C-B57A-59B75A8924D3}"/>
              </a:ext>
            </a:extLst>
          </p:cNvPr>
          <p:cNvSpPr txBox="1"/>
          <p:nvPr/>
        </p:nvSpPr>
        <p:spPr>
          <a:xfrm>
            <a:off x="96979" y="4376738"/>
            <a:ext cx="4100161" cy="193899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 1 on Friday 2:00 pm</a:t>
            </a:r>
          </a:p>
          <a:p>
            <a:r>
              <a:rPr lang="en-US" dirty="0">
                <a:solidFill>
                  <a:schemeClr val="bg1"/>
                </a:solidFill>
              </a:rPr>
              <a:t>Take it seriously – no makeups!</a:t>
            </a:r>
          </a:p>
          <a:p>
            <a:r>
              <a:rPr lang="en-US" dirty="0">
                <a:solidFill>
                  <a:schemeClr val="bg1"/>
                </a:solidFill>
              </a:rPr>
              <a:t>Only 20 questions</a:t>
            </a:r>
          </a:p>
          <a:p>
            <a:r>
              <a:rPr lang="en-US" dirty="0">
                <a:solidFill>
                  <a:schemeClr val="bg1"/>
                </a:solidFill>
              </a:rPr>
              <a:t>Learn all that is on the slides</a:t>
            </a:r>
          </a:p>
          <a:p>
            <a:r>
              <a:rPr lang="en-US" dirty="0">
                <a:solidFill>
                  <a:schemeClr val="bg1"/>
                </a:solidFill>
              </a:rPr>
              <a:t>(including all the small details!)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A911655-A275-0F44-9241-58AE93DEB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088" y="622300"/>
            <a:ext cx="20574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00B0F0"/>
                </a:solidFill>
              </a:rPr>
              <a:t>(Hipparchos</a:t>
            </a:r>
            <a:br>
              <a:rPr lang="en-US" altLang="en-US" sz="2800">
                <a:solidFill>
                  <a:srgbClr val="00B0F0"/>
                </a:solidFill>
              </a:rPr>
            </a:br>
            <a:r>
              <a:rPr lang="en-US" altLang="en-US" sz="2800">
                <a:solidFill>
                  <a:srgbClr val="00B0F0"/>
                </a:solidFill>
              </a:rPr>
              <a:t>~ 170 BC)</a:t>
            </a:r>
            <a:endParaRPr lang="en-US" altLang="en-US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13280704-483E-4D44-98E3-9471B0919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86400"/>
            <a:ext cx="1143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73CBC327-AEAC-0443-92BE-D48CE0F3A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1066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381703A3-E3C6-6043-897F-42AC31D4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06363"/>
            <a:ext cx="8066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Understand brightness of stars: the magnitude scale</a:t>
            </a:r>
            <a:endParaRPr lang="en-US" altLang="en-US" sz="2400">
              <a:solidFill>
                <a:srgbClr val="FFFF00"/>
              </a:solidFill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C1A627D5-8256-7A44-ADD6-C5877945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746125"/>
            <a:ext cx="2963862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3CCCDE93-DBC9-6D45-A814-6D01DD859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16650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first magnitude star: m = 1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D6DFEDF6-0A30-D942-9473-23B041731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5715000"/>
            <a:ext cx="457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C91DDE58-F8F3-8B43-983B-1412E7D37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5715000"/>
            <a:ext cx="303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second magnitude star: m = 2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DFFA28D7-80A5-A047-95BE-31E252C35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191000"/>
            <a:ext cx="2046288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B84BA060-B1BB-9344-B2F9-7E18A790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0292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third magnitude star: m = 3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606C5A75-DD9E-5446-829B-F1BDBFDC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038600"/>
            <a:ext cx="1527175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4E9C0D17-C622-874E-800F-FB039FE5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0"/>
            <a:ext cx="2820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fifth magnitude star: m = 5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just visible to the naked eye</a:t>
            </a:r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342C4E95-6943-334F-9A7C-5ABD8B33B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3657600"/>
            <a:ext cx="776288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7" name="Picture 15">
            <a:extLst>
              <a:ext uri="{FF2B5EF4-FFF2-40B4-BE49-F238E27FC236}">
                <a16:creationId xmlns:a16="http://schemas.microsoft.com/office/drawing/2014/main" id="{7B295F13-738F-8C4E-90FD-95F944AA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974725"/>
            <a:ext cx="38465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Text Box 16">
            <a:extLst>
              <a:ext uri="{FF2B5EF4-FFF2-40B4-BE49-F238E27FC236}">
                <a16:creationId xmlns:a16="http://schemas.microsoft.com/office/drawing/2014/main" id="{BD5F692B-CA7C-6040-8CDA-9201A763A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8" y="2589213"/>
            <a:ext cx="214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The Andromeda Galaxy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m = 3</a:t>
            </a:r>
            <a:r>
              <a:rPr lang="en-US" altLang="en-US" sz="1600" baseline="40000">
                <a:solidFill>
                  <a:srgbClr val="FF0000"/>
                </a:solidFill>
              </a:rPr>
              <a:t>mg </a:t>
            </a:r>
            <a:r>
              <a:rPr lang="en-US" altLang="en-US" sz="2400"/>
              <a:t> </a:t>
            </a:r>
            <a:r>
              <a:rPr lang="en-US" altLang="en-US" sz="1600">
                <a:solidFill>
                  <a:srgbClr val="FF0000"/>
                </a:solidFill>
              </a:rPr>
              <a:t>in total</a:t>
            </a: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C59FC909-9AE8-C447-A2F2-9741DBC1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960563"/>
            <a:ext cx="18938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m = 10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 star,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need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amateur telescope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 to see it</a:t>
            </a:r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63ADF7B1-C41A-A94A-988C-E6CC124BA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057400"/>
            <a:ext cx="990600" cy="377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ADFC486D-9C0A-D14A-BD83-78754C906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968625"/>
            <a:ext cx="2125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m = 17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 star,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need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professional telescope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 to see it</a:t>
            </a: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E0385212-8984-6A4A-94F1-8CC97D013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7488" y="2362200"/>
            <a:ext cx="457200" cy="928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41875F03-1EDD-1742-99C5-B9347D67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52800"/>
            <a:ext cx="2895600" cy="2481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Magnitudes</a:t>
            </a:r>
            <a:r>
              <a:rPr lang="en-US" altLang="en-US" sz="2400">
                <a:solidFill>
                  <a:srgbClr val="66FFFF"/>
                </a:solidFill>
              </a:rPr>
              <a:t> mean </a:t>
            </a:r>
            <a:r>
              <a:rPr lang="en-US" altLang="en-US" sz="2400" b="1">
                <a:solidFill>
                  <a:srgbClr val="66FFFF"/>
                </a:solidFill>
              </a:rPr>
              <a:t>brightness</a:t>
            </a:r>
            <a:r>
              <a:rPr lang="en-US" altLang="en-US" sz="2400">
                <a:solidFill>
                  <a:srgbClr val="66FFFF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• The larger the number,      the fainter the object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• One magnitude difference means a lot dimmer (2.5 times)</a:t>
            </a:r>
            <a:endParaRPr lang="en-US" altLang="en-US" sz="2400"/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5D9BD192-6827-E846-8363-0D497E27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72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m = -2.5 × lg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3815" name="Text Box 24">
            <a:extLst>
              <a:ext uri="{FF2B5EF4-FFF2-40B4-BE49-F238E27FC236}">
                <a16:creationId xmlns:a16="http://schemas.microsoft.com/office/drawing/2014/main" id="{89F4EAD7-A9DD-4740-AF43-1FD0ABFA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6324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33816" name="Text Box 25">
            <a:extLst>
              <a:ext uri="{FF2B5EF4-FFF2-40B4-BE49-F238E27FC236}">
                <a16:creationId xmlns:a16="http://schemas.microsoft.com/office/drawing/2014/main" id="{4AF4920E-E64C-424C-8F2C-90DFAEE8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019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__</a:t>
            </a:r>
          </a:p>
        </p:txBody>
      </p:sp>
      <p:sp>
        <p:nvSpPr>
          <p:cNvPr id="33817" name="Text Box 26">
            <a:extLst>
              <a:ext uri="{FF2B5EF4-FFF2-40B4-BE49-F238E27FC236}">
                <a16:creationId xmlns:a16="http://schemas.microsoft.com/office/drawing/2014/main" id="{6BBA04F1-B209-E74F-B7CE-0A55BF09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507163"/>
            <a:ext cx="506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CC00"/>
                </a:solidFill>
              </a:rPr>
              <a:t>Vega</a:t>
            </a:r>
          </a:p>
        </p:txBody>
      </p:sp>
      <p:sp>
        <p:nvSpPr>
          <p:cNvPr id="33818" name="Text Box 29">
            <a:extLst>
              <a:ext uri="{FF2B5EF4-FFF2-40B4-BE49-F238E27FC236}">
                <a16:creationId xmlns:a16="http://schemas.microsoft.com/office/drawing/2014/main" id="{73AD8080-E871-904D-A40D-67A53B9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0" y="6019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33819" name="Oval 30">
            <a:extLst>
              <a:ext uri="{FF2B5EF4-FFF2-40B4-BE49-F238E27FC236}">
                <a16:creationId xmlns:a16="http://schemas.microsoft.com/office/drawing/2014/main" id="{0E612148-DDFC-4741-8F2A-87FA6682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2590800" cy="8382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8392250-38FA-4646-B551-DEFA4176B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Example: stars in the Big Dipper</a:t>
            </a:r>
            <a:endParaRPr lang="en-US" altLang="en-US" sz="4000"/>
          </a:p>
        </p:txBody>
      </p:sp>
      <p:pic>
        <p:nvPicPr>
          <p:cNvPr id="35843" name="Picture 3" descr="BigDipperSmall_275x198">
            <a:extLst>
              <a:ext uri="{FF2B5EF4-FFF2-40B4-BE49-F238E27FC236}">
                <a16:creationId xmlns:a16="http://schemas.microsoft.com/office/drawing/2014/main" id="{646213F7-6860-B043-9E29-DE3951E3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8400"/>
            <a:ext cx="71628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80E50086-0771-434E-AEF0-BE706E2D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1.9 mg</a:t>
            </a:r>
            <a:endParaRPr lang="en-US" altLang="en-US" sz="2400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1ABF2E55-708D-794C-8277-E1E949BFE9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2362200"/>
            <a:ext cx="129540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A5717F15-D55E-E240-B516-D36EED4F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2.2 mg</a:t>
            </a:r>
            <a:endParaRPr lang="en-US" altLang="en-US" sz="2400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3205895-C70E-7940-83AE-D7DE05E0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096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4.0 mg</a:t>
            </a:r>
            <a:endParaRPr lang="en-US" altLang="en-US" sz="2400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EDA54658-687D-9647-A0C4-CBD03BBE3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914400"/>
            <a:ext cx="4114800" cy="1676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9C79E28A-2803-324F-82DE-1E36A09AA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2743200"/>
            <a:ext cx="2438400" cy="1219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BCB5D662-0513-F749-AE6D-BEF167AE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3.3 mg</a:t>
            </a:r>
            <a:endParaRPr lang="en-US" altLang="en-US" sz="2400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8A94D26D-2F1F-5641-A227-6B74E61AF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191000"/>
            <a:ext cx="350520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387B7A1C-4FEA-7547-8A02-BBE9E0F8E4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562600"/>
            <a:ext cx="3810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87EB2C1C-5E29-F540-96B9-7CD917BD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5.6 mg</a:t>
            </a: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FF8D06-49F5-AE49-8077-24B7A8BD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5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215C889E-9F2E-6544-A371-5680C2F0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59146C99-AB1D-8848-80B5-538E68E7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CF7E4F7B-E1F6-C949-BDA3-B7E8370C5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A4254C5B-D6DF-6646-BE5F-CF5A5B86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D227181D-DD34-3643-AF57-EA5D9713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625748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brighter, a 2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 or a 5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The 2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</a:t>
            </a:r>
            <a:r>
              <a:rPr lang="en-US" altLang="en-US" sz="2400" b="1" dirty="0">
                <a:solidFill>
                  <a:srgbClr val="FF0000"/>
                </a:solidFill>
              </a:rPr>
              <a:t> star is brighter.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5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star is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They are equally bright.</a:t>
            </a:r>
            <a:endParaRPr lang="en-US" altLang="en-US" sz="2400" b="1" baseline="40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Cannot tell from these numbers.</a:t>
            </a:r>
            <a:endParaRPr lang="en-US" altLang="en-US" sz="2400" b="1" baseline="40000" dirty="0"/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53AAAB15-2203-4D45-8AA6-0519A522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7F8AA051-84D3-0649-BD50-756934B1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79CC2E8-AE28-A743-AFC7-F5FE5B2B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91A738F6-1001-1146-93DF-1F5337C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86E7C25B-BED7-8249-8A52-6DE27AB6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6E4266E0-7BFC-9A42-BA4D-C950ECC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1AFB9CF1-186C-614A-A649-D97AF959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6FD1056E-DF66-C448-8592-5B105E2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E7B41B14-0B22-AA46-8D7A-E76EFD35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1E60DCB3-E2DD-2246-BC25-BAFE3B46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454BF1CF-5C26-D74C-8389-FAFB63D6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21DE57D3-3961-E140-9D99-1E64FA99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04A75598-CC53-CF42-9B0E-D2ED7DB5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22863ADA-F591-DD48-803A-5C8B5C49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52ADD158-13DB-D142-A1DB-91B706B7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9590" name="Text Box 22">
            <a:extLst>
              <a:ext uri="{FF2B5EF4-FFF2-40B4-BE49-F238E27FC236}">
                <a16:creationId xmlns:a16="http://schemas.microsoft.com/office/drawing/2014/main" id="{38CCD0B9-1DF3-B146-8901-FC094651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57102E9A-6E1C-594A-A6C7-B2533423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FB48776D-D11F-6E47-829A-EA50D6C0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9E0DC5C0-6F63-F040-91D9-44252B99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A43DDC6A-3720-744E-B1A0-0875ECA1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9595" name="Text Box 27">
            <a:extLst>
              <a:ext uri="{FF2B5EF4-FFF2-40B4-BE49-F238E27FC236}">
                <a16:creationId xmlns:a16="http://schemas.microsoft.com/office/drawing/2014/main" id="{8E141266-9BD9-634F-AB02-503E9BC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9596" name="Text Box 28">
            <a:extLst>
              <a:ext uri="{FF2B5EF4-FFF2-40B4-BE49-F238E27FC236}">
                <a16:creationId xmlns:a16="http://schemas.microsoft.com/office/drawing/2014/main" id="{3DED0C02-7638-DA45-A681-0F042888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9597" name="Text Box 29">
            <a:extLst>
              <a:ext uri="{FF2B5EF4-FFF2-40B4-BE49-F238E27FC236}">
                <a16:creationId xmlns:a16="http://schemas.microsoft.com/office/drawing/2014/main" id="{CE67910C-934A-F649-B5D8-3F50734C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9598" name="Text Box 30">
            <a:extLst>
              <a:ext uri="{FF2B5EF4-FFF2-40B4-BE49-F238E27FC236}">
                <a16:creationId xmlns:a16="http://schemas.microsoft.com/office/drawing/2014/main" id="{C209E6F4-1D30-0D4A-AA29-BDEDFDE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9599" name="Text Box 31">
            <a:extLst>
              <a:ext uri="{FF2B5EF4-FFF2-40B4-BE49-F238E27FC236}">
                <a16:creationId xmlns:a16="http://schemas.microsoft.com/office/drawing/2014/main" id="{00FFC909-9317-634F-A595-ED0EA84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04EBD0BF-3AF8-8B45-B8C2-B0915412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9B09E5EF-9D76-3D49-865E-6523AD18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C646763A-765B-4142-B336-05165400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9603" name="Text Box 35">
            <a:extLst>
              <a:ext uri="{FF2B5EF4-FFF2-40B4-BE49-F238E27FC236}">
                <a16:creationId xmlns:a16="http://schemas.microsoft.com/office/drawing/2014/main" id="{E6A7B3A0-6E22-2545-AB17-C1315A1B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9604" name="Text Box 36">
            <a:extLst>
              <a:ext uri="{FF2B5EF4-FFF2-40B4-BE49-F238E27FC236}">
                <a16:creationId xmlns:a16="http://schemas.microsoft.com/office/drawing/2014/main" id="{F9C5337B-485F-E74A-9DD1-9CDF86E0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39091285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/>
      <p:bldP spid="109574" grpId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  <p:bldP spid="1096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4E3C9A04-F5B8-F448-AB86-75434C1E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722B36A-F8B2-074F-A6A5-2F1F8517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659257E-05FB-654A-96B1-2AEF159E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CC9C35E-74F5-DD40-868E-AF5971D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756465BC-E539-A24E-98E3-21C08EF6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807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much brighter is a 1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 than a 6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Only a little (by 5%).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Twice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Five times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A hundred times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billion times as bright.</a:t>
            </a: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E00974B5-B782-E84F-9544-C7B2ACE6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70CCBC00-E632-F04B-B0F2-52414D5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C42479DA-2DB4-5B49-AFE0-8D022D2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628FE34D-43EE-D44A-8CAE-11928100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500DFCAB-2EB5-1341-8830-63099B93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81B0EE0C-5B69-824F-8FC5-103A0CE4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452A5EF8-1CC3-AF46-9E46-106A0167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E6D097B3-C482-D347-8A86-AD94601F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C49FBA8C-FAEB-004C-A526-C7CD5135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B68126C6-8880-134E-A1EC-9FE7BFCF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073D5141-8DBF-E24E-BB9E-7E905B70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D83C4317-F6B5-8F47-8D5D-A69D9D0C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0C11326C-8175-A747-A08E-24FB332D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1636" name="Text Box 20">
            <a:extLst>
              <a:ext uri="{FF2B5EF4-FFF2-40B4-BE49-F238E27FC236}">
                <a16:creationId xmlns:a16="http://schemas.microsoft.com/office/drawing/2014/main" id="{91CA7E81-4134-6043-ABA9-37BAFD07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1637" name="Text Box 21">
            <a:extLst>
              <a:ext uri="{FF2B5EF4-FFF2-40B4-BE49-F238E27FC236}">
                <a16:creationId xmlns:a16="http://schemas.microsoft.com/office/drawing/2014/main" id="{B6B5AE62-191A-414A-97D4-812828A7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1638" name="Text Box 22">
            <a:extLst>
              <a:ext uri="{FF2B5EF4-FFF2-40B4-BE49-F238E27FC236}">
                <a16:creationId xmlns:a16="http://schemas.microsoft.com/office/drawing/2014/main" id="{60ADF8A3-03E9-A749-B044-C8E95775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BA5D05DC-09B5-E54D-A8FE-FE52CD79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E9C141E4-0E07-D348-A453-D44A4BB0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1F526A16-52B0-A24D-B8EC-5A4F9516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2128564F-4476-1049-A792-536B5142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70EE3AB-2D7A-DD47-98D0-F78064C8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2109C2D6-4C3D-A042-81FC-650A430F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22AE0497-21E5-D04D-BBA5-0E5E6521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9A352B66-096A-C643-B7C1-073E1FAE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1647" name="Text Box 31">
            <a:extLst>
              <a:ext uri="{FF2B5EF4-FFF2-40B4-BE49-F238E27FC236}">
                <a16:creationId xmlns:a16="http://schemas.microsoft.com/office/drawing/2014/main" id="{6011410A-EDF9-214F-B33A-92FA7C45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1648" name="Text Box 32">
            <a:extLst>
              <a:ext uri="{FF2B5EF4-FFF2-40B4-BE49-F238E27FC236}">
                <a16:creationId xmlns:a16="http://schemas.microsoft.com/office/drawing/2014/main" id="{DEB67BD6-9A89-6E48-9A07-8156027B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1649" name="Text Box 33">
            <a:extLst>
              <a:ext uri="{FF2B5EF4-FFF2-40B4-BE49-F238E27FC236}">
                <a16:creationId xmlns:a16="http://schemas.microsoft.com/office/drawing/2014/main" id="{70472121-EE86-B54F-883B-54429AEE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1650" name="Text Box 34">
            <a:extLst>
              <a:ext uri="{FF2B5EF4-FFF2-40B4-BE49-F238E27FC236}">
                <a16:creationId xmlns:a16="http://schemas.microsoft.com/office/drawing/2014/main" id="{CD1497D7-1463-B543-8A41-BB4BC4DA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1651" name="Text Box 35">
            <a:extLst>
              <a:ext uri="{FF2B5EF4-FFF2-40B4-BE49-F238E27FC236}">
                <a16:creationId xmlns:a16="http://schemas.microsoft.com/office/drawing/2014/main" id="{AAC294CE-07EB-0A4E-B528-89BB0446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77533443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1" grpId="0" animBg="1"/>
      <p:bldP spid="111622" grpId="0"/>
      <p:bldP spid="111622" grpId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F637CBF-493F-AB41-B7E6-A13B08987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9417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>
            <a:extLst>
              <a:ext uri="{FF2B5EF4-FFF2-40B4-BE49-F238E27FC236}">
                <a16:creationId xmlns:a16="http://schemas.microsoft.com/office/drawing/2014/main" id="{9CA84392-4D9A-C947-909D-077CA5D49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>
            <a:extLst>
              <a:ext uri="{FF2B5EF4-FFF2-40B4-BE49-F238E27FC236}">
                <a16:creationId xmlns:a16="http://schemas.microsoft.com/office/drawing/2014/main" id="{815D63A2-81CA-9D4F-9451-DA3F5033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7239000" cy="8382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The Milky Way in Sagittarius</a:t>
            </a:r>
            <a:br>
              <a:rPr lang="en-US" altLang="en-US" sz="4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(long exposure)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30DC3286-6677-E549-A884-48DCD662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91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9.8 mg</a:t>
            </a:r>
            <a:endParaRPr lang="en-US" altLang="en-US" sz="24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C8C9D3DE-A92A-614C-AA2D-996794612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808038"/>
            <a:ext cx="11113" cy="8683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13C708DD-5590-1843-AC29-7BEC2CF5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339975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12.2 mg</a:t>
            </a:r>
            <a:endParaRPr lang="en-US" altLang="en-US" sz="2400"/>
          </a:p>
        </p:txBody>
      </p:sp>
      <p:sp>
        <p:nvSpPr>
          <p:cNvPr id="37896" name="Line 9">
            <a:extLst>
              <a:ext uri="{FF2B5EF4-FFF2-40B4-BE49-F238E27FC236}">
                <a16:creationId xmlns:a16="http://schemas.microsoft.com/office/drawing/2014/main" id="{0F79B669-7199-7943-8AD6-76729A98BD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9113"/>
            <a:ext cx="2343150" cy="660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2">
            <a:extLst>
              <a:ext uri="{FF2B5EF4-FFF2-40B4-BE49-F238E27FC236}">
                <a16:creationId xmlns:a16="http://schemas.microsoft.com/office/drawing/2014/main" id="{B54CF5FD-FBF0-0049-9768-2449F5D27A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562600"/>
            <a:ext cx="3810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3">
            <a:extLst>
              <a:ext uri="{FF2B5EF4-FFF2-40B4-BE49-F238E27FC236}">
                <a16:creationId xmlns:a16="http://schemas.microsoft.com/office/drawing/2014/main" id="{DEC6B50A-1F98-134B-A73B-C9BE2135F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5.6 mg</a:t>
            </a:r>
            <a:endParaRPr lang="en-US" altLang="en-US" sz="2400"/>
          </a:p>
        </p:txBody>
      </p:sp>
      <p:pic>
        <p:nvPicPr>
          <p:cNvPr id="37899" name="Picture 1">
            <a:extLst>
              <a:ext uri="{FF2B5EF4-FFF2-40B4-BE49-F238E27FC236}">
                <a16:creationId xmlns:a16="http://schemas.microsoft.com/office/drawing/2014/main" id="{FD686042-7DF4-2940-8D82-D76FAA110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73525"/>
            <a:ext cx="36449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Line 8">
            <a:extLst>
              <a:ext uri="{FF2B5EF4-FFF2-40B4-BE49-F238E27FC236}">
                <a16:creationId xmlns:a16="http://schemas.microsoft.com/office/drawing/2014/main" id="{AA211CF7-9030-D049-A208-F8E79D82C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740400"/>
            <a:ext cx="1333500" cy="869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6">
            <a:extLst>
              <a:ext uri="{FF2B5EF4-FFF2-40B4-BE49-F238E27FC236}">
                <a16:creationId xmlns:a16="http://schemas.microsoft.com/office/drawing/2014/main" id="{6F0704E6-CD2D-C04D-9CD8-E1B6C5FF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4148138"/>
            <a:ext cx="355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An open cluster in Perseus</a:t>
            </a:r>
          </a:p>
        </p:txBody>
      </p:sp>
      <p:sp>
        <p:nvSpPr>
          <p:cNvPr id="37902" name="Line 11">
            <a:extLst>
              <a:ext uri="{FF2B5EF4-FFF2-40B4-BE49-F238E27FC236}">
                <a16:creationId xmlns:a16="http://schemas.microsoft.com/office/drawing/2014/main" id="{5AE4BA0E-B88D-C843-86B9-C64BB919E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907088"/>
            <a:ext cx="76200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7">
            <a:extLst>
              <a:ext uri="{FF2B5EF4-FFF2-40B4-BE49-F238E27FC236}">
                <a16:creationId xmlns:a16="http://schemas.microsoft.com/office/drawing/2014/main" id="{0064AA73-AAA2-0149-8302-B31C6AE73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63817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9.0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4" name="Line 11">
            <a:extLst>
              <a:ext uri="{FF2B5EF4-FFF2-40B4-BE49-F238E27FC236}">
                <a16:creationId xmlns:a16="http://schemas.microsoft.com/office/drawing/2014/main" id="{700DCB6B-0A8F-B048-9369-DE4F80420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029200"/>
            <a:ext cx="601663" cy="269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Text Box 7">
            <a:extLst>
              <a:ext uri="{FF2B5EF4-FFF2-40B4-BE49-F238E27FC236}">
                <a16:creationId xmlns:a16="http://schemas.microsoft.com/office/drawing/2014/main" id="{DF6AFFB7-1AEE-CE4F-99AE-01B4D9C2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4765675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13.2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6" name="Text Box 6">
            <a:extLst>
              <a:ext uri="{FF2B5EF4-FFF2-40B4-BE49-F238E27FC236}">
                <a16:creationId xmlns:a16="http://schemas.microsoft.com/office/drawing/2014/main" id="{76274EBE-EF70-B94B-9413-14982D49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485900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16.2 mg</a:t>
            </a:r>
            <a:endParaRPr lang="en-US" altLang="en-US" sz="2400"/>
          </a:p>
        </p:txBody>
      </p:sp>
      <p:sp>
        <p:nvSpPr>
          <p:cNvPr id="37907" name="Line 9">
            <a:extLst>
              <a:ext uri="{FF2B5EF4-FFF2-40B4-BE49-F238E27FC236}">
                <a16:creationId xmlns:a16="http://schemas.microsoft.com/office/drawing/2014/main" id="{529101A7-A16D-BE47-86B1-64B85DD5D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39913"/>
            <a:ext cx="647700" cy="4460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7">
            <a:extLst>
              <a:ext uri="{FF2B5EF4-FFF2-40B4-BE49-F238E27FC236}">
                <a16:creationId xmlns:a16="http://schemas.microsoft.com/office/drawing/2014/main" id="{97090F28-7E0D-C443-AB44-16ACD5DB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64579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7.1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9" name="Text Box 6">
            <a:extLst>
              <a:ext uri="{FF2B5EF4-FFF2-40B4-BE49-F238E27FC236}">
                <a16:creationId xmlns:a16="http://schemas.microsoft.com/office/drawing/2014/main" id="{19313161-F718-EE44-BE76-5E510D8E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465888"/>
            <a:ext cx="285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Saturn and its moons</a:t>
            </a:r>
          </a:p>
        </p:txBody>
      </p:sp>
      <p:sp>
        <p:nvSpPr>
          <p:cNvPr id="37910" name="Line 11">
            <a:extLst>
              <a:ext uri="{FF2B5EF4-FFF2-40B4-BE49-F238E27FC236}">
                <a16:creationId xmlns:a16="http://schemas.microsoft.com/office/drawing/2014/main" id="{C447CE4D-316D-E14A-A502-4C5CA6393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" y="5029200"/>
            <a:ext cx="536575" cy="2063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Text Box 7">
            <a:extLst>
              <a:ext uri="{FF2B5EF4-FFF2-40B4-BE49-F238E27FC236}">
                <a16:creationId xmlns:a16="http://schemas.microsoft.com/office/drawing/2014/main" id="{404A2513-DD58-1543-8DA1-BA27E5F1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9738"/>
            <a:ext cx="71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Titan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8.4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2" name="Line 11">
            <a:extLst>
              <a:ext uri="{FF2B5EF4-FFF2-40B4-BE49-F238E27FC236}">
                <a16:creationId xmlns:a16="http://schemas.microsoft.com/office/drawing/2014/main" id="{821BD90C-7193-4244-B1B7-336355109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096000"/>
            <a:ext cx="217487" cy="361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Text Box 7">
            <a:extLst>
              <a:ext uri="{FF2B5EF4-FFF2-40B4-BE49-F238E27FC236}">
                <a16:creationId xmlns:a16="http://schemas.microsoft.com/office/drawing/2014/main" id="{1D19E4A7-B0D3-5D4E-952A-200391E8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4779963"/>
            <a:ext cx="92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Iapetus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11.2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4" name="Line 11">
            <a:extLst>
              <a:ext uri="{FF2B5EF4-FFF2-40B4-BE49-F238E27FC236}">
                <a16:creationId xmlns:a16="http://schemas.microsoft.com/office/drawing/2014/main" id="{0C737F9A-C96D-0B4C-B62C-9073E797C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1288" y="5351463"/>
            <a:ext cx="323850" cy="322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Text Box 7">
            <a:extLst>
              <a:ext uri="{FF2B5EF4-FFF2-40B4-BE49-F238E27FC236}">
                <a16:creationId xmlns:a16="http://schemas.microsoft.com/office/drawing/2014/main" id="{BFDFD638-7D82-1141-9B25-BF89E247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81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10.5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6" name="TextBox 4">
            <a:extLst>
              <a:ext uri="{FF2B5EF4-FFF2-40B4-BE49-F238E27FC236}">
                <a16:creationId xmlns:a16="http://schemas.microsoft.com/office/drawing/2014/main" id="{AB1DBFFB-CEB3-9644-9FFF-D2FFB97C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4800600"/>
            <a:ext cx="1687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Magnitude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limit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professional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astronomy: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22</a:t>
            </a:r>
            <a:r>
              <a:rPr lang="en-US" altLang="en-US" sz="1600" baseline="30000">
                <a:solidFill>
                  <a:srgbClr val="0070C0"/>
                </a:solidFill>
              </a:rPr>
              <a:t>mg</a:t>
            </a:r>
            <a:r>
              <a:rPr lang="en-US" altLang="en-US" sz="2400">
                <a:solidFill>
                  <a:srgbClr val="0070C0"/>
                </a:solidFill>
              </a:rPr>
              <a:t>-24</a:t>
            </a:r>
            <a:r>
              <a:rPr lang="en-US" altLang="en-US" sz="1600" baseline="30000">
                <a:solidFill>
                  <a:srgbClr val="0070C0"/>
                </a:solidFill>
              </a:rPr>
              <a:t>mg</a:t>
            </a:r>
            <a:endParaRPr lang="en-US" alt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FF8D06-49F5-AE49-8077-24B7A8BD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215C889E-9F2E-6544-A371-5680C2F0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59146C99-AB1D-8848-80B5-538E68E7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CF7E4F7B-E1F6-C949-BDA3-B7E8370C5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11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A4254C5B-D6DF-6646-BE5F-CF5A5B86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D227181D-DD34-3643-AF57-EA5D9713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1143000"/>
            <a:ext cx="5753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the brightness of the dimmest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that is barely showing up in long exposure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professional images?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7.0</a:t>
            </a:r>
            <a:r>
              <a:rPr lang="en-US" altLang="en-US" sz="2400" b="1" baseline="40000" dirty="0"/>
              <a:t>mg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17.0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23.0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43</a:t>
            </a:r>
            <a:r>
              <a:rPr lang="en-US" altLang="en-US" sz="2400" b="1" baseline="40000" dirty="0"/>
              <a:t>mg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150</a:t>
            </a:r>
            <a:r>
              <a:rPr lang="en-US" altLang="en-US" sz="2400" b="1" baseline="40000" dirty="0"/>
              <a:t>mg</a:t>
            </a:r>
            <a:endParaRPr lang="en-US" altLang="en-US" sz="2400" b="1" dirty="0"/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53AAAB15-2203-4D45-8AA6-0519A522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7F8AA051-84D3-0649-BD50-756934B1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79CC2E8-AE28-A743-AFC7-F5FE5B2B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91A738F6-1001-1146-93DF-1F5337C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86E7C25B-BED7-8249-8A52-6DE27AB6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6E4266E0-7BFC-9A42-BA4D-C950ECC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1AFB9CF1-186C-614A-A649-D97AF959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6FD1056E-DF66-C448-8592-5B105E2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E7B41B14-0B22-AA46-8D7A-E76EFD35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1E60DCB3-E2DD-2246-BC25-BAFE3B46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454BF1CF-5C26-D74C-8389-FAFB63D6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21DE57D3-3961-E140-9D99-1E64FA99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04A75598-CC53-CF42-9B0E-D2ED7DB5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22863ADA-F591-DD48-803A-5C8B5C49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52ADD158-13DB-D142-A1DB-91B706B7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9590" name="Text Box 22">
            <a:extLst>
              <a:ext uri="{FF2B5EF4-FFF2-40B4-BE49-F238E27FC236}">
                <a16:creationId xmlns:a16="http://schemas.microsoft.com/office/drawing/2014/main" id="{38CCD0B9-1DF3-B146-8901-FC094651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57102E9A-6E1C-594A-A6C7-B2533423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FB48776D-D11F-6E47-829A-EA50D6C0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9E0DC5C0-6F63-F040-91D9-44252B99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A43DDC6A-3720-744E-B1A0-0875ECA1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9595" name="Text Box 27">
            <a:extLst>
              <a:ext uri="{FF2B5EF4-FFF2-40B4-BE49-F238E27FC236}">
                <a16:creationId xmlns:a16="http://schemas.microsoft.com/office/drawing/2014/main" id="{8E141266-9BD9-634F-AB02-503E9BC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9596" name="Text Box 28">
            <a:extLst>
              <a:ext uri="{FF2B5EF4-FFF2-40B4-BE49-F238E27FC236}">
                <a16:creationId xmlns:a16="http://schemas.microsoft.com/office/drawing/2014/main" id="{3DED0C02-7638-DA45-A681-0F042888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9597" name="Text Box 29">
            <a:extLst>
              <a:ext uri="{FF2B5EF4-FFF2-40B4-BE49-F238E27FC236}">
                <a16:creationId xmlns:a16="http://schemas.microsoft.com/office/drawing/2014/main" id="{CE67910C-934A-F649-B5D8-3F50734C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9598" name="Text Box 30">
            <a:extLst>
              <a:ext uri="{FF2B5EF4-FFF2-40B4-BE49-F238E27FC236}">
                <a16:creationId xmlns:a16="http://schemas.microsoft.com/office/drawing/2014/main" id="{C209E6F4-1D30-0D4A-AA29-BDEDFDE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9599" name="Text Box 31">
            <a:extLst>
              <a:ext uri="{FF2B5EF4-FFF2-40B4-BE49-F238E27FC236}">
                <a16:creationId xmlns:a16="http://schemas.microsoft.com/office/drawing/2014/main" id="{00FFC909-9317-634F-A595-ED0EA84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04EBD0BF-3AF8-8B45-B8C2-B0915412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9B09E5EF-9D76-3D49-865E-6523AD18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C646763A-765B-4142-B336-05165400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9603" name="Text Box 35">
            <a:extLst>
              <a:ext uri="{FF2B5EF4-FFF2-40B4-BE49-F238E27FC236}">
                <a16:creationId xmlns:a16="http://schemas.microsoft.com/office/drawing/2014/main" id="{E6A7B3A0-6E22-2545-AB17-C1315A1B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9604" name="Text Box 36">
            <a:extLst>
              <a:ext uri="{FF2B5EF4-FFF2-40B4-BE49-F238E27FC236}">
                <a16:creationId xmlns:a16="http://schemas.microsoft.com/office/drawing/2014/main" id="{F9C5337B-485F-E74A-9DD1-9CDF86E0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/>
      <p:bldP spid="109574" grpId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  <p:bldP spid="1096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4E3C9A04-F5B8-F448-AB86-75434C1E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722B36A-F8B2-074F-A6A5-2F1F8517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659257E-05FB-654A-96B1-2AEF159E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12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CC9C35E-74F5-DD40-868E-AF5971D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756465BC-E539-A24E-98E3-21C08EF6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206500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Do you need a telescope to see Pluto whose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brightness is a 15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No, it can be seen by the naked eye.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but even binoculars will suffice.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 a small amateur telescope is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A fairly large amateur telescope or a small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professional telescope is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Pluto is only observable in the largest professional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telescopes in the world.</a:t>
            </a: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E00974B5-B782-E84F-9544-C7B2ACE6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70CCBC00-E632-F04B-B0F2-52414D5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C42479DA-2DB4-5B49-AFE0-8D022D2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628FE34D-43EE-D44A-8CAE-11928100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500DFCAB-2EB5-1341-8830-63099B93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81B0EE0C-5B69-824F-8FC5-103A0CE4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452A5EF8-1CC3-AF46-9E46-106A0167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E6D097B3-C482-D347-8A86-AD94601F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C49FBA8C-FAEB-004C-A526-C7CD5135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B68126C6-8880-134E-A1EC-9FE7BFCF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073D5141-8DBF-E24E-BB9E-7E905B70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D83C4317-F6B5-8F47-8D5D-A69D9D0C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0C11326C-8175-A747-A08E-24FB332D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1636" name="Text Box 20">
            <a:extLst>
              <a:ext uri="{FF2B5EF4-FFF2-40B4-BE49-F238E27FC236}">
                <a16:creationId xmlns:a16="http://schemas.microsoft.com/office/drawing/2014/main" id="{91CA7E81-4134-6043-ABA9-37BAFD07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1637" name="Text Box 21">
            <a:extLst>
              <a:ext uri="{FF2B5EF4-FFF2-40B4-BE49-F238E27FC236}">
                <a16:creationId xmlns:a16="http://schemas.microsoft.com/office/drawing/2014/main" id="{B6B5AE62-191A-414A-97D4-812828A7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1638" name="Text Box 22">
            <a:extLst>
              <a:ext uri="{FF2B5EF4-FFF2-40B4-BE49-F238E27FC236}">
                <a16:creationId xmlns:a16="http://schemas.microsoft.com/office/drawing/2014/main" id="{60ADF8A3-03E9-A749-B044-C8E95775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BA5D05DC-09B5-E54D-A8FE-FE52CD79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E9C141E4-0E07-D348-A453-D44A4BB0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1F526A16-52B0-A24D-B8EC-5A4F9516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2128564F-4476-1049-A792-536B5142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70EE3AB-2D7A-DD47-98D0-F78064C8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2109C2D6-4C3D-A042-81FC-650A430F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22AE0497-21E5-D04D-BBA5-0E5E6521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9A352B66-096A-C643-B7C1-073E1FAE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1647" name="Text Box 31">
            <a:extLst>
              <a:ext uri="{FF2B5EF4-FFF2-40B4-BE49-F238E27FC236}">
                <a16:creationId xmlns:a16="http://schemas.microsoft.com/office/drawing/2014/main" id="{6011410A-EDF9-214F-B33A-92FA7C45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1648" name="Text Box 32">
            <a:extLst>
              <a:ext uri="{FF2B5EF4-FFF2-40B4-BE49-F238E27FC236}">
                <a16:creationId xmlns:a16="http://schemas.microsoft.com/office/drawing/2014/main" id="{DEB67BD6-9A89-6E48-9A07-8156027B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1649" name="Text Box 33">
            <a:extLst>
              <a:ext uri="{FF2B5EF4-FFF2-40B4-BE49-F238E27FC236}">
                <a16:creationId xmlns:a16="http://schemas.microsoft.com/office/drawing/2014/main" id="{70472121-EE86-B54F-883B-54429AEE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1650" name="Text Box 34">
            <a:extLst>
              <a:ext uri="{FF2B5EF4-FFF2-40B4-BE49-F238E27FC236}">
                <a16:creationId xmlns:a16="http://schemas.microsoft.com/office/drawing/2014/main" id="{CD1497D7-1463-B543-8A41-BB4BC4DA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1651" name="Text Box 35">
            <a:extLst>
              <a:ext uri="{FF2B5EF4-FFF2-40B4-BE49-F238E27FC236}">
                <a16:creationId xmlns:a16="http://schemas.microsoft.com/office/drawing/2014/main" id="{AAC294CE-07EB-0A4E-B528-89BB0446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1" grpId="0" animBg="1"/>
      <p:bldP spid="111622" grpId="0"/>
      <p:bldP spid="111622" grpId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 descr="OrionNakedEye">
            <a:extLst>
              <a:ext uri="{FF2B5EF4-FFF2-40B4-BE49-F238E27FC236}">
                <a16:creationId xmlns:a16="http://schemas.microsoft.com/office/drawing/2014/main" id="{356C206D-D9D0-E545-943F-A0070005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429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20">
            <a:extLst>
              <a:ext uri="{FF2B5EF4-FFF2-40B4-BE49-F238E27FC236}">
                <a16:creationId xmlns:a16="http://schemas.microsoft.com/office/drawing/2014/main" id="{7B3E9946-D6BC-6A43-A1ED-C17B4358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216275"/>
            <a:ext cx="407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</a:t>
            </a: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</a:t>
            </a:r>
            <a:r>
              <a:rPr lang="en-US" altLang="en-US" sz="2000">
                <a:solidFill>
                  <a:srgbClr val="66FFFF"/>
                </a:solidFill>
              </a:rPr>
              <a:t>Orionis is?</a:t>
            </a:r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EBC8670F-C620-634C-8C4E-5251EF5A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50181" name="Text Box 8">
            <a:extLst>
              <a:ext uri="{FF2B5EF4-FFF2-40B4-BE49-F238E27FC236}">
                <a16:creationId xmlns:a16="http://schemas.microsoft.com/office/drawing/2014/main" id="{D111BACF-83A6-2240-859A-67ACE078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</a:t>
            </a:r>
            <a:endParaRPr lang="en-US" altLang="en-US" sz="2400"/>
          </a:p>
        </p:txBody>
      </p:sp>
      <p:sp>
        <p:nvSpPr>
          <p:cNvPr id="50182" name="Rectangle 12">
            <a:extLst>
              <a:ext uri="{FF2B5EF4-FFF2-40B4-BE49-F238E27FC236}">
                <a16:creationId xmlns:a16="http://schemas.microsoft.com/office/drawing/2014/main" id="{6B686ED3-463C-684E-B80B-7CC0776DB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0" y="0"/>
            <a:ext cx="2209800" cy="10668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0000"/>
                </a:solidFill>
              </a:rPr>
              <a:t>Exercises on magnitudes 1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0183" name="Text Box 15">
            <a:extLst>
              <a:ext uri="{FF2B5EF4-FFF2-40B4-BE49-F238E27FC236}">
                <a16:creationId xmlns:a16="http://schemas.microsoft.com/office/drawing/2014/main" id="{FC0D90EE-51DC-8744-B819-2E3341C7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206875"/>
            <a:ext cx="406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</a:t>
            </a: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</a:t>
            </a:r>
            <a:r>
              <a:rPr lang="en-US" altLang="en-US" sz="2000">
                <a:solidFill>
                  <a:srgbClr val="66FFFF"/>
                </a:solidFill>
              </a:rPr>
              <a:t>Orionis is?</a:t>
            </a:r>
          </a:p>
        </p:txBody>
      </p:sp>
      <p:sp>
        <p:nvSpPr>
          <p:cNvPr id="50184" name="Rectangle 18">
            <a:extLst>
              <a:ext uri="{FF2B5EF4-FFF2-40B4-BE49-F238E27FC236}">
                <a16:creationId xmlns:a16="http://schemas.microsoft.com/office/drawing/2014/main" id="{17489821-6126-7643-8900-DF037169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0"/>
            <a:ext cx="502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This is how Orion looks to a naked-eye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observer in complete darkness.</a:t>
            </a:r>
          </a:p>
        </p:txBody>
      </p:sp>
      <p:sp>
        <p:nvSpPr>
          <p:cNvPr id="82963" name="Rectangle 19">
            <a:extLst>
              <a:ext uri="{FF2B5EF4-FFF2-40B4-BE49-F238E27FC236}">
                <a16:creationId xmlns:a16="http://schemas.microsoft.com/office/drawing/2014/main" id="{709A7FC6-633D-D042-BC97-AD03E233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</a:t>
            </a:r>
            <a:r>
              <a:rPr lang="en-US" altLang="en-US" sz="2400">
                <a:solidFill>
                  <a:srgbClr val="FF0000"/>
                </a:solidFill>
              </a:rPr>
              <a:t> Orionis : 2.0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21">
            <a:extLst>
              <a:ext uri="{FF2B5EF4-FFF2-40B4-BE49-F238E27FC236}">
                <a16:creationId xmlns:a16="http://schemas.microsoft.com/office/drawing/2014/main" id="{D827B835-931D-1E49-AC49-C25F3C71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910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</a:t>
            </a:r>
            <a:endParaRPr lang="en-US" altLang="en-US" sz="2400"/>
          </a:p>
        </p:txBody>
      </p:sp>
      <p:sp>
        <p:nvSpPr>
          <p:cNvPr id="50187" name="Line 22">
            <a:extLst>
              <a:ext uri="{FF2B5EF4-FFF2-40B4-BE49-F238E27FC236}">
                <a16:creationId xmlns:a16="http://schemas.microsoft.com/office/drawing/2014/main" id="{98C225FE-0011-274E-99C9-CF47BAB93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958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Rectangle 23">
            <a:extLst>
              <a:ext uri="{FF2B5EF4-FFF2-40B4-BE49-F238E27FC236}">
                <a16:creationId xmlns:a16="http://schemas.microsoft.com/office/drawing/2014/main" id="{3423F345-B5DC-7847-893B-5DF07F35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06875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</a:t>
            </a:r>
            <a:r>
              <a:rPr lang="en-US" altLang="en-US" sz="2400">
                <a:solidFill>
                  <a:srgbClr val="FF0000"/>
                </a:solidFill>
              </a:rPr>
              <a:t> Orionis : 4.3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9" name="Text Box 24">
            <a:extLst>
              <a:ext uri="{FF2B5EF4-FFF2-40B4-BE49-F238E27FC236}">
                <a16:creationId xmlns:a16="http://schemas.microsoft.com/office/drawing/2014/main" id="{E9994D20-C862-1F4C-9231-30E88D2C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2362200"/>
            <a:ext cx="5078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</a:t>
            </a:r>
            <a:r>
              <a:rPr lang="en-US" altLang="en-US" sz="2000">
                <a:solidFill>
                  <a:srgbClr val="66FFFF"/>
                </a:solidFill>
              </a:rPr>
              <a:t>Orionis is one of the brightest stars in the sky.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it is?</a:t>
            </a:r>
          </a:p>
        </p:txBody>
      </p:sp>
      <p:sp>
        <p:nvSpPr>
          <p:cNvPr id="82961" name="Rectangle 17">
            <a:extLst>
              <a:ext uri="{FF2B5EF4-FFF2-40B4-BE49-F238E27FC236}">
                <a16:creationId xmlns:a16="http://schemas.microsoft.com/office/drawing/2014/main" id="{12FDCB36-0232-534F-AAB1-4AEC1116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2400">
                <a:solidFill>
                  <a:srgbClr val="FF0000"/>
                </a:solidFill>
              </a:rPr>
              <a:t> Orionis: 0.5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3" grpId="0" animBg="1" autoUpdateAnimBg="0"/>
      <p:bldP spid="82967" grpId="0" animBg="1" autoUpdateAnimBg="0"/>
      <p:bldP spid="8296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>
            <a:extLst>
              <a:ext uri="{FF2B5EF4-FFF2-40B4-BE49-F238E27FC236}">
                <a16:creationId xmlns:a16="http://schemas.microsoft.com/office/drawing/2014/main" id="{618A3579-7C0C-A440-A8A2-4B66CAAA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23587" name="Text Box 3">
            <a:extLst>
              <a:ext uri="{FF2B5EF4-FFF2-40B4-BE49-F238E27FC236}">
                <a16:creationId xmlns:a16="http://schemas.microsoft.com/office/drawing/2014/main" id="{9E5D821A-ABEE-3F45-A37D-6F0C4354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B537B864-B4ED-9D45-BB71-D78E01688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323589" name="Text Box 5">
            <a:extLst>
              <a:ext uri="{FF2B5EF4-FFF2-40B4-BE49-F238E27FC236}">
                <a16:creationId xmlns:a16="http://schemas.microsoft.com/office/drawing/2014/main" id="{C2DC2471-3F0C-4443-A689-8E37D031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23590" name="Text Box 6">
            <a:extLst>
              <a:ext uri="{FF2B5EF4-FFF2-40B4-BE49-F238E27FC236}">
                <a16:creationId xmlns:a16="http://schemas.microsoft.com/office/drawing/2014/main" id="{C22554C9-CFD3-A344-BDC2-1BD4111C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23591" name="Text Box 7">
            <a:extLst>
              <a:ext uri="{FF2B5EF4-FFF2-40B4-BE49-F238E27FC236}">
                <a16:creationId xmlns:a16="http://schemas.microsoft.com/office/drawing/2014/main" id="{868A879E-CEC4-8141-85AB-CD58B294D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3592" name="Text Box 8">
            <a:extLst>
              <a:ext uri="{FF2B5EF4-FFF2-40B4-BE49-F238E27FC236}">
                <a16:creationId xmlns:a16="http://schemas.microsoft.com/office/drawing/2014/main" id="{39091655-272F-D94E-B24F-F3CDC1C2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23593" name="Text Box 9">
            <a:extLst>
              <a:ext uri="{FF2B5EF4-FFF2-40B4-BE49-F238E27FC236}">
                <a16:creationId xmlns:a16="http://schemas.microsoft.com/office/drawing/2014/main" id="{1766AC1F-B930-9D4E-8ABB-701955BD6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23594" name="Text Box 10">
            <a:extLst>
              <a:ext uri="{FF2B5EF4-FFF2-40B4-BE49-F238E27FC236}">
                <a16:creationId xmlns:a16="http://schemas.microsoft.com/office/drawing/2014/main" id="{98BFF4C5-BAB9-F84E-B728-B148075B4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23595" name="Text Box 11">
            <a:extLst>
              <a:ext uri="{FF2B5EF4-FFF2-40B4-BE49-F238E27FC236}">
                <a16:creationId xmlns:a16="http://schemas.microsoft.com/office/drawing/2014/main" id="{A53E51A7-B2F7-2143-B5E0-A1388C91A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23596" name="Text Box 12">
            <a:extLst>
              <a:ext uri="{FF2B5EF4-FFF2-40B4-BE49-F238E27FC236}">
                <a16:creationId xmlns:a16="http://schemas.microsoft.com/office/drawing/2014/main" id="{0C946CB3-2903-AF47-9EBB-F2625E1BD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23597" name="Text Box 13">
            <a:extLst>
              <a:ext uri="{FF2B5EF4-FFF2-40B4-BE49-F238E27FC236}">
                <a16:creationId xmlns:a16="http://schemas.microsoft.com/office/drawing/2014/main" id="{C3D2376E-6865-7E48-82E4-32ACE565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3598" name="Text Box 14">
            <a:extLst>
              <a:ext uri="{FF2B5EF4-FFF2-40B4-BE49-F238E27FC236}">
                <a16:creationId xmlns:a16="http://schemas.microsoft.com/office/drawing/2014/main" id="{4BDD8555-2A24-CC42-9495-225AA929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23599" name="Text Box 15">
            <a:extLst>
              <a:ext uri="{FF2B5EF4-FFF2-40B4-BE49-F238E27FC236}">
                <a16:creationId xmlns:a16="http://schemas.microsoft.com/office/drawing/2014/main" id="{E04402CE-E275-8C40-BEB3-DD05B99D3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3600" name="Text Box 16">
            <a:extLst>
              <a:ext uri="{FF2B5EF4-FFF2-40B4-BE49-F238E27FC236}">
                <a16:creationId xmlns:a16="http://schemas.microsoft.com/office/drawing/2014/main" id="{017C7CDA-D42D-8F40-8CAA-DE600A94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23601" name="Text Box 17">
            <a:extLst>
              <a:ext uri="{FF2B5EF4-FFF2-40B4-BE49-F238E27FC236}">
                <a16:creationId xmlns:a16="http://schemas.microsoft.com/office/drawing/2014/main" id="{D999C274-A98F-084B-9C16-E5313E6B6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3602" name="Text Box 18">
            <a:extLst>
              <a:ext uri="{FF2B5EF4-FFF2-40B4-BE49-F238E27FC236}">
                <a16:creationId xmlns:a16="http://schemas.microsoft.com/office/drawing/2014/main" id="{DE28B9FA-C5C9-4641-AAEB-F6D985717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23603" name="Text Box 19">
            <a:extLst>
              <a:ext uri="{FF2B5EF4-FFF2-40B4-BE49-F238E27FC236}">
                <a16:creationId xmlns:a16="http://schemas.microsoft.com/office/drawing/2014/main" id="{2B36147E-D891-8C4D-B6BB-44D9FBC2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23604" name="Text Box 20">
            <a:extLst>
              <a:ext uri="{FF2B5EF4-FFF2-40B4-BE49-F238E27FC236}">
                <a16:creationId xmlns:a16="http://schemas.microsoft.com/office/drawing/2014/main" id="{BCF40AF5-0D7D-FC42-B2FE-9F7D023A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23605" name="Text Box 21">
            <a:extLst>
              <a:ext uri="{FF2B5EF4-FFF2-40B4-BE49-F238E27FC236}">
                <a16:creationId xmlns:a16="http://schemas.microsoft.com/office/drawing/2014/main" id="{2458ACBC-49E6-B74C-BBDA-A54707149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23606" name="Text Box 22">
            <a:extLst>
              <a:ext uri="{FF2B5EF4-FFF2-40B4-BE49-F238E27FC236}">
                <a16:creationId xmlns:a16="http://schemas.microsoft.com/office/drawing/2014/main" id="{45302083-7B02-6348-9558-E23829D80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23607" name="Text Box 23">
            <a:extLst>
              <a:ext uri="{FF2B5EF4-FFF2-40B4-BE49-F238E27FC236}">
                <a16:creationId xmlns:a16="http://schemas.microsoft.com/office/drawing/2014/main" id="{E2190577-BB15-A145-8D59-76F9FC81B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23608" name="Text Box 24">
            <a:extLst>
              <a:ext uri="{FF2B5EF4-FFF2-40B4-BE49-F238E27FC236}">
                <a16:creationId xmlns:a16="http://schemas.microsoft.com/office/drawing/2014/main" id="{8480C6A3-0B9F-0945-ABD8-CF4562207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23609" name="Text Box 25">
            <a:extLst>
              <a:ext uri="{FF2B5EF4-FFF2-40B4-BE49-F238E27FC236}">
                <a16:creationId xmlns:a16="http://schemas.microsoft.com/office/drawing/2014/main" id="{08B05D08-221E-1B4A-810B-B5CDB1DF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23610" name="Text Box 26">
            <a:extLst>
              <a:ext uri="{FF2B5EF4-FFF2-40B4-BE49-F238E27FC236}">
                <a16:creationId xmlns:a16="http://schemas.microsoft.com/office/drawing/2014/main" id="{78F4F3A0-5D2B-CF48-9746-D05D5CF6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23611" name="Text Box 27">
            <a:extLst>
              <a:ext uri="{FF2B5EF4-FFF2-40B4-BE49-F238E27FC236}">
                <a16:creationId xmlns:a16="http://schemas.microsoft.com/office/drawing/2014/main" id="{576C024C-4E51-5F47-9F37-D6FBD854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23612" name="Text Box 28">
            <a:extLst>
              <a:ext uri="{FF2B5EF4-FFF2-40B4-BE49-F238E27FC236}">
                <a16:creationId xmlns:a16="http://schemas.microsoft.com/office/drawing/2014/main" id="{4BF45E77-37E5-7D48-AA80-52288189B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23613" name="Text Box 29">
            <a:extLst>
              <a:ext uri="{FF2B5EF4-FFF2-40B4-BE49-F238E27FC236}">
                <a16:creationId xmlns:a16="http://schemas.microsoft.com/office/drawing/2014/main" id="{C258F3FD-FB80-5244-A576-51623693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23614" name="Text Box 30">
            <a:extLst>
              <a:ext uri="{FF2B5EF4-FFF2-40B4-BE49-F238E27FC236}">
                <a16:creationId xmlns:a16="http://schemas.microsoft.com/office/drawing/2014/main" id="{CAF39D24-9CF9-DA49-9610-0CA210D8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23615" name="Text Box 31">
            <a:extLst>
              <a:ext uri="{FF2B5EF4-FFF2-40B4-BE49-F238E27FC236}">
                <a16:creationId xmlns:a16="http://schemas.microsoft.com/office/drawing/2014/main" id="{A14385C8-8DE0-2745-A19C-C67A7728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991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Why do astronomers no longer look into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	their telescopes?</a:t>
            </a:r>
            <a:endParaRPr lang="en-US" altLang="x-none" b="1" dirty="0"/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Because the observer’s body would obstruct the</a:t>
            </a:r>
          </a:p>
          <a:p>
            <a:pPr>
              <a:buFont typeface="Arial" charset="0"/>
              <a:buNone/>
              <a:defRPr/>
            </a:pPr>
            <a:r>
              <a:rPr lang="en-US" altLang="x-none" b="1" dirty="0"/>
              <a:t>     light in research-grade telescopes.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B </a:t>
            </a:r>
            <a:r>
              <a:rPr lang="en-US" altLang="x-none" b="1" dirty="0">
                <a:solidFill>
                  <a:srgbClr val="FF0000"/>
                </a:solidFill>
              </a:rPr>
              <a:t>Because visual observations are unreliable.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C</a:t>
            </a:r>
            <a:r>
              <a:rPr lang="en-US" altLang="x-none" dirty="0"/>
              <a:t> </a:t>
            </a:r>
            <a:r>
              <a:rPr lang="en-US" altLang="x-none" b="1" dirty="0"/>
              <a:t>Because there is dangerous radiation in a research observatory.</a:t>
            </a:r>
            <a:endParaRPr lang="en-US" altLang="x-none" dirty="0"/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b="1" dirty="0"/>
              <a:t> Because large telescopes collect so much light that their eyes</a:t>
            </a:r>
          </a:p>
          <a:p>
            <a:pPr>
              <a:defRPr/>
            </a:pPr>
            <a:r>
              <a:rPr lang="en-US" altLang="x-none" b="1" dirty="0"/>
              <a:t>     would be damaged.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Because there is nothing left to discover in optical light;</a:t>
            </a:r>
          </a:p>
          <a:p>
            <a:pPr>
              <a:defRPr/>
            </a:pPr>
            <a:r>
              <a:rPr lang="en-US" altLang="x-none" b="1" dirty="0"/>
              <a:t>     infrared and X-ray radiation must be observed to make new </a:t>
            </a:r>
          </a:p>
          <a:p>
            <a:pPr>
              <a:defRPr/>
            </a:pPr>
            <a:r>
              <a:rPr lang="en-US" altLang="x-none" b="1" dirty="0"/>
              <a:t>     discoveries.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7C326-01C6-4A46-A014-E50005AA0D61}"/>
              </a:ext>
            </a:extLst>
          </p:cNvPr>
          <p:cNvSpPr txBox="1"/>
          <p:nvPr/>
        </p:nvSpPr>
        <p:spPr>
          <a:xfrm>
            <a:off x="219456" y="3749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61EC07-1979-A543-AF0F-00C98054E0C1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  <p:bldP spid="323587" grpId="0" animBg="1"/>
      <p:bldP spid="323589" grpId="0" animBg="1"/>
      <p:bldP spid="323590" grpId="0" animBg="1"/>
      <p:bldP spid="323591" grpId="0" animBg="1"/>
      <p:bldP spid="323592" grpId="0" animBg="1"/>
      <p:bldP spid="323593" grpId="0" animBg="1"/>
      <p:bldP spid="323594" grpId="0" animBg="1"/>
      <p:bldP spid="323595" grpId="0" animBg="1"/>
      <p:bldP spid="323596" grpId="0" animBg="1"/>
      <p:bldP spid="323597" grpId="0" animBg="1"/>
      <p:bldP spid="323598" grpId="0" animBg="1"/>
      <p:bldP spid="323599" grpId="0" animBg="1"/>
      <p:bldP spid="323600" grpId="0" animBg="1"/>
      <p:bldP spid="323601" grpId="0" animBg="1"/>
      <p:bldP spid="323602" grpId="0" animBg="1"/>
      <p:bldP spid="323603" grpId="0" animBg="1"/>
      <p:bldP spid="323604" grpId="0" animBg="1"/>
      <p:bldP spid="323605" grpId="0" animBg="1"/>
      <p:bldP spid="323606" grpId="0" animBg="1"/>
      <p:bldP spid="323607" grpId="0" animBg="1"/>
      <p:bldP spid="323608" grpId="0" animBg="1"/>
      <p:bldP spid="323609" grpId="0" animBg="1"/>
      <p:bldP spid="323610" grpId="0" animBg="1"/>
      <p:bldP spid="323611" grpId="0" animBg="1"/>
      <p:bldP spid="323612" grpId="0" animBg="1"/>
      <p:bldP spid="323613" grpId="0" animBg="1"/>
      <p:bldP spid="323614" grpId="0"/>
      <p:bldP spid="323615" grpId="0"/>
      <p:bldP spid="3236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4" descr="JupVenusISS">
            <a:extLst>
              <a:ext uri="{FF2B5EF4-FFF2-40B4-BE49-F238E27FC236}">
                <a16:creationId xmlns:a16="http://schemas.microsoft.com/office/drawing/2014/main" id="{48053771-F7A7-6B43-91DA-A605ADDB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6">
            <a:extLst>
              <a:ext uri="{FF2B5EF4-FFF2-40B4-BE49-F238E27FC236}">
                <a16:creationId xmlns:a16="http://schemas.microsoft.com/office/drawing/2014/main" id="{4E0241D0-77AB-BB4C-B889-D601DCF1D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0" y="0"/>
            <a:ext cx="2209800" cy="9906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0000"/>
                </a:solidFill>
              </a:rPr>
              <a:t>Exercises on magnitudes 2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2228" name="Rectangle 9">
            <a:extLst>
              <a:ext uri="{FF2B5EF4-FFF2-40B4-BE49-F238E27FC236}">
                <a16:creationId xmlns:a16="http://schemas.microsoft.com/office/drawing/2014/main" id="{D2CCF547-4A93-E545-9476-3F16FD70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0"/>
            <a:ext cx="692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Capella is 0 mg.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    How bright do you think the following are?</a:t>
            </a:r>
          </a:p>
        </p:txBody>
      </p:sp>
      <p:sp>
        <p:nvSpPr>
          <p:cNvPr id="52229" name="Line 16">
            <a:extLst>
              <a:ext uri="{FF2B5EF4-FFF2-40B4-BE49-F238E27FC236}">
                <a16:creationId xmlns:a16="http://schemas.microsoft.com/office/drawing/2014/main" id="{54A88123-BC52-F44F-9614-A1310F03D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81000"/>
            <a:ext cx="1066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7">
            <a:extLst>
              <a:ext uri="{FF2B5EF4-FFF2-40B4-BE49-F238E27FC236}">
                <a16:creationId xmlns:a16="http://schemas.microsoft.com/office/drawing/2014/main" id="{2E495C49-A28F-5E46-BFDE-C31FA170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9461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Pleiades</a:t>
            </a:r>
            <a:endParaRPr lang="en-US" altLang="en-US" sz="2400"/>
          </a:p>
        </p:txBody>
      </p:sp>
      <p:sp>
        <p:nvSpPr>
          <p:cNvPr id="95250" name="Text Box 18">
            <a:extLst>
              <a:ext uri="{FF2B5EF4-FFF2-40B4-BE49-F238E27FC236}">
                <a16:creationId xmlns:a16="http://schemas.microsoft.com/office/drawing/2014/main" id="{730FB85D-4132-CC4D-9015-8A542E712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2 mg</a:t>
            </a:r>
            <a:endParaRPr lang="en-US" altLang="en-US" sz="2400"/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0B7816A8-7377-AB4D-B494-2F44D52F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81400"/>
            <a:ext cx="11366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Aldebaran</a:t>
            </a:r>
            <a:endParaRPr lang="en-US" altLang="en-US" sz="2400"/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id="{FF0ED7DE-FE16-F341-A734-F7818D28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1 mg</a:t>
            </a:r>
            <a:endParaRPr lang="en-US" altLang="en-US" sz="2400"/>
          </a:p>
        </p:txBody>
      </p:sp>
      <p:sp>
        <p:nvSpPr>
          <p:cNvPr id="95253" name="Text Box 21">
            <a:extLst>
              <a:ext uri="{FF2B5EF4-FFF2-40B4-BE49-F238E27FC236}">
                <a16:creationId xmlns:a16="http://schemas.microsoft.com/office/drawing/2014/main" id="{737ACD18-B334-CA43-9F2D-46A60F03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8064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Jupiter</a:t>
            </a:r>
            <a:endParaRPr lang="en-US" altLang="en-US" sz="2400"/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id="{844823E7-EDFD-A443-90D8-2ED23C26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- 2 mg</a:t>
            </a:r>
            <a:endParaRPr lang="en-US" altLang="en-US" sz="2400"/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3B702347-6DD7-4049-B0A3-3DD288C0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4495800"/>
            <a:ext cx="7683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Venus</a:t>
            </a:r>
            <a:endParaRPr lang="en-US" altLang="en-US" sz="2400"/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DDB74805-840F-7A4D-AAFC-104B3E5F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958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- 4 mg</a:t>
            </a:r>
            <a:endParaRPr lang="en-US" altLang="en-US" sz="2400"/>
          </a:p>
        </p:txBody>
      </p:sp>
      <p:sp>
        <p:nvSpPr>
          <p:cNvPr id="95257" name="Text Box 25">
            <a:extLst>
              <a:ext uri="{FF2B5EF4-FFF2-40B4-BE49-F238E27FC236}">
                <a16:creationId xmlns:a16="http://schemas.microsoft.com/office/drawing/2014/main" id="{57C3321D-592F-504A-91DB-AD420C1A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1295400" cy="581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</a:rPr>
              <a:t>International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</a:rPr>
              <a:t>Space Station</a:t>
            </a:r>
            <a:endParaRPr lang="en-US" altLang="en-US" sz="2400"/>
          </a:p>
        </p:txBody>
      </p:sp>
      <p:sp>
        <p:nvSpPr>
          <p:cNvPr id="95258" name="Text Box 26">
            <a:extLst>
              <a:ext uri="{FF2B5EF4-FFF2-40B4-BE49-F238E27FC236}">
                <a16:creationId xmlns:a16="http://schemas.microsoft.com/office/drawing/2014/main" id="{BB55530E-B759-714A-AFE7-AFD231D5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29000"/>
            <a:ext cx="1295400" cy="731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1 mg</a:t>
            </a:r>
          </a:p>
          <a:p>
            <a:pPr algn="ctr">
              <a:spcBef>
                <a:spcPct val="0"/>
              </a:spcBef>
              <a:buFontTx/>
              <a:buChar char="-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 animBg="1" autoUpdateAnimBg="0"/>
      <p:bldP spid="95252" grpId="0" animBg="1" autoUpdateAnimBg="0"/>
      <p:bldP spid="95251" grpId="0" animBg="1" autoUpdateAnimBg="0"/>
      <p:bldP spid="95253" grpId="0" animBg="1" autoUpdateAnimBg="0"/>
      <p:bldP spid="95254" grpId="0" animBg="1" autoUpdateAnimBg="0"/>
      <p:bldP spid="95256" grpId="0" animBg="1" autoUpdateAnimBg="0"/>
      <p:bldP spid="95255" grpId="0" animBg="1" autoUpdateAnimBg="0"/>
      <p:bldP spid="95257" grpId="0" animBg="1" autoUpdateAnimBg="0"/>
      <p:bldP spid="9525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FF8D06-49F5-AE49-8077-24B7A8BD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9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59DD2C00-9211-664E-BAAA-4066C097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1C4B8692-5027-674F-BC39-74D7CE84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497DD1FA-19A5-8549-8D02-385FF4E8E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13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4BE22CB8-4EFE-2644-8A09-314DE193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4A4ABF05-9262-7740-8DC1-D95F664E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6500"/>
            <a:ext cx="567001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magnitude of a star tells us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far</a:t>
            </a:r>
            <a:r>
              <a:rPr lang="en-US" altLang="en-US" sz="2400" b="1" dirty="0"/>
              <a:t> the star us from 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How </a:t>
            </a:r>
            <a:r>
              <a:rPr lang="en-US" altLang="en-US" sz="2400" b="1" i="1" dirty="0">
                <a:solidFill>
                  <a:srgbClr val="FF0000"/>
                </a:solidFill>
              </a:rPr>
              <a:t>bright</a:t>
            </a:r>
            <a:r>
              <a:rPr lang="en-US" altLang="en-US" sz="2400" b="1" dirty="0">
                <a:solidFill>
                  <a:srgbClr val="FF0000"/>
                </a:solidFill>
              </a:rPr>
              <a:t> the star appears in the sky.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How </a:t>
            </a:r>
            <a:r>
              <a:rPr lang="en-US" altLang="en-US" sz="2400" b="1" i="1" dirty="0"/>
              <a:t>bright</a:t>
            </a:r>
            <a:r>
              <a:rPr lang="en-US" altLang="en-US" sz="2400" b="1" dirty="0"/>
              <a:t> the star is in reality.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large</a:t>
            </a:r>
            <a:r>
              <a:rPr lang="en-US" altLang="en-US" sz="2400" b="1" dirty="0"/>
              <a:t> the star appears in the sky.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large</a:t>
            </a:r>
            <a:r>
              <a:rPr lang="en-US" altLang="en-US" sz="2400" b="1" dirty="0"/>
              <a:t> the star is in reality. </a:t>
            </a: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A38AC300-1F0C-B94B-AB6A-38BAAFFC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7528" name="Text Box 8">
            <a:extLst>
              <a:ext uri="{FF2B5EF4-FFF2-40B4-BE49-F238E27FC236}">
                <a16:creationId xmlns:a16="http://schemas.microsoft.com/office/drawing/2014/main" id="{86FD1FC6-BE81-E74F-A719-3C7F3694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7529" name="Text Box 9">
            <a:extLst>
              <a:ext uri="{FF2B5EF4-FFF2-40B4-BE49-F238E27FC236}">
                <a16:creationId xmlns:a16="http://schemas.microsoft.com/office/drawing/2014/main" id="{CD0F2E05-8889-C248-8DFB-C8495F55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7530" name="Text Box 10">
            <a:extLst>
              <a:ext uri="{FF2B5EF4-FFF2-40B4-BE49-F238E27FC236}">
                <a16:creationId xmlns:a16="http://schemas.microsoft.com/office/drawing/2014/main" id="{D0C6894B-6A33-594D-A50D-7EE9D7CD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7531" name="Text Box 11">
            <a:extLst>
              <a:ext uri="{FF2B5EF4-FFF2-40B4-BE49-F238E27FC236}">
                <a16:creationId xmlns:a16="http://schemas.microsoft.com/office/drawing/2014/main" id="{38E67E5D-3897-A441-B404-40942D99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7532" name="Text Box 12">
            <a:extLst>
              <a:ext uri="{FF2B5EF4-FFF2-40B4-BE49-F238E27FC236}">
                <a16:creationId xmlns:a16="http://schemas.microsoft.com/office/drawing/2014/main" id="{723A9517-6140-BF49-A7D9-6969CD68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7533" name="Text Box 13">
            <a:extLst>
              <a:ext uri="{FF2B5EF4-FFF2-40B4-BE49-F238E27FC236}">
                <a16:creationId xmlns:a16="http://schemas.microsoft.com/office/drawing/2014/main" id="{CA206FE6-4A6E-714A-8141-F6916B97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7534" name="Text Box 14">
            <a:extLst>
              <a:ext uri="{FF2B5EF4-FFF2-40B4-BE49-F238E27FC236}">
                <a16:creationId xmlns:a16="http://schemas.microsoft.com/office/drawing/2014/main" id="{AE5CAE35-6639-6143-85D5-AB2F9EA3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7535" name="Text Box 15">
            <a:extLst>
              <a:ext uri="{FF2B5EF4-FFF2-40B4-BE49-F238E27FC236}">
                <a16:creationId xmlns:a16="http://schemas.microsoft.com/office/drawing/2014/main" id="{BAC87AB5-698B-9F4F-A206-DA419468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7536" name="Text Box 16">
            <a:extLst>
              <a:ext uri="{FF2B5EF4-FFF2-40B4-BE49-F238E27FC236}">
                <a16:creationId xmlns:a16="http://schemas.microsoft.com/office/drawing/2014/main" id="{EE8753C4-3DCF-C347-8C64-C1B9907D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7537" name="Text Box 17">
            <a:extLst>
              <a:ext uri="{FF2B5EF4-FFF2-40B4-BE49-F238E27FC236}">
                <a16:creationId xmlns:a16="http://schemas.microsoft.com/office/drawing/2014/main" id="{CC123158-C3D7-6145-B622-FEA63426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7538" name="Text Box 18">
            <a:extLst>
              <a:ext uri="{FF2B5EF4-FFF2-40B4-BE49-F238E27FC236}">
                <a16:creationId xmlns:a16="http://schemas.microsoft.com/office/drawing/2014/main" id="{404E656B-2F0A-784C-A9BD-2D4C7ABF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7539" name="Text Box 19">
            <a:extLst>
              <a:ext uri="{FF2B5EF4-FFF2-40B4-BE49-F238E27FC236}">
                <a16:creationId xmlns:a16="http://schemas.microsoft.com/office/drawing/2014/main" id="{5FE61D48-94D3-D240-9DF9-5FAAC3A3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766EEBFB-B6C3-FA49-A5E1-AF423913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7541" name="Text Box 21">
            <a:extLst>
              <a:ext uri="{FF2B5EF4-FFF2-40B4-BE49-F238E27FC236}">
                <a16:creationId xmlns:a16="http://schemas.microsoft.com/office/drawing/2014/main" id="{BDDEEE98-F19E-2140-AD20-9A869A7E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7542" name="Text Box 22">
            <a:extLst>
              <a:ext uri="{FF2B5EF4-FFF2-40B4-BE49-F238E27FC236}">
                <a16:creationId xmlns:a16="http://schemas.microsoft.com/office/drawing/2014/main" id="{1A42CD28-AD2D-A846-91D6-45F5A269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7543" name="Text Box 23">
            <a:extLst>
              <a:ext uri="{FF2B5EF4-FFF2-40B4-BE49-F238E27FC236}">
                <a16:creationId xmlns:a16="http://schemas.microsoft.com/office/drawing/2014/main" id="{8B515882-6998-6848-A261-F88DD8872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7544" name="Text Box 24">
            <a:extLst>
              <a:ext uri="{FF2B5EF4-FFF2-40B4-BE49-F238E27FC236}">
                <a16:creationId xmlns:a16="http://schemas.microsoft.com/office/drawing/2014/main" id="{35E81844-A5D2-6C4E-BA24-2F7E17AE6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7545" name="Text Box 25">
            <a:extLst>
              <a:ext uri="{FF2B5EF4-FFF2-40B4-BE49-F238E27FC236}">
                <a16:creationId xmlns:a16="http://schemas.microsoft.com/office/drawing/2014/main" id="{19BA498F-B449-C243-A1E9-479138F0B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id="{5E4ED481-91D8-574B-B6FE-CE166844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7547" name="Text Box 27">
            <a:extLst>
              <a:ext uri="{FF2B5EF4-FFF2-40B4-BE49-F238E27FC236}">
                <a16:creationId xmlns:a16="http://schemas.microsoft.com/office/drawing/2014/main" id="{AC0D02CA-6FD3-2547-87B1-04FD2598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7548" name="Text Box 28">
            <a:extLst>
              <a:ext uri="{FF2B5EF4-FFF2-40B4-BE49-F238E27FC236}">
                <a16:creationId xmlns:a16="http://schemas.microsoft.com/office/drawing/2014/main" id="{A076E715-9671-AA4B-B988-6F6C2032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7549" name="Text Box 29">
            <a:extLst>
              <a:ext uri="{FF2B5EF4-FFF2-40B4-BE49-F238E27FC236}">
                <a16:creationId xmlns:a16="http://schemas.microsoft.com/office/drawing/2014/main" id="{27E15152-5BE3-A74B-8D71-9E6AAE38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7550" name="Text Box 30">
            <a:extLst>
              <a:ext uri="{FF2B5EF4-FFF2-40B4-BE49-F238E27FC236}">
                <a16:creationId xmlns:a16="http://schemas.microsoft.com/office/drawing/2014/main" id="{DA9582D7-1F71-C842-8968-CC148692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7551" name="Text Box 31">
            <a:extLst>
              <a:ext uri="{FF2B5EF4-FFF2-40B4-BE49-F238E27FC236}">
                <a16:creationId xmlns:a16="http://schemas.microsoft.com/office/drawing/2014/main" id="{182AFD0D-E07F-5D47-8CE2-99E3AA1C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7552" name="Text Box 32">
            <a:extLst>
              <a:ext uri="{FF2B5EF4-FFF2-40B4-BE49-F238E27FC236}">
                <a16:creationId xmlns:a16="http://schemas.microsoft.com/office/drawing/2014/main" id="{3EA8C7D2-CF19-DF47-9AD6-1E21C9D1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7553" name="Text Box 33">
            <a:extLst>
              <a:ext uri="{FF2B5EF4-FFF2-40B4-BE49-F238E27FC236}">
                <a16:creationId xmlns:a16="http://schemas.microsoft.com/office/drawing/2014/main" id="{05667E15-398D-CA4F-B628-A9E8A136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7554" name="Text Box 34">
            <a:extLst>
              <a:ext uri="{FF2B5EF4-FFF2-40B4-BE49-F238E27FC236}">
                <a16:creationId xmlns:a16="http://schemas.microsoft.com/office/drawing/2014/main" id="{30269D68-A24E-D449-AF6E-D58C4182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7555" name="Text Box 35">
            <a:extLst>
              <a:ext uri="{FF2B5EF4-FFF2-40B4-BE49-F238E27FC236}">
                <a16:creationId xmlns:a16="http://schemas.microsoft.com/office/drawing/2014/main" id="{EDBAE8B5-C40F-4040-B1C5-1A276A89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7556" name="Text Box 36">
            <a:extLst>
              <a:ext uri="{FF2B5EF4-FFF2-40B4-BE49-F238E27FC236}">
                <a16:creationId xmlns:a16="http://schemas.microsoft.com/office/drawing/2014/main" id="{8A2A2EF1-605B-034F-954D-808A8F51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32262178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5" grpId="0" animBg="1"/>
      <p:bldP spid="107526" grpId="0"/>
      <p:bldP spid="107526" grpId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5" grpId="0" animBg="1"/>
      <p:bldP spid="107546" grpId="0" animBg="1"/>
      <p:bldP spid="107547" grpId="0" animBg="1"/>
      <p:bldP spid="107548" grpId="0" animBg="1"/>
      <p:bldP spid="107549" grpId="0" animBg="1"/>
      <p:bldP spid="107550" grpId="0" animBg="1"/>
      <p:bldP spid="107551" grpId="0" animBg="1"/>
      <p:bldP spid="107552" grpId="0" animBg="1"/>
      <p:bldP spid="107553" grpId="0" animBg="1"/>
      <p:bldP spid="107554" grpId="0" animBg="1"/>
      <p:bldP spid="107555" grpId="0" animBg="1"/>
      <p:bldP spid="1075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C1E2D4D6-0123-F74A-80DA-046E656AA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D3E58580-2AA0-0D44-85E4-1469E6FFA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C64B801D-747B-B34C-BC9C-6B52C6B1E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14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7C713D62-2DD3-A84D-A548-161D8798D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37AEB632-9514-BE49-A733-10C65AA7D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6500"/>
            <a:ext cx="615226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brighter, a 1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 or a 5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and how much?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The magnitude of a star does not refer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brightness at all, it refers to size.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1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</a:t>
            </a:r>
            <a:r>
              <a:rPr lang="en-US" altLang="en-US" sz="2400" b="1" dirty="0">
                <a:solidFill>
                  <a:srgbClr val="FF0000"/>
                </a:solidFill>
              </a:rPr>
              <a:t> star is much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1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star is a little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The 1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star is much fainter.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1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star is a little fainter.</a:t>
            </a:r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3B285DC5-BB02-F74C-B620-54871DC2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52CCEB72-1F00-064A-B78F-433D1952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1EA249EE-886C-D54E-9EED-6CCDD9664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DC77D87D-ECC2-604B-891C-89F3D97E1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2A4027BC-4F9F-8E48-B2E8-150331FB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CEB99B6C-CD05-9B40-B70C-5FD5C7C3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4AD099D6-DDF9-0B40-9A48-E521D8CF7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8D6F9FFE-005F-BB46-9DEB-BBDE3F79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6F62A45C-2202-0346-A949-4CD9C810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10889E25-2287-D54B-A24D-17771C097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66BE5EFB-F781-B547-94B2-2E8657CA4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99F71CA1-57AD-5F45-B34D-67B24BDB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7B737CEE-2689-9749-9CA7-B04CC7E52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A324A739-4A6D-954E-B276-FF0A689F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8903F827-7313-3E4F-A77E-904ED0F5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9590" name="Text Box 22">
            <a:extLst>
              <a:ext uri="{FF2B5EF4-FFF2-40B4-BE49-F238E27FC236}">
                <a16:creationId xmlns:a16="http://schemas.microsoft.com/office/drawing/2014/main" id="{87DD672B-013D-4741-9647-922CA2B73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A96C4235-6BEF-9447-80E6-06394B81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2EB9FB28-A377-334D-85F8-2E7F44DB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1091C343-4D87-2247-8410-A6C092B2F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44955873-1108-AD4F-B3ED-F960A212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9595" name="Text Box 27">
            <a:extLst>
              <a:ext uri="{FF2B5EF4-FFF2-40B4-BE49-F238E27FC236}">
                <a16:creationId xmlns:a16="http://schemas.microsoft.com/office/drawing/2014/main" id="{7EA0EE4D-84F4-4A40-9334-B821F75A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9596" name="Text Box 28">
            <a:extLst>
              <a:ext uri="{FF2B5EF4-FFF2-40B4-BE49-F238E27FC236}">
                <a16:creationId xmlns:a16="http://schemas.microsoft.com/office/drawing/2014/main" id="{D6BE0A53-EF89-C74E-8132-3B48EC70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9597" name="Text Box 29">
            <a:extLst>
              <a:ext uri="{FF2B5EF4-FFF2-40B4-BE49-F238E27FC236}">
                <a16:creationId xmlns:a16="http://schemas.microsoft.com/office/drawing/2014/main" id="{C2E85589-C225-724C-9A77-C6D70762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9598" name="Text Box 30">
            <a:extLst>
              <a:ext uri="{FF2B5EF4-FFF2-40B4-BE49-F238E27FC236}">
                <a16:creationId xmlns:a16="http://schemas.microsoft.com/office/drawing/2014/main" id="{9D0EC6AF-A2A9-9343-909D-932FA85D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9599" name="Text Box 31">
            <a:extLst>
              <a:ext uri="{FF2B5EF4-FFF2-40B4-BE49-F238E27FC236}">
                <a16:creationId xmlns:a16="http://schemas.microsoft.com/office/drawing/2014/main" id="{AADC61FB-F324-0541-81A2-B9CC313B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902645D3-6860-A74E-A813-303E100FD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04C9E99F-DC95-CC46-9B83-3981FAE5D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FC6AC6FB-CAD7-084F-B211-5B02418B9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9603" name="Text Box 35">
            <a:extLst>
              <a:ext uri="{FF2B5EF4-FFF2-40B4-BE49-F238E27FC236}">
                <a16:creationId xmlns:a16="http://schemas.microsoft.com/office/drawing/2014/main" id="{BB880003-9AB9-F84E-B4DC-A14295FE8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22753603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/>
      <p:bldP spid="109574" grpId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>
            <a:extLst>
              <a:ext uri="{FF2B5EF4-FFF2-40B4-BE49-F238E27FC236}">
                <a16:creationId xmlns:a16="http://schemas.microsoft.com/office/drawing/2014/main" id="{F4282CC9-681C-2D4C-929E-ACEF47B6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282D1EDB-F968-DB40-AD19-470E05CB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AF1A1DB-5B52-B742-B6F4-41B77C8E6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08D6EE91-1890-0943-939F-ADE46C1D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E44B5C04-96BE-6B43-8EC5-0011D165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82395"/>
            <a:ext cx="609012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“largest” telescope in the world is/has …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5,000 times magnification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2 m in diameter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10 m in diameter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in space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50 m long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4B747184-F8FB-E041-B00A-4004E1AC8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2244FD69-695C-4448-8A7D-C2961EB4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2825" name="Text Box 9">
            <a:extLst>
              <a:ext uri="{FF2B5EF4-FFF2-40B4-BE49-F238E27FC236}">
                <a16:creationId xmlns:a16="http://schemas.microsoft.com/office/drawing/2014/main" id="{E38DDCC4-8A6D-E14A-BFAB-4E62655E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2826" name="Text Box 10">
            <a:extLst>
              <a:ext uri="{FF2B5EF4-FFF2-40B4-BE49-F238E27FC236}">
                <a16:creationId xmlns:a16="http://schemas.microsoft.com/office/drawing/2014/main" id="{90699E00-19AC-BE4B-9DC7-2883EC4E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2827" name="Text Box 11">
            <a:extLst>
              <a:ext uri="{FF2B5EF4-FFF2-40B4-BE49-F238E27FC236}">
                <a16:creationId xmlns:a16="http://schemas.microsoft.com/office/drawing/2014/main" id="{606CB414-1729-6C41-AAB8-53CA12CD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BB21A2E4-F059-6143-80D6-1B7954532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C4869914-797C-5841-A38B-7E916FC6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E3AAE241-A4CB-9F4F-AA1C-4288662F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2831" name="Text Box 15">
            <a:extLst>
              <a:ext uri="{FF2B5EF4-FFF2-40B4-BE49-F238E27FC236}">
                <a16:creationId xmlns:a16="http://schemas.microsoft.com/office/drawing/2014/main" id="{90430237-DE57-F442-8087-85C6DD9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2832" name="Text Box 16">
            <a:extLst>
              <a:ext uri="{FF2B5EF4-FFF2-40B4-BE49-F238E27FC236}">
                <a16:creationId xmlns:a16="http://schemas.microsoft.com/office/drawing/2014/main" id="{B63BE95F-AB4A-3A4B-A382-BD73182C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2833" name="Text Box 17">
            <a:extLst>
              <a:ext uri="{FF2B5EF4-FFF2-40B4-BE49-F238E27FC236}">
                <a16:creationId xmlns:a16="http://schemas.microsoft.com/office/drawing/2014/main" id="{4EBE69E1-D85A-9A48-9ED6-39119103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2834" name="Text Box 18">
            <a:extLst>
              <a:ext uri="{FF2B5EF4-FFF2-40B4-BE49-F238E27FC236}">
                <a16:creationId xmlns:a16="http://schemas.microsoft.com/office/drawing/2014/main" id="{718B7D71-8D0E-324B-9E7D-BE6E2391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2835" name="Text Box 19">
            <a:extLst>
              <a:ext uri="{FF2B5EF4-FFF2-40B4-BE49-F238E27FC236}">
                <a16:creationId xmlns:a16="http://schemas.microsoft.com/office/drawing/2014/main" id="{F3F4C2B6-935A-CA48-9FC2-85995E82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836" name="Text Box 20">
            <a:extLst>
              <a:ext uri="{FF2B5EF4-FFF2-40B4-BE49-F238E27FC236}">
                <a16:creationId xmlns:a16="http://schemas.microsoft.com/office/drawing/2014/main" id="{22AFAB91-2B8C-3C49-86D3-EC56C645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2837" name="Text Box 21">
            <a:extLst>
              <a:ext uri="{FF2B5EF4-FFF2-40B4-BE49-F238E27FC236}">
                <a16:creationId xmlns:a16="http://schemas.microsoft.com/office/drawing/2014/main" id="{9617D33F-176F-8F43-AF39-E0677EFE1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2838" name="Text Box 22">
            <a:extLst>
              <a:ext uri="{FF2B5EF4-FFF2-40B4-BE49-F238E27FC236}">
                <a16:creationId xmlns:a16="http://schemas.microsoft.com/office/drawing/2014/main" id="{936D85D3-2A70-424D-B1EE-AC433CAE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839" name="Text Box 23">
            <a:extLst>
              <a:ext uri="{FF2B5EF4-FFF2-40B4-BE49-F238E27FC236}">
                <a16:creationId xmlns:a16="http://schemas.microsoft.com/office/drawing/2014/main" id="{37609C47-31AC-5946-9733-7C3437BF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2840" name="Text Box 24">
            <a:extLst>
              <a:ext uri="{FF2B5EF4-FFF2-40B4-BE49-F238E27FC236}">
                <a16:creationId xmlns:a16="http://schemas.microsoft.com/office/drawing/2014/main" id="{51F1C2A3-AAAF-2F44-B5CC-A1DEB690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2841" name="Text Box 25">
            <a:extLst>
              <a:ext uri="{FF2B5EF4-FFF2-40B4-BE49-F238E27FC236}">
                <a16:creationId xmlns:a16="http://schemas.microsoft.com/office/drawing/2014/main" id="{6ABB801A-21CE-D544-9658-0430C2AA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2842" name="Text Box 26">
            <a:extLst>
              <a:ext uri="{FF2B5EF4-FFF2-40B4-BE49-F238E27FC236}">
                <a16:creationId xmlns:a16="http://schemas.microsoft.com/office/drawing/2014/main" id="{D14B8A39-7C8F-0541-A4B6-2AF7F1380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2843" name="Text Box 27">
            <a:extLst>
              <a:ext uri="{FF2B5EF4-FFF2-40B4-BE49-F238E27FC236}">
                <a16:creationId xmlns:a16="http://schemas.microsoft.com/office/drawing/2014/main" id="{76AA8232-1724-4F4C-9B37-46AFDC95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E07207D9-1C62-1B44-9BED-7B7421C4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2845" name="Text Box 29">
            <a:extLst>
              <a:ext uri="{FF2B5EF4-FFF2-40B4-BE49-F238E27FC236}">
                <a16:creationId xmlns:a16="http://schemas.microsoft.com/office/drawing/2014/main" id="{A906183C-1D31-AC40-8B12-738BBC16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2846" name="Text Box 30">
            <a:extLst>
              <a:ext uri="{FF2B5EF4-FFF2-40B4-BE49-F238E27FC236}">
                <a16:creationId xmlns:a16="http://schemas.microsoft.com/office/drawing/2014/main" id="{04AC9663-9B67-B841-A71F-E5636519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2847" name="Text Box 31">
            <a:extLst>
              <a:ext uri="{FF2B5EF4-FFF2-40B4-BE49-F238E27FC236}">
                <a16:creationId xmlns:a16="http://schemas.microsoft.com/office/drawing/2014/main" id="{BB35E6C1-E3C2-0B42-A9D5-BCE1B417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2848" name="Text Box 32">
            <a:extLst>
              <a:ext uri="{FF2B5EF4-FFF2-40B4-BE49-F238E27FC236}">
                <a16:creationId xmlns:a16="http://schemas.microsoft.com/office/drawing/2014/main" id="{A865D792-B9C6-1C4D-9DD1-B78E1BDC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2849" name="Text Box 33">
            <a:extLst>
              <a:ext uri="{FF2B5EF4-FFF2-40B4-BE49-F238E27FC236}">
                <a16:creationId xmlns:a16="http://schemas.microsoft.com/office/drawing/2014/main" id="{FB862084-955C-9D4A-9F0C-87DB31206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2850" name="Text Box 34">
            <a:extLst>
              <a:ext uri="{FF2B5EF4-FFF2-40B4-BE49-F238E27FC236}">
                <a16:creationId xmlns:a16="http://schemas.microsoft.com/office/drawing/2014/main" id="{BD830F8D-172A-D54F-9135-868C4BCC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2851" name="Text Box 35">
            <a:extLst>
              <a:ext uri="{FF2B5EF4-FFF2-40B4-BE49-F238E27FC236}">
                <a16:creationId xmlns:a16="http://schemas.microsoft.com/office/drawing/2014/main" id="{C00A8522-6EA6-D24F-9C83-D403E7E7A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62852" name="Text Box 36">
            <a:extLst>
              <a:ext uri="{FF2B5EF4-FFF2-40B4-BE49-F238E27FC236}">
                <a16:creationId xmlns:a16="http://schemas.microsoft.com/office/drawing/2014/main" id="{AC6D754A-9A9A-1E43-8F48-B8BDB2F8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42ACA8-7D7A-C14C-8CA4-7A57A168197E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1" grpId="0" animBg="1"/>
      <p:bldP spid="162822" grpId="0"/>
      <p:bldP spid="162822" grpId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  <p:bldP spid="162838" grpId="0" animBg="1"/>
      <p:bldP spid="162839" grpId="0" animBg="1"/>
      <p:bldP spid="162840" grpId="0" animBg="1"/>
      <p:bldP spid="162841" grpId="0" animBg="1"/>
      <p:bldP spid="162842" grpId="0" animBg="1"/>
      <p:bldP spid="162843" grpId="0" animBg="1"/>
      <p:bldP spid="162844" grpId="0" animBg="1"/>
      <p:bldP spid="162845" grpId="0" animBg="1"/>
      <p:bldP spid="162846" grpId="0" animBg="1"/>
      <p:bldP spid="162847" grpId="0" animBg="1"/>
      <p:bldP spid="162848" grpId="0" animBg="1"/>
      <p:bldP spid="162849" grpId="0" animBg="1"/>
      <p:bldP spid="162850" grpId="0" animBg="1"/>
      <p:bldP spid="162851" grpId="0" animBg="1"/>
      <p:bldP spid="1628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>
            <a:extLst>
              <a:ext uri="{FF2B5EF4-FFF2-40B4-BE49-F238E27FC236}">
                <a16:creationId xmlns:a16="http://schemas.microsoft.com/office/drawing/2014/main" id="{EDA8FAF4-A81C-3F45-970C-9EBD563E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A98FA604-2483-D741-A460-2E14B4E10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77B36242-65FD-C94B-BD9D-8A89DB505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315397" name="Text Box 5">
            <a:extLst>
              <a:ext uri="{FF2B5EF4-FFF2-40B4-BE49-F238E27FC236}">
                <a16:creationId xmlns:a16="http://schemas.microsoft.com/office/drawing/2014/main" id="{F010C80E-F474-EF44-8A82-E422FA8A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15398" name="Text Box 6">
            <a:extLst>
              <a:ext uri="{FF2B5EF4-FFF2-40B4-BE49-F238E27FC236}">
                <a16:creationId xmlns:a16="http://schemas.microsoft.com/office/drawing/2014/main" id="{6C58F917-A5DB-9A4C-97ED-3E478EAED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15399" name="Text Box 7">
            <a:extLst>
              <a:ext uri="{FF2B5EF4-FFF2-40B4-BE49-F238E27FC236}">
                <a16:creationId xmlns:a16="http://schemas.microsoft.com/office/drawing/2014/main" id="{43E0EA29-5D6D-5B42-A3F8-A0B72198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5400" name="Text Box 8">
            <a:extLst>
              <a:ext uri="{FF2B5EF4-FFF2-40B4-BE49-F238E27FC236}">
                <a16:creationId xmlns:a16="http://schemas.microsoft.com/office/drawing/2014/main" id="{1010D80E-A1F3-CA43-BB31-DF686BB3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5401" name="Text Box 9">
            <a:extLst>
              <a:ext uri="{FF2B5EF4-FFF2-40B4-BE49-F238E27FC236}">
                <a16:creationId xmlns:a16="http://schemas.microsoft.com/office/drawing/2014/main" id="{F947A28B-791C-6444-93AB-A728C4BB8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5402" name="Text Box 10">
            <a:extLst>
              <a:ext uri="{FF2B5EF4-FFF2-40B4-BE49-F238E27FC236}">
                <a16:creationId xmlns:a16="http://schemas.microsoft.com/office/drawing/2014/main" id="{A31F37F5-ED76-854F-92DD-805E982C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5403" name="Text Box 11">
            <a:extLst>
              <a:ext uri="{FF2B5EF4-FFF2-40B4-BE49-F238E27FC236}">
                <a16:creationId xmlns:a16="http://schemas.microsoft.com/office/drawing/2014/main" id="{37BB2675-ADA6-BD48-A327-5C9F60D2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5404" name="Text Box 12">
            <a:extLst>
              <a:ext uri="{FF2B5EF4-FFF2-40B4-BE49-F238E27FC236}">
                <a16:creationId xmlns:a16="http://schemas.microsoft.com/office/drawing/2014/main" id="{E977E81D-8C28-1341-A166-845F9DE67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5405" name="Text Box 13">
            <a:extLst>
              <a:ext uri="{FF2B5EF4-FFF2-40B4-BE49-F238E27FC236}">
                <a16:creationId xmlns:a16="http://schemas.microsoft.com/office/drawing/2014/main" id="{B3858F53-3B37-2C4A-BFF1-294131B3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5406" name="Text Box 14">
            <a:extLst>
              <a:ext uri="{FF2B5EF4-FFF2-40B4-BE49-F238E27FC236}">
                <a16:creationId xmlns:a16="http://schemas.microsoft.com/office/drawing/2014/main" id="{D2661087-6727-ED4B-8967-A441BB36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5407" name="Text Box 15">
            <a:extLst>
              <a:ext uri="{FF2B5EF4-FFF2-40B4-BE49-F238E27FC236}">
                <a16:creationId xmlns:a16="http://schemas.microsoft.com/office/drawing/2014/main" id="{84EAD5DD-57E5-4B45-8725-6004E203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5408" name="Text Box 16">
            <a:extLst>
              <a:ext uri="{FF2B5EF4-FFF2-40B4-BE49-F238E27FC236}">
                <a16:creationId xmlns:a16="http://schemas.microsoft.com/office/drawing/2014/main" id="{5E24FE30-6609-AF46-80CF-BAE3EB97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5409" name="Text Box 17">
            <a:extLst>
              <a:ext uri="{FF2B5EF4-FFF2-40B4-BE49-F238E27FC236}">
                <a16:creationId xmlns:a16="http://schemas.microsoft.com/office/drawing/2014/main" id="{6730BF0F-AE10-EE41-99FE-92FA8C9A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5410" name="Text Box 18">
            <a:extLst>
              <a:ext uri="{FF2B5EF4-FFF2-40B4-BE49-F238E27FC236}">
                <a16:creationId xmlns:a16="http://schemas.microsoft.com/office/drawing/2014/main" id="{DF117B8B-2FE8-9449-A9E4-3CB46D04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5411" name="Text Box 19">
            <a:extLst>
              <a:ext uri="{FF2B5EF4-FFF2-40B4-BE49-F238E27FC236}">
                <a16:creationId xmlns:a16="http://schemas.microsoft.com/office/drawing/2014/main" id="{60291E47-614B-E847-9A28-99E9C508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5412" name="Text Box 20">
            <a:extLst>
              <a:ext uri="{FF2B5EF4-FFF2-40B4-BE49-F238E27FC236}">
                <a16:creationId xmlns:a16="http://schemas.microsoft.com/office/drawing/2014/main" id="{38304888-D28E-3840-9F4C-83391119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5413" name="Text Box 21">
            <a:extLst>
              <a:ext uri="{FF2B5EF4-FFF2-40B4-BE49-F238E27FC236}">
                <a16:creationId xmlns:a16="http://schemas.microsoft.com/office/drawing/2014/main" id="{1A4A9EFC-14CC-1046-83E9-A3644563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5414" name="Text Box 22">
            <a:extLst>
              <a:ext uri="{FF2B5EF4-FFF2-40B4-BE49-F238E27FC236}">
                <a16:creationId xmlns:a16="http://schemas.microsoft.com/office/drawing/2014/main" id="{6EE3E3B7-138E-E34E-8D8F-04CE17DC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5415" name="Text Box 23">
            <a:extLst>
              <a:ext uri="{FF2B5EF4-FFF2-40B4-BE49-F238E27FC236}">
                <a16:creationId xmlns:a16="http://schemas.microsoft.com/office/drawing/2014/main" id="{BF093E2C-929F-0C46-AA2D-114F3D0A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9E64D1FA-D2E1-0244-9776-508ACC0B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D58D10F5-E1F1-0141-ADC9-74A249F3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5418" name="Text Box 26">
            <a:extLst>
              <a:ext uri="{FF2B5EF4-FFF2-40B4-BE49-F238E27FC236}">
                <a16:creationId xmlns:a16="http://schemas.microsoft.com/office/drawing/2014/main" id="{F1F20EFE-CE6B-C447-AC9F-D6D001CA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5419" name="Text Box 27">
            <a:extLst>
              <a:ext uri="{FF2B5EF4-FFF2-40B4-BE49-F238E27FC236}">
                <a16:creationId xmlns:a16="http://schemas.microsoft.com/office/drawing/2014/main" id="{3B894560-72D5-8D4F-8E1E-81B32F34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5420" name="Text Box 28">
            <a:extLst>
              <a:ext uri="{FF2B5EF4-FFF2-40B4-BE49-F238E27FC236}">
                <a16:creationId xmlns:a16="http://schemas.microsoft.com/office/drawing/2014/main" id="{8D80F5D6-B0AF-B24F-8C7E-18E2026F3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5421" name="Text Box 29">
            <a:extLst>
              <a:ext uri="{FF2B5EF4-FFF2-40B4-BE49-F238E27FC236}">
                <a16:creationId xmlns:a16="http://schemas.microsoft.com/office/drawing/2014/main" id="{78F064F2-7725-3B4F-9777-F5F5C5F6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15423" name="Text Box 31">
            <a:extLst>
              <a:ext uri="{FF2B5EF4-FFF2-40B4-BE49-F238E27FC236}">
                <a16:creationId xmlns:a16="http://schemas.microsoft.com/office/drawing/2014/main" id="{710D71CD-38CA-B347-AD8F-AB245A5A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920904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Is the Hubble space telescope the largest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 telescope in the world?</a:t>
            </a:r>
            <a:endParaRPr lang="en-US" altLang="x-none" b="1" dirty="0"/>
          </a:p>
          <a:p>
            <a:pPr>
              <a:defRPr/>
            </a:pPr>
            <a:r>
              <a:rPr lang="en-US" altLang="x-none" b="1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Yes.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</a:t>
            </a:r>
            <a:r>
              <a:rPr lang="en-US" altLang="x-none" dirty="0"/>
              <a:t> </a:t>
            </a:r>
            <a:r>
              <a:rPr lang="en-US" altLang="x-none" b="1" dirty="0"/>
              <a:t>No, but many others are almost as large (2 meters).</a:t>
            </a:r>
            <a:r>
              <a:rPr lang="en-US" altLang="x-none" dirty="0"/>
              <a:t> </a:t>
            </a:r>
            <a:endParaRPr lang="en-US" altLang="x-none" b="1" dirty="0"/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C </a:t>
            </a:r>
            <a:r>
              <a:rPr lang="en-US" altLang="x-none" b="1" dirty="0"/>
              <a:t>No, it is much smaller than many other research telescopes,</a:t>
            </a:r>
          </a:p>
          <a:p>
            <a:pPr>
              <a:defRPr/>
            </a:pPr>
            <a:r>
              <a:rPr lang="en-US" altLang="x-none" b="1" dirty="0"/>
              <a:t>      but its optics (lens/mirror) is exceptionally good optical quality.</a:t>
            </a:r>
            <a:endParaRPr lang="en-US" altLang="x-none" dirty="0"/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D</a:t>
            </a:r>
            <a:r>
              <a:rPr lang="en-US" altLang="x-none" b="1" dirty="0">
                <a:solidFill>
                  <a:srgbClr val="FF0000"/>
                </a:solidFill>
              </a:rPr>
              <a:t> No, it is much smaller than many other research telescopes,</a:t>
            </a:r>
          </a:p>
          <a:p>
            <a:pPr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      but its location (i.e. space) makes it superior to all others.</a:t>
            </a:r>
            <a:endParaRPr lang="en-US" altLang="x-none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b="1" dirty="0"/>
              <a:t> No, it counts a small research telescope, and other telescopes</a:t>
            </a:r>
          </a:p>
          <a:p>
            <a:pPr>
              <a:defRPr/>
            </a:pPr>
            <a:r>
              <a:rPr lang="en-US" altLang="x-none" b="1" dirty="0"/>
              <a:t>      are used now for most scientific work.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C57FE-CF83-2947-8FAC-048BF3F75F88}"/>
              </a:ext>
            </a:extLst>
          </p:cNvPr>
          <p:cNvSpPr txBox="1"/>
          <p:nvPr/>
        </p:nvSpPr>
        <p:spPr>
          <a:xfrm>
            <a:off x="246888" y="3017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150B05-D65F-1E4D-9DFA-098E7003FFCF}"/>
              </a:ext>
            </a:extLst>
          </p:cNvPr>
          <p:cNvSpPr txBox="1"/>
          <p:nvPr/>
        </p:nvSpPr>
        <p:spPr>
          <a:xfrm>
            <a:off x="152400" y="79248"/>
            <a:ext cx="21098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This question</a:t>
            </a:r>
          </a:p>
          <a:p>
            <a:r>
              <a:rPr lang="en-US" b="1" dirty="0"/>
              <a:t>counts double!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nimBg="1"/>
      <p:bldP spid="315395" grpId="0" animBg="1"/>
      <p:bldP spid="315397" grpId="0" animBg="1"/>
      <p:bldP spid="315398" grpId="0" animBg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6" grpId="0" animBg="1"/>
      <p:bldP spid="315407" grpId="0" animBg="1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3" grpId="0"/>
      <p:bldP spid="3154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64AF403B-96FC-7942-9150-95452A018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OrionDistance">
            <a:extLst>
              <a:ext uri="{FF2B5EF4-FFF2-40B4-BE49-F238E27FC236}">
                <a16:creationId xmlns:a16="http://schemas.microsoft.com/office/drawing/2014/main" id="{98A83A1D-BCB2-CB47-BF92-3AC95140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33850"/>
            <a:ext cx="5715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B0FEF947-D088-F541-ACC8-F7F02CDC2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Constellations and designations of stars</a:t>
            </a:r>
            <a:endParaRPr lang="en-US" alt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9F861688-8DAD-774D-B800-16A44617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48DF9E19-AB7D-D44B-85B1-FC19B6D49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57150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</a:t>
            </a:r>
            <a:endParaRPr lang="en-US" altLang="en-US" sz="2400"/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09BA50E-B422-D244-AEB0-3A1A765F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752600"/>
            <a:ext cx="309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</a:t>
            </a:r>
            <a:endParaRPr lang="en-US" altLang="en-US" sz="2400"/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1417EF43-9485-AE44-87A0-6ED501F05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198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</a:t>
            </a:r>
            <a:endParaRPr lang="en-US" altLang="en-US" sz="2400"/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A30DBA7D-F698-1A41-BB31-B10F27FD2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</a:t>
            </a:r>
            <a:endParaRPr lang="en-US" altLang="en-US" sz="2400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D7C110B6-28E9-024A-917A-A40BF161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762000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Constellation = random collection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of stars (figure)</a:t>
            </a:r>
            <a:endParaRPr lang="en-US" altLang="en-US" sz="2400"/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7F02A969-E163-0246-ABB2-11D230186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52600"/>
            <a:ext cx="53975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FFFF00"/>
                </a:solidFill>
              </a:rPr>
              <a:t> names: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Greek letter + constellation name</a:t>
            </a:r>
          </a:p>
          <a:p>
            <a:pPr algn="ctr">
              <a:spcBef>
                <a:spcPct val="0"/>
              </a:spcBef>
              <a:buFont typeface="Symbol" pitchFamily="2" charset="2"/>
              <a:buChar char="a"/>
            </a:pPr>
            <a:r>
              <a:rPr lang="en-US" altLang="en-US" sz="2400">
                <a:solidFill>
                  <a:srgbClr val="FFFF00"/>
                </a:solidFill>
              </a:rPr>
              <a:t> Orionis (= Betelgeuse)</a:t>
            </a:r>
          </a:p>
          <a:p>
            <a:pPr algn="ctr">
              <a:spcBef>
                <a:spcPct val="0"/>
              </a:spcBef>
              <a:buFont typeface="Symbol" pitchFamily="2" charset="2"/>
              <a:buNone/>
            </a:pP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</a:t>
            </a:r>
            <a:r>
              <a:rPr lang="en-US" altLang="en-US" sz="2400">
                <a:solidFill>
                  <a:srgbClr val="FFFF00"/>
                </a:solidFill>
              </a:rPr>
              <a:t> Orionis (</a:t>
            </a:r>
            <a:r>
              <a:rPr lang="en-US" altLang="en-US" sz="2400">
                <a:solidFill>
                  <a:srgbClr val="FFFF00"/>
                </a:solidFill>
                <a:sym typeface="Symbol" pitchFamily="2" charset="2"/>
              </a:rPr>
              <a:t></a:t>
            </a:r>
            <a:r>
              <a:rPr lang="en-US" altLang="en-US" sz="2400">
                <a:solidFill>
                  <a:srgbClr val="FFFF00"/>
                </a:solidFill>
              </a:rPr>
              <a:t> No special name) </a:t>
            </a:r>
          </a:p>
          <a:p>
            <a:pPr algn="ctr">
              <a:spcBef>
                <a:spcPct val="0"/>
              </a:spcBef>
              <a:buFont typeface="Symbol" pitchFamily="2" charset="2"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2400">
                <a:solidFill>
                  <a:srgbClr val="FFFF00"/>
                </a:solidFill>
              </a:rPr>
              <a:t> Canis Majoris (= Sirius)</a:t>
            </a:r>
            <a:endParaRPr lang="en-US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BBFAD5-D8DF-5C4E-9742-F90F5F710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626" y="152400"/>
            <a:ext cx="3429000" cy="6096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B0F0"/>
                </a:solidFill>
              </a:rPr>
              <a:t>More star names - examples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09D30515-EEDE-9C48-84D9-87D0375A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3429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Find:</a:t>
            </a:r>
            <a:r>
              <a:rPr lang="en-US" altLang="en-US" sz="2400" dirty="0">
                <a:solidFill>
                  <a:srgbClr val="66FFFF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Symbol" pitchFamily="2" charset="2"/>
              <a:buChar char="b"/>
            </a:pP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Leporis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Symbol" pitchFamily="2" charset="2"/>
              <a:buChar char="m"/>
            </a:pP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</a:rPr>
              <a:t>Geminorum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Symbol" pitchFamily="2" charset="2"/>
              <a:buChar char="b"/>
            </a:pPr>
            <a:r>
              <a:rPr lang="en-US" altLang="en-US" sz="2400" dirty="0">
                <a:solidFill>
                  <a:srgbClr val="FFFF00"/>
                </a:solidFill>
              </a:rPr>
              <a:t> Tauri</a:t>
            </a:r>
            <a:endParaRPr lang="en-US" altLang="en-US" sz="2400" dirty="0">
              <a:solidFill>
                <a:srgbClr val="66FFFF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A few distances:</a:t>
            </a:r>
            <a:r>
              <a:rPr lang="en-US" altLang="en-US" sz="2400" dirty="0">
                <a:solidFill>
                  <a:srgbClr val="66FFFF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Symbol" pitchFamily="2" charset="2"/>
              <a:buChar char="a"/>
            </a:pP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000" dirty="0">
                <a:solidFill>
                  <a:srgbClr val="FFFF00"/>
                </a:solidFill>
              </a:rPr>
              <a:t>Canis </a:t>
            </a:r>
            <a:r>
              <a:rPr lang="en-US" altLang="en-US" sz="2000" dirty="0" err="1">
                <a:solidFill>
                  <a:srgbClr val="FFFF00"/>
                </a:solidFill>
              </a:rPr>
              <a:t>Maioris</a:t>
            </a:r>
            <a:r>
              <a:rPr lang="en-US" altLang="en-US" sz="2400" dirty="0">
                <a:solidFill>
                  <a:srgbClr val="FFFF00"/>
                </a:solidFill>
              </a:rPr>
              <a:t> - 9 </a:t>
            </a:r>
            <a:r>
              <a:rPr lang="en-US" altLang="en-US" sz="2400" dirty="0" err="1">
                <a:solidFill>
                  <a:srgbClr val="FFFF00"/>
                </a:solidFill>
              </a:rPr>
              <a:t>ly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Symbol" pitchFamily="2" charset="2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000" dirty="0">
                <a:solidFill>
                  <a:srgbClr val="FFFF00"/>
                </a:solidFill>
              </a:rPr>
              <a:t>Canis </a:t>
            </a:r>
            <a:r>
              <a:rPr lang="en-US" altLang="en-US" sz="2000" dirty="0" err="1">
                <a:solidFill>
                  <a:srgbClr val="FFFF00"/>
                </a:solidFill>
              </a:rPr>
              <a:t>Maioris</a:t>
            </a:r>
            <a:r>
              <a:rPr lang="en-US" altLang="en-US" sz="2400" dirty="0">
                <a:solidFill>
                  <a:srgbClr val="FFFF00"/>
                </a:solidFill>
              </a:rPr>
              <a:t> - 500 </a:t>
            </a:r>
            <a:r>
              <a:rPr lang="en-US" altLang="en-US" sz="2400" dirty="0" err="1">
                <a:solidFill>
                  <a:srgbClr val="FFFF00"/>
                </a:solidFill>
              </a:rPr>
              <a:t>ly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Symbol" pitchFamily="2" charset="2"/>
              <a:buNone/>
            </a:pPr>
            <a:r>
              <a:rPr lang="en-US" altLang="en-US" sz="2400" dirty="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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000" dirty="0">
                <a:solidFill>
                  <a:srgbClr val="FFFF00"/>
                </a:solidFill>
              </a:rPr>
              <a:t>Canis </a:t>
            </a:r>
            <a:r>
              <a:rPr lang="en-US" altLang="en-US" sz="2000" dirty="0" err="1">
                <a:solidFill>
                  <a:srgbClr val="FFFF00"/>
                </a:solidFill>
              </a:rPr>
              <a:t>Maioris</a:t>
            </a:r>
            <a:r>
              <a:rPr lang="en-US" altLang="en-US" sz="2400" dirty="0">
                <a:solidFill>
                  <a:srgbClr val="FFFF00"/>
                </a:solidFill>
              </a:rPr>
              <a:t> - 1,800 </a:t>
            </a:r>
            <a:r>
              <a:rPr lang="en-US" altLang="en-US" sz="2400" dirty="0" err="1">
                <a:solidFill>
                  <a:srgbClr val="FFFF00"/>
                </a:solidFill>
              </a:rPr>
              <a:t>ly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 typeface="Symbol" pitchFamily="2" charset="2"/>
              <a:buChar char="e"/>
            </a:pPr>
            <a:r>
              <a:rPr lang="en-US" altLang="en-US" sz="2000" dirty="0">
                <a:solidFill>
                  <a:srgbClr val="FFFF00"/>
                </a:solidFill>
              </a:rPr>
              <a:t> Canis </a:t>
            </a:r>
            <a:r>
              <a:rPr lang="en-US" altLang="en-US" sz="2000" dirty="0" err="1">
                <a:solidFill>
                  <a:srgbClr val="FFFF00"/>
                </a:solidFill>
              </a:rPr>
              <a:t>Maioris</a:t>
            </a:r>
            <a:r>
              <a:rPr lang="en-US" altLang="en-US" sz="2400" dirty="0">
                <a:solidFill>
                  <a:srgbClr val="FFFF00"/>
                </a:solidFill>
              </a:rPr>
              <a:t> - 430 </a:t>
            </a:r>
            <a:r>
              <a:rPr lang="en-US" altLang="en-US" sz="2400" dirty="0" err="1">
                <a:solidFill>
                  <a:srgbClr val="FFFF00"/>
                </a:solidFill>
              </a:rPr>
              <a:t>ly</a:t>
            </a:r>
            <a:endParaRPr lang="en-US" altLang="en-US" sz="2400" dirty="0">
              <a:solidFill>
                <a:srgbClr val="66FFFF"/>
              </a:solidFill>
            </a:endParaRPr>
          </a:p>
          <a:p>
            <a:pPr>
              <a:spcBef>
                <a:spcPct val="50000"/>
              </a:spcBef>
              <a:buFont typeface="Symbol" pitchFamily="2" charset="2"/>
              <a:buNone/>
            </a:pPr>
            <a:r>
              <a:rPr lang="en-US" altLang="en-US" sz="2000" dirty="0">
                <a:solidFill>
                  <a:srgbClr val="66FFFF"/>
                </a:solidFill>
              </a:rPr>
              <a:t>95% of the 5,000 naked-eye stars are at 50 to 500 </a:t>
            </a:r>
            <a:r>
              <a:rPr lang="en-US" altLang="en-US" sz="2000" dirty="0" err="1">
                <a:solidFill>
                  <a:srgbClr val="66FFFF"/>
                </a:solidFill>
              </a:rPr>
              <a:t>ly</a:t>
            </a:r>
            <a:r>
              <a:rPr lang="en-US" altLang="en-US" sz="2000" dirty="0">
                <a:solidFill>
                  <a:srgbClr val="66FFFF"/>
                </a:solidFill>
              </a:rPr>
              <a:t>: </a:t>
            </a:r>
          </a:p>
          <a:p>
            <a:pPr>
              <a:spcBef>
                <a:spcPct val="50000"/>
              </a:spcBef>
              <a:buFont typeface="Symbol" pitchFamily="2" charset="2"/>
              <a:buNone/>
            </a:pPr>
            <a:r>
              <a:rPr lang="en-US" altLang="en-US" sz="2000" dirty="0">
                <a:solidFill>
                  <a:srgbClr val="66FFFF"/>
                </a:solidFill>
              </a:rPr>
              <a:t>   in the </a:t>
            </a:r>
            <a:r>
              <a:rPr lang="en-US" altLang="en-US" sz="2000" i="1" dirty="0">
                <a:solidFill>
                  <a:srgbClr val="66FFFF"/>
                </a:solidFill>
              </a:rPr>
              <a:t>solar neighborhood</a:t>
            </a:r>
            <a:r>
              <a:rPr lang="en-US" altLang="en-US" sz="2000" dirty="0">
                <a:solidFill>
                  <a:srgbClr val="66FFFF"/>
                </a:solidFill>
              </a:rPr>
              <a:t>.</a:t>
            </a:r>
            <a:endParaRPr lang="en-US" altLang="en-US" sz="2400" dirty="0">
              <a:solidFill>
                <a:srgbClr val="66FFFF"/>
              </a:solidFill>
            </a:endParaRP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5054A833-FFDE-304E-9DCA-C5279E306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0"/>
            <a:ext cx="541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DCF0831-C13E-AC44-A885-C6A2D444D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>
            <a:extLst>
              <a:ext uri="{FF2B5EF4-FFF2-40B4-BE49-F238E27FC236}">
                <a16:creationId xmlns:a16="http://schemas.microsoft.com/office/drawing/2014/main" id="{5C020D66-0BED-6547-BD22-B5BA7110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C971C5EA-262C-0F41-AA4E-2F93011D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8F895126-620F-F74D-9B36-5183B7B0B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EA2B640E-0B30-FB47-A3BC-4B0B9F17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0A10AA4D-9AF6-BC41-B28B-B620203E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5725478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</a:t>
            </a:r>
            <a:r>
              <a:rPr lang="en-US" altLang="en-US" sz="2400" b="1" dirty="0">
                <a:solidFill>
                  <a:schemeClr val="accent2"/>
                </a:solidFill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2400" b="1" dirty="0">
                <a:solidFill>
                  <a:schemeClr val="accent2"/>
                </a:solidFill>
              </a:rPr>
              <a:t> Canis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Maioris</a:t>
            </a:r>
            <a:r>
              <a:rPr lang="en-US" altLang="en-US" sz="2400" b="1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The name of a bright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name of a planet.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name of a constellation.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name of a moon revolving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around the planet </a:t>
            </a:r>
            <a:r>
              <a:rPr lang="en-US" altLang="en-US" sz="2400" b="1" dirty="0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2400" b="1" dirty="0"/>
              <a:t> Canis </a:t>
            </a:r>
            <a:r>
              <a:rPr lang="en-US" altLang="en-US" sz="2400" b="1" dirty="0" err="1"/>
              <a:t>Maioris</a:t>
            </a:r>
            <a:r>
              <a:rPr lang="en-US" altLang="en-US" sz="2400" b="1" dirty="0"/>
              <a:t>.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9C941C92-058F-694C-B2C9-3A65D12E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E0C18A00-90AD-6542-8024-A4E89B5C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83106594-4683-B749-8C3B-42B5AC93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BBB20584-7209-1343-A994-C3481B02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30252EB9-E562-D647-ABDB-A25753C5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212E1964-EE25-154B-8982-FC85D3CB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9341" name="Text Box 13">
            <a:extLst>
              <a:ext uri="{FF2B5EF4-FFF2-40B4-BE49-F238E27FC236}">
                <a16:creationId xmlns:a16="http://schemas.microsoft.com/office/drawing/2014/main" id="{BBE02D43-2197-CC4A-9F7E-97620DDFD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A35917A0-43EA-1549-A8D6-A9382551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9343" name="Text Box 15">
            <a:extLst>
              <a:ext uri="{FF2B5EF4-FFF2-40B4-BE49-F238E27FC236}">
                <a16:creationId xmlns:a16="http://schemas.microsoft.com/office/drawing/2014/main" id="{6063F082-B1D4-0F4D-B390-86E9841F9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9344" name="Text Box 16">
            <a:extLst>
              <a:ext uri="{FF2B5EF4-FFF2-40B4-BE49-F238E27FC236}">
                <a16:creationId xmlns:a16="http://schemas.microsoft.com/office/drawing/2014/main" id="{45A02CEB-733B-514B-ACB1-9F1447D46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9345" name="Text Box 17">
            <a:extLst>
              <a:ext uri="{FF2B5EF4-FFF2-40B4-BE49-F238E27FC236}">
                <a16:creationId xmlns:a16="http://schemas.microsoft.com/office/drawing/2014/main" id="{89E70AE2-F0DB-0949-B106-88A3A1488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9346" name="Text Box 18">
            <a:extLst>
              <a:ext uri="{FF2B5EF4-FFF2-40B4-BE49-F238E27FC236}">
                <a16:creationId xmlns:a16="http://schemas.microsoft.com/office/drawing/2014/main" id="{46E187A2-1A62-4544-87A1-073D72B3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9347" name="Text Box 19">
            <a:extLst>
              <a:ext uri="{FF2B5EF4-FFF2-40B4-BE49-F238E27FC236}">
                <a16:creationId xmlns:a16="http://schemas.microsoft.com/office/drawing/2014/main" id="{F3EF8628-241A-B64E-BFAA-6B917341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9348" name="Text Box 20">
            <a:extLst>
              <a:ext uri="{FF2B5EF4-FFF2-40B4-BE49-F238E27FC236}">
                <a16:creationId xmlns:a16="http://schemas.microsoft.com/office/drawing/2014/main" id="{10572B00-0DC7-A343-855C-FF1B84E1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9349" name="Text Box 21">
            <a:extLst>
              <a:ext uri="{FF2B5EF4-FFF2-40B4-BE49-F238E27FC236}">
                <a16:creationId xmlns:a16="http://schemas.microsoft.com/office/drawing/2014/main" id="{945D615A-08D0-034A-AAB1-31A50AAD4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9350" name="Text Box 22">
            <a:extLst>
              <a:ext uri="{FF2B5EF4-FFF2-40B4-BE49-F238E27FC236}">
                <a16:creationId xmlns:a16="http://schemas.microsoft.com/office/drawing/2014/main" id="{801C5C0D-7E32-2C49-9B93-400D4501E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9351" name="Text Box 23">
            <a:extLst>
              <a:ext uri="{FF2B5EF4-FFF2-40B4-BE49-F238E27FC236}">
                <a16:creationId xmlns:a16="http://schemas.microsoft.com/office/drawing/2014/main" id="{F6FB04B5-2D16-7046-8E03-7B6671639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9352" name="Text Box 24">
            <a:extLst>
              <a:ext uri="{FF2B5EF4-FFF2-40B4-BE49-F238E27FC236}">
                <a16:creationId xmlns:a16="http://schemas.microsoft.com/office/drawing/2014/main" id="{EF53ACEE-9E41-794B-85AF-9912FC9C3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9353" name="Text Box 25">
            <a:extLst>
              <a:ext uri="{FF2B5EF4-FFF2-40B4-BE49-F238E27FC236}">
                <a16:creationId xmlns:a16="http://schemas.microsoft.com/office/drawing/2014/main" id="{E9B51ECB-8FC7-C742-980D-5B51B65B7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9354" name="Text Box 26">
            <a:extLst>
              <a:ext uri="{FF2B5EF4-FFF2-40B4-BE49-F238E27FC236}">
                <a16:creationId xmlns:a16="http://schemas.microsoft.com/office/drawing/2014/main" id="{3B037E3C-10CC-5B40-96B8-F8C708EA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9355" name="Text Box 27">
            <a:extLst>
              <a:ext uri="{FF2B5EF4-FFF2-40B4-BE49-F238E27FC236}">
                <a16:creationId xmlns:a16="http://schemas.microsoft.com/office/drawing/2014/main" id="{AD5F50CA-FBBC-814A-8F51-A85B93B4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9356" name="Text Box 28">
            <a:extLst>
              <a:ext uri="{FF2B5EF4-FFF2-40B4-BE49-F238E27FC236}">
                <a16:creationId xmlns:a16="http://schemas.microsoft.com/office/drawing/2014/main" id="{4A52E605-46EA-6C4E-9BE5-174E4C808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9357" name="Text Box 29">
            <a:extLst>
              <a:ext uri="{FF2B5EF4-FFF2-40B4-BE49-F238E27FC236}">
                <a16:creationId xmlns:a16="http://schemas.microsoft.com/office/drawing/2014/main" id="{AACBC159-ACDB-8444-90D0-BBF677C75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9358" name="Text Box 30">
            <a:extLst>
              <a:ext uri="{FF2B5EF4-FFF2-40B4-BE49-F238E27FC236}">
                <a16:creationId xmlns:a16="http://schemas.microsoft.com/office/drawing/2014/main" id="{BB262F56-266D-574B-A9FA-199FA122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9359" name="Text Box 31">
            <a:extLst>
              <a:ext uri="{FF2B5EF4-FFF2-40B4-BE49-F238E27FC236}">
                <a16:creationId xmlns:a16="http://schemas.microsoft.com/office/drawing/2014/main" id="{FB2409DD-35D0-CB46-8606-2A62ED3D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9360" name="Text Box 32">
            <a:extLst>
              <a:ext uri="{FF2B5EF4-FFF2-40B4-BE49-F238E27FC236}">
                <a16:creationId xmlns:a16="http://schemas.microsoft.com/office/drawing/2014/main" id="{976FE09F-75B5-924A-A11B-B77BBB8F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9361" name="Text Box 33">
            <a:extLst>
              <a:ext uri="{FF2B5EF4-FFF2-40B4-BE49-F238E27FC236}">
                <a16:creationId xmlns:a16="http://schemas.microsoft.com/office/drawing/2014/main" id="{A9177090-FCE5-4E41-A7EC-C87BB8BE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9362" name="Text Box 34">
            <a:extLst>
              <a:ext uri="{FF2B5EF4-FFF2-40B4-BE49-F238E27FC236}">
                <a16:creationId xmlns:a16="http://schemas.microsoft.com/office/drawing/2014/main" id="{020344CB-783D-A74D-8C63-4D7D070CE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9363" name="Text Box 35">
            <a:extLst>
              <a:ext uri="{FF2B5EF4-FFF2-40B4-BE49-F238E27FC236}">
                <a16:creationId xmlns:a16="http://schemas.microsoft.com/office/drawing/2014/main" id="{74CC852C-F34E-4842-BBC9-0FBE5470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9364" name="Text Box 36">
            <a:extLst>
              <a:ext uri="{FF2B5EF4-FFF2-40B4-BE49-F238E27FC236}">
                <a16:creationId xmlns:a16="http://schemas.microsoft.com/office/drawing/2014/main" id="{DFDFA0E6-D79C-2146-9162-43CDBBF6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animBg="1"/>
      <p:bldP spid="99333" grpId="0" animBg="1"/>
      <p:bldP spid="99334" grpId="0"/>
      <p:bldP spid="99334" grpId="1"/>
      <p:bldP spid="99335" grpId="0" animBg="1"/>
      <p:bldP spid="99336" grpId="0" animBg="1"/>
      <p:bldP spid="99337" grpId="0" animBg="1"/>
      <p:bldP spid="99338" grpId="0" animBg="1"/>
      <p:bldP spid="99339" grpId="0" animBg="1"/>
      <p:bldP spid="99340" grpId="0" animBg="1"/>
      <p:bldP spid="99341" grpId="0" animBg="1"/>
      <p:bldP spid="99342" grpId="0" animBg="1"/>
      <p:bldP spid="99343" grpId="0" animBg="1"/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1" grpId="0" animBg="1"/>
      <p:bldP spid="99352" grpId="0" animBg="1"/>
      <p:bldP spid="99353" grpId="0" animBg="1"/>
      <p:bldP spid="99354" grpId="0" animBg="1"/>
      <p:bldP spid="99355" grpId="0" animBg="1"/>
      <p:bldP spid="99356" grpId="0" animBg="1"/>
      <p:bldP spid="99357" grpId="0" animBg="1"/>
      <p:bldP spid="99358" grpId="0" animBg="1"/>
      <p:bldP spid="99359" grpId="0" animBg="1"/>
      <p:bldP spid="99360" grpId="0" animBg="1"/>
      <p:bldP spid="99361" grpId="0" animBg="1"/>
      <p:bldP spid="99362" grpId="0" animBg="1"/>
      <p:bldP spid="99363" grpId="0" animBg="1"/>
      <p:bldP spid="99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051A480E-9474-784D-9BE8-66A44F90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B981138C-2405-2F4B-8EC6-734CDDEA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5D5C47F-C2D0-8948-B352-FECA1848C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59C4CE43-4E3E-BE4F-A06B-FFC823D2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CB81971E-E34C-D643-B27C-1898B2AA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25367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Pleiades (the </a:t>
            </a:r>
            <a:r>
              <a:rPr lang="ja-JP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 dirty="0">
                <a:solidFill>
                  <a:schemeClr val="accent2"/>
                </a:solidFill>
              </a:rPr>
              <a:t>Seven Sisters</a:t>
            </a:r>
            <a:r>
              <a:rPr lang="ja-JP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 dirty="0">
                <a:solidFill>
                  <a:schemeClr val="accent2"/>
                </a:solidFill>
              </a:rPr>
              <a:t>) is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constellation.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Not a constellation, but it is a star cluster inside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the constellation of Taurus.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constellation, which is the same thing as a star cluster.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collection of seven random stars, unrelated to each other.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31D802F5-B823-CF4A-A72F-17296BC9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7929AF04-7CD3-F947-8C93-6FADEF74D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D803E142-900F-064E-BDD7-B5821257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1386" name="Text Box 10">
            <a:extLst>
              <a:ext uri="{FF2B5EF4-FFF2-40B4-BE49-F238E27FC236}">
                <a16:creationId xmlns:a16="http://schemas.microsoft.com/office/drawing/2014/main" id="{087E37A2-5830-BF43-ADEB-42C4687E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B00EF055-F5FD-344C-99E6-A5400CF5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3AAA4602-9C48-7249-BFE4-8C7DE547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E4FDC3A5-69A5-B74D-940C-97CB09A28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354306C3-E8ED-BC4D-93D6-BEE78FC7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8A18989B-5ACB-EA4A-986C-DAF063E83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1392" name="Text Box 16">
            <a:extLst>
              <a:ext uri="{FF2B5EF4-FFF2-40B4-BE49-F238E27FC236}">
                <a16:creationId xmlns:a16="http://schemas.microsoft.com/office/drawing/2014/main" id="{A1B2DABC-E5EC-5A4E-93D2-0972E5204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E09CB033-6CA5-B842-85E0-F14F52DAB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E0B8D2FD-B86D-0540-A48F-BA65058B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376B104F-652B-DE47-9FEE-F6664FEC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9B2F8228-5F0D-404A-A6A5-0154FE04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1397" name="Text Box 21">
            <a:extLst>
              <a:ext uri="{FF2B5EF4-FFF2-40B4-BE49-F238E27FC236}">
                <a16:creationId xmlns:a16="http://schemas.microsoft.com/office/drawing/2014/main" id="{95B10CF5-A3B2-8E45-98FA-20BA8DEED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1398" name="Text Box 22">
            <a:extLst>
              <a:ext uri="{FF2B5EF4-FFF2-40B4-BE49-F238E27FC236}">
                <a16:creationId xmlns:a16="http://schemas.microsoft.com/office/drawing/2014/main" id="{029CF915-0E81-B046-ADFA-BE829EE4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1399" name="Text Box 23">
            <a:extLst>
              <a:ext uri="{FF2B5EF4-FFF2-40B4-BE49-F238E27FC236}">
                <a16:creationId xmlns:a16="http://schemas.microsoft.com/office/drawing/2014/main" id="{F54A426A-56AD-C94C-B9F9-F8AA9646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id="{E636496B-C62E-1B42-95C8-01D664D4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1401" name="Text Box 25">
            <a:extLst>
              <a:ext uri="{FF2B5EF4-FFF2-40B4-BE49-F238E27FC236}">
                <a16:creationId xmlns:a16="http://schemas.microsoft.com/office/drawing/2014/main" id="{6921832A-0728-3745-A5B8-0CF9201C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1402" name="Text Box 26">
            <a:extLst>
              <a:ext uri="{FF2B5EF4-FFF2-40B4-BE49-F238E27FC236}">
                <a16:creationId xmlns:a16="http://schemas.microsoft.com/office/drawing/2014/main" id="{F9BA4C06-0C6D-1947-9D64-E166C1C0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1403" name="Text Box 27">
            <a:extLst>
              <a:ext uri="{FF2B5EF4-FFF2-40B4-BE49-F238E27FC236}">
                <a16:creationId xmlns:a16="http://schemas.microsoft.com/office/drawing/2014/main" id="{A728134F-A217-3048-984A-AA414BA8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1404" name="Text Box 28">
            <a:extLst>
              <a:ext uri="{FF2B5EF4-FFF2-40B4-BE49-F238E27FC236}">
                <a16:creationId xmlns:a16="http://schemas.microsoft.com/office/drawing/2014/main" id="{4DBEC347-F8DC-A544-8113-6D89D416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1405" name="Text Box 29">
            <a:extLst>
              <a:ext uri="{FF2B5EF4-FFF2-40B4-BE49-F238E27FC236}">
                <a16:creationId xmlns:a16="http://schemas.microsoft.com/office/drawing/2014/main" id="{10EF4CAB-FB05-2E4D-A058-DF8908D7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1406" name="Text Box 30">
            <a:extLst>
              <a:ext uri="{FF2B5EF4-FFF2-40B4-BE49-F238E27FC236}">
                <a16:creationId xmlns:a16="http://schemas.microsoft.com/office/drawing/2014/main" id="{1D5BB66F-8271-574B-8340-1316CC7E5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1407" name="Text Box 31">
            <a:extLst>
              <a:ext uri="{FF2B5EF4-FFF2-40B4-BE49-F238E27FC236}">
                <a16:creationId xmlns:a16="http://schemas.microsoft.com/office/drawing/2014/main" id="{6EF7E20E-472B-9D49-B08E-D816EED2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1408" name="Text Box 32">
            <a:extLst>
              <a:ext uri="{FF2B5EF4-FFF2-40B4-BE49-F238E27FC236}">
                <a16:creationId xmlns:a16="http://schemas.microsoft.com/office/drawing/2014/main" id="{5F1FA4C3-9E05-E640-983A-6EDD601A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1409" name="Text Box 33">
            <a:extLst>
              <a:ext uri="{FF2B5EF4-FFF2-40B4-BE49-F238E27FC236}">
                <a16:creationId xmlns:a16="http://schemas.microsoft.com/office/drawing/2014/main" id="{12AB7EF8-4CF9-7440-8BE5-47C6DA3D0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1410" name="Text Box 34">
            <a:extLst>
              <a:ext uri="{FF2B5EF4-FFF2-40B4-BE49-F238E27FC236}">
                <a16:creationId xmlns:a16="http://schemas.microsoft.com/office/drawing/2014/main" id="{02392E5C-1DAA-F74A-A2AC-F946B803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1411" name="Text Box 35">
            <a:extLst>
              <a:ext uri="{FF2B5EF4-FFF2-40B4-BE49-F238E27FC236}">
                <a16:creationId xmlns:a16="http://schemas.microsoft.com/office/drawing/2014/main" id="{4C9AEEB6-EBB1-1D4A-A619-D318FF6A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1" grpId="0" animBg="1"/>
      <p:bldP spid="101382" grpId="0"/>
      <p:bldP spid="101382" grpId="1"/>
      <p:bldP spid="101383" grpId="0" animBg="1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 animBg="1"/>
      <p:bldP spid="101396" grpId="0" animBg="1"/>
      <p:bldP spid="101397" grpId="0" animBg="1"/>
      <p:bldP spid="101398" grpId="0" animBg="1"/>
      <p:bldP spid="101399" grpId="0" animBg="1"/>
      <p:bldP spid="101400" grpId="0" animBg="1"/>
      <p:bldP spid="101401" grpId="0" animBg="1"/>
      <p:bldP spid="101402" grpId="0" animBg="1"/>
      <p:bldP spid="101403" grpId="0" animBg="1"/>
      <p:bldP spid="101404" grpId="0" animBg="1"/>
      <p:bldP spid="101405" grpId="0" animBg="1"/>
      <p:bldP spid="101406" grpId="0" animBg="1"/>
      <p:bldP spid="101407" grpId="0" animBg="1"/>
      <p:bldP spid="101408" grpId="0" animBg="1"/>
      <p:bldP spid="101409" grpId="0" animBg="1"/>
      <p:bldP spid="101410" grpId="0" animBg="1"/>
      <p:bldP spid="1014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1748</Words>
  <Application>Microsoft Macintosh PowerPoint</Application>
  <PresentationFormat>On-screen Show (4:3)</PresentationFormat>
  <Paragraphs>621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Symbol</vt:lpstr>
      <vt:lpstr>Times</vt:lpstr>
      <vt:lpstr>Blank Presentation</vt:lpstr>
      <vt:lpstr>Setup:</vt:lpstr>
      <vt:lpstr>Question 4 </vt:lpstr>
      <vt:lpstr>Question 5</vt:lpstr>
      <vt:lpstr>Question 6 </vt:lpstr>
      <vt:lpstr>Constellations and designations of stars</vt:lpstr>
      <vt:lpstr>More star names - examples</vt:lpstr>
      <vt:lpstr>Questions coming …</vt:lpstr>
      <vt:lpstr>Question 7</vt:lpstr>
      <vt:lpstr>Question 8</vt:lpstr>
      <vt:lpstr>(Hipparchos ~ 170 BC)</vt:lpstr>
      <vt:lpstr>Example: stars in the Big Dipper</vt:lpstr>
      <vt:lpstr>Questions coming …</vt:lpstr>
      <vt:lpstr>Question 9</vt:lpstr>
      <vt:lpstr>Question 10 </vt:lpstr>
      <vt:lpstr>The Milky Way in Sagittarius (long exposure)</vt:lpstr>
      <vt:lpstr>Questions coming …</vt:lpstr>
      <vt:lpstr>Question 11</vt:lpstr>
      <vt:lpstr>Question 12</vt:lpstr>
      <vt:lpstr>Exercises on magnitudes 1</vt:lpstr>
      <vt:lpstr>Exercises on magnitudes 2</vt:lpstr>
      <vt:lpstr>Questions coming …</vt:lpstr>
      <vt:lpstr>Question 13</vt:lpstr>
      <vt:lpstr>Question 14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Constellations and designations of stars</dc:title>
  <cp:lastModifiedBy>Tibor Torma</cp:lastModifiedBy>
  <cp:revision>81</cp:revision>
  <dcterms:modified xsi:type="dcterms:W3CDTF">2026-02-18T21:03:57Z</dcterms:modified>
</cp:coreProperties>
</file>