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90" r:id="rId2"/>
    <p:sldId id="507" r:id="rId3"/>
    <p:sldId id="366" r:id="rId4"/>
    <p:sldId id="354" r:id="rId5"/>
    <p:sldId id="370" r:id="rId6"/>
    <p:sldId id="484" r:id="rId7"/>
    <p:sldId id="485" r:id="rId8"/>
    <p:sldId id="486" r:id="rId9"/>
    <p:sldId id="487" r:id="rId10"/>
    <p:sldId id="488" r:id="rId11"/>
    <p:sldId id="506" r:id="rId12"/>
    <p:sldId id="437" r:id="rId13"/>
    <p:sldId id="474" r:id="rId14"/>
    <p:sldId id="439" r:id="rId15"/>
    <p:sldId id="451" r:id="rId16"/>
    <p:sldId id="479" r:id="rId17"/>
    <p:sldId id="480" r:id="rId18"/>
    <p:sldId id="418" r:id="rId19"/>
    <p:sldId id="419" r:id="rId20"/>
    <p:sldId id="466" r:id="rId21"/>
    <p:sldId id="483" r:id="rId22"/>
    <p:sldId id="482" r:id="rId23"/>
    <p:sldId id="481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06" autoAdjust="0"/>
    <p:restoredTop sz="97933" autoAdjust="0"/>
  </p:normalViewPr>
  <p:slideViewPr>
    <p:cSldViewPr>
      <p:cViewPr varScale="1">
        <p:scale>
          <a:sx n="195" d="100"/>
          <a:sy n="195" d="100"/>
        </p:scale>
        <p:origin x="53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8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DB10EC-CCA6-F947-AFC9-225B029D31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8CEF3-F603-AB46-83BF-524D2F6ED8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6786E4C-01AA-B84F-8710-33FE681253EB}" type="datetimeFigureOut">
              <a:rPr lang="en-US"/>
              <a:pPr>
                <a:defRPr/>
              </a:pPr>
              <a:t>2/16/26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7E8CE-04A3-5E4D-B7FD-E9155D29A7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F62B4-BA5C-5342-BE7B-E609598CB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1DDE90-36C4-2749-95BF-13C2374DC2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A6CEF6D-DF6F-AA44-A79B-115DA8A4DA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6278EEF-ED63-674E-B165-41F8D17D6FF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690FEB4-11F6-684B-B182-4F13D5D89C9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1C316CEE-EFFE-7E48-A89A-8E2DB5C2D5D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/>
              <a:t>Click to edit Master text styles</a:t>
            </a:r>
          </a:p>
          <a:p>
            <a:pPr lvl="1"/>
            <a:r>
              <a:rPr lang="en-US" altLang="x-none" noProof="0"/>
              <a:t>Second level</a:t>
            </a:r>
          </a:p>
          <a:p>
            <a:pPr lvl="2"/>
            <a:r>
              <a:rPr lang="en-US" altLang="x-none" noProof="0"/>
              <a:t>Third level</a:t>
            </a:r>
          </a:p>
          <a:p>
            <a:pPr lvl="3"/>
            <a:r>
              <a:rPr lang="en-US" altLang="x-none" noProof="0"/>
              <a:t>Fourth level</a:t>
            </a:r>
          </a:p>
          <a:p>
            <a:pPr lvl="4"/>
            <a:r>
              <a:rPr lang="en-US" altLang="x-none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5FA2AEA7-BCC2-EB44-8370-ACD71DC950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62700252-8597-C94D-A71B-22CECFCFC4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61E53D-C3B4-C947-B38B-C9B63B57B23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B21AC5C-0FDD-FB42-B6D9-F58D3EF0C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CF51860-D9F0-A14C-9DEF-F704D4832704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0E440F0-2B8B-EA42-BBB2-B79B6908BD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566E525-ACE6-D24B-B67F-CD338E28B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80F348-5994-8A4E-BAFB-32C23EA9B3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C2980C76-18D0-A24A-AE89-386441714965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9E031BCE-04D4-4A44-A289-D0126BC6068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22CBD8C5-6CD5-AC4F-A6A8-0D5E1B73DA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7B5942-8B80-834C-967B-E95962FC8D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5C271F86-E773-744C-84C3-33CE80B740AB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89153F74-0934-C740-BFB3-F77F915359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126BDD7F-0EA4-8346-9FEC-7D803C2C07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B2DB7C-2C3C-2348-8815-EC9E4820B4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EF413C3-9CE4-AA4D-A8D0-69DE494B8E08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id="{622B67C7-E806-4047-A80A-D7F9FBD5EB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6419" name="Rectangle 3">
            <a:extLst>
              <a:ext uri="{FF2B5EF4-FFF2-40B4-BE49-F238E27FC236}">
                <a16:creationId xmlns:a16="http://schemas.microsoft.com/office/drawing/2014/main" id="{F335A1EC-8FCC-7E44-B516-E92AB918F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8F4A96-0F21-9649-9406-84B76A49EE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B69CF97-8A3F-EC44-AC50-81784F0E3251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318466" name="Rectangle 2">
            <a:extLst>
              <a:ext uri="{FF2B5EF4-FFF2-40B4-BE49-F238E27FC236}">
                <a16:creationId xmlns:a16="http://schemas.microsoft.com/office/drawing/2014/main" id="{CE25CFC4-226E-4C45-A29E-141279578C5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8467" name="Rectangle 3">
            <a:extLst>
              <a:ext uri="{FF2B5EF4-FFF2-40B4-BE49-F238E27FC236}">
                <a16:creationId xmlns:a16="http://schemas.microsoft.com/office/drawing/2014/main" id="{C67E48D8-BF9F-BB4F-807E-286064E1A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3B1046-D9CF-3842-934D-06ABA08C25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C8FB7522-16E5-C34A-84D8-D9A8055A53EB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342018" name="Rectangle 2">
            <a:extLst>
              <a:ext uri="{FF2B5EF4-FFF2-40B4-BE49-F238E27FC236}">
                <a16:creationId xmlns:a16="http://schemas.microsoft.com/office/drawing/2014/main" id="{2D2432D1-CCED-1942-8757-AA384064B7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>
            <a:extLst>
              <a:ext uri="{FF2B5EF4-FFF2-40B4-BE49-F238E27FC236}">
                <a16:creationId xmlns:a16="http://schemas.microsoft.com/office/drawing/2014/main" id="{097689EB-7ACD-BF48-B470-B0E1507E3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68EB1C-0A6D-8642-9D0A-07CC544BD1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5DA1AD9E-6A35-854A-BDDD-75FE8287B482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43042" name="Rectangle 2">
            <a:extLst>
              <a:ext uri="{FF2B5EF4-FFF2-40B4-BE49-F238E27FC236}">
                <a16:creationId xmlns:a16="http://schemas.microsoft.com/office/drawing/2014/main" id="{A728FB32-723B-2545-B21F-379E5A6BF9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>
            <a:extLst>
              <a:ext uri="{FF2B5EF4-FFF2-40B4-BE49-F238E27FC236}">
                <a16:creationId xmlns:a16="http://schemas.microsoft.com/office/drawing/2014/main" id="{B1CF93C5-E35D-5040-9AEC-3F1AC5B8E2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3DDBBA-7E2E-2346-86E0-5E67281005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0290FA7-84B3-B94B-AEF3-F14A1FB010C1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46114" name="Rectangle 2">
            <a:extLst>
              <a:ext uri="{FF2B5EF4-FFF2-40B4-BE49-F238E27FC236}">
                <a16:creationId xmlns:a16="http://schemas.microsoft.com/office/drawing/2014/main" id="{612F9B63-C1EB-794C-BB16-129AC33BDC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>
            <a:extLst>
              <a:ext uri="{FF2B5EF4-FFF2-40B4-BE49-F238E27FC236}">
                <a16:creationId xmlns:a16="http://schemas.microsoft.com/office/drawing/2014/main" id="{12EBD351-0939-2845-A2EC-4BFE6C2F7B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9474C1-8714-704B-AF6D-D523A9F69C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82E7C5A-4086-C148-BFAD-8DF54959BEAC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324610" name="Rectangle 2">
            <a:extLst>
              <a:ext uri="{FF2B5EF4-FFF2-40B4-BE49-F238E27FC236}">
                <a16:creationId xmlns:a16="http://schemas.microsoft.com/office/drawing/2014/main" id="{31BED8DC-0963-0640-9DA3-7DD035472BE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4611" name="Rectangle 3">
            <a:extLst>
              <a:ext uri="{FF2B5EF4-FFF2-40B4-BE49-F238E27FC236}">
                <a16:creationId xmlns:a16="http://schemas.microsoft.com/office/drawing/2014/main" id="{2884359D-FD86-2342-8642-C880ED0EB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C61EEC-810E-9A46-8FE3-F680DE18FD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E9DA22E-6072-BE46-8C0A-CFD4E43F7181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322562" name="Rectangle 2">
            <a:extLst>
              <a:ext uri="{FF2B5EF4-FFF2-40B4-BE49-F238E27FC236}">
                <a16:creationId xmlns:a16="http://schemas.microsoft.com/office/drawing/2014/main" id="{A474910D-35A5-0B41-AA0C-6F653F6830B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2563" name="Rectangle 3">
            <a:extLst>
              <a:ext uri="{FF2B5EF4-FFF2-40B4-BE49-F238E27FC236}">
                <a16:creationId xmlns:a16="http://schemas.microsoft.com/office/drawing/2014/main" id="{99932476-A877-6D45-9CC4-64B72A4096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3589C3-50E0-764E-B3B5-8AA60A21F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98F2320-C54E-AE49-8414-05C02A52A66D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320514" name="Rectangle 2">
            <a:extLst>
              <a:ext uri="{FF2B5EF4-FFF2-40B4-BE49-F238E27FC236}">
                <a16:creationId xmlns:a16="http://schemas.microsoft.com/office/drawing/2014/main" id="{565E8069-EBE4-9D49-9BF0-C4B826C4066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5E5B6D77-7F7B-9C4F-9AA2-E476AC8E2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DB32D2-C754-7048-9964-E5BB158110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C27AADC-90F0-FF46-96B3-3DFAB679596E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326658" name="Rectangle 2">
            <a:extLst>
              <a:ext uri="{FF2B5EF4-FFF2-40B4-BE49-F238E27FC236}">
                <a16:creationId xmlns:a16="http://schemas.microsoft.com/office/drawing/2014/main" id="{65DAA3B9-8142-C54A-BDA2-8529FBEEE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D5778113-F40E-3949-99F6-BBADBF94B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43199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21A21F91-3380-F94F-8294-0056711C1B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2AB26279-EFD5-8645-81D6-07A13F8A2AB7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382C1E76-3F5A-C546-8200-CA62355148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A3D6F50-1C0E-C34F-80F3-37153D7C2C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E26B0C2F-5BC1-7043-9971-537A525E8E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EDF691AA-7FDD-8347-8F91-6842912252CE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0CEDA4AE-B548-DF4B-A7F0-FA2AB1A13A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55BBF26-A424-3746-997E-606BA8530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5D62B3F3-8419-8044-A85E-BE14B97296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DFC18B0-1F85-C944-AC37-EA3F6D052133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EE3023D5-AFCC-A24F-AD82-5490585F6E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108EF06-D13A-E84D-A090-DF85CFB1F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096607-5D03-0B45-8E88-964B143A10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FB47B1D8-485F-1643-AFD6-194B8BAB9BBC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338946" name="Rectangle 2">
            <a:extLst>
              <a:ext uri="{FF2B5EF4-FFF2-40B4-BE49-F238E27FC236}">
                <a16:creationId xmlns:a16="http://schemas.microsoft.com/office/drawing/2014/main" id="{83ABC0BA-1FF0-6648-B9BE-2489A1B828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AD3BA8DD-BD5B-154B-8971-0E2C1097C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4F1F8F-8A87-204A-AB4B-C151F60422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FC45C6A-2CD8-224C-AE59-079A0FFB4F90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339970" name="Rectangle 2">
            <a:extLst>
              <a:ext uri="{FF2B5EF4-FFF2-40B4-BE49-F238E27FC236}">
                <a16:creationId xmlns:a16="http://schemas.microsoft.com/office/drawing/2014/main" id="{6F3432FA-7C36-8F4D-A774-8EDEE8232A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>
            <a:extLst>
              <a:ext uri="{FF2B5EF4-FFF2-40B4-BE49-F238E27FC236}">
                <a16:creationId xmlns:a16="http://schemas.microsoft.com/office/drawing/2014/main" id="{B3A2A22B-B834-E344-ACD4-4869648D8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2F0371E-C15A-A74B-B143-45E52B0682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5714C485-3058-FE44-8C18-AFF1D0C02B4E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1F28B38E-4548-144A-8CEE-6F7EFEB269B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6B5A6B59-B8D9-AE47-92D8-0F7095B0D5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6BE5D4-1084-B442-BAF6-A0FE08D40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AF2455CD-57A5-2D49-AB2B-7F586F3915C2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306178" name="Rectangle 2">
            <a:extLst>
              <a:ext uri="{FF2B5EF4-FFF2-40B4-BE49-F238E27FC236}">
                <a16:creationId xmlns:a16="http://schemas.microsoft.com/office/drawing/2014/main" id="{CCEDEB33-875F-C148-945E-24C5C06084C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6179" name="Rectangle 3">
            <a:extLst>
              <a:ext uri="{FF2B5EF4-FFF2-40B4-BE49-F238E27FC236}">
                <a16:creationId xmlns:a16="http://schemas.microsoft.com/office/drawing/2014/main" id="{37448FE6-9256-C744-91D5-DC36784766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4993A7-5EB0-B94A-993A-DA2FAA6864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F9D964-9414-3D4B-BE10-D9628B5AD9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1933DA-303D-5645-BEF4-261626B63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C60B4-49E4-E44D-89C1-052F528291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06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1277C1-F661-EE4A-BB1B-24D28259B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D33A8A-2C49-E546-A559-446BED04F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E0CF27-7A06-7E4D-AFA6-7386C99C66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60AC0-E906-6C4B-9513-AC3A739B8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354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B4C2A9-F407-B941-B49E-F5A4F92B49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863A84-51B9-224B-905D-BA0114CE05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669CBA-A68F-2944-988E-12874BA41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BE8B0-D43C-9C49-8B18-CEE9CF80AD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8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DBA929-8E72-B542-93F5-C9F30E6454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7D0172-64FB-6A47-BF6D-09BAB662C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930468-8F8C-B54F-AA5D-9EAEE73921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38676-66F5-4341-BA60-AA689C06CF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03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A807F4-297D-9043-B351-9FCADB41A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0D8B68-0572-274C-A548-43A02357F2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2A9513-B274-4A46-BAA2-6CFBEEC316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EDBEB1-841E-DB4A-951C-8D905041A7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83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A5B57A-381D-EF44-B99D-A3B2CEA528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7F213-11CE-9C4D-A454-40D11D46C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1ACAE-0618-3449-81D8-1DFE430DE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5E8FC-DE61-B449-B42B-3909752546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44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A911A3-DFBB-924B-911E-C8E1A96821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EC9B19A-CF6A-0C41-B5F5-627CEA9BA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4FF84F-F01E-8642-BF39-E312EA8C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C7149-2BCD-F045-8C6A-39D83CD3C0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28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746D27-E5F0-0349-B51E-251479EE86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F5A0BD-8F0C-7F49-999A-A962CD8375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61F9AC-2F5B-2944-A8B5-E7A68585EB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52298-129C-5548-BE3B-2514E2C108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27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512C7F-C7CD-B045-8BE3-21E87C5EA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28CF1E-EA97-8549-96C7-D2AA74BDF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A0D7EC-140F-C84E-9982-8C1B4A8D6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D3B48-8BAA-9A4E-A006-78D4D8C9B5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7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9BE00-DE78-3444-9357-9587FCA1C6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223EEC-4260-4F42-83D6-6B04392A3D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70B1D-7CCD-CB4A-9CF4-D8B64333FE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9C001-8205-014D-81A4-1F8838680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00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33B703-66CE-5D46-84D9-B9A7284439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65163F-2254-8241-9F96-2A638D500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03747-A5F0-4543-B4CB-0768D247C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C2AA4-9783-E643-909C-0F87A3117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85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17814A-4E4D-DC4B-8360-010165865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0688DC0-8F3D-AB44-9DEE-90B82F595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2EC546-B3BD-1442-B600-A1B86AF8DA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0D397C-E5AF-EE4A-AF39-197C4DA1E9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AAEE31-B214-6240-8FFD-C32FF5868C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FE7ADB-B4C7-A346-94CC-3EC4B4EA895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>
            <a:extLst>
              <a:ext uri="{FF2B5EF4-FFF2-40B4-BE49-F238E27FC236}">
                <a16:creationId xmlns:a16="http://schemas.microsoft.com/office/drawing/2014/main" id="{BC9FA7AF-FEEF-8446-8EDC-FF81C64E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048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Prepare your scantron:</a:t>
            </a:r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15362" name="Text Box 1027">
            <a:extLst>
              <a:ext uri="{FF2B5EF4-FFF2-40B4-BE49-F238E27FC236}">
                <a16:creationId xmlns:a16="http://schemas.microsoft.com/office/drawing/2014/main" id="{768DA87F-2EBF-064A-86BC-B35007CB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806450"/>
            <a:ext cx="5105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 Fill in your name and fill the bubbles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       your name.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 LAST NAME FIRST, First name second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 Put </a:t>
            </a:r>
            <a:r>
              <a:rPr lang="en-US" altLang="en-US" sz="2000">
                <a:solidFill>
                  <a:srgbClr val="FF3300"/>
                </a:solidFill>
              </a:rPr>
              <a:t>your</a:t>
            </a:r>
            <a:r>
              <a:rPr lang="en-US" altLang="en-US" sz="2000">
                <a:solidFill>
                  <a:schemeClr val="accent2"/>
                </a:solidFill>
              </a:rPr>
              <a:t> 4-digit code instead of 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1600">
                <a:solidFill>
                  <a:schemeClr val="accent2"/>
                </a:solidFill>
              </a:rPr>
              <a:t>IDENTIFICATION NUMBER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1600">
                <a:solidFill>
                  <a:schemeClr val="accent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accent2"/>
                </a:solidFill>
              </a:rPr>
              <a:t>  ---  </a:t>
            </a:r>
            <a:r>
              <a:rPr lang="en-US" altLang="en-US" sz="1600" i="1">
                <a:solidFill>
                  <a:schemeClr val="accent2"/>
                </a:solidFill>
              </a:rPr>
              <a:t>(The last 4 digits of your OleMiss ID.)</a:t>
            </a:r>
            <a:endParaRPr lang="en-US" altLang="en-US" sz="2400" i="1"/>
          </a:p>
        </p:txBody>
      </p:sp>
      <p:sp>
        <p:nvSpPr>
          <p:cNvPr id="15363" name="Rectangle 1028">
            <a:extLst>
              <a:ext uri="{FF2B5EF4-FFF2-40B4-BE49-F238E27FC236}">
                <a16:creationId xmlns:a16="http://schemas.microsoft.com/office/drawing/2014/main" id="{B8939ECB-1928-9548-A60B-0085CEDB1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86200"/>
            <a:ext cx="2743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1: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A</a:t>
            </a:r>
            <a:r>
              <a:rPr lang="en-US" altLang="en-US" sz="2000" dirty="0">
                <a:solidFill>
                  <a:srgbClr val="FF0000"/>
                </a:solidFill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2: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3: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110597" name="Rectangle 1029">
            <a:extLst>
              <a:ext uri="{FF2B5EF4-FFF2-40B4-BE49-F238E27FC236}">
                <a16:creationId xmlns:a16="http://schemas.microsoft.com/office/drawing/2014/main" id="{38ED574B-34C2-0140-AE6B-E825F158C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0666" y="3962400"/>
            <a:ext cx="1219200" cy="3048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Setup:</a:t>
            </a:r>
          </a:p>
        </p:txBody>
      </p:sp>
      <p:sp>
        <p:nvSpPr>
          <p:cNvPr id="110599" name="Text Box 1031">
            <a:extLst>
              <a:ext uri="{FF2B5EF4-FFF2-40B4-BE49-F238E27FC236}">
                <a16:creationId xmlns:a16="http://schemas.microsoft.com/office/drawing/2014/main" id="{0B184107-C386-B448-9902-1BA5C0CE7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6400800"/>
            <a:ext cx="6076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u="sng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Please take a moment to mute your cell phone!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366" name="Picture 1032">
            <a:extLst>
              <a:ext uri="{FF2B5EF4-FFF2-40B4-BE49-F238E27FC236}">
                <a16:creationId xmlns:a16="http://schemas.microsoft.com/office/drawing/2014/main" id="{1916D5F0-79B7-894E-B402-2274F61E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0"/>
            <a:ext cx="869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33">
            <a:extLst>
              <a:ext uri="{FF2B5EF4-FFF2-40B4-BE49-F238E27FC236}">
                <a16:creationId xmlns:a16="http://schemas.microsoft.com/office/drawing/2014/main" id="{0442931B-E898-0749-B40F-C7CED0A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381000"/>
            <a:ext cx="14874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Use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a pencil,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not a pen!</a:t>
            </a:r>
          </a:p>
        </p:txBody>
      </p:sp>
      <p:pic>
        <p:nvPicPr>
          <p:cNvPr id="15368" name="Picture 1034" descr="Scantron2b">
            <a:extLst>
              <a:ext uri="{FF2B5EF4-FFF2-40B4-BE49-F238E27FC236}">
                <a16:creationId xmlns:a16="http://schemas.microsoft.com/office/drawing/2014/main" id="{A78BC932-3427-8249-85D3-E21B9D37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841625"/>
            <a:ext cx="18192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Line 1038">
            <a:extLst>
              <a:ext uri="{FF2B5EF4-FFF2-40B4-BE49-F238E27FC236}">
                <a16:creationId xmlns:a16="http://schemas.microsoft.com/office/drawing/2014/main" id="{6A5D2584-B0FE-B54F-94E0-D349E408A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114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39">
            <a:extLst>
              <a:ext uri="{FF2B5EF4-FFF2-40B4-BE49-F238E27FC236}">
                <a16:creationId xmlns:a16="http://schemas.microsoft.com/office/drawing/2014/main" id="{0515E687-7755-9940-9696-0B77FBB883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41960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040">
            <a:extLst>
              <a:ext uri="{FF2B5EF4-FFF2-40B4-BE49-F238E27FC236}">
                <a16:creationId xmlns:a16="http://schemas.microsoft.com/office/drawing/2014/main" id="{A00D181F-420B-4140-9274-89AB5EB3D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720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5372" name="Line 1041">
            <a:extLst>
              <a:ext uri="{FF2B5EF4-FFF2-40B4-BE49-F238E27FC236}">
                <a16:creationId xmlns:a16="http://schemas.microsoft.com/office/drawing/2014/main" id="{268440FB-C9ED-474D-B843-0D0A017DAB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4572000"/>
            <a:ext cx="609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73" name="Picture 1" descr="Scantron3.png">
            <a:extLst>
              <a:ext uri="{FF2B5EF4-FFF2-40B4-BE49-F238E27FC236}">
                <a16:creationId xmlns:a16="http://schemas.microsoft.com/office/drawing/2014/main" id="{818EDBAD-7C28-1A4A-9378-776FC23AF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23876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Line 1036">
            <a:extLst>
              <a:ext uri="{FF2B5EF4-FFF2-40B4-BE49-F238E27FC236}">
                <a16:creationId xmlns:a16="http://schemas.microsoft.com/office/drawing/2014/main" id="{30F9B2BD-11FC-3F4D-BBB3-16676E448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905000"/>
            <a:ext cx="1828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1037">
            <a:extLst>
              <a:ext uri="{FF2B5EF4-FFF2-40B4-BE49-F238E27FC236}">
                <a16:creationId xmlns:a16="http://schemas.microsoft.com/office/drawing/2014/main" id="{F17347E1-4A43-4F47-9985-43FBE6A021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990600"/>
            <a:ext cx="2057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Text Box 1042">
            <a:extLst>
              <a:ext uri="{FF2B5EF4-FFF2-40B4-BE49-F238E27FC236}">
                <a16:creationId xmlns:a16="http://schemas.microsoft.com/office/drawing/2014/main" id="{B04EC775-92A3-D345-A539-B097080E2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996" y="2803079"/>
            <a:ext cx="4724400" cy="107721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Recall reading assignment</a:t>
            </a:r>
            <a:endParaRPr lang="en-US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i="1" dirty="0"/>
              <a:t>Chapter 6</a:t>
            </a:r>
            <a:r>
              <a:rPr lang="en-US" altLang="en-US" sz="2000" i="1" dirty="0"/>
              <a:t>, Telescopes,</a:t>
            </a:r>
            <a:r>
              <a:rPr lang="en-US" altLang="en-US" sz="2000" dirty="0"/>
              <a:t> </a:t>
            </a:r>
            <a:r>
              <a:rPr lang="en-US" altLang="en-US" sz="2000" b="1" dirty="0"/>
              <a:t>pp. 165 – 189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/>
              <a:t>(skip the math)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3E6C1-9781-3A4C-B57A-59B75A8924D3}"/>
              </a:ext>
            </a:extLst>
          </p:cNvPr>
          <p:cNvSpPr txBox="1"/>
          <p:nvPr/>
        </p:nvSpPr>
        <p:spPr>
          <a:xfrm>
            <a:off x="96979" y="4376738"/>
            <a:ext cx="4100161" cy="193899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TEST 1 on Friday 2:00 pm</a:t>
            </a:r>
          </a:p>
          <a:p>
            <a:r>
              <a:rPr lang="en-US" dirty="0">
                <a:solidFill>
                  <a:schemeClr val="bg1"/>
                </a:solidFill>
              </a:rPr>
              <a:t>Take it seriously – no makeups!</a:t>
            </a:r>
          </a:p>
          <a:p>
            <a:r>
              <a:rPr lang="en-US" dirty="0">
                <a:solidFill>
                  <a:schemeClr val="bg1"/>
                </a:solidFill>
              </a:rPr>
              <a:t>Only 20 questions</a:t>
            </a:r>
          </a:p>
          <a:p>
            <a:r>
              <a:rPr lang="en-US" dirty="0">
                <a:solidFill>
                  <a:schemeClr val="bg1"/>
                </a:solidFill>
              </a:rPr>
              <a:t>Learn all that is on the slides</a:t>
            </a:r>
          </a:p>
          <a:p>
            <a:r>
              <a:rPr lang="en-US" dirty="0">
                <a:solidFill>
                  <a:schemeClr val="bg1"/>
                </a:solidFill>
              </a:rPr>
              <a:t>(including all the small details!)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D1C0A266-E262-C04C-942E-44945CC46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33400"/>
            <a:ext cx="36052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rgbClr val="FFFF00"/>
                </a:solidFill>
              </a:rPr>
              <a:t>Extremely Large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Cerro </a:t>
            </a:r>
            <a:r>
              <a:rPr lang="en-US" altLang="en-US" sz="2400" dirty="0" err="1">
                <a:solidFill>
                  <a:srgbClr val="FFFF00"/>
                </a:solidFill>
              </a:rPr>
              <a:t>Armazones</a:t>
            </a:r>
            <a:r>
              <a:rPr lang="en-US" altLang="en-US" sz="2400" dirty="0">
                <a:solidFill>
                  <a:srgbClr val="FFFF00"/>
                </a:solidFill>
              </a:rPr>
              <a:t>, Chile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2025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€1.3 billion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Effective diameter: 39.2 m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F83B809D-4226-104F-BC25-5E98AAB7A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371725"/>
            <a:ext cx="3541712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>
            <a:extLst>
              <a:ext uri="{FF2B5EF4-FFF2-40B4-BE49-F238E27FC236}">
                <a16:creationId xmlns:a16="http://schemas.microsoft.com/office/drawing/2014/main" id="{6ACF12A6-53A1-0E4F-8B69-36E117FD0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34575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4">
            <a:extLst>
              <a:ext uri="{FF2B5EF4-FFF2-40B4-BE49-F238E27FC236}">
                <a16:creationId xmlns:a16="http://schemas.microsoft.com/office/drawing/2014/main" id="{CFC2F04C-04D5-D146-A753-E787E02E5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76263"/>
            <a:ext cx="33178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rgbClr val="FFFF00"/>
                </a:solidFill>
              </a:rPr>
              <a:t>Thirty Meter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Mauna Kea, Hawaii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2027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$1.4 billion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Effective diameter: 30 m</a:t>
            </a:r>
          </a:p>
        </p:txBody>
      </p:sp>
      <p:pic>
        <p:nvPicPr>
          <p:cNvPr id="25606" name="Picture 5">
            <a:extLst>
              <a:ext uri="{FF2B5EF4-FFF2-40B4-BE49-F238E27FC236}">
                <a16:creationId xmlns:a16="http://schemas.microsoft.com/office/drawing/2014/main" id="{ED9E3241-B716-7C4D-8A5D-4E68CA739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19600"/>
            <a:ext cx="4343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6">
            <a:extLst>
              <a:ext uri="{FF2B5EF4-FFF2-40B4-BE49-F238E27FC236}">
                <a16:creationId xmlns:a16="http://schemas.microsoft.com/office/drawing/2014/main" id="{72EA38D2-3843-9843-AB90-ED48F5E70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" y="4673600"/>
            <a:ext cx="35671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rgbClr val="FFFF00"/>
                </a:solidFill>
              </a:rPr>
              <a:t>Giant Magellan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Las Campanas, Chile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2025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$ 1 billion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Effective diameter: 24.5 m</a:t>
            </a:r>
          </a:p>
        </p:txBody>
      </p:sp>
      <p:sp>
        <p:nvSpPr>
          <p:cNvPr id="25608" name="TextBox 7">
            <a:extLst>
              <a:ext uri="{FF2B5EF4-FFF2-40B4-BE49-F238E27FC236}">
                <a16:creationId xmlns:a16="http://schemas.microsoft.com/office/drawing/2014/main" id="{19A8F316-221B-2D4A-9F53-057E92AC1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763"/>
            <a:ext cx="4229100" cy="58420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Under construction </a:t>
            </a:r>
            <a:r>
              <a:rPr lang="mr-IN" altLang="en-US" b="1">
                <a:solidFill>
                  <a:srgbClr val="FF0000"/>
                </a:solidFill>
              </a:rPr>
              <a:t>…</a:t>
            </a:r>
            <a:endParaRPr lang="en-US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B6818E89-BC0E-9D4D-9AE6-A96C73671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37DD05C6-27B8-3B43-9AFF-36B299FB8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F6E6C619-32C5-8A43-AF07-B52B274BF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3900"/>
            <a:ext cx="4792663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>
            <a:extLst>
              <a:ext uri="{FF2B5EF4-FFF2-40B4-BE49-F238E27FC236}">
                <a16:creationId xmlns:a16="http://schemas.microsoft.com/office/drawing/2014/main" id="{629C9065-8AAF-7E42-9D4A-1FB9C9E27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300038"/>
            <a:ext cx="31305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The 17” CDK telescope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FFFF00"/>
                </a:solidFill>
              </a:rPr>
              <a:t>(little but modern)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i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in the little dome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Fully photographic use: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CCD camera installed </a:t>
            </a:r>
          </a:p>
        </p:txBody>
      </p:sp>
      <p:sp>
        <p:nvSpPr>
          <p:cNvPr id="26630" name="TextBox 1">
            <a:extLst>
              <a:ext uri="{FF2B5EF4-FFF2-40B4-BE49-F238E27FC236}">
                <a16:creationId xmlns:a16="http://schemas.microsoft.com/office/drawing/2014/main" id="{F1F9EE45-A070-E641-8229-870D20E99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038" y="3414713"/>
            <a:ext cx="32813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</a:rPr>
              <a:t>The Grubb Refractor</a:t>
            </a:r>
          </a:p>
        </p:txBody>
      </p:sp>
      <p:sp>
        <p:nvSpPr>
          <p:cNvPr id="26631" name="TextBox 6">
            <a:extLst>
              <a:ext uri="{FF2B5EF4-FFF2-40B4-BE49-F238E27FC236}">
                <a16:creationId xmlns:a16="http://schemas.microsoft.com/office/drawing/2014/main" id="{B10D51DB-F09C-3343-93E8-644E77218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900" y="4232275"/>
            <a:ext cx="11858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in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large dome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0000"/>
                </a:solidFill>
              </a:rPr>
              <a:t>(1892)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0000"/>
                </a:solidFill>
              </a:rPr>
              <a:t>Diameter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0000"/>
                </a:solidFill>
              </a:rPr>
              <a:t>15”</a:t>
            </a:r>
          </a:p>
        </p:txBody>
      </p:sp>
      <p:sp>
        <p:nvSpPr>
          <p:cNvPr id="26632" name="Right Arrow 7">
            <a:extLst>
              <a:ext uri="{FF2B5EF4-FFF2-40B4-BE49-F238E27FC236}">
                <a16:creationId xmlns:a16="http://schemas.microsoft.com/office/drawing/2014/main" id="{17313415-3BEA-C64B-8988-8621E6BF7FA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2081" y="2664619"/>
            <a:ext cx="720725" cy="242888"/>
          </a:xfrm>
          <a:prstGeom prst="rightArrow">
            <a:avLst>
              <a:gd name="adj1" fmla="val 50000"/>
              <a:gd name="adj2" fmla="val 49922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33" name="Right Arrow 8">
            <a:extLst>
              <a:ext uri="{FF2B5EF4-FFF2-40B4-BE49-F238E27FC236}">
                <a16:creationId xmlns:a16="http://schemas.microsoft.com/office/drawing/2014/main" id="{D715D14F-42C3-B44C-98DA-F34BF56340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20931" y="3604419"/>
            <a:ext cx="458788" cy="215900"/>
          </a:xfrm>
          <a:prstGeom prst="rightArrow">
            <a:avLst>
              <a:gd name="adj1" fmla="val 50000"/>
              <a:gd name="adj2" fmla="val 49849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34" name="Right Arrow 9">
            <a:extLst>
              <a:ext uri="{FF2B5EF4-FFF2-40B4-BE49-F238E27FC236}">
                <a16:creationId xmlns:a16="http://schemas.microsoft.com/office/drawing/2014/main" id="{89550ADD-EA74-604F-A692-2C2E48CA89B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716963" y="3475037"/>
            <a:ext cx="458788" cy="214313"/>
          </a:xfrm>
          <a:prstGeom prst="rightArrow">
            <a:avLst>
              <a:gd name="adj1" fmla="val 50000"/>
              <a:gd name="adj2" fmla="val 50218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>
            <a:extLst>
              <a:ext uri="{FF2B5EF4-FFF2-40B4-BE49-F238E27FC236}">
                <a16:creationId xmlns:a16="http://schemas.microsoft.com/office/drawing/2014/main" id="{3BC89591-D3E7-BE46-B497-62FD082E2C8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77000" y="114300"/>
            <a:ext cx="1676400" cy="190500"/>
          </a:xfrm>
        </p:spPr>
        <p:txBody>
          <a:bodyPr/>
          <a:lstStyle/>
          <a:p>
            <a:pPr>
              <a:defRPr/>
            </a:pPr>
            <a:r>
              <a:rPr lang="en-US" altLang="x-none" sz="800">
                <a:solidFill>
                  <a:schemeClr val="tx1"/>
                </a:solidFill>
              </a:rPr>
              <a:t>Adaptive optics</a:t>
            </a:r>
            <a:endParaRPr lang="en-US" altLang="x-none" sz="800">
              <a:solidFill>
                <a:srgbClr val="66FFFF"/>
              </a:solidFill>
            </a:endParaRPr>
          </a:p>
        </p:txBody>
      </p:sp>
      <p:sp>
        <p:nvSpPr>
          <p:cNvPr id="233478" name="Text Box 6">
            <a:extLst>
              <a:ext uri="{FF2B5EF4-FFF2-40B4-BE49-F238E27FC236}">
                <a16:creationId xmlns:a16="http://schemas.microsoft.com/office/drawing/2014/main" id="{CEF139E4-44E1-0146-8561-6EA965F00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519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200" b="1">
                <a:solidFill>
                  <a:srgbClr val="FF0000"/>
                </a:solidFill>
              </a:rPr>
              <a:t>How do you fight seeing?</a:t>
            </a:r>
            <a:endParaRPr lang="en-US" altLang="x-none"/>
          </a:p>
        </p:txBody>
      </p:sp>
      <p:sp>
        <p:nvSpPr>
          <p:cNvPr id="233480" name="Text Box 8">
            <a:extLst>
              <a:ext uri="{FF2B5EF4-FFF2-40B4-BE49-F238E27FC236}">
                <a16:creationId xmlns:a16="http://schemas.microsoft.com/office/drawing/2014/main" id="{821F89F9-42ED-4847-B4A3-4C5E1D46D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(1) Put your observatory on a mountaintop:</a:t>
            </a:r>
            <a:r>
              <a:rPr lang="en-US" altLang="x-none" sz="2000" b="1" dirty="0">
                <a:solidFill>
                  <a:srgbClr val="00CC00"/>
                </a:solidFill>
              </a:rPr>
              <a:t>	</a:t>
            </a:r>
            <a:r>
              <a:rPr lang="en-US" altLang="x-none" sz="2000" b="1" dirty="0">
                <a:solidFill>
                  <a:srgbClr val="FFFF00"/>
                </a:solidFill>
              </a:rPr>
              <a:t>seeing at best: </a:t>
            </a:r>
            <a:r>
              <a:rPr lang="en-US" altLang="x-none" sz="2000" b="1" dirty="0">
                <a:solidFill>
                  <a:srgbClr val="FFFF00"/>
                </a:solidFill>
                <a:sym typeface="Symbol" charset="2"/>
              </a:rPr>
              <a:t>~ </a:t>
            </a:r>
            <a:r>
              <a:rPr lang="en-US" altLang="x-none" sz="2000" b="1" dirty="0">
                <a:solidFill>
                  <a:srgbClr val="66FFFF"/>
                </a:solidFill>
              </a:rPr>
              <a:t>0.4 as</a:t>
            </a:r>
            <a:endParaRPr lang="en-US" altLang="x-none" sz="2000" b="1" dirty="0">
              <a:solidFill>
                <a:srgbClr val="00CC00"/>
              </a:solidFill>
            </a:endParaRPr>
          </a:p>
          <a:p>
            <a:pPr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(2) Use adaptive optics: 				</a:t>
            </a:r>
            <a:r>
              <a:rPr lang="en-US" altLang="x-none" sz="2000" b="1" dirty="0">
                <a:solidFill>
                  <a:srgbClr val="FFFF00"/>
                </a:solidFill>
              </a:rPr>
              <a:t>seeing at best: </a:t>
            </a:r>
            <a:r>
              <a:rPr lang="en-US" altLang="x-none" sz="2000" b="1" dirty="0">
                <a:solidFill>
                  <a:srgbClr val="FFFF00"/>
                </a:solidFill>
                <a:sym typeface="Symbol" charset="2"/>
              </a:rPr>
              <a:t>~ </a:t>
            </a:r>
            <a:r>
              <a:rPr lang="en-US" altLang="x-none" sz="2000" b="1" dirty="0">
                <a:solidFill>
                  <a:srgbClr val="66FFFF"/>
                </a:solidFill>
              </a:rPr>
              <a:t>0.05 as</a:t>
            </a:r>
            <a:endParaRPr lang="en-US" altLang="x-none" sz="2000" b="1" dirty="0">
              <a:solidFill>
                <a:srgbClr val="00CC00"/>
              </a:solidFill>
            </a:endParaRPr>
          </a:p>
          <a:p>
            <a:pPr>
              <a:defRPr/>
            </a:pPr>
            <a:r>
              <a:rPr lang="en-US" altLang="x-none" sz="2000" b="1" dirty="0">
                <a:solidFill>
                  <a:srgbClr val="00CC00"/>
                </a:solidFill>
              </a:rPr>
              <a:t>	• </a:t>
            </a:r>
            <a:r>
              <a:rPr lang="en-US" altLang="x-none" sz="2000" b="1" dirty="0">
                <a:solidFill>
                  <a:srgbClr val="FFFF00"/>
                </a:solidFill>
              </a:rPr>
              <a:t>Deform your mirror </a:t>
            </a:r>
            <a:r>
              <a:rPr lang="en-US" altLang="x-none" sz="2000" b="1" dirty="0">
                <a:solidFill>
                  <a:srgbClr val="66FFFF"/>
                </a:solidFill>
              </a:rPr>
              <a:t>to compensate for seeing</a:t>
            </a:r>
          </a:p>
          <a:p>
            <a:pPr>
              <a:defRPr/>
            </a:pPr>
            <a:r>
              <a:rPr lang="en-US" altLang="x-none" sz="2000" b="1" dirty="0">
                <a:solidFill>
                  <a:schemeClr val="accent2"/>
                </a:solidFill>
              </a:rPr>
              <a:t>    	</a:t>
            </a:r>
            <a:r>
              <a:rPr lang="en-US" altLang="x-none" sz="2000" b="1" dirty="0">
                <a:solidFill>
                  <a:srgbClr val="00CC00"/>
                </a:solidFill>
              </a:rPr>
              <a:t>• </a:t>
            </a:r>
            <a:r>
              <a:rPr lang="en-US" altLang="x-none" sz="2000" b="1" dirty="0">
                <a:solidFill>
                  <a:srgbClr val="FFFF00"/>
                </a:solidFill>
              </a:rPr>
              <a:t>Observe a “guide” star</a:t>
            </a:r>
            <a:r>
              <a:rPr lang="en-US" altLang="x-none" sz="2000" b="1" dirty="0">
                <a:solidFill>
                  <a:schemeClr val="accent2"/>
                </a:solidFill>
              </a:rPr>
              <a:t> </a:t>
            </a:r>
            <a:r>
              <a:rPr lang="en-US" altLang="x-none" sz="2000" b="1" dirty="0">
                <a:solidFill>
                  <a:srgbClr val="66FFFF"/>
                </a:solidFill>
              </a:rPr>
              <a:t>and have a computer tell how to deform mirror</a:t>
            </a:r>
          </a:p>
          <a:p>
            <a:pPr>
              <a:defRPr/>
            </a:pPr>
            <a:r>
              <a:rPr lang="en-US" altLang="x-none" sz="2000" b="1" dirty="0">
                <a:solidFill>
                  <a:schemeClr val="accent2"/>
                </a:solidFill>
              </a:rPr>
              <a:t>    	</a:t>
            </a:r>
            <a:r>
              <a:rPr lang="en-US" altLang="x-none" sz="2000" b="1" dirty="0">
                <a:solidFill>
                  <a:srgbClr val="00CC00"/>
                </a:solidFill>
              </a:rPr>
              <a:t>• </a:t>
            </a:r>
            <a:r>
              <a:rPr lang="en-US" altLang="x-none" sz="2000" b="1" dirty="0">
                <a:solidFill>
                  <a:srgbClr val="FF3300"/>
                </a:solidFill>
              </a:rPr>
              <a:t>Do this  </a:t>
            </a:r>
            <a:r>
              <a:rPr lang="en-US" altLang="x-none" sz="2000" b="1" dirty="0">
                <a:solidFill>
                  <a:srgbClr val="FFFF00"/>
                </a:solidFill>
              </a:rPr>
              <a:t>~ 100 times</a:t>
            </a:r>
            <a:r>
              <a:rPr lang="en-US" altLang="x-none" sz="2000" b="1" dirty="0">
                <a:solidFill>
                  <a:schemeClr val="accent2"/>
                </a:solidFill>
              </a:rPr>
              <a:t> </a:t>
            </a:r>
            <a:r>
              <a:rPr lang="en-US" altLang="x-none" sz="2000" b="1" dirty="0">
                <a:solidFill>
                  <a:srgbClr val="FF3300"/>
                </a:solidFill>
              </a:rPr>
              <a:t>each</a:t>
            </a:r>
            <a:r>
              <a:rPr lang="en-US" altLang="x-none" sz="2000" b="1" dirty="0">
                <a:solidFill>
                  <a:schemeClr val="accent2"/>
                </a:solidFill>
              </a:rPr>
              <a:t> </a:t>
            </a:r>
            <a:r>
              <a:rPr lang="en-US" altLang="x-none" sz="2000" b="1" dirty="0">
                <a:solidFill>
                  <a:srgbClr val="FFFF00"/>
                </a:solidFill>
              </a:rPr>
              <a:t>second</a:t>
            </a:r>
            <a:endParaRPr lang="en-US" altLang="x-none" sz="2000" b="1" dirty="0"/>
          </a:p>
        </p:txBody>
      </p:sp>
      <p:pic>
        <p:nvPicPr>
          <p:cNvPr id="27653" name="Picture 9" descr="ActiveMirror">
            <a:extLst>
              <a:ext uri="{FF2B5EF4-FFF2-40B4-BE49-F238E27FC236}">
                <a16:creationId xmlns:a16="http://schemas.microsoft.com/office/drawing/2014/main" id="{8A7E9DE2-C7A7-AA4E-871A-935BAA034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3910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1" descr="LaserGuideStar">
            <a:extLst>
              <a:ext uri="{FF2B5EF4-FFF2-40B4-BE49-F238E27FC236}">
                <a16:creationId xmlns:a16="http://schemas.microsoft.com/office/drawing/2014/main" id="{D8479B2C-909F-6B4A-BAC0-DC14C5598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36900"/>
            <a:ext cx="37338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84" name="Text Box 12">
            <a:extLst>
              <a:ext uri="{FF2B5EF4-FFF2-40B4-BE49-F238E27FC236}">
                <a16:creationId xmlns:a16="http://schemas.microsoft.com/office/drawing/2014/main" id="{0395F07F-6816-104E-B8E0-FE132CABC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419600"/>
            <a:ext cx="16938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i="1">
                <a:solidFill>
                  <a:srgbClr val="FFFF00"/>
                </a:solidFill>
              </a:rPr>
              <a:t>No guide star?</a:t>
            </a:r>
          </a:p>
          <a:p>
            <a:pPr algn="ctr">
              <a:defRPr/>
            </a:pPr>
            <a:r>
              <a:rPr lang="en-US" altLang="x-none" sz="2000" i="1">
                <a:solidFill>
                  <a:srgbClr val="FFFF00"/>
                </a:solidFill>
              </a:rPr>
              <a:t>Make one!</a:t>
            </a:r>
            <a:r>
              <a:rPr lang="en-US" altLang="x-none">
                <a:solidFill>
                  <a:srgbClr val="FFFF00"/>
                </a:solidFill>
              </a:rPr>
              <a:t> </a:t>
            </a:r>
            <a:endParaRPr lang="en-US" altLang="x-none"/>
          </a:p>
        </p:txBody>
      </p:sp>
      <p:pic>
        <p:nvPicPr>
          <p:cNvPr id="27656" name="Picture 10" descr="AOgain">
            <a:extLst>
              <a:ext uri="{FF2B5EF4-FFF2-40B4-BE49-F238E27FC236}">
                <a16:creationId xmlns:a16="http://schemas.microsoft.com/office/drawing/2014/main" id="{A46BE8DB-4D5D-E049-8D2C-37B5478D0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68488"/>
            <a:ext cx="35814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85" name="Line 13">
            <a:extLst>
              <a:ext uri="{FF2B5EF4-FFF2-40B4-BE49-F238E27FC236}">
                <a16:creationId xmlns:a16="http://schemas.microsoft.com/office/drawing/2014/main" id="{1241F00D-7B9D-3E4C-BDE0-E58DD4D66E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685800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3486" name="Line 14">
            <a:extLst>
              <a:ext uri="{FF2B5EF4-FFF2-40B4-BE49-F238E27FC236}">
                <a16:creationId xmlns:a16="http://schemas.microsoft.com/office/drawing/2014/main" id="{71FAED87-DA96-1549-BBD2-5C8D3F058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066800"/>
            <a:ext cx="3048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>
            <a:extLst>
              <a:ext uri="{FF2B5EF4-FFF2-40B4-BE49-F238E27FC236}">
                <a16:creationId xmlns:a16="http://schemas.microsoft.com/office/drawing/2014/main" id="{61249A03-2A3B-8B46-9E2D-996D9CC6B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0975"/>
            <a:ext cx="47244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5155" name="Picture 3">
            <a:extLst>
              <a:ext uri="{FF2B5EF4-FFF2-40B4-BE49-F238E27FC236}">
                <a16:creationId xmlns:a16="http://schemas.microsoft.com/office/drawing/2014/main" id="{4F213619-2EDC-4346-BA62-3045FCEEA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5156" name="Rectangle 4">
            <a:extLst>
              <a:ext uri="{FF2B5EF4-FFF2-40B4-BE49-F238E27FC236}">
                <a16:creationId xmlns:a16="http://schemas.microsoft.com/office/drawing/2014/main" id="{2B6390DD-2EAC-6448-B36B-51ED5845DF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77000" y="114300"/>
            <a:ext cx="1676400" cy="190500"/>
          </a:xfrm>
        </p:spPr>
        <p:txBody>
          <a:bodyPr/>
          <a:lstStyle/>
          <a:p>
            <a:pPr>
              <a:defRPr/>
            </a:pPr>
            <a:r>
              <a:rPr lang="en-US" altLang="x-none" sz="800">
                <a:solidFill>
                  <a:srgbClr val="66FFFF"/>
                </a:solidFill>
              </a:rPr>
              <a:t>The Hubble</a:t>
            </a:r>
            <a:endParaRPr lang="en-US" altLang="x-none"/>
          </a:p>
        </p:txBody>
      </p:sp>
      <p:sp>
        <p:nvSpPr>
          <p:cNvPr id="305157" name="Text Box 5">
            <a:extLst>
              <a:ext uri="{FF2B5EF4-FFF2-40B4-BE49-F238E27FC236}">
                <a16:creationId xmlns:a16="http://schemas.microsoft.com/office/drawing/2014/main" id="{4A366E48-B8EE-544F-9EF7-B94BB544F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639763"/>
            <a:ext cx="53562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(3) Put your telescope on a spaceship:</a:t>
            </a:r>
            <a:endParaRPr lang="en-US" altLang="x-none" sz="2000" b="1" dirty="0">
              <a:solidFill>
                <a:srgbClr val="00CC00"/>
              </a:solidFill>
            </a:endParaRPr>
          </a:p>
          <a:p>
            <a:pPr>
              <a:defRPr/>
            </a:pPr>
            <a:r>
              <a:rPr lang="en-US" altLang="x-none" sz="2000" b="1" dirty="0">
                <a:solidFill>
                  <a:srgbClr val="00CC00"/>
                </a:solidFill>
              </a:rPr>
              <a:t>	</a:t>
            </a:r>
            <a:r>
              <a:rPr lang="en-US" altLang="x-none" sz="2000" b="1" dirty="0">
                <a:solidFill>
                  <a:srgbClr val="66FFFF"/>
                </a:solidFill>
              </a:rPr>
              <a:t>seeing: </a:t>
            </a:r>
            <a:r>
              <a:rPr lang="en-US" altLang="x-none" sz="2000" b="1" dirty="0">
                <a:solidFill>
                  <a:srgbClr val="66FFFF"/>
                </a:solidFill>
                <a:sym typeface="Symbol" charset="2"/>
              </a:rPr>
              <a:t> </a:t>
            </a:r>
            <a:r>
              <a:rPr lang="en-US" altLang="x-none" sz="2000" b="1" dirty="0">
                <a:solidFill>
                  <a:srgbClr val="66FFFF"/>
                </a:solidFill>
              </a:rPr>
              <a:t>0 as</a:t>
            </a:r>
          </a:p>
          <a:p>
            <a:pPr>
              <a:defRPr/>
            </a:pPr>
            <a:endParaRPr lang="en-US" altLang="x-none" sz="2000" dirty="0"/>
          </a:p>
          <a:p>
            <a:pPr>
              <a:defRPr/>
            </a:pPr>
            <a:r>
              <a:rPr lang="en-US" altLang="x-none" sz="2000" dirty="0">
                <a:solidFill>
                  <a:srgbClr val="66FFFF"/>
                </a:solidFill>
              </a:rPr>
              <a:t>   </a:t>
            </a:r>
            <a:r>
              <a:rPr lang="en-US" altLang="x-none" sz="2000" b="1" dirty="0">
                <a:solidFill>
                  <a:srgbClr val="FF0000"/>
                </a:solidFill>
              </a:rPr>
              <a:t>Hubble Space</a:t>
            </a:r>
            <a:r>
              <a:rPr lang="en-US" altLang="x-none" sz="2000" dirty="0"/>
              <a:t> </a:t>
            </a:r>
            <a:r>
              <a:rPr lang="en-US" altLang="x-none" sz="2000" b="1" dirty="0">
                <a:solidFill>
                  <a:srgbClr val="FF3300"/>
                </a:solidFill>
              </a:rPr>
              <a:t>Telescope</a:t>
            </a:r>
            <a:r>
              <a:rPr lang="en-US" altLang="x-none" sz="2000" b="1" dirty="0"/>
              <a:t> </a:t>
            </a:r>
            <a:r>
              <a:rPr lang="en-US" altLang="x-none" sz="2000" b="1" dirty="0">
                <a:solidFill>
                  <a:srgbClr val="FFFF00"/>
                </a:solidFill>
              </a:rPr>
              <a:t>is a “small” telescope</a:t>
            </a:r>
          </a:p>
          <a:p>
            <a:pPr>
              <a:defRPr/>
            </a:pPr>
            <a:r>
              <a:rPr lang="en-US" altLang="x-none" sz="2000" b="1" dirty="0">
                <a:solidFill>
                  <a:srgbClr val="FFFF00"/>
                </a:solidFill>
              </a:rPr>
              <a:t>   Diameter: 2 m; resolution: </a:t>
            </a:r>
            <a:r>
              <a:rPr lang="en-US" altLang="x-none" sz="2000" b="1" dirty="0">
                <a:solidFill>
                  <a:srgbClr val="66FFFF"/>
                </a:solidFill>
              </a:rPr>
              <a:t>0.06 as</a:t>
            </a:r>
          </a:p>
          <a:p>
            <a:pPr>
              <a:defRPr/>
            </a:pPr>
            <a:endParaRPr lang="en-US" altLang="x-none" sz="2000" b="1" dirty="0">
              <a:solidFill>
                <a:srgbClr val="66FFFF"/>
              </a:solidFill>
            </a:endParaRPr>
          </a:p>
          <a:p>
            <a:pPr>
              <a:defRPr/>
            </a:pPr>
            <a:r>
              <a:rPr lang="en-US" altLang="x-none" sz="2000" b="1" dirty="0">
                <a:solidFill>
                  <a:srgbClr val="66FFFF"/>
                </a:solidFill>
              </a:rPr>
              <a:t>   </a:t>
            </a:r>
            <a:r>
              <a:rPr lang="en-US" altLang="x-none" sz="2000" b="1" dirty="0">
                <a:solidFill>
                  <a:srgbClr val="FF0000"/>
                </a:solidFill>
              </a:rPr>
              <a:t>More discoveries</a:t>
            </a:r>
            <a:r>
              <a:rPr lang="en-US" altLang="x-none" sz="2000" b="1" dirty="0">
                <a:solidFill>
                  <a:srgbClr val="66FFFF"/>
                </a:solidFill>
              </a:rPr>
              <a:t> than all other</a:t>
            </a:r>
          </a:p>
          <a:p>
            <a:pPr>
              <a:defRPr/>
            </a:pPr>
            <a:r>
              <a:rPr lang="en-US" altLang="x-none" sz="2000" b="1" dirty="0">
                <a:solidFill>
                  <a:srgbClr val="66FFFF"/>
                </a:solidFill>
              </a:rPr>
              <a:t>		     telescopes combined.</a:t>
            </a:r>
          </a:p>
        </p:txBody>
      </p:sp>
      <p:sp>
        <p:nvSpPr>
          <p:cNvPr id="305158" name="Text Box 6">
            <a:extLst>
              <a:ext uri="{FF2B5EF4-FFF2-40B4-BE49-F238E27FC236}">
                <a16:creationId xmlns:a16="http://schemas.microsoft.com/office/drawing/2014/main" id="{B398679B-2D74-4544-A8C1-69971B7A1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519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200" b="1">
                <a:solidFill>
                  <a:srgbClr val="FF0000"/>
                </a:solidFill>
              </a:rPr>
              <a:t>How do you fight seeing?</a:t>
            </a:r>
            <a:endParaRPr lang="en-US" altLang="x-none"/>
          </a:p>
        </p:txBody>
      </p:sp>
      <p:pic>
        <p:nvPicPr>
          <p:cNvPr id="29703" name="Picture 7" descr="M1Small">
            <a:extLst>
              <a:ext uri="{FF2B5EF4-FFF2-40B4-BE49-F238E27FC236}">
                <a16:creationId xmlns:a16="http://schemas.microsoft.com/office/drawing/2014/main" id="{1FF18883-506A-3B4D-86A2-E33E52E1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60" name="Line 8">
            <a:extLst>
              <a:ext uri="{FF2B5EF4-FFF2-40B4-BE49-F238E27FC236}">
                <a16:creationId xmlns:a16="http://schemas.microsoft.com/office/drawing/2014/main" id="{C3064C7B-3837-7B40-AA87-56C7F2AA5B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209800"/>
            <a:ext cx="1371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>
            <a:extLst>
              <a:ext uri="{FF2B5EF4-FFF2-40B4-BE49-F238E27FC236}">
                <a16:creationId xmlns:a16="http://schemas.microsoft.com/office/drawing/2014/main" id="{F3447476-A96D-9445-9303-35D8D0BD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1066800"/>
            <a:ext cx="45561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M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A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U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N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A</a:t>
            </a:r>
          </a:p>
          <a:p>
            <a:pPr algn="ctr">
              <a:defRPr/>
            </a:pPr>
            <a:endParaRPr lang="en-US" altLang="x-none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K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E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A</a:t>
            </a:r>
            <a:endParaRPr lang="en-US" altLang="x-none"/>
          </a:p>
          <a:p>
            <a:pPr algn="ctr">
              <a:defRPr/>
            </a:pPr>
            <a:endParaRPr lang="en-US" altLang="x-none"/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AC7D3B41-534D-2246-8732-FF989F4852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915400" y="57150"/>
            <a:ext cx="228600" cy="876300"/>
          </a:xfrm>
        </p:spPr>
        <p:txBody>
          <a:bodyPr/>
          <a:lstStyle/>
          <a:p>
            <a:pPr>
              <a:defRPr/>
            </a:pPr>
            <a:r>
              <a:rPr lang="en-US" altLang="x-none" sz="800"/>
              <a:t>Mauna Kea</a:t>
            </a:r>
            <a:endParaRPr lang="en-US" altLang="x-none"/>
          </a:p>
        </p:txBody>
      </p:sp>
      <p:pic>
        <p:nvPicPr>
          <p:cNvPr id="33796" name="Picture 4" descr="MaunaKea">
            <a:extLst>
              <a:ext uri="{FF2B5EF4-FFF2-40B4-BE49-F238E27FC236}">
                <a16:creationId xmlns:a16="http://schemas.microsoft.com/office/drawing/2014/main" id="{31821740-172D-7449-B03C-E9E9A984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8763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>
            <a:extLst>
              <a:ext uri="{FF2B5EF4-FFF2-40B4-BE49-F238E27FC236}">
                <a16:creationId xmlns:a16="http://schemas.microsoft.com/office/drawing/2014/main" id="{B25A14D6-461A-D34B-95D1-F42C26A2D7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x-none" sz="6000" dirty="0">
                <a:solidFill>
                  <a:srgbClr val="66FFFF"/>
                </a:solidFill>
              </a:rPr>
              <a:t>Questions coming …</a:t>
            </a:r>
            <a:endParaRPr lang="en-US" altLang="x-none" dirty="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>
            <a:extLst>
              <a:ext uri="{FF2B5EF4-FFF2-40B4-BE49-F238E27FC236}">
                <a16:creationId xmlns:a16="http://schemas.microsoft.com/office/drawing/2014/main" id="{EDA8FAF4-A81C-3F45-970C-9EBD563E3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15395" name="Text Box 3">
            <a:extLst>
              <a:ext uri="{FF2B5EF4-FFF2-40B4-BE49-F238E27FC236}">
                <a16:creationId xmlns:a16="http://schemas.microsoft.com/office/drawing/2014/main" id="{A98FA604-2483-D741-A460-2E14B4E1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15396" name="Rectangle 4">
            <a:extLst>
              <a:ext uri="{FF2B5EF4-FFF2-40B4-BE49-F238E27FC236}">
                <a16:creationId xmlns:a16="http://schemas.microsoft.com/office/drawing/2014/main" id="{77B36242-65FD-C94B-BD9D-8A89DB505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7 </a:t>
            </a:r>
          </a:p>
        </p:txBody>
      </p:sp>
      <p:sp>
        <p:nvSpPr>
          <p:cNvPr id="315397" name="Text Box 5">
            <a:extLst>
              <a:ext uri="{FF2B5EF4-FFF2-40B4-BE49-F238E27FC236}">
                <a16:creationId xmlns:a16="http://schemas.microsoft.com/office/drawing/2014/main" id="{F010C80E-F474-EF44-8A82-E422FA8AF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315398" name="Text Box 6">
            <a:extLst>
              <a:ext uri="{FF2B5EF4-FFF2-40B4-BE49-F238E27FC236}">
                <a16:creationId xmlns:a16="http://schemas.microsoft.com/office/drawing/2014/main" id="{6C58F917-A5DB-9A4C-97ED-3E478EAED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15399" name="Text Box 7">
            <a:extLst>
              <a:ext uri="{FF2B5EF4-FFF2-40B4-BE49-F238E27FC236}">
                <a16:creationId xmlns:a16="http://schemas.microsoft.com/office/drawing/2014/main" id="{43E0EA29-5D6D-5B42-A3F8-A0B721984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5400" name="Text Box 8">
            <a:extLst>
              <a:ext uri="{FF2B5EF4-FFF2-40B4-BE49-F238E27FC236}">
                <a16:creationId xmlns:a16="http://schemas.microsoft.com/office/drawing/2014/main" id="{1010D80E-A1F3-CA43-BB31-DF686BB3F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15401" name="Text Box 9">
            <a:extLst>
              <a:ext uri="{FF2B5EF4-FFF2-40B4-BE49-F238E27FC236}">
                <a16:creationId xmlns:a16="http://schemas.microsoft.com/office/drawing/2014/main" id="{F947A28B-791C-6444-93AB-A728C4BB8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5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15402" name="Text Box 10">
            <a:extLst>
              <a:ext uri="{FF2B5EF4-FFF2-40B4-BE49-F238E27FC236}">
                <a16:creationId xmlns:a16="http://schemas.microsoft.com/office/drawing/2014/main" id="{A31F37F5-ED76-854F-92DD-805E982C1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15403" name="Text Box 11">
            <a:extLst>
              <a:ext uri="{FF2B5EF4-FFF2-40B4-BE49-F238E27FC236}">
                <a16:creationId xmlns:a16="http://schemas.microsoft.com/office/drawing/2014/main" id="{37BB2675-ADA6-BD48-A327-5C9F60D20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5404" name="Text Box 12">
            <a:extLst>
              <a:ext uri="{FF2B5EF4-FFF2-40B4-BE49-F238E27FC236}">
                <a16:creationId xmlns:a16="http://schemas.microsoft.com/office/drawing/2014/main" id="{E977E81D-8C28-1341-A166-845F9DE67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15405" name="Text Box 13">
            <a:extLst>
              <a:ext uri="{FF2B5EF4-FFF2-40B4-BE49-F238E27FC236}">
                <a16:creationId xmlns:a16="http://schemas.microsoft.com/office/drawing/2014/main" id="{B3858F53-3B37-2C4A-BFF1-294131B32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15406" name="Text Box 14">
            <a:extLst>
              <a:ext uri="{FF2B5EF4-FFF2-40B4-BE49-F238E27FC236}">
                <a16:creationId xmlns:a16="http://schemas.microsoft.com/office/drawing/2014/main" id="{D2661087-6727-ED4B-8967-A441BB364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15407" name="Text Box 15">
            <a:extLst>
              <a:ext uri="{FF2B5EF4-FFF2-40B4-BE49-F238E27FC236}">
                <a16:creationId xmlns:a16="http://schemas.microsoft.com/office/drawing/2014/main" id="{84EAD5DD-57E5-4B45-8725-6004E203D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15408" name="Text Box 16">
            <a:extLst>
              <a:ext uri="{FF2B5EF4-FFF2-40B4-BE49-F238E27FC236}">
                <a16:creationId xmlns:a16="http://schemas.microsoft.com/office/drawing/2014/main" id="{5E24FE30-6609-AF46-80CF-BAE3EB979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15409" name="Text Box 17">
            <a:extLst>
              <a:ext uri="{FF2B5EF4-FFF2-40B4-BE49-F238E27FC236}">
                <a16:creationId xmlns:a16="http://schemas.microsoft.com/office/drawing/2014/main" id="{6730BF0F-AE10-EE41-99FE-92FA8C9A5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15410" name="Text Box 18">
            <a:extLst>
              <a:ext uri="{FF2B5EF4-FFF2-40B4-BE49-F238E27FC236}">
                <a16:creationId xmlns:a16="http://schemas.microsoft.com/office/drawing/2014/main" id="{DF117B8B-2FE8-9449-A9E4-3CB46D048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15411" name="Text Box 19">
            <a:extLst>
              <a:ext uri="{FF2B5EF4-FFF2-40B4-BE49-F238E27FC236}">
                <a16:creationId xmlns:a16="http://schemas.microsoft.com/office/drawing/2014/main" id="{60291E47-614B-E847-9A28-99E9C508D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15412" name="Text Box 20">
            <a:extLst>
              <a:ext uri="{FF2B5EF4-FFF2-40B4-BE49-F238E27FC236}">
                <a16:creationId xmlns:a16="http://schemas.microsoft.com/office/drawing/2014/main" id="{38304888-D28E-3840-9F4C-833911190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15413" name="Text Box 21">
            <a:extLst>
              <a:ext uri="{FF2B5EF4-FFF2-40B4-BE49-F238E27FC236}">
                <a16:creationId xmlns:a16="http://schemas.microsoft.com/office/drawing/2014/main" id="{1A4A9EFC-14CC-1046-83E9-A36445637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15414" name="Text Box 22">
            <a:extLst>
              <a:ext uri="{FF2B5EF4-FFF2-40B4-BE49-F238E27FC236}">
                <a16:creationId xmlns:a16="http://schemas.microsoft.com/office/drawing/2014/main" id="{6EE3E3B7-138E-E34E-8D8F-04CE17DCD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15415" name="Text Box 23">
            <a:extLst>
              <a:ext uri="{FF2B5EF4-FFF2-40B4-BE49-F238E27FC236}">
                <a16:creationId xmlns:a16="http://schemas.microsoft.com/office/drawing/2014/main" id="{BF093E2C-929F-0C46-AA2D-114F3D0AE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15416" name="Text Box 24">
            <a:extLst>
              <a:ext uri="{FF2B5EF4-FFF2-40B4-BE49-F238E27FC236}">
                <a16:creationId xmlns:a16="http://schemas.microsoft.com/office/drawing/2014/main" id="{9E64D1FA-D2E1-0244-9776-508ACC0B5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15417" name="Text Box 25">
            <a:extLst>
              <a:ext uri="{FF2B5EF4-FFF2-40B4-BE49-F238E27FC236}">
                <a16:creationId xmlns:a16="http://schemas.microsoft.com/office/drawing/2014/main" id="{D58D10F5-E1F1-0141-ADC9-74A249F37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15418" name="Text Box 26">
            <a:extLst>
              <a:ext uri="{FF2B5EF4-FFF2-40B4-BE49-F238E27FC236}">
                <a16:creationId xmlns:a16="http://schemas.microsoft.com/office/drawing/2014/main" id="{F1F20EFE-CE6B-C447-AC9F-D6D001CAD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15419" name="Text Box 27">
            <a:extLst>
              <a:ext uri="{FF2B5EF4-FFF2-40B4-BE49-F238E27FC236}">
                <a16:creationId xmlns:a16="http://schemas.microsoft.com/office/drawing/2014/main" id="{3B894560-72D5-8D4F-8E1E-81B32F34B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15420" name="Text Box 28">
            <a:extLst>
              <a:ext uri="{FF2B5EF4-FFF2-40B4-BE49-F238E27FC236}">
                <a16:creationId xmlns:a16="http://schemas.microsoft.com/office/drawing/2014/main" id="{8D80F5D6-B0AF-B24F-8C7E-18E2026F3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15421" name="Text Box 29">
            <a:extLst>
              <a:ext uri="{FF2B5EF4-FFF2-40B4-BE49-F238E27FC236}">
                <a16:creationId xmlns:a16="http://schemas.microsoft.com/office/drawing/2014/main" id="{78F064F2-7725-3B4F-9777-F5F5C5F6F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15422" name="Text Box 30">
            <a:extLst>
              <a:ext uri="{FF2B5EF4-FFF2-40B4-BE49-F238E27FC236}">
                <a16:creationId xmlns:a16="http://schemas.microsoft.com/office/drawing/2014/main" id="{BD637BF5-E825-5D42-9EFF-90CAAF671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562600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  <p:sp>
        <p:nvSpPr>
          <p:cNvPr id="315423" name="Text Box 31">
            <a:extLst>
              <a:ext uri="{FF2B5EF4-FFF2-40B4-BE49-F238E27FC236}">
                <a16:creationId xmlns:a16="http://schemas.microsoft.com/office/drawing/2014/main" id="{710D71CD-38CA-B347-AD8F-AB245A5AA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861812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Why does the Hubble Telescope make very</a:t>
            </a:r>
          </a:p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	detailed images?</a:t>
            </a:r>
            <a:endParaRPr lang="en-US" altLang="x-none" b="1" dirty="0"/>
          </a:p>
          <a:p>
            <a:pPr>
              <a:defRPr/>
            </a:pPr>
            <a:r>
              <a:rPr lang="en-US" altLang="x-none" b="1" dirty="0"/>
              <a:t> </a:t>
            </a:r>
          </a:p>
          <a:p>
            <a:pPr>
              <a:buFont typeface="Arial" charset="0"/>
              <a:buNone/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A</a:t>
            </a:r>
            <a:r>
              <a:rPr lang="en-US" altLang="x-none" b="1" dirty="0"/>
              <a:t> Because it has the largest diameter of all telescopes.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B</a:t>
            </a:r>
            <a:r>
              <a:rPr lang="en-US" altLang="x-none" dirty="0"/>
              <a:t> </a:t>
            </a:r>
            <a:r>
              <a:rPr lang="en-US" altLang="x-none" b="1" dirty="0"/>
              <a:t>Because it is of exceptionally good quality.</a:t>
            </a:r>
            <a:r>
              <a:rPr lang="en-US" altLang="x-none" dirty="0"/>
              <a:t> </a:t>
            </a:r>
            <a:endParaRPr lang="en-US" altLang="x-none" b="1" dirty="0"/>
          </a:p>
          <a:p>
            <a:pPr>
              <a:defRPr/>
            </a:pPr>
            <a:r>
              <a:rPr lang="en-US" altLang="x-none" sz="3200" b="1" dirty="0">
                <a:solidFill>
                  <a:srgbClr val="FF0000"/>
                </a:solidFill>
              </a:rPr>
              <a:t>C </a:t>
            </a:r>
            <a:r>
              <a:rPr lang="en-US" altLang="x-none" b="1" dirty="0">
                <a:solidFill>
                  <a:srgbClr val="FF0000"/>
                </a:solidFill>
              </a:rPr>
              <a:t>Because it is in space where the atmosphere does</a:t>
            </a:r>
          </a:p>
          <a:p>
            <a:pPr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	not blur the image.</a:t>
            </a:r>
            <a:endParaRPr lang="en-US" altLang="x-none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D</a:t>
            </a:r>
            <a:r>
              <a:rPr lang="en-US" altLang="x-none" b="1" dirty="0"/>
              <a:t> Because it can use infrared radiation that other</a:t>
            </a:r>
          </a:p>
          <a:p>
            <a:pPr>
              <a:defRPr/>
            </a:pPr>
            <a:r>
              <a:rPr lang="en-US" altLang="x-none" b="1" dirty="0"/>
              <a:t>	telescopes cannot.</a:t>
            </a:r>
            <a:endParaRPr lang="en-US" altLang="x-none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E</a:t>
            </a:r>
            <a:r>
              <a:rPr lang="en-US" altLang="x-none" b="1" dirty="0"/>
              <a:t> Because it is in space, closer to the stars than other telescopes.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CC57FE-CF83-2947-8FAC-048BF3F75F88}"/>
              </a:ext>
            </a:extLst>
          </p:cNvPr>
          <p:cNvSpPr txBox="1"/>
          <p:nvPr/>
        </p:nvSpPr>
        <p:spPr>
          <a:xfrm>
            <a:off x="246888" y="30175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91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4" grpId="0" animBg="1"/>
      <p:bldP spid="315395" grpId="0" animBg="1"/>
      <p:bldP spid="315397" grpId="0" animBg="1"/>
      <p:bldP spid="315398" grpId="0" animBg="1"/>
      <p:bldP spid="315399" grpId="0" animBg="1"/>
      <p:bldP spid="315400" grpId="0" animBg="1"/>
      <p:bldP spid="315401" grpId="0" animBg="1"/>
      <p:bldP spid="315402" grpId="0" animBg="1"/>
      <p:bldP spid="315403" grpId="0" animBg="1"/>
      <p:bldP spid="315404" grpId="0" animBg="1"/>
      <p:bldP spid="315405" grpId="0" animBg="1"/>
      <p:bldP spid="315406" grpId="0" animBg="1"/>
      <p:bldP spid="315407" grpId="0" animBg="1"/>
      <p:bldP spid="315408" grpId="0" animBg="1"/>
      <p:bldP spid="315409" grpId="0" animBg="1"/>
      <p:bldP spid="315410" grpId="0" animBg="1"/>
      <p:bldP spid="315411" grpId="0" animBg="1"/>
      <p:bldP spid="315412" grpId="0" animBg="1"/>
      <p:bldP spid="315413" grpId="0" animBg="1"/>
      <p:bldP spid="315414" grpId="0" animBg="1"/>
      <p:bldP spid="315415" grpId="0" animBg="1"/>
      <p:bldP spid="315416" grpId="0" animBg="1"/>
      <p:bldP spid="315417" grpId="0" animBg="1"/>
      <p:bldP spid="315418" grpId="0" animBg="1"/>
      <p:bldP spid="315419" grpId="0" animBg="1"/>
      <p:bldP spid="315420" grpId="0" animBg="1"/>
      <p:bldP spid="315421" grpId="0" animBg="1"/>
      <p:bldP spid="315422" grpId="0"/>
      <p:bldP spid="315423" grpId="0"/>
      <p:bldP spid="3154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Text Box 2">
            <a:extLst>
              <a:ext uri="{FF2B5EF4-FFF2-40B4-BE49-F238E27FC236}">
                <a16:creationId xmlns:a16="http://schemas.microsoft.com/office/drawing/2014/main" id="{31C68167-95FA-254B-9988-21726D755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17443" name="Text Box 3">
            <a:extLst>
              <a:ext uri="{FF2B5EF4-FFF2-40B4-BE49-F238E27FC236}">
                <a16:creationId xmlns:a16="http://schemas.microsoft.com/office/drawing/2014/main" id="{E3C54C33-F330-1F44-89FC-19198B72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17444" name="Rectangle 4">
            <a:extLst>
              <a:ext uri="{FF2B5EF4-FFF2-40B4-BE49-F238E27FC236}">
                <a16:creationId xmlns:a16="http://schemas.microsoft.com/office/drawing/2014/main" id="{C1CF8D0F-4A63-B74A-89C6-4CBB9424B0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8 </a:t>
            </a:r>
          </a:p>
        </p:txBody>
      </p:sp>
      <p:sp>
        <p:nvSpPr>
          <p:cNvPr id="317445" name="Text Box 5">
            <a:extLst>
              <a:ext uri="{FF2B5EF4-FFF2-40B4-BE49-F238E27FC236}">
                <a16:creationId xmlns:a16="http://schemas.microsoft.com/office/drawing/2014/main" id="{05241895-F9AB-944C-9A2F-EA4AAAB7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317446" name="Text Box 6">
            <a:extLst>
              <a:ext uri="{FF2B5EF4-FFF2-40B4-BE49-F238E27FC236}">
                <a16:creationId xmlns:a16="http://schemas.microsoft.com/office/drawing/2014/main" id="{0DF22E10-9359-0F4E-A64E-C44961158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17447" name="Text Box 7">
            <a:extLst>
              <a:ext uri="{FF2B5EF4-FFF2-40B4-BE49-F238E27FC236}">
                <a16:creationId xmlns:a16="http://schemas.microsoft.com/office/drawing/2014/main" id="{464307F3-DA13-6840-8685-CFBA90B2D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7448" name="Text Box 8">
            <a:extLst>
              <a:ext uri="{FF2B5EF4-FFF2-40B4-BE49-F238E27FC236}">
                <a16:creationId xmlns:a16="http://schemas.microsoft.com/office/drawing/2014/main" id="{3CCE3BE1-D583-544A-A35C-A9C3773BB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17449" name="Text Box 9">
            <a:extLst>
              <a:ext uri="{FF2B5EF4-FFF2-40B4-BE49-F238E27FC236}">
                <a16:creationId xmlns:a16="http://schemas.microsoft.com/office/drawing/2014/main" id="{8F2EC2D5-3161-2444-A81B-51DD08BD4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5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17450" name="Text Box 10">
            <a:extLst>
              <a:ext uri="{FF2B5EF4-FFF2-40B4-BE49-F238E27FC236}">
                <a16:creationId xmlns:a16="http://schemas.microsoft.com/office/drawing/2014/main" id="{9C9E8B13-0E3B-9A45-BC89-6C3FFD43C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17451" name="Text Box 11">
            <a:extLst>
              <a:ext uri="{FF2B5EF4-FFF2-40B4-BE49-F238E27FC236}">
                <a16:creationId xmlns:a16="http://schemas.microsoft.com/office/drawing/2014/main" id="{AAB49B17-265D-5947-9643-AA45EDAC3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7452" name="Text Box 12">
            <a:extLst>
              <a:ext uri="{FF2B5EF4-FFF2-40B4-BE49-F238E27FC236}">
                <a16:creationId xmlns:a16="http://schemas.microsoft.com/office/drawing/2014/main" id="{38D3AAD6-E0FC-394B-8612-765FA66C3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17453" name="Text Box 13">
            <a:extLst>
              <a:ext uri="{FF2B5EF4-FFF2-40B4-BE49-F238E27FC236}">
                <a16:creationId xmlns:a16="http://schemas.microsoft.com/office/drawing/2014/main" id="{E4730211-C678-A445-92D3-B08B36911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17454" name="Text Box 14">
            <a:extLst>
              <a:ext uri="{FF2B5EF4-FFF2-40B4-BE49-F238E27FC236}">
                <a16:creationId xmlns:a16="http://schemas.microsoft.com/office/drawing/2014/main" id="{FBBAA345-7FE1-2648-9E2A-480B17761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17455" name="Text Box 15">
            <a:extLst>
              <a:ext uri="{FF2B5EF4-FFF2-40B4-BE49-F238E27FC236}">
                <a16:creationId xmlns:a16="http://schemas.microsoft.com/office/drawing/2014/main" id="{F94CBD21-9F68-FA4A-AC2C-4B56A1A15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17456" name="Text Box 16">
            <a:extLst>
              <a:ext uri="{FF2B5EF4-FFF2-40B4-BE49-F238E27FC236}">
                <a16:creationId xmlns:a16="http://schemas.microsoft.com/office/drawing/2014/main" id="{C1E86061-F37C-354D-A5E8-CAFB16E44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17457" name="Text Box 17">
            <a:extLst>
              <a:ext uri="{FF2B5EF4-FFF2-40B4-BE49-F238E27FC236}">
                <a16:creationId xmlns:a16="http://schemas.microsoft.com/office/drawing/2014/main" id="{87F6A3C2-8294-C043-ADE4-CB5E37AB9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17458" name="Text Box 18">
            <a:extLst>
              <a:ext uri="{FF2B5EF4-FFF2-40B4-BE49-F238E27FC236}">
                <a16:creationId xmlns:a16="http://schemas.microsoft.com/office/drawing/2014/main" id="{C730E4EE-B826-BE4C-98AD-B0B4B2CEF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17459" name="Text Box 19">
            <a:extLst>
              <a:ext uri="{FF2B5EF4-FFF2-40B4-BE49-F238E27FC236}">
                <a16:creationId xmlns:a16="http://schemas.microsoft.com/office/drawing/2014/main" id="{86854A62-821F-5A45-BE23-E40241C3C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17460" name="Text Box 20">
            <a:extLst>
              <a:ext uri="{FF2B5EF4-FFF2-40B4-BE49-F238E27FC236}">
                <a16:creationId xmlns:a16="http://schemas.microsoft.com/office/drawing/2014/main" id="{8B5DCBD0-E893-C641-8346-2180FDE9D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17461" name="Text Box 21">
            <a:extLst>
              <a:ext uri="{FF2B5EF4-FFF2-40B4-BE49-F238E27FC236}">
                <a16:creationId xmlns:a16="http://schemas.microsoft.com/office/drawing/2014/main" id="{5BFC0601-BE0A-2A49-A487-AF6588EA9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17462" name="Text Box 22">
            <a:extLst>
              <a:ext uri="{FF2B5EF4-FFF2-40B4-BE49-F238E27FC236}">
                <a16:creationId xmlns:a16="http://schemas.microsoft.com/office/drawing/2014/main" id="{52524254-FB97-DB42-8E09-F39237AEF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17463" name="Text Box 23">
            <a:extLst>
              <a:ext uri="{FF2B5EF4-FFF2-40B4-BE49-F238E27FC236}">
                <a16:creationId xmlns:a16="http://schemas.microsoft.com/office/drawing/2014/main" id="{C4F388BA-8BAA-E045-A8CE-6522FDC20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17464" name="Text Box 24">
            <a:extLst>
              <a:ext uri="{FF2B5EF4-FFF2-40B4-BE49-F238E27FC236}">
                <a16:creationId xmlns:a16="http://schemas.microsoft.com/office/drawing/2014/main" id="{BD339BE3-0BFF-8646-A1B8-C407B48BC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17465" name="Text Box 25">
            <a:extLst>
              <a:ext uri="{FF2B5EF4-FFF2-40B4-BE49-F238E27FC236}">
                <a16:creationId xmlns:a16="http://schemas.microsoft.com/office/drawing/2014/main" id="{30AB1C4C-27FB-5247-BDBF-798F86F3F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17466" name="Text Box 26">
            <a:extLst>
              <a:ext uri="{FF2B5EF4-FFF2-40B4-BE49-F238E27FC236}">
                <a16:creationId xmlns:a16="http://schemas.microsoft.com/office/drawing/2014/main" id="{FAD4B421-AA65-D84E-962D-0288E3E80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17467" name="Text Box 27">
            <a:extLst>
              <a:ext uri="{FF2B5EF4-FFF2-40B4-BE49-F238E27FC236}">
                <a16:creationId xmlns:a16="http://schemas.microsoft.com/office/drawing/2014/main" id="{EA3305F1-5C86-274B-8CAA-C32F8F82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17468" name="Text Box 28">
            <a:extLst>
              <a:ext uri="{FF2B5EF4-FFF2-40B4-BE49-F238E27FC236}">
                <a16:creationId xmlns:a16="http://schemas.microsoft.com/office/drawing/2014/main" id="{73BE9BDC-D949-4143-9021-5A422C92B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17469" name="Text Box 29">
            <a:extLst>
              <a:ext uri="{FF2B5EF4-FFF2-40B4-BE49-F238E27FC236}">
                <a16:creationId xmlns:a16="http://schemas.microsoft.com/office/drawing/2014/main" id="{B5C6D80D-65AB-5541-8CD1-271CBE5B0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 dirty="0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17471" name="Text Box 31">
            <a:extLst>
              <a:ext uri="{FF2B5EF4-FFF2-40B4-BE49-F238E27FC236}">
                <a16:creationId xmlns:a16="http://schemas.microsoft.com/office/drawing/2014/main" id="{DA3B3F9C-C550-AD42-9465-D46D06FC1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763000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What is adaptive optics?</a:t>
            </a:r>
            <a:endParaRPr lang="en-US" altLang="x-none" b="1" dirty="0"/>
          </a:p>
          <a:p>
            <a:pPr>
              <a:defRPr/>
            </a:pPr>
            <a:endParaRPr lang="en-US" altLang="x-none" b="1" dirty="0"/>
          </a:p>
          <a:p>
            <a:pPr>
              <a:buFont typeface="Arial" charset="0"/>
              <a:buNone/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A</a:t>
            </a:r>
            <a:r>
              <a:rPr lang="en-US" altLang="x-none" b="1" dirty="0"/>
              <a:t> When the telescope follows the stars as they</a:t>
            </a:r>
          </a:p>
          <a:p>
            <a:pPr>
              <a:buFont typeface="Arial" charset="0"/>
              <a:buNone/>
              <a:defRPr/>
            </a:pPr>
            <a:r>
              <a:rPr lang="en-US" altLang="x-none" b="1" dirty="0"/>
              <a:t>move in  the sky.</a:t>
            </a:r>
          </a:p>
          <a:p>
            <a:pPr>
              <a:buFont typeface="Arial" charset="0"/>
              <a:buNone/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B</a:t>
            </a:r>
            <a:r>
              <a:rPr lang="en-US" altLang="x-none" b="1" dirty="0"/>
              <a:t> When some of the telescope’s lens or mirror is covered according to changes in the atmosphere.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FF0000"/>
                </a:solidFill>
              </a:rPr>
              <a:t>C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  <a:r>
              <a:rPr lang="en-US" altLang="x-none" b="1" dirty="0">
                <a:solidFill>
                  <a:srgbClr val="FF0000"/>
                </a:solidFill>
              </a:rPr>
              <a:t>When the shape of the optics is changed according to the changes in the atmosphere.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D</a:t>
            </a:r>
            <a:r>
              <a:rPr lang="en-US" altLang="x-none" dirty="0"/>
              <a:t> </a:t>
            </a:r>
            <a:r>
              <a:rPr lang="en-US" altLang="x-none" b="1" dirty="0"/>
              <a:t>When appropriate color filters are used as the atmosphere absorbs more or less red or blue light.</a:t>
            </a:r>
            <a:endParaRPr lang="en-US" altLang="x-none" dirty="0"/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E</a:t>
            </a:r>
            <a:r>
              <a:rPr lang="en-US" altLang="x-none" b="1" dirty="0"/>
              <a:t> When the magnification of the telescope is chosen according to how turbulent the atmosphere is on the day of the observation.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09BD45-F27B-DE4E-BA01-6890DD8D87DF}"/>
              </a:ext>
            </a:extLst>
          </p:cNvPr>
          <p:cNvSpPr txBox="1"/>
          <p:nvPr/>
        </p:nvSpPr>
        <p:spPr>
          <a:xfrm>
            <a:off x="603504" y="67665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88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7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7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2" grpId="0" animBg="1"/>
      <p:bldP spid="317443" grpId="0" animBg="1"/>
      <p:bldP spid="317445" grpId="0" animBg="1"/>
      <p:bldP spid="317446" grpId="0" animBg="1"/>
      <p:bldP spid="317447" grpId="0" animBg="1"/>
      <p:bldP spid="317448" grpId="0" animBg="1"/>
      <p:bldP spid="317449" grpId="0" animBg="1"/>
      <p:bldP spid="317450" grpId="0" animBg="1"/>
      <p:bldP spid="317451" grpId="0" animBg="1"/>
      <p:bldP spid="317452" grpId="0" animBg="1"/>
      <p:bldP spid="317453" grpId="0" animBg="1"/>
      <p:bldP spid="317454" grpId="0" animBg="1"/>
      <p:bldP spid="317455" grpId="0" animBg="1"/>
      <p:bldP spid="317456" grpId="0" animBg="1"/>
      <p:bldP spid="317457" grpId="0" animBg="1"/>
      <p:bldP spid="317458" grpId="0" animBg="1"/>
      <p:bldP spid="317459" grpId="0" animBg="1"/>
      <p:bldP spid="317460" grpId="0" animBg="1"/>
      <p:bldP spid="317461" grpId="0" animBg="1"/>
      <p:bldP spid="317462" grpId="0" animBg="1"/>
      <p:bldP spid="317463" grpId="0" animBg="1"/>
      <p:bldP spid="317464" grpId="0" animBg="1"/>
      <p:bldP spid="317465" grpId="0" animBg="1"/>
      <p:bldP spid="317466" grpId="0" animBg="1"/>
      <p:bldP spid="317467" grpId="0" animBg="1"/>
      <p:bldP spid="317468" grpId="0" animBg="1"/>
      <p:bldP spid="317469" grpId="0" animBg="1"/>
      <p:bldP spid="317471" grpId="0"/>
      <p:bldP spid="31747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81588EA3-625C-F545-9F29-8CCD8E1F41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Visual vs. CCD</a:t>
            </a:r>
          </a:p>
        </p:txBody>
      </p:sp>
      <p:sp>
        <p:nvSpPr>
          <p:cNvPr id="211971" name="Text Box 3">
            <a:extLst>
              <a:ext uri="{FF2B5EF4-FFF2-40B4-BE49-F238E27FC236}">
                <a16:creationId xmlns:a16="http://schemas.microsoft.com/office/drawing/2014/main" id="{61C1C1B1-8395-8341-A3E1-0E7EB4658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038" y="288925"/>
            <a:ext cx="92519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rgbClr val="FF0000"/>
                </a:solidFill>
              </a:rPr>
              <a:t>The professional way of doing astronomy: picture taking and imaging</a:t>
            </a:r>
            <a:endParaRPr lang="en-US" altLang="x-none"/>
          </a:p>
        </p:txBody>
      </p:sp>
      <p:sp>
        <p:nvSpPr>
          <p:cNvPr id="211972" name="Text Box 4">
            <a:extLst>
              <a:ext uri="{FF2B5EF4-FFF2-40B4-BE49-F238E27FC236}">
                <a16:creationId xmlns:a16="http://schemas.microsoft.com/office/drawing/2014/main" id="{DC5EEBEE-9043-294A-9A26-33BD8F9C5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76288"/>
            <a:ext cx="82089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800">
                <a:solidFill>
                  <a:srgbClr val="FFFF00"/>
                </a:solidFill>
              </a:rPr>
              <a:t>(1) Visual observation:</a:t>
            </a:r>
            <a:r>
              <a:rPr lang="en-US" altLang="x-none">
                <a:solidFill>
                  <a:srgbClr val="FFFF00"/>
                </a:solidFill>
              </a:rPr>
              <a:t> always unreliable</a:t>
            </a:r>
          </a:p>
          <a:p>
            <a:pPr>
              <a:defRPr/>
            </a:pPr>
            <a:r>
              <a:rPr lang="en-US" altLang="x-none">
                <a:solidFill>
                  <a:srgbClr val="FFFF00"/>
                </a:solidFill>
              </a:rPr>
              <a:t>                </a:t>
            </a:r>
            <a:r>
              <a:rPr lang="en-US" altLang="x-none">
                <a:solidFill>
                  <a:srgbClr val="66FFFF"/>
                </a:solidFill>
              </a:rPr>
              <a:t>Recall the canals on Mars - G. Schiaparelli &amp;P. Lowell</a:t>
            </a:r>
            <a:r>
              <a:rPr lang="en-US" altLang="x-none"/>
              <a:t> </a:t>
            </a:r>
          </a:p>
        </p:txBody>
      </p:sp>
      <p:pic>
        <p:nvPicPr>
          <p:cNvPr id="211973" name="Picture 5">
            <a:extLst>
              <a:ext uri="{FF2B5EF4-FFF2-40B4-BE49-F238E27FC236}">
                <a16:creationId xmlns:a16="http://schemas.microsoft.com/office/drawing/2014/main" id="{D25AD539-1D9F-ED45-AA41-8AB65F644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495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1974" name="Picture 6">
            <a:extLst>
              <a:ext uri="{FF2B5EF4-FFF2-40B4-BE49-F238E27FC236}">
                <a16:creationId xmlns:a16="http://schemas.microsoft.com/office/drawing/2014/main" id="{6FBBE6FD-2CBC-FB44-AA4B-ED180F31D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95538"/>
            <a:ext cx="4648200" cy="4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4D5412AA-37E7-EB43-9D8E-C92F9775C2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CCD</a:t>
            </a:r>
          </a:p>
        </p:txBody>
      </p:sp>
      <p:sp>
        <p:nvSpPr>
          <p:cNvPr id="212995" name="Text Box 3">
            <a:extLst>
              <a:ext uri="{FF2B5EF4-FFF2-40B4-BE49-F238E27FC236}">
                <a16:creationId xmlns:a16="http://schemas.microsoft.com/office/drawing/2014/main" id="{398B045D-6ACC-8049-B17E-0F2B8C173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038" y="288925"/>
            <a:ext cx="92519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rgbClr val="FF0000"/>
                </a:solidFill>
              </a:rPr>
              <a:t>The professional way of doing astronomy: picture taking and imaging</a:t>
            </a:r>
            <a:endParaRPr lang="en-US" altLang="x-none"/>
          </a:p>
        </p:txBody>
      </p:sp>
      <p:sp>
        <p:nvSpPr>
          <p:cNvPr id="212996" name="Text Box 4">
            <a:extLst>
              <a:ext uri="{FF2B5EF4-FFF2-40B4-BE49-F238E27FC236}">
                <a16:creationId xmlns:a16="http://schemas.microsoft.com/office/drawing/2014/main" id="{698556FA-96E2-C54E-9837-C1E4A0576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76288"/>
            <a:ext cx="8026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800">
                <a:solidFill>
                  <a:srgbClr val="FFFF00"/>
                </a:solidFill>
              </a:rPr>
              <a:t>(2) Photography: </a:t>
            </a:r>
            <a:r>
              <a:rPr lang="en-US" altLang="x-none">
                <a:solidFill>
                  <a:srgbClr val="FFFF00"/>
                </a:solidFill>
              </a:rPr>
              <a:t>• reliable   • can collect light for a long time</a:t>
            </a:r>
          </a:p>
          <a:p>
            <a:pPr>
              <a:defRPr/>
            </a:pPr>
            <a:r>
              <a:rPr lang="en-US" altLang="x-none">
                <a:solidFill>
                  <a:srgbClr val="FFFF00"/>
                </a:solidFill>
              </a:rPr>
              <a:t>(3) The modern way: </a:t>
            </a:r>
            <a:r>
              <a:rPr lang="en-US" altLang="x-none" sz="2800" b="1" i="1" u="sng">
                <a:solidFill>
                  <a:srgbClr val="FFFF00"/>
                </a:solidFill>
              </a:rPr>
              <a:t>CCD imaging</a:t>
            </a:r>
            <a:endParaRPr lang="en-US" altLang="x-none"/>
          </a:p>
        </p:txBody>
      </p:sp>
      <p:sp>
        <p:nvSpPr>
          <p:cNvPr id="212997" name="Line 5">
            <a:extLst>
              <a:ext uri="{FF2B5EF4-FFF2-40B4-BE49-F238E27FC236}">
                <a16:creationId xmlns:a16="http://schemas.microsoft.com/office/drawing/2014/main" id="{C5C4806D-A724-A947-9B10-0472F69937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660525"/>
            <a:ext cx="0" cy="6254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2998" name="Text Box 6">
            <a:extLst>
              <a:ext uri="{FF2B5EF4-FFF2-40B4-BE49-F238E27FC236}">
                <a16:creationId xmlns:a16="http://schemas.microsoft.com/office/drawing/2014/main" id="{06ECA2DC-543C-5E4E-BAEC-1ABA985AF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70125"/>
            <a:ext cx="58277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>
                <a:solidFill>
                  <a:srgbClr val="66FFFF"/>
                </a:solidFill>
              </a:rPr>
              <a:t>• in CCD chip light moves electrons into pixel</a:t>
            </a:r>
          </a:p>
          <a:p>
            <a:pPr>
              <a:defRPr/>
            </a:pPr>
            <a:r>
              <a:rPr lang="en-US" altLang="x-none">
                <a:solidFill>
                  <a:srgbClr val="66FFFF"/>
                </a:solidFill>
              </a:rPr>
              <a:t>• computer counts electrons in each pixel</a:t>
            </a:r>
          </a:p>
          <a:p>
            <a:pPr>
              <a:defRPr/>
            </a:pPr>
            <a:r>
              <a:rPr lang="en-US" altLang="x-none">
                <a:solidFill>
                  <a:srgbClr val="66FFFF"/>
                </a:solidFill>
              </a:rPr>
              <a:t>       and turns numbers into image on screen</a:t>
            </a:r>
            <a:endParaRPr lang="en-US" altLang="x-none"/>
          </a:p>
        </p:txBody>
      </p:sp>
      <p:pic>
        <p:nvPicPr>
          <p:cNvPr id="212999" name="Picture 7">
            <a:extLst>
              <a:ext uri="{FF2B5EF4-FFF2-40B4-BE49-F238E27FC236}">
                <a16:creationId xmlns:a16="http://schemas.microsoft.com/office/drawing/2014/main" id="{BF07E33F-93BF-A546-978F-4758B1EEA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1295400"/>
            <a:ext cx="30734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3000" name="Text Box 8">
            <a:extLst>
              <a:ext uri="{FF2B5EF4-FFF2-40B4-BE49-F238E27FC236}">
                <a16:creationId xmlns:a16="http://schemas.microsoft.com/office/drawing/2014/main" id="{BE84A72E-C4A6-8641-8473-F0FFE93B6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86200"/>
            <a:ext cx="83693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dirty="0">
                <a:solidFill>
                  <a:srgbClr val="FF3300"/>
                </a:solidFill>
              </a:rPr>
              <a:t>Similar to a digital camera but:</a:t>
            </a:r>
          </a:p>
          <a:p>
            <a:pPr>
              <a:defRPr/>
            </a:pPr>
            <a:r>
              <a:rPr lang="en-US" altLang="x-none" dirty="0">
                <a:solidFill>
                  <a:srgbClr val="FF3300"/>
                </a:solidFill>
              </a:rPr>
              <a:t>• chip is cooled to reduce noise</a:t>
            </a:r>
          </a:p>
          <a:p>
            <a:pPr>
              <a:defRPr/>
            </a:pPr>
            <a:r>
              <a:rPr lang="en-US" altLang="x-none" dirty="0">
                <a:solidFill>
                  <a:srgbClr val="FF3300"/>
                </a:solidFill>
              </a:rPr>
              <a:t>• computer controlled - image can be much</a:t>
            </a:r>
          </a:p>
          <a:p>
            <a:pPr>
              <a:defRPr/>
            </a:pPr>
            <a:r>
              <a:rPr lang="en-US" altLang="x-none" dirty="0">
                <a:solidFill>
                  <a:srgbClr val="FF3300"/>
                </a:solidFill>
              </a:rPr>
              <a:t>          improved with computerized processing techniques</a:t>
            </a:r>
          </a:p>
          <a:p>
            <a:pPr>
              <a:defRPr/>
            </a:pPr>
            <a:r>
              <a:rPr lang="en-US" altLang="x-none" dirty="0">
                <a:solidFill>
                  <a:srgbClr val="FF3300"/>
                </a:solidFill>
              </a:rPr>
              <a:t>• many images can be added to improve quality</a:t>
            </a:r>
          </a:p>
          <a:p>
            <a:pPr>
              <a:defRPr/>
            </a:pPr>
            <a:endParaRPr lang="en-US" altLang="x-none" dirty="0">
              <a:solidFill>
                <a:srgbClr val="FF3300"/>
              </a:solidFill>
            </a:endParaRPr>
          </a:p>
          <a:p>
            <a:pPr>
              <a:defRPr/>
            </a:pPr>
            <a:r>
              <a:rPr lang="en-US" altLang="x-none" dirty="0">
                <a:solidFill>
                  <a:srgbClr val="FFFF00"/>
                </a:solidFill>
              </a:rPr>
              <a:t>The CCD revolution </a:t>
            </a:r>
            <a:r>
              <a:rPr lang="en-US" altLang="x-none" dirty="0">
                <a:solidFill>
                  <a:srgbClr val="66FFFF"/>
                </a:solidFill>
              </a:rPr>
              <a:t>after 1995: one can take pictures</a:t>
            </a:r>
          </a:p>
          <a:p>
            <a:pPr>
              <a:defRPr/>
            </a:pPr>
            <a:r>
              <a:rPr lang="en-US" altLang="x-none" dirty="0">
                <a:solidFill>
                  <a:srgbClr val="66FFFF"/>
                </a:solidFill>
              </a:rPr>
              <a:t>even of galaxies with amateur equipment from light-polluted sites</a:t>
            </a:r>
            <a:r>
              <a:rPr lang="en-US" altLang="x-none" dirty="0">
                <a:solidFill>
                  <a:srgbClr val="FF0000"/>
                </a:solidFill>
              </a:rPr>
              <a:t>.</a:t>
            </a:r>
            <a:endParaRPr lang="en-US" altLang="x-non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0D37E11E-EC52-D04D-B5FF-2F395686E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828800"/>
            <a:ext cx="7772400" cy="2438400"/>
          </a:xfrm>
        </p:spPr>
        <p:txBody>
          <a:bodyPr/>
          <a:lstStyle/>
          <a:p>
            <a:pPr>
              <a:defRPr/>
            </a:pPr>
            <a:r>
              <a:rPr lang="en-US" altLang="x-none" sz="6000" dirty="0">
                <a:solidFill>
                  <a:srgbClr val="66FFFF"/>
                </a:solidFill>
              </a:rPr>
              <a:t>Review questions coming …</a:t>
            </a:r>
            <a:endParaRPr lang="en-US" altLang="x-none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70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>
            <a:extLst>
              <a:ext uri="{FF2B5EF4-FFF2-40B4-BE49-F238E27FC236}">
                <a16:creationId xmlns:a16="http://schemas.microsoft.com/office/drawing/2014/main" id="{3CE106DF-AFA3-1847-BC6A-23906AE353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x-none" sz="6000" dirty="0">
                <a:solidFill>
                  <a:srgbClr val="66FFFF"/>
                </a:solidFill>
              </a:rPr>
              <a:t>Questions coming …</a:t>
            </a:r>
            <a:endParaRPr lang="en-US" altLang="x-none" dirty="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ext Box 2">
            <a:extLst>
              <a:ext uri="{FF2B5EF4-FFF2-40B4-BE49-F238E27FC236}">
                <a16:creationId xmlns:a16="http://schemas.microsoft.com/office/drawing/2014/main" id="{618A3579-7C0C-A440-A8A2-4B66CAAAE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23587" name="Text Box 3">
            <a:extLst>
              <a:ext uri="{FF2B5EF4-FFF2-40B4-BE49-F238E27FC236}">
                <a16:creationId xmlns:a16="http://schemas.microsoft.com/office/drawing/2014/main" id="{9E5D821A-ABEE-3F45-A37D-6F0C4354A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23588" name="Rectangle 4">
            <a:extLst>
              <a:ext uri="{FF2B5EF4-FFF2-40B4-BE49-F238E27FC236}">
                <a16:creationId xmlns:a16="http://schemas.microsoft.com/office/drawing/2014/main" id="{B537B864-B4ED-9D45-BB71-D78E01688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9 </a:t>
            </a:r>
          </a:p>
        </p:txBody>
      </p:sp>
      <p:sp>
        <p:nvSpPr>
          <p:cNvPr id="323589" name="Text Box 5">
            <a:extLst>
              <a:ext uri="{FF2B5EF4-FFF2-40B4-BE49-F238E27FC236}">
                <a16:creationId xmlns:a16="http://schemas.microsoft.com/office/drawing/2014/main" id="{C2DC2471-3F0C-4443-A689-8E37D0315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323590" name="Text Box 6">
            <a:extLst>
              <a:ext uri="{FF2B5EF4-FFF2-40B4-BE49-F238E27FC236}">
                <a16:creationId xmlns:a16="http://schemas.microsoft.com/office/drawing/2014/main" id="{C22554C9-CFD3-A344-BDC2-1BD4111CC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23591" name="Text Box 7">
            <a:extLst>
              <a:ext uri="{FF2B5EF4-FFF2-40B4-BE49-F238E27FC236}">
                <a16:creationId xmlns:a16="http://schemas.microsoft.com/office/drawing/2014/main" id="{868A879E-CEC4-8141-85AB-CD58B294D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23592" name="Text Box 8">
            <a:extLst>
              <a:ext uri="{FF2B5EF4-FFF2-40B4-BE49-F238E27FC236}">
                <a16:creationId xmlns:a16="http://schemas.microsoft.com/office/drawing/2014/main" id="{39091655-272F-D94E-B24F-F3CDC1C2B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23593" name="Text Box 9">
            <a:extLst>
              <a:ext uri="{FF2B5EF4-FFF2-40B4-BE49-F238E27FC236}">
                <a16:creationId xmlns:a16="http://schemas.microsoft.com/office/drawing/2014/main" id="{1766AC1F-B930-9D4E-8ABB-701955BD6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5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23594" name="Text Box 10">
            <a:extLst>
              <a:ext uri="{FF2B5EF4-FFF2-40B4-BE49-F238E27FC236}">
                <a16:creationId xmlns:a16="http://schemas.microsoft.com/office/drawing/2014/main" id="{98BFF4C5-BAB9-F84E-B728-B148075B4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23595" name="Text Box 11">
            <a:extLst>
              <a:ext uri="{FF2B5EF4-FFF2-40B4-BE49-F238E27FC236}">
                <a16:creationId xmlns:a16="http://schemas.microsoft.com/office/drawing/2014/main" id="{A53E51A7-B2F7-2143-B5E0-A1388C91A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23596" name="Text Box 12">
            <a:extLst>
              <a:ext uri="{FF2B5EF4-FFF2-40B4-BE49-F238E27FC236}">
                <a16:creationId xmlns:a16="http://schemas.microsoft.com/office/drawing/2014/main" id="{0C946CB3-2903-AF47-9EBB-F2625E1BD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23597" name="Text Box 13">
            <a:extLst>
              <a:ext uri="{FF2B5EF4-FFF2-40B4-BE49-F238E27FC236}">
                <a16:creationId xmlns:a16="http://schemas.microsoft.com/office/drawing/2014/main" id="{C3D2376E-6865-7E48-82E4-32ACE5654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23598" name="Text Box 14">
            <a:extLst>
              <a:ext uri="{FF2B5EF4-FFF2-40B4-BE49-F238E27FC236}">
                <a16:creationId xmlns:a16="http://schemas.microsoft.com/office/drawing/2014/main" id="{4BDD8555-2A24-CC42-9495-225AA929A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23599" name="Text Box 15">
            <a:extLst>
              <a:ext uri="{FF2B5EF4-FFF2-40B4-BE49-F238E27FC236}">
                <a16:creationId xmlns:a16="http://schemas.microsoft.com/office/drawing/2014/main" id="{E04402CE-E275-8C40-BEB3-DD05B99D3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23600" name="Text Box 16">
            <a:extLst>
              <a:ext uri="{FF2B5EF4-FFF2-40B4-BE49-F238E27FC236}">
                <a16:creationId xmlns:a16="http://schemas.microsoft.com/office/drawing/2014/main" id="{017C7CDA-D42D-8F40-8CAA-DE600A949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23601" name="Text Box 17">
            <a:extLst>
              <a:ext uri="{FF2B5EF4-FFF2-40B4-BE49-F238E27FC236}">
                <a16:creationId xmlns:a16="http://schemas.microsoft.com/office/drawing/2014/main" id="{D999C274-A98F-084B-9C16-E5313E6B6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23602" name="Text Box 18">
            <a:extLst>
              <a:ext uri="{FF2B5EF4-FFF2-40B4-BE49-F238E27FC236}">
                <a16:creationId xmlns:a16="http://schemas.microsoft.com/office/drawing/2014/main" id="{DE28B9FA-C5C9-4641-AAEB-F6D985717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23603" name="Text Box 19">
            <a:extLst>
              <a:ext uri="{FF2B5EF4-FFF2-40B4-BE49-F238E27FC236}">
                <a16:creationId xmlns:a16="http://schemas.microsoft.com/office/drawing/2014/main" id="{2B36147E-D891-8C4D-B6BB-44D9FBC2E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23604" name="Text Box 20">
            <a:extLst>
              <a:ext uri="{FF2B5EF4-FFF2-40B4-BE49-F238E27FC236}">
                <a16:creationId xmlns:a16="http://schemas.microsoft.com/office/drawing/2014/main" id="{BCF40AF5-0D7D-FC42-B2FE-9F7D023A4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23605" name="Text Box 21">
            <a:extLst>
              <a:ext uri="{FF2B5EF4-FFF2-40B4-BE49-F238E27FC236}">
                <a16:creationId xmlns:a16="http://schemas.microsoft.com/office/drawing/2014/main" id="{2458ACBC-49E6-B74C-BBDA-A54707149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23606" name="Text Box 22">
            <a:extLst>
              <a:ext uri="{FF2B5EF4-FFF2-40B4-BE49-F238E27FC236}">
                <a16:creationId xmlns:a16="http://schemas.microsoft.com/office/drawing/2014/main" id="{45302083-7B02-6348-9558-E23829D80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23607" name="Text Box 23">
            <a:extLst>
              <a:ext uri="{FF2B5EF4-FFF2-40B4-BE49-F238E27FC236}">
                <a16:creationId xmlns:a16="http://schemas.microsoft.com/office/drawing/2014/main" id="{E2190577-BB15-A145-8D59-76F9FC81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23608" name="Text Box 24">
            <a:extLst>
              <a:ext uri="{FF2B5EF4-FFF2-40B4-BE49-F238E27FC236}">
                <a16:creationId xmlns:a16="http://schemas.microsoft.com/office/drawing/2014/main" id="{8480C6A3-0B9F-0945-ABD8-CF4562207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23609" name="Text Box 25">
            <a:extLst>
              <a:ext uri="{FF2B5EF4-FFF2-40B4-BE49-F238E27FC236}">
                <a16:creationId xmlns:a16="http://schemas.microsoft.com/office/drawing/2014/main" id="{08B05D08-221E-1B4A-810B-B5CDB1DFB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23610" name="Text Box 26">
            <a:extLst>
              <a:ext uri="{FF2B5EF4-FFF2-40B4-BE49-F238E27FC236}">
                <a16:creationId xmlns:a16="http://schemas.microsoft.com/office/drawing/2014/main" id="{78F4F3A0-5D2B-CF48-9746-D05D5CF62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23611" name="Text Box 27">
            <a:extLst>
              <a:ext uri="{FF2B5EF4-FFF2-40B4-BE49-F238E27FC236}">
                <a16:creationId xmlns:a16="http://schemas.microsoft.com/office/drawing/2014/main" id="{576C024C-4E51-5F47-9F37-D6FBD8547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23612" name="Text Box 28">
            <a:extLst>
              <a:ext uri="{FF2B5EF4-FFF2-40B4-BE49-F238E27FC236}">
                <a16:creationId xmlns:a16="http://schemas.microsoft.com/office/drawing/2014/main" id="{4BF45E77-37E5-7D48-AA80-52288189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23613" name="Text Box 29">
            <a:extLst>
              <a:ext uri="{FF2B5EF4-FFF2-40B4-BE49-F238E27FC236}">
                <a16:creationId xmlns:a16="http://schemas.microsoft.com/office/drawing/2014/main" id="{C258F3FD-FB80-5244-A576-51623693D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23614" name="Text Box 30">
            <a:extLst>
              <a:ext uri="{FF2B5EF4-FFF2-40B4-BE49-F238E27FC236}">
                <a16:creationId xmlns:a16="http://schemas.microsoft.com/office/drawing/2014/main" id="{CAF39D24-9CF9-DA49-9610-0CA210D89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562600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  <p:sp>
        <p:nvSpPr>
          <p:cNvPr id="323615" name="Text Box 31">
            <a:extLst>
              <a:ext uri="{FF2B5EF4-FFF2-40B4-BE49-F238E27FC236}">
                <a16:creationId xmlns:a16="http://schemas.microsoft.com/office/drawing/2014/main" id="{A14385C8-8DE0-2745-A19C-C67A7728A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6800"/>
            <a:ext cx="899160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Why do astronomers no longer look into</a:t>
            </a:r>
          </a:p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	their telescopes?</a:t>
            </a:r>
            <a:endParaRPr lang="en-US" altLang="x-none" b="1" dirty="0"/>
          </a:p>
          <a:p>
            <a:pPr>
              <a:buFont typeface="Arial" charset="0"/>
              <a:buNone/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A</a:t>
            </a:r>
            <a:r>
              <a:rPr lang="en-US" altLang="x-none" b="1" dirty="0"/>
              <a:t> Because the observer’s body would obstruct the</a:t>
            </a:r>
          </a:p>
          <a:p>
            <a:pPr>
              <a:buFont typeface="Arial" charset="0"/>
              <a:buNone/>
              <a:defRPr/>
            </a:pPr>
            <a:r>
              <a:rPr lang="en-US" altLang="x-none" b="1" dirty="0"/>
              <a:t>     light in research-grade telescopes.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FF0000"/>
                </a:solidFill>
              </a:rPr>
              <a:t>B </a:t>
            </a:r>
            <a:r>
              <a:rPr lang="en-US" altLang="x-none" b="1" dirty="0">
                <a:solidFill>
                  <a:srgbClr val="FF0000"/>
                </a:solidFill>
              </a:rPr>
              <a:t>Because visual observations are unreliable.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C</a:t>
            </a:r>
            <a:r>
              <a:rPr lang="en-US" altLang="x-none" dirty="0"/>
              <a:t> </a:t>
            </a:r>
            <a:r>
              <a:rPr lang="en-US" altLang="x-none" b="1" dirty="0"/>
              <a:t>Because there is dangerous radiation in a research observatory.</a:t>
            </a:r>
            <a:endParaRPr lang="en-US" altLang="x-none" dirty="0"/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D</a:t>
            </a:r>
            <a:r>
              <a:rPr lang="en-US" altLang="x-none" b="1" dirty="0"/>
              <a:t> Because large telescopes collect so much light that their eyes</a:t>
            </a:r>
          </a:p>
          <a:p>
            <a:pPr>
              <a:defRPr/>
            </a:pPr>
            <a:r>
              <a:rPr lang="en-US" altLang="x-none" b="1" dirty="0"/>
              <a:t>     would be damaged.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E</a:t>
            </a:r>
            <a:r>
              <a:rPr lang="en-US" altLang="x-none" dirty="0"/>
              <a:t> </a:t>
            </a:r>
            <a:r>
              <a:rPr lang="en-US" altLang="x-none" b="1" dirty="0"/>
              <a:t>Because there is nothing left to discover in optical light;</a:t>
            </a:r>
          </a:p>
          <a:p>
            <a:pPr>
              <a:defRPr/>
            </a:pPr>
            <a:r>
              <a:rPr lang="en-US" altLang="x-none" b="1" dirty="0"/>
              <a:t>     infrared and X-ray radiation must be observed to make new </a:t>
            </a:r>
          </a:p>
          <a:p>
            <a:pPr>
              <a:defRPr/>
            </a:pPr>
            <a:r>
              <a:rPr lang="en-US" altLang="x-none" b="1" dirty="0"/>
              <a:t>     discoveries.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77C326-01C6-4A46-A014-E50005AA0D61}"/>
              </a:ext>
            </a:extLst>
          </p:cNvPr>
          <p:cNvSpPr txBox="1"/>
          <p:nvPr/>
        </p:nvSpPr>
        <p:spPr>
          <a:xfrm>
            <a:off x="219456" y="37490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91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23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23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6" grpId="0" animBg="1"/>
      <p:bldP spid="323587" grpId="0" animBg="1"/>
      <p:bldP spid="323589" grpId="0" animBg="1"/>
      <p:bldP spid="323590" grpId="0" animBg="1"/>
      <p:bldP spid="323591" grpId="0" animBg="1"/>
      <p:bldP spid="323592" grpId="0" animBg="1"/>
      <p:bldP spid="323593" grpId="0" animBg="1"/>
      <p:bldP spid="323594" grpId="0" animBg="1"/>
      <p:bldP spid="323595" grpId="0" animBg="1"/>
      <p:bldP spid="323596" grpId="0" animBg="1"/>
      <p:bldP spid="323597" grpId="0" animBg="1"/>
      <p:bldP spid="323598" grpId="0" animBg="1"/>
      <p:bldP spid="323599" grpId="0" animBg="1"/>
      <p:bldP spid="323600" grpId="0" animBg="1"/>
      <p:bldP spid="323601" grpId="0" animBg="1"/>
      <p:bldP spid="323602" grpId="0" animBg="1"/>
      <p:bldP spid="323603" grpId="0" animBg="1"/>
      <p:bldP spid="323604" grpId="0" animBg="1"/>
      <p:bldP spid="323605" grpId="0" animBg="1"/>
      <p:bldP spid="323606" grpId="0" animBg="1"/>
      <p:bldP spid="323607" grpId="0" animBg="1"/>
      <p:bldP spid="323608" grpId="0" animBg="1"/>
      <p:bldP spid="323609" grpId="0" animBg="1"/>
      <p:bldP spid="323610" grpId="0" animBg="1"/>
      <p:bldP spid="323611" grpId="0" animBg="1"/>
      <p:bldP spid="323612" grpId="0" animBg="1"/>
      <p:bldP spid="323613" grpId="0" animBg="1"/>
      <p:bldP spid="323614" grpId="0"/>
      <p:bldP spid="323615" grpId="0"/>
      <p:bldP spid="3236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6C1C8CC7-8615-FE45-B57A-C19F1522C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21539" name="Text Box 3">
            <a:extLst>
              <a:ext uri="{FF2B5EF4-FFF2-40B4-BE49-F238E27FC236}">
                <a16:creationId xmlns:a16="http://schemas.microsoft.com/office/drawing/2014/main" id="{896074A3-483C-B147-8F3C-CD9C63F31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21540" name="Rectangle 4">
            <a:extLst>
              <a:ext uri="{FF2B5EF4-FFF2-40B4-BE49-F238E27FC236}">
                <a16:creationId xmlns:a16="http://schemas.microsoft.com/office/drawing/2014/main" id="{61D58C74-5241-854A-9C6F-040F74447A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10 </a:t>
            </a:r>
          </a:p>
        </p:txBody>
      </p:sp>
      <p:sp>
        <p:nvSpPr>
          <p:cNvPr id="321541" name="Text Box 5">
            <a:extLst>
              <a:ext uri="{FF2B5EF4-FFF2-40B4-BE49-F238E27FC236}">
                <a16:creationId xmlns:a16="http://schemas.microsoft.com/office/drawing/2014/main" id="{B9D95DBB-6A8C-C746-9EFC-429CDD912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321542" name="Text Box 6">
            <a:extLst>
              <a:ext uri="{FF2B5EF4-FFF2-40B4-BE49-F238E27FC236}">
                <a16:creationId xmlns:a16="http://schemas.microsoft.com/office/drawing/2014/main" id="{749C4D59-F944-E440-BA79-8DD82999B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21543" name="Text Box 7">
            <a:extLst>
              <a:ext uri="{FF2B5EF4-FFF2-40B4-BE49-F238E27FC236}">
                <a16:creationId xmlns:a16="http://schemas.microsoft.com/office/drawing/2014/main" id="{6D8D02C6-DC5C-9A4F-BDDD-BEB8B4C93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21544" name="Text Box 8">
            <a:extLst>
              <a:ext uri="{FF2B5EF4-FFF2-40B4-BE49-F238E27FC236}">
                <a16:creationId xmlns:a16="http://schemas.microsoft.com/office/drawing/2014/main" id="{6D3088B6-2943-8845-8E69-2DB61293D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21545" name="Text Box 9">
            <a:extLst>
              <a:ext uri="{FF2B5EF4-FFF2-40B4-BE49-F238E27FC236}">
                <a16:creationId xmlns:a16="http://schemas.microsoft.com/office/drawing/2014/main" id="{B97C5954-5005-2D4C-8E43-3E1AFBFF0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5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21546" name="Text Box 10">
            <a:extLst>
              <a:ext uri="{FF2B5EF4-FFF2-40B4-BE49-F238E27FC236}">
                <a16:creationId xmlns:a16="http://schemas.microsoft.com/office/drawing/2014/main" id="{98803832-6500-5A4F-AEA3-8EEB228DA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21547" name="Text Box 11">
            <a:extLst>
              <a:ext uri="{FF2B5EF4-FFF2-40B4-BE49-F238E27FC236}">
                <a16:creationId xmlns:a16="http://schemas.microsoft.com/office/drawing/2014/main" id="{D9DD12DF-8C8E-F849-9EDB-07C890C7F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21548" name="Text Box 12">
            <a:extLst>
              <a:ext uri="{FF2B5EF4-FFF2-40B4-BE49-F238E27FC236}">
                <a16:creationId xmlns:a16="http://schemas.microsoft.com/office/drawing/2014/main" id="{52F408F3-47BD-1142-A5B3-DB474ED01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21549" name="Text Box 13">
            <a:extLst>
              <a:ext uri="{FF2B5EF4-FFF2-40B4-BE49-F238E27FC236}">
                <a16:creationId xmlns:a16="http://schemas.microsoft.com/office/drawing/2014/main" id="{8818B411-D59C-3E44-82F0-37E973381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21550" name="Text Box 14">
            <a:extLst>
              <a:ext uri="{FF2B5EF4-FFF2-40B4-BE49-F238E27FC236}">
                <a16:creationId xmlns:a16="http://schemas.microsoft.com/office/drawing/2014/main" id="{0153FAB9-BD58-F441-A5B8-D60DDBCB3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21551" name="Text Box 15">
            <a:extLst>
              <a:ext uri="{FF2B5EF4-FFF2-40B4-BE49-F238E27FC236}">
                <a16:creationId xmlns:a16="http://schemas.microsoft.com/office/drawing/2014/main" id="{C038FDFA-7EBA-D140-BF97-E7C68335F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21552" name="Text Box 16">
            <a:extLst>
              <a:ext uri="{FF2B5EF4-FFF2-40B4-BE49-F238E27FC236}">
                <a16:creationId xmlns:a16="http://schemas.microsoft.com/office/drawing/2014/main" id="{6CC5B440-62F7-BE45-B80D-3A51FBCC7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21553" name="Text Box 17">
            <a:extLst>
              <a:ext uri="{FF2B5EF4-FFF2-40B4-BE49-F238E27FC236}">
                <a16:creationId xmlns:a16="http://schemas.microsoft.com/office/drawing/2014/main" id="{D2CE8984-5EE6-E147-A17A-37ADC3BCA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21554" name="Text Box 18">
            <a:extLst>
              <a:ext uri="{FF2B5EF4-FFF2-40B4-BE49-F238E27FC236}">
                <a16:creationId xmlns:a16="http://schemas.microsoft.com/office/drawing/2014/main" id="{4F5B8E3A-AD3B-BF4C-8EDF-22D6B5E1C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21555" name="Text Box 19">
            <a:extLst>
              <a:ext uri="{FF2B5EF4-FFF2-40B4-BE49-F238E27FC236}">
                <a16:creationId xmlns:a16="http://schemas.microsoft.com/office/drawing/2014/main" id="{28E357EA-B1F7-CC47-966D-6AF9ECAAB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21556" name="Text Box 20">
            <a:extLst>
              <a:ext uri="{FF2B5EF4-FFF2-40B4-BE49-F238E27FC236}">
                <a16:creationId xmlns:a16="http://schemas.microsoft.com/office/drawing/2014/main" id="{3F83CD59-BA39-0242-AB62-D705067E9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21557" name="Text Box 21">
            <a:extLst>
              <a:ext uri="{FF2B5EF4-FFF2-40B4-BE49-F238E27FC236}">
                <a16:creationId xmlns:a16="http://schemas.microsoft.com/office/drawing/2014/main" id="{8A63AB4E-4C81-8E4C-A16A-1A7596AB3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21558" name="Text Box 22">
            <a:extLst>
              <a:ext uri="{FF2B5EF4-FFF2-40B4-BE49-F238E27FC236}">
                <a16:creationId xmlns:a16="http://schemas.microsoft.com/office/drawing/2014/main" id="{D80F91DE-754C-8D45-A984-4922F56BD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21559" name="Text Box 23">
            <a:extLst>
              <a:ext uri="{FF2B5EF4-FFF2-40B4-BE49-F238E27FC236}">
                <a16:creationId xmlns:a16="http://schemas.microsoft.com/office/drawing/2014/main" id="{C86A1168-2087-E44B-95D0-3B7C9C96E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21560" name="Text Box 24">
            <a:extLst>
              <a:ext uri="{FF2B5EF4-FFF2-40B4-BE49-F238E27FC236}">
                <a16:creationId xmlns:a16="http://schemas.microsoft.com/office/drawing/2014/main" id="{42A8F17B-78D3-1347-920C-43640826B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21561" name="Text Box 25">
            <a:extLst>
              <a:ext uri="{FF2B5EF4-FFF2-40B4-BE49-F238E27FC236}">
                <a16:creationId xmlns:a16="http://schemas.microsoft.com/office/drawing/2014/main" id="{A124D400-B48A-E04F-870B-709A415C9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21562" name="Text Box 26">
            <a:extLst>
              <a:ext uri="{FF2B5EF4-FFF2-40B4-BE49-F238E27FC236}">
                <a16:creationId xmlns:a16="http://schemas.microsoft.com/office/drawing/2014/main" id="{EA98E4C0-03C7-A941-B014-4F7A8B55C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21563" name="Text Box 27">
            <a:extLst>
              <a:ext uri="{FF2B5EF4-FFF2-40B4-BE49-F238E27FC236}">
                <a16:creationId xmlns:a16="http://schemas.microsoft.com/office/drawing/2014/main" id="{6ECF1F59-FFB5-A54C-97FF-A6963DFC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21564" name="Text Box 28">
            <a:extLst>
              <a:ext uri="{FF2B5EF4-FFF2-40B4-BE49-F238E27FC236}">
                <a16:creationId xmlns:a16="http://schemas.microsoft.com/office/drawing/2014/main" id="{7239B912-D7C2-1B4C-A79E-F316621EC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21565" name="Text Box 29">
            <a:extLst>
              <a:ext uri="{FF2B5EF4-FFF2-40B4-BE49-F238E27FC236}">
                <a16:creationId xmlns:a16="http://schemas.microsoft.com/office/drawing/2014/main" id="{2743CE85-B37D-6640-95AC-4BBE5AC00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21566" name="Text Box 30">
            <a:extLst>
              <a:ext uri="{FF2B5EF4-FFF2-40B4-BE49-F238E27FC236}">
                <a16:creationId xmlns:a16="http://schemas.microsoft.com/office/drawing/2014/main" id="{5FEB7294-2F51-AC4F-B17A-B037BB266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562600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  <p:sp>
        <p:nvSpPr>
          <p:cNvPr id="321567" name="Text Box 31">
            <a:extLst>
              <a:ext uri="{FF2B5EF4-FFF2-40B4-BE49-F238E27FC236}">
                <a16:creationId xmlns:a16="http://schemas.microsoft.com/office/drawing/2014/main" id="{FFDDA9A4-BFAB-E145-B96C-76C300AD5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905000"/>
            <a:ext cx="86106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What is a CCD?</a:t>
            </a:r>
            <a:endParaRPr lang="en-US" altLang="x-none" b="1" dirty="0"/>
          </a:p>
          <a:p>
            <a:pPr>
              <a:defRPr/>
            </a:pPr>
            <a:endParaRPr lang="en-US" altLang="x-none" b="1" dirty="0"/>
          </a:p>
          <a:p>
            <a:pPr>
              <a:buFont typeface="Arial" charset="0"/>
              <a:buNone/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A</a:t>
            </a:r>
            <a:r>
              <a:rPr lang="en-US" altLang="x-none" b="1" dirty="0"/>
              <a:t> A new type of telescope that replaces reflectors.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B </a:t>
            </a:r>
            <a:r>
              <a:rPr lang="en-US" altLang="x-none" b="1" dirty="0"/>
              <a:t>A new type of optical device that replaces the lens or mirror</a:t>
            </a:r>
          </a:p>
          <a:p>
            <a:pPr>
              <a:defRPr/>
            </a:pPr>
            <a:r>
              <a:rPr lang="en-US" altLang="x-none" b="1" dirty="0"/>
              <a:t>	 of a telescope.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C</a:t>
            </a:r>
            <a:r>
              <a:rPr lang="en-US" altLang="x-none" dirty="0"/>
              <a:t> </a:t>
            </a:r>
            <a:r>
              <a:rPr lang="en-US" altLang="x-none" b="1" dirty="0"/>
              <a:t>A new type of a telescope mount.</a:t>
            </a:r>
            <a:endParaRPr lang="en-US" altLang="x-none" dirty="0"/>
          </a:p>
          <a:p>
            <a:pPr>
              <a:defRPr/>
            </a:pPr>
            <a:r>
              <a:rPr lang="en-US" altLang="x-none" sz="3200" b="1" dirty="0">
                <a:solidFill>
                  <a:srgbClr val="FF0000"/>
                </a:solidFill>
              </a:rPr>
              <a:t>D</a:t>
            </a:r>
            <a:r>
              <a:rPr lang="en-US" altLang="x-none" b="1" dirty="0">
                <a:solidFill>
                  <a:srgbClr val="FF0000"/>
                </a:solidFill>
              </a:rPr>
              <a:t> A new type of a detector that replaces photography.</a:t>
            </a:r>
            <a:endParaRPr lang="en-US" altLang="x-none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E</a:t>
            </a:r>
            <a:r>
              <a:rPr lang="en-US" altLang="x-none" b="1" dirty="0"/>
              <a:t> A new type of an instrument that separates colors in starlight.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6304A-90D2-4E47-A0EA-10EB8FF2A4FC}"/>
              </a:ext>
            </a:extLst>
          </p:cNvPr>
          <p:cNvSpPr txBox="1"/>
          <p:nvPr/>
        </p:nvSpPr>
        <p:spPr>
          <a:xfrm>
            <a:off x="365760" y="53949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91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21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21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38" grpId="0" animBg="1"/>
      <p:bldP spid="321539" grpId="0" animBg="1"/>
      <p:bldP spid="321541" grpId="0" animBg="1"/>
      <p:bldP spid="321542" grpId="0" animBg="1"/>
      <p:bldP spid="321543" grpId="0" animBg="1"/>
      <p:bldP spid="321544" grpId="0" animBg="1"/>
      <p:bldP spid="321545" grpId="0" animBg="1"/>
      <p:bldP spid="321546" grpId="0" animBg="1"/>
      <p:bldP spid="321547" grpId="0" animBg="1"/>
      <p:bldP spid="321548" grpId="0" animBg="1"/>
      <p:bldP spid="321549" grpId="0" animBg="1"/>
      <p:bldP spid="321550" grpId="0" animBg="1"/>
      <p:bldP spid="321551" grpId="0" animBg="1"/>
      <p:bldP spid="321552" grpId="0" animBg="1"/>
      <p:bldP spid="321553" grpId="0" animBg="1"/>
      <p:bldP spid="321554" grpId="0" animBg="1"/>
      <p:bldP spid="321555" grpId="0" animBg="1"/>
      <p:bldP spid="321556" grpId="0" animBg="1"/>
      <p:bldP spid="321557" grpId="0" animBg="1"/>
      <p:bldP spid="321558" grpId="0" animBg="1"/>
      <p:bldP spid="321559" grpId="0" animBg="1"/>
      <p:bldP spid="321560" grpId="0" animBg="1"/>
      <p:bldP spid="321561" grpId="0" animBg="1"/>
      <p:bldP spid="321562" grpId="0" animBg="1"/>
      <p:bldP spid="321563" grpId="0" animBg="1"/>
      <p:bldP spid="321564" grpId="0" animBg="1"/>
      <p:bldP spid="321565" grpId="0" animBg="1"/>
      <p:bldP spid="321566" grpId="0"/>
      <p:bldP spid="321567" grpId="0"/>
      <p:bldP spid="32156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>
            <a:extLst>
              <a:ext uri="{FF2B5EF4-FFF2-40B4-BE49-F238E27FC236}">
                <a16:creationId xmlns:a16="http://schemas.microsoft.com/office/drawing/2014/main" id="{7A95DF73-739D-A140-B391-62D4B6FBB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19491" name="Text Box 3">
            <a:extLst>
              <a:ext uri="{FF2B5EF4-FFF2-40B4-BE49-F238E27FC236}">
                <a16:creationId xmlns:a16="http://schemas.microsoft.com/office/drawing/2014/main" id="{4292F226-1E4B-BF4F-A44E-656DCBFD5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19492" name="Rectangle 4">
            <a:extLst>
              <a:ext uri="{FF2B5EF4-FFF2-40B4-BE49-F238E27FC236}">
                <a16:creationId xmlns:a16="http://schemas.microsoft.com/office/drawing/2014/main" id="{968B86B6-3C56-E34C-B256-6CB2F05A77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>
                <a:solidFill>
                  <a:srgbClr val="FF0000"/>
                </a:solidFill>
              </a:rPr>
              <a:t>Question 11 </a:t>
            </a:r>
            <a:endParaRPr lang="en-US" altLang="x-none" sz="6000" b="1" dirty="0">
              <a:solidFill>
                <a:srgbClr val="FF0000"/>
              </a:solidFill>
            </a:endParaRPr>
          </a:p>
        </p:txBody>
      </p:sp>
      <p:sp>
        <p:nvSpPr>
          <p:cNvPr id="319493" name="Text Box 5">
            <a:extLst>
              <a:ext uri="{FF2B5EF4-FFF2-40B4-BE49-F238E27FC236}">
                <a16:creationId xmlns:a16="http://schemas.microsoft.com/office/drawing/2014/main" id="{313FC929-DA60-CD48-A904-8B5338900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319494" name="Text Box 6">
            <a:extLst>
              <a:ext uri="{FF2B5EF4-FFF2-40B4-BE49-F238E27FC236}">
                <a16:creationId xmlns:a16="http://schemas.microsoft.com/office/drawing/2014/main" id="{D009A090-1A2E-8E4A-9CD4-8DDBD346E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19495" name="Text Box 7">
            <a:extLst>
              <a:ext uri="{FF2B5EF4-FFF2-40B4-BE49-F238E27FC236}">
                <a16:creationId xmlns:a16="http://schemas.microsoft.com/office/drawing/2014/main" id="{431DC880-2743-4149-B004-CE4561FC7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9496" name="Text Box 8">
            <a:extLst>
              <a:ext uri="{FF2B5EF4-FFF2-40B4-BE49-F238E27FC236}">
                <a16:creationId xmlns:a16="http://schemas.microsoft.com/office/drawing/2014/main" id="{0FB2B26D-38F4-2D4E-9C20-57DE18C39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19497" name="Text Box 9">
            <a:extLst>
              <a:ext uri="{FF2B5EF4-FFF2-40B4-BE49-F238E27FC236}">
                <a16:creationId xmlns:a16="http://schemas.microsoft.com/office/drawing/2014/main" id="{D65C5042-B723-8045-83A7-85364D725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5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19498" name="Text Box 10">
            <a:extLst>
              <a:ext uri="{FF2B5EF4-FFF2-40B4-BE49-F238E27FC236}">
                <a16:creationId xmlns:a16="http://schemas.microsoft.com/office/drawing/2014/main" id="{8FF5DE5E-470E-734C-ADC7-A0B17969D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19499" name="Text Box 11">
            <a:extLst>
              <a:ext uri="{FF2B5EF4-FFF2-40B4-BE49-F238E27FC236}">
                <a16:creationId xmlns:a16="http://schemas.microsoft.com/office/drawing/2014/main" id="{AA3ED40B-31CD-C142-9DFA-6860A4F9E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9500" name="Text Box 12">
            <a:extLst>
              <a:ext uri="{FF2B5EF4-FFF2-40B4-BE49-F238E27FC236}">
                <a16:creationId xmlns:a16="http://schemas.microsoft.com/office/drawing/2014/main" id="{74B24980-DFA3-C548-976E-721EB4F51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19501" name="Text Box 13">
            <a:extLst>
              <a:ext uri="{FF2B5EF4-FFF2-40B4-BE49-F238E27FC236}">
                <a16:creationId xmlns:a16="http://schemas.microsoft.com/office/drawing/2014/main" id="{5E50E72F-9E45-CA4E-91B3-BD09886A7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19502" name="Text Box 14">
            <a:extLst>
              <a:ext uri="{FF2B5EF4-FFF2-40B4-BE49-F238E27FC236}">
                <a16:creationId xmlns:a16="http://schemas.microsoft.com/office/drawing/2014/main" id="{39ADD342-E8CE-D44C-8BB6-31E08CF6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19503" name="Text Box 15">
            <a:extLst>
              <a:ext uri="{FF2B5EF4-FFF2-40B4-BE49-F238E27FC236}">
                <a16:creationId xmlns:a16="http://schemas.microsoft.com/office/drawing/2014/main" id="{AFD082C8-6D82-C746-9C0F-C205DF263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19504" name="Text Box 16">
            <a:extLst>
              <a:ext uri="{FF2B5EF4-FFF2-40B4-BE49-F238E27FC236}">
                <a16:creationId xmlns:a16="http://schemas.microsoft.com/office/drawing/2014/main" id="{2A00ADA7-56D4-C343-8F01-55FEFCEB2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19505" name="Text Box 17">
            <a:extLst>
              <a:ext uri="{FF2B5EF4-FFF2-40B4-BE49-F238E27FC236}">
                <a16:creationId xmlns:a16="http://schemas.microsoft.com/office/drawing/2014/main" id="{56EA0D08-D60E-9F4F-8EEB-61D96B3C2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19506" name="Text Box 18">
            <a:extLst>
              <a:ext uri="{FF2B5EF4-FFF2-40B4-BE49-F238E27FC236}">
                <a16:creationId xmlns:a16="http://schemas.microsoft.com/office/drawing/2014/main" id="{55D62B96-1C86-144E-AF15-7B8D4022C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19507" name="Text Box 19">
            <a:extLst>
              <a:ext uri="{FF2B5EF4-FFF2-40B4-BE49-F238E27FC236}">
                <a16:creationId xmlns:a16="http://schemas.microsoft.com/office/drawing/2014/main" id="{CE0E0CD2-9411-C14E-85D4-07D5F79D3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19508" name="Text Box 20">
            <a:extLst>
              <a:ext uri="{FF2B5EF4-FFF2-40B4-BE49-F238E27FC236}">
                <a16:creationId xmlns:a16="http://schemas.microsoft.com/office/drawing/2014/main" id="{18A6C214-4DE6-AA45-913B-0C0C01C43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19509" name="Text Box 21">
            <a:extLst>
              <a:ext uri="{FF2B5EF4-FFF2-40B4-BE49-F238E27FC236}">
                <a16:creationId xmlns:a16="http://schemas.microsoft.com/office/drawing/2014/main" id="{AF6A871B-005F-3F4E-97D9-3F9F9ABB2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19510" name="Text Box 22">
            <a:extLst>
              <a:ext uri="{FF2B5EF4-FFF2-40B4-BE49-F238E27FC236}">
                <a16:creationId xmlns:a16="http://schemas.microsoft.com/office/drawing/2014/main" id="{B5A09F56-1E6D-B143-8F0C-F1E186EE0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19511" name="Text Box 23">
            <a:extLst>
              <a:ext uri="{FF2B5EF4-FFF2-40B4-BE49-F238E27FC236}">
                <a16:creationId xmlns:a16="http://schemas.microsoft.com/office/drawing/2014/main" id="{36F35EF4-2437-A546-966B-D26814C45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19512" name="Text Box 24">
            <a:extLst>
              <a:ext uri="{FF2B5EF4-FFF2-40B4-BE49-F238E27FC236}">
                <a16:creationId xmlns:a16="http://schemas.microsoft.com/office/drawing/2014/main" id="{1CCF70DC-DA52-664C-9427-B01C02128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19513" name="Text Box 25">
            <a:extLst>
              <a:ext uri="{FF2B5EF4-FFF2-40B4-BE49-F238E27FC236}">
                <a16:creationId xmlns:a16="http://schemas.microsoft.com/office/drawing/2014/main" id="{8CDB2CF1-910B-4046-975A-C6917E30D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19514" name="Text Box 26">
            <a:extLst>
              <a:ext uri="{FF2B5EF4-FFF2-40B4-BE49-F238E27FC236}">
                <a16:creationId xmlns:a16="http://schemas.microsoft.com/office/drawing/2014/main" id="{7254FDE5-088E-B344-8243-3FB6F54E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19515" name="Text Box 27">
            <a:extLst>
              <a:ext uri="{FF2B5EF4-FFF2-40B4-BE49-F238E27FC236}">
                <a16:creationId xmlns:a16="http://schemas.microsoft.com/office/drawing/2014/main" id="{AE8F2E00-007B-064E-AF9C-A8DCF6D4C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19516" name="Text Box 28">
            <a:extLst>
              <a:ext uri="{FF2B5EF4-FFF2-40B4-BE49-F238E27FC236}">
                <a16:creationId xmlns:a16="http://schemas.microsoft.com/office/drawing/2014/main" id="{87E085B3-0E1E-AD45-B160-FD4B1B05C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19517" name="Text Box 29">
            <a:extLst>
              <a:ext uri="{FF2B5EF4-FFF2-40B4-BE49-F238E27FC236}">
                <a16:creationId xmlns:a16="http://schemas.microsoft.com/office/drawing/2014/main" id="{799D7143-7643-904E-A33A-80B83DB6B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19519" name="Text Box 31">
            <a:extLst>
              <a:ext uri="{FF2B5EF4-FFF2-40B4-BE49-F238E27FC236}">
                <a16:creationId xmlns:a16="http://schemas.microsoft.com/office/drawing/2014/main" id="{A2C42790-3DA3-9E45-A82E-8FEFC9596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5000"/>
            <a:ext cx="86106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Which of the following is an advantage of</a:t>
            </a:r>
          </a:p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imaging over visual observations in astronomy?</a:t>
            </a:r>
            <a:endParaRPr lang="en-US" altLang="x-none" b="1" dirty="0"/>
          </a:p>
          <a:p>
            <a:pPr>
              <a:defRPr/>
            </a:pPr>
            <a:endParaRPr lang="en-US" altLang="x-none" b="1" dirty="0"/>
          </a:p>
          <a:p>
            <a:pPr>
              <a:buFont typeface="Arial" charset="0"/>
              <a:buNone/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A</a:t>
            </a:r>
            <a:r>
              <a:rPr lang="en-US" altLang="x-none" b="1" dirty="0"/>
              <a:t> One can get better resolution.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B </a:t>
            </a:r>
            <a:r>
              <a:rPr lang="en-US" altLang="x-none" b="1" dirty="0"/>
              <a:t>The human eye cannot see X-rays, but cameras can.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FF0000"/>
                </a:solidFill>
              </a:rPr>
              <a:t>C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  <a:r>
              <a:rPr lang="en-US" altLang="x-none" b="1" dirty="0">
                <a:solidFill>
                  <a:srgbClr val="FF0000"/>
                </a:solidFill>
              </a:rPr>
              <a:t>One can collect light for a long time.</a:t>
            </a:r>
            <a:endParaRPr lang="en-US" altLang="x-none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D</a:t>
            </a:r>
            <a:r>
              <a:rPr lang="en-US" altLang="x-none" b="1" dirty="0"/>
              <a:t> Cameras can be handled automatically in observatories in</a:t>
            </a:r>
          </a:p>
          <a:p>
            <a:pPr>
              <a:defRPr/>
            </a:pPr>
            <a:r>
              <a:rPr lang="en-US" altLang="x-none" b="1" dirty="0"/>
              <a:t>        remote high mountains.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E</a:t>
            </a:r>
            <a:r>
              <a:rPr lang="en-US" altLang="x-none" b="1" dirty="0"/>
              <a:t> Seeing does not affect camera images.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EA7678-2B58-4F4F-B63D-7A075018B0E6}"/>
              </a:ext>
            </a:extLst>
          </p:cNvPr>
          <p:cNvSpPr txBox="1"/>
          <p:nvPr/>
        </p:nvSpPr>
        <p:spPr>
          <a:xfrm>
            <a:off x="484632" y="38404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88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9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9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0" grpId="0" animBg="1"/>
      <p:bldP spid="319491" grpId="0" animBg="1"/>
      <p:bldP spid="319493" grpId="0" animBg="1"/>
      <p:bldP spid="319494" grpId="0" animBg="1"/>
      <p:bldP spid="319495" grpId="0" animBg="1"/>
      <p:bldP spid="319496" grpId="0" animBg="1"/>
      <p:bldP spid="319497" grpId="0" animBg="1"/>
      <p:bldP spid="319498" grpId="0" animBg="1"/>
      <p:bldP spid="319499" grpId="0" animBg="1"/>
      <p:bldP spid="319500" grpId="0" animBg="1"/>
      <p:bldP spid="319501" grpId="0" animBg="1"/>
      <p:bldP spid="319502" grpId="0" animBg="1"/>
      <p:bldP spid="319503" grpId="0" animBg="1"/>
      <p:bldP spid="319504" grpId="0" animBg="1"/>
      <p:bldP spid="319505" grpId="0" animBg="1"/>
      <p:bldP spid="319506" grpId="0" animBg="1"/>
      <p:bldP spid="319507" grpId="0" animBg="1"/>
      <p:bldP spid="319508" grpId="0" animBg="1"/>
      <p:bldP spid="319509" grpId="0" animBg="1"/>
      <p:bldP spid="319510" grpId="0" animBg="1"/>
      <p:bldP spid="319511" grpId="0" animBg="1"/>
      <p:bldP spid="319512" grpId="0" animBg="1"/>
      <p:bldP spid="319513" grpId="0" animBg="1"/>
      <p:bldP spid="319514" grpId="0" animBg="1"/>
      <p:bldP spid="319515" grpId="0" animBg="1"/>
      <p:bldP spid="319516" grpId="0" animBg="1"/>
      <p:bldP spid="319517" grpId="0" animBg="1"/>
      <p:bldP spid="319519" grpId="0"/>
      <p:bldP spid="3195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>
            <a:extLst>
              <a:ext uri="{FF2B5EF4-FFF2-40B4-BE49-F238E27FC236}">
                <a16:creationId xmlns:a16="http://schemas.microsoft.com/office/drawing/2014/main" id="{91433AB5-8653-6047-893B-265440A01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01731" name="Text Box 3">
            <a:extLst>
              <a:ext uri="{FF2B5EF4-FFF2-40B4-BE49-F238E27FC236}">
                <a16:creationId xmlns:a16="http://schemas.microsoft.com/office/drawing/2014/main" id="{4D785E97-6CFE-AF4E-B050-E60432519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5F468BD7-6C6E-B244-B9BB-551659553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3794" y="9144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4</a:t>
            </a: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4DED13F7-1351-F94E-B486-54D0C71FF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01735" name="Text Box 7">
            <a:extLst>
              <a:ext uri="{FF2B5EF4-FFF2-40B4-BE49-F238E27FC236}">
                <a16:creationId xmlns:a16="http://schemas.microsoft.com/office/drawing/2014/main" id="{D1C585A0-0137-8E44-AB47-4906F270C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01736" name="Text Box 8">
            <a:extLst>
              <a:ext uri="{FF2B5EF4-FFF2-40B4-BE49-F238E27FC236}">
                <a16:creationId xmlns:a16="http://schemas.microsoft.com/office/drawing/2014/main" id="{41DABAEE-F10C-8844-A5AC-7207F7546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01737" name="Text Box 9">
            <a:extLst>
              <a:ext uri="{FF2B5EF4-FFF2-40B4-BE49-F238E27FC236}">
                <a16:creationId xmlns:a16="http://schemas.microsoft.com/office/drawing/2014/main" id="{BC9D1EE4-63CC-A048-8EDE-96E09D8FA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01738" name="Text Box 10">
            <a:extLst>
              <a:ext uri="{FF2B5EF4-FFF2-40B4-BE49-F238E27FC236}">
                <a16:creationId xmlns:a16="http://schemas.microsoft.com/office/drawing/2014/main" id="{BE4E0EDC-C873-3A4A-9921-3F84A6900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01739" name="Text Box 11">
            <a:extLst>
              <a:ext uri="{FF2B5EF4-FFF2-40B4-BE49-F238E27FC236}">
                <a16:creationId xmlns:a16="http://schemas.microsoft.com/office/drawing/2014/main" id="{9FC3D266-91FE-A346-83D0-465EFAE29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01740" name="Text Box 12">
            <a:extLst>
              <a:ext uri="{FF2B5EF4-FFF2-40B4-BE49-F238E27FC236}">
                <a16:creationId xmlns:a16="http://schemas.microsoft.com/office/drawing/2014/main" id="{7D93F2E6-F392-2D42-B75D-4A21E846F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01741" name="Text Box 13">
            <a:extLst>
              <a:ext uri="{FF2B5EF4-FFF2-40B4-BE49-F238E27FC236}">
                <a16:creationId xmlns:a16="http://schemas.microsoft.com/office/drawing/2014/main" id="{E908FB54-58DE-824E-A256-4A0705A14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01742" name="Text Box 14">
            <a:extLst>
              <a:ext uri="{FF2B5EF4-FFF2-40B4-BE49-F238E27FC236}">
                <a16:creationId xmlns:a16="http://schemas.microsoft.com/office/drawing/2014/main" id="{ABDAD65C-590D-E149-9489-BED55D87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01743" name="Text Box 15">
            <a:extLst>
              <a:ext uri="{FF2B5EF4-FFF2-40B4-BE49-F238E27FC236}">
                <a16:creationId xmlns:a16="http://schemas.microsoft.com/office/drawing/2014/main" id="{65FFF85F-CF30-C349-B704-3483D41FE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01744" name="Text Box 16">
            <a:extLst>
              <a:ext uri="{FF2B5EF4-FFF2-40B4-BE49-F238E27FC236}">
                <a16:creationId xmlns:a16="http://schemas.microsoft.com/office/drawing/2014/main" id="{2372A1C0-5264-C848-B018-01A029EAE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01745" name="Text Box 17">
            <a:extLst>
              <a:ext uri="{FF2B5EF4-FFF2-40B4-BE49-F238E27FC236}">
                <a16:creationId xmlns:a16="http://schemas.microsoft.com/office/drawing/2014/main" id="{8AE2BE7A-4A7D-E14B-B69B-477B97E1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01746" name="Text Box 18">
            <a:extLst>
              <a:ext uri="{FF2B5EF4-FFF2-40B4-BE49-F238E27FC236}">
                <a16:creationId xmlns:a16="http://schemas.microsoft.com/office/drawing/2014/main" id="{5D9B1F51-1158-C440-B3A4-590E465D6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01747" name="Text Box 19">
            <a:extLst>
              <a:ext uri="{FF2B5EF4-FFF2-40B4-BE49-F238E27FC236}">
                <a16:creationId xmlns:a16="http://schemas.microsoft.com/office/drawing/2014/main" id="{4E2327CC-BC83-724C-8E0B-E01C3D0D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01748" name="Text Box 20">
            <a:extLst>
              <a:ext uri="{FF2B5EF4-FFF2-40B4-BE49-F238E27FC236}">
                <a16:creationId xmlns:a16="http://schemas.microsoft.com/office/drawing/2014/main" id="{6D0CC058-1B8A-F649-84B9-A6C843578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01749" name="Text Box 21">
            <a:extLst>
              <a:ext uri="{FF2B5EF4-FFF2-40B4-BE49-F238E27FC236}">
                <a16:creationId xmlns:a16="http://schemas.microsoft.com/office/drawing/2014/main" id="{EA17A7B3-E6FC-6145-B6D8-2A486DFA6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01750" name="Text Box 22">
            <a:extLst>
              <a:ext uri="{FF2B5EF4-FFF2-40B4-BE49-F238E27FC236}">
                <a16:creationId xmlns:a16="http://schemas.microsoft.com/office/drawing/2014/main" id="{7A93B50C-91D4-3F48-8282-FB7F70BB2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01751" name="Text Box 23">
            <a:extLst>
              <a:ext uri="{FF2B5EF4-FFF2-40B4-BE49-F238E27FC236}">
                <a16:creationId xmlns:a16="http://schemas.microsoft.com/office/drawing/2014/main" id="{7EC96EFF-E316-1D49-8264-9C5B3CE84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01752" name="Text Box 24">
            <a:extLst>
              <a:ext uri="{FF2B5EF4-FFF2-40B4-BE49-F238E27FC236}">
                <a16:creationId xmlns:a16="http://schemas.microsoft.com/office/drawing/2014/main" id="{6870C487-1D7D-5445-8972-64AFF0E10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01753" name="Text Box 25">
            <a:extLst>
              <a:ext uri="{FF2B5EF4-FFF2-40B4-BE49-F238E27FC236}">
                <a16:creationId xmlns:a16="http://schemas.microsoft.com/office/drawing/2014/main" id="{CB1ACE32-85CA-044C-B085-0B5C58276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01754" name="Text Box 26">
            <a:extLst>
              <a:ext uri="{FF2B5EF4-FFF2-40B4-BE49-F238E27FC236}">
                <a16:creationId xmlns:a16="http://schemas.microsoft.com/office/drawing/2014/main" id="{7AA1A070-431D-5C45-97BE-FEEB9D990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01755" name="Text Box 27">
            <a:extLst>
              <a:ext uri="{FF2B5EF4-FFF2-40B4-BE49-F238E27FC236}">
                <a16:creationId xmlns:a16="http://schemas.microsoft.com/office/drawing/2014/main" id="{AE610428-0EC8-8343-A416-FF90808B4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01756" name="Text Box 28">
            <a:extLst>
              <a:ext uri="{FF2B5EF4-FFF2-40B4-BE49-F238E27FC236}">
                <a16:creationId xmlns:a16="http://schemas.microsoft.com/office/drawing/2014/main" id="{DC7F44DE-A5F2-C340-A009-8CE9908BF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01757" name="Text Box 29">
            <a:extLst>
              <a:ext uri="{FF2B5EF4-FFF2-40B4-BE49-F238E27FC236}">
                <a16:creationId xmlns:a16="http://schemas.microsoft.com/office/drawing/2014/main" id="{DCC8D769-F774-B64F-85EC-8E0E9D358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01758" name="Text Box 30">
            <a:extLst>
              <a:ext uri="{FF2B5EF4-FFF2-40B4-BE49-F238E27FC236}">
                <a16:creationId xmlns:a16="http://schemas.microsoft.com/office/drawing/2014/main" id="{0D345F5D-2AE1-BC44-8D30-A49F62EE8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01759" name="Text Box 31">
            <a:extLst>
              <a:ext uri="{FF2B5EF4-FFF2-40B4-BE49-F238E27FC236}">
                <a16:creationId xmlns:a16="http://schemas.microsoft.com/office/drawing/2014/main" id="{41A3C956-CA7E-7246-94CC-5A096A104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01760" name="Text Box 32">
            <a:extLst>
              <a:ext uri="{FF2B5EF4-FFF2-40B4-BE49-F238E27FC236}">
                <a16:creationId xmlns:a16="http://schemas.microsoft.com/office/drawing/2014/main" id="{381F175B-4002-2E41-A07E-D21640775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01761" name="Text Box 33">
            <a:extLst>
              <a:ext uri="{FF2B5EF4-FFF2-40B4-BE49-F238E27FC236}">
                <a16:creationId xmlns:a16="http://schemas.microsoft.com/office/drawing/2014/main" id="{1816B88A-D1B7-B346-A17D-78C6AE009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01762" name="Text Box 34">
            <a:extLst>
              <a:ext uri="{FF2B5EF4-FFF2-40B4-BE49-F238E27FC236}">
                <a16:creationId xmlns:a16="http://schemas.microsoft.com/office/drawing/2014/main" id="{C01B6A11-0A5D-D144-99AB-AEF6A8366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01763" name="Text Box 35">
            <a:extLst>
              <a:ext uri="{FF2B5EF4-FFF2-40B4-BE49-F238E27FC236}">
                <a16:creationId xmlns:a16="http://schemas.microsoft.com/office/drawing/2014/main" id="{8804DA1F-A818-EC47-AFDE-86BF970FA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6" name="Text Box 36">
            <a:extLst>
              <a:ext uri="{FF2B5EF4-FFF2-40B4-BE49-F238E27FC236}">
                <a16:creationId xmlns:a16="http://schemas.microsoft.com/office/drawing/2014/main" id="{63E3E520-CFF0-1E45-AD6B-F20FB79F2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accent2"/>
                </a:solidFill>
              </a:rPr>
              <a:t>Next question coming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461EE-A344-9548-82F8-72A1C146E94D}"/>
              </a:ext>
            </a:extLst>
          </p:cNvPr>
          <p:cNvSpPr txBox="1"/>
          <p:nvPr/>
        </p:nvSpPr>
        <p:spPr>
          <a:xfrm>
            <a:off x="152400" y="79248"/>
            <a:ext cx="210987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This question</a:t>
            </a:r>
          </a:p>
          <a:p>
            <a:r>
              <a:rPr lang="en-US" b="1" dirty="0"/>
              <a:t>counts double!</a:t>
            </a: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id="{5F52FDA4-5959-B74C-8216-A3DD52EA7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1200"/>
            <a:ext cx="75438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What is seeing?</a:t>
            </a: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The amount of air starlight passes through to reach our eyes.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B </a:t>
            </a:r>
            <a:r>
              <a:rPr lang="en-US" altLang="x-none" sz="2400" b="1" dirty="0">
                <a:solidFill>
                  <a:srgbClr val="FF0000"/>
                </a:solidFill>
              </a:rPr>
              <a:t>The diameter of the blur caused by the atmosphere.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C</a:t>
            </a:r>
            <a:r>
              <a:rPr lang="en-US" altLang="x-none" sz="2400" dirty="0"/>
              <a:t> </a:t>
            </a:r>
            <a:r>
              <a:rPr lang="en-US" altLang="x-none" sz="2400" b="1" dirty="0"/>
              <a:t>The amount of light passing through the atmosphere.</a:t>
            </a:r>
            <a:endParaRPr lang="en-US" altLang="x-none" sz="2400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The brightness of a star as it appears to us in the sky.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0" grpId="0" animBg="1"/>
      <p:bldP spid="201731" grpId="0" animBg="1"/>
      <p:bldP spid="201733" grpId="0" animBg="1"/>
      <p:bldP spid="201735" grpId="0" animBg="1"/>
      <p:bldP spid="201736" grpId="0" animBg="1"/>
      <p:bldP spid="201737" grpId="0" animBg="1"/>
      <p:bldP spid="201738" grpId="0" animBg="1"/>
      <p:bldP spid="201739" grpId="0" animBg="1"/>
      <p:bldP spid="201740" grpId="0" animBg="1"/>
      <p:bldP spid="201741" grpId="0" animBg="1"/>
      <p:bldP spid="201742" grpId="0" animBg="1"/>
      <p:bldP spid="201743" grpId="0" animBg="1"/>
      <p:bldP spid="201744" grpId="0" animBg="1"/>
      <p:bldP spid="201745" grpId="0" animBg="1"/>
      <p:bldP spid="201746" grpId="0" animBg="1"/>
      <p:bldP spid="201747" grpId="0" animBg="1"/>
      <p:bldP spid="201748" grpId="0" animBg="1"/>
      <p:bldP spid="201749" grpId="0" animBg="1"/>
      <p:bldP spid="201750" grpId="0" animBg="1"/>
      <p:bldP spid="201751" grpId="0" animBg="1"/>
      <p:bldP spid="201752" grpId="0" animBg="1"/>
      <p:bldP spid="201753" grpId="0" animBg="1"/>
      <p:bldP spid="201754" grpId="0" animBg="1"/>
      <p:bldP spid="201755" grpId="0" animBg="1"/>
      <p:bldP spid="201756" grpId="0" animBg="1"/>
      <p:bldP spid="201757" grpId="0" animBg="1"/>
      <p:bldP spid="201758" grpId="0" animBg="1"/>
      <p:bldP spid="201759" grpId="0" animBg="1"/>
      <p:bldP spid="201760" grpId="0" animBg="1"/>
      <p:bldP spid="201761" grpId="0" animBg="1"/>
      <p:bldP spid="201762" grpId="0" animBg="1"/>
      <p:bldP spid="201763" grpId="0" animBg="1"/>
      <p:bldP spid="36" grpId="0"/>
      <p:bldP spid="38" grpId="0"/>
      <p:bldP spid="3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>
            <a:extLst>
              <a:ext uri="{FF2B5EF4-FFF2-40B4-BE49-F238E27FC236}">
                <a16:creationId xmlns:a16="http://schemas.microsoft.com/office/drawing/2014/main" id="{F4282CC9-681C-2D4C-929E-ACEF47B68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62819" name="Text Box 3">
            <a:extLst>
              <a:ext uri="{FF2B5EF4-FFF2-40B4-BE49-F238E27FC236}">
                <a16:creationId xmlns:a16="http://schemas.microsoft.com/office/drawing/2014/main" id="{282D1EDB-F968-DB40-AD19-470E05CBA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8AF1A1DB-5B52-B742-B6F4-41B77C8E6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5</a:t>
            </a:r>
          </a:p>
        </p:txBody>
      </p:sp>
      <p:sp>
        <p:nvSpPr>
          <p:cNvPr id="162821" name="Text Box 5">
            <a:extLst>
              <a:ext uri="{FF2B5EF4-FFF2-40B4-BE49-F238E27FC236}">
                <a16:creationId xmlns:a16="http://schemas.microsoft.com/office/drawing/2014/main" id="{08D6EE91-1890-0943-939F-ADE46C1D0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62822" name="Text Box 6">
            <a:extLst>
              <a:ext uri="{FF2B5EF4-FFF2-40B4-BE49-F238E27FC236}">
                <a16:creationId xmlns:a16="http://schemas.microsoft.com/office/drawing/2014/main" id="{E44B5C04-96BE-6B43-8EC5-0011D165A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02232"/>
            <a:ext cx="6350649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Which of the following is the most important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   measure of a telescope?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The magnification.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B</a:t>
            </a:r>
            <a:r>
              <a:rPr lang="en-US" altLang="x-none" sz="2400" dirty="0"/>
              <a:t> </a:t>
            </a:r>
            <a:r>
              <a:rPr lang="en-US" altLang="x-none" sz="2400" b="1" dirty="0"/>
              <a:t>The length of the telescope.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C</a:t>
            </a:r>
            <a:r>
              <a:rPr lang="en-US" altLang="x-none" sz="2400" dirty="0"/>
              <a:t> </a:t>
            </a:r>
            <a:r>
              <a:rPr lang="en-US" altLang="x-none" sz="2400" b="1" dirty="0"/>
              <a:t>The focal length of its mirror (or lens).</a:t>
            </a:r>
            <a:endParaRPr lang="en-US" altLang="x-none" sz="2400" dirty="0"/>
          </a:p>
          <a:p>
            <a:pPr>
              <a:spcBef>
                <a:spcPct val="0"/>
              </a:spcBef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D </a:t>
            </a:r>
            <a:r>
              <a:rPr lang="en-US" altLang="x-none" sz="2400" b="1" dirty="0">
                <a:solidFill>
                  <a:srgbClr val="FF0000"/>
                </a:solidFill>
              </a:rPr>
              <a:t>The diameter of its mirror (or lens).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E</a:t>
            </a:r>
            <a:r>
              <a:rPr lang="en-US" altLang="x-none" sz="2400" b="1" dirty="0"/>
              <a:t> The distance of the farthest object it can see.</a:t>
            </a:r>
          </a:p>
        </p:txBody>
      </p:sp>
      <p:sp>
        <p:nvSpPr>
          <p:cNvPr id="162823" name="Text Box 7">
            <a:extLst>
              <a:ext uri="{FF2B5EF4-FFF2-40B4-BE49-F238E27FC236}">
                <a16:creationId xmlns:a16="http://schemas.microsoft.com/office/drawing/2014/main" id="{4B747184-F8FB-E041-B00A-4004E1AC8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62824" name="Text Box 8">
            <a:extLst>
              <a:ext uri="{FF2B5EF4-FFF2-40B4-BE49-F238E27FC236}">
                <a16:creationId xmlns:a16="http://schemas.microsoft.com/office/drawing/2014/main" id="{2244FD69-695C-4448-8A7D-C2961EB4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62825" name="Text Box 9">
            <a:extLst>
              <a:ext uri="{FF2B5EF4-FFF2-40B4-BE49-F238E27FC236}">
                <a16:creationId xmlns:a16="http://schemas.microsoft.com/office/drawing/2014/main" id="{E38DDCC4-8A6D-E14A-BFAB-4E62655E1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62826" name="Text Box 10">
            <a:extLst>
              <a:ext uri="{FF2B5EF4-FFF2-40B4-BE49-F238E27FC236}">
                <a16:creationId xmlns:a16="http://schemas.microsoft.com/office/drawing/2014/main" id="{90699E00-19AC-BE4B-9DC7-2883EC4E7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62827" name="Text Box 11">
            <a:extLst>
              <a:ext uri="{FF2B5EF4-FFF2-40B4-BE49-F238E27FC236}">
                <a16:creationId xmlns:a16="http://schemas.microsoft.com/office/drawing/2014/main" id="{606CB414-1729-6C41-AAB8-53CA12CDD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62828" name="Text Box 12">
            <a:extLst>
              <a:ext uri="{FF2B5EF4-FFF2-40B4-BE49-F238E27FC236}">
                <a16:creationId xmlns:a16="http://schemas.microsoft.com/office/drawing/2014/main" id="{BB21A2E4-F059-6143-80D6-1B7954532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62829" name="Text Box 13">
            <a:extLst>
              <a:ext uri="{FF2B5EF4-FFF2-40B4-BE49-F238E27FC236}">
                <a16:creationId xmlns:a16="http://schemas.microsoft.com/office/drawing/2014/main" id="{C4869914-797C-5841-A38B-7E916FC6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62830" name="Text Box 14">
            <a:extLst>
              <a:ext uri="{FF2B5EF4-FFF2-40B4-BE49-F238E27FC236}">
                <a16:creationId xmlns:a16="http://schemas.microsoft.com/office/drawing/2014/main" id="{E3AAE241-A4CB-9F4F-AA1C-4288662F0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62831" name="Text Box 15">
            <a:extLst>
              <a:ext uri="{FF2B5EF4-FFF2-40B4-BE49-F238E27FC236}">
                <a16:creationId xmlns:a16="http://schemas.microsoft.com/office/drawing/2014/main" id="{90430237-DE57-F442-8087-85C6DD9DC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62832" name="Text Box 16">
            <a:extLst>
              <a:ext uri="{FF2B5EF4-FFF2-40B4-BE49-F238E27FC236}">
                <a16:creationId xmlns:a16="http://schemas.microsoft.com/office/drawing/2014/main" id="{B63BE95F-AB4A-3A4B-A382-BD73182C5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62833" name="Text Box 17">
            <a:extLst>
              <a:ext uri="{FF2B5EF4-FFF2-40B4-BE49-F238E27FC236}">
                <a16:creationId xmlns:a16="http://schemas.microsoft.com/office/drawing/2014/main" id="{4EBE69E1-D85A-9A48-9ED6-391191030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62834" name="Text Box 18">
            <a:extLst>
              <a:ext uri="{FF2B5EF4-FFF2-40B4-BE49-F238E27FC236}">
                <a16:creationId xmlns:a16="http://schemas.microsoft.com/office/drawing/2014/main" id="{718B7D71-8D0E-324B-9E7D-BE6E23910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62835" name="Text Box 19">
            <a:extLst>
              <a:ext uri="{FF2B5EF4-FFF2-40B4-BE49-F238E27FC236}">
                <a16:creationId xmlns:a16="http://schemas.microsoft.com/office/drawing/2014/main" id="{F3F4C2B6-935A-CA48-9FC2-85995E829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2836" name="Text Box 20">
            <a:extLst>
              <a:ext uri="{FF2B5EF4-FFF2-40B4-BE49-F238E27FC236}">
                <a16:creationId xmlns:a16="http://schemas.microsoft.com/office/drawing/2014/main" id="{22AFAB91-2B8C-3C49-86D3-EC56C6455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2837" name="Text Box 21">
            <a:extLst>
              <a:ext uri="{FF2B5EF4-FFF2-40B4-BE49-F238E27FC236}">
                <a16:creationId xmlns:a16="http://schemas.microsoft.com/office/drawing/2014/main" id="{9617D33F-176F-8F43-AF39-E0677EFE1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62838" name="Text Box 22">
            <a:extLst>
              <a:ext uri="{FF2B5EF4-FFF2-40B4-BE49-F238E27FC236}">
                <a16:creationId xmlns:a16="http://schemas.microsoft.com/office/drawing/2014/main" id="{936D85D3-2A70-424D-B1EE-AC433CAE4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62839" name="Text Box 23">
            <a:extLst>
              <a:ext uri="{FF2B5EF4-FFF2-40B4-BE49-F238E27FC236}">
                <a16:creationId xmlns:a16="http://schemas.microsoft.com/office/drawing/2014/main" id="{37609C47-31AC-5946-9733-7C3437BF1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2840" name="Text Box 24">
            <a:extLst>
              <a:ext uri="{FF2B5EF4-FFF2-40B4-BE49-F238E27FC236}">
                <a16:creationId xmlns:a16="http://schemas.microsoft.com/office/drawing/2014/main" id="{51F1C2A3-AAAF-2F44-B5CC-A1DEB690E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62841" name="Text Box 25">
            <a:extLst>
              <a:ext uri="{FF2B5EF4-FFF2-40B4-BE49-F238E27FC236}">
                <a16:creationId xmlns:a16="http://schemas.microsoft.com/office/drawing/2014/main" id="{6ABB801A-21CE-D544-9658-0430C2AAE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2842" name="Text Box 26">
            <a:extLst>
              <a:ext uri="{FF2B5EF4-FFF2-40B4-BE49-F238E27FC236}">
                <a16:creationId xmlns:a16="http://schemas.microsoft.com/office/drawing/2014/main" id="{D14B8A39-7C8F-0541-A4B6-2AF7F1380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62843" name="Text Box 27">
            <a:extLst>
              <a:ext uri="{FF2B5EF4-FFF2-40B4-BE49-F238E27FC236}">
                <a16:creationId xmlns:a16="http://schemas.microsoft.com/office/drawing/2014/main" id="{76AA8232-1724-4F4C-9B37-46AFDC955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62844" name="Text Box 28">
            <a:extLst>
              <a:ext uri="{FF2B5EF4-FFF2-40B4-BE49-F238E27FC236}">
                <a16:creationId xmlns:a16="http://schemas.microsoft.com/office/drawing/2014/main" id="{E07207D9-1C62-1B44-9BED-7B7421C48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62845" name="Text Box 29">
            <a:extLst>
              <a:ext uri="{FF2B5EF4-FFF2-40B4-BE49-F238E27FC236}">
                <a16:creationId xmlns:a16="http://schemas.microsoft.com/office/drawing/2014/main" id="{A906183C-1D31-AC40-8B12-738BBC160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62846" name="Text Box 30">
            <a:extLst>
              <a:ext uri="{FF2B5EF4-FFF2-40B4-BE49-F238E27FC236}">
                <a16:creationId xmlns:a16="http://schemas.microsoft.com/office/drawing/2014/main" id="{04AC9663-9B67-B841-A71F-E56365190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62847" name="Text Box 31">
            <a:extLst>
              <a:ext uri="{FF2B5EF4-FFF2-40B4-BE49-F238E27FC236}">
                <a16:creationId xmlns:a16="http://schemas.microsoft.com/office/drawing/2014/main" id="{BB35E6C1-E3C2-0B42-A9D5-BCE1B4170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62848" name="Text Box 32">
            <a:extLst>
              <a:ext uri="{FF2B5EF4-FFF2-40B4-BE49-F238E27FC236}">
                <a16:creationId xmlns:a16="http://schemas.microsoft.com/office/drawing/2014/main" id="{A865D792-B9C6-1C4D-9DD1-B78E1BDC0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62849" name="Text Box 33">
            <a:extLst>
              <a:ext uri="{FF2B5EF4-FFF2-40B4-BE49-F238E27FC236}">
                <a16:creationId xmlns:a16="http://schemas.microsoft.com/office/drawing/2014/main" id="{FB862084-955C-9D4A-9F0C-87DB31206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62850" name="Text Box 34">
            <a:extLst>
              <a:ext uri="{FF2B5EF4-FFF2-40B4-BE49-F238E27FC236}">
                <a16:creationId xmlns:a16="http://schemas.microsoft.com/office/drawing/2014/main" id="{BD830F8D-172A-D54F-9135-868C4BCCE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62851" name="Text Box 35">
            <a:extLst>
              <a:ext uri="{FF2B5EF4-FFF2-40B4-BE49-F238E27FC236}">
                <a16:creationId xmlns:a16="http://schemas.microsoft.com/office/drawing/2014/main" id="{C00A8522-6EA6-D24F-9C83-D403E7E7A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162852" name="Text Box 36">
            <a:extLst>
              <a:ext uri="{FF2B5EF4-FFF2-40B4-BE49-F238E27FC236}">
                <a16:creationId xmlns:a16="http://schemas.microsoft.com/office/drawing/2014/main" id="{AC6D754A-9A9A-1E43-8F48-B8BDB2F88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accent2"/>
                </a:solidFill>
              </a:rPr>
              <a:t>Next question coming 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42ACA8-7D7A-C14C-8CA4-7A57A168197E}"/>
              </a:ext>
            </a:extLst>
          </p:cNvPr>
          <p:cNvSpPr txBox="1"/>
          <p:nvPr/>
        </p:nvSpPr>
        <p:spPr>
          <a:xfrm>
            <a:off x="152400" y="79248"/>
            <a:ext cx="210987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This question</a:t>
            </a:r>
          </a:p>
          <a:p>
            <a:r>
              <a:rPr lang="en-US" b="1" dirty="0"/>
              <a:t>counts double!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 animBg="1"/>
      <p:bldP spid="162819" grpId="0" animBg="1"/>
      <p:bldP spid="162821" grpId="0" animBg="1"/>
      <p:bldP spid="162822" grpId="0"/>
      <p:bldP spid="162822" grpId="1"/>
      <p:bldP spid="162823" grpId="0" animBg="1"/>
      <p:bldP spid="162824" grpId="0" animBg="1"/>
      <p:bldP spid="162825" grpId="0" animBg="1"/>
      <p:bldP spid="162826" grpId="0" animBg="1"/>
      <p:bldP spid="162827" grpId="0" animBg="1"/>
      <p:bldP spid="162828" grpId="0" animBg="1"/>
      <p:bldP spid="162829" grpId="0" animBg="1"/>
      <p:bldP spid="162830" grpId="0" animBg="1"/>
      <p:bldP spid="162831" grpId="0" animBg="1"/>
      <p:bldP spid="162832" grpId="0" animBg="1"/>
      <p:bldP spid="162833" grpId="0" animBg="1"/>
      <p:bldP spid="162834" grpId="0" animBg="1"/>
      <p:bldP spid="162835" grpId="0" animBg="1"/>
      <p:bldP spid="162836" grpId="0" animBg="1"/>
      <p:bldP spid="162837" grpId="0" animBg="1"/>
      <p:bldP spid="162838" grpId="0" animBg="1"/>
      <p:bldP spid="162839" grpId="0" animBg="1"/>
      <p:bldP spid="162840" grpId="0" animBg="1"/>
      <p:bldP spid="162841" grpId="0" animBg="1"/>
      <p:bldP spid="162842" grpId="0" animBg="1"/>
      <p:bldP spid="162843" grpId="0" animBg="1"/>
      <p:bldP spid="162844" grpId="0" animBg="1"/>
      <p:bldP spid="162845" grpId="0" animBg="1"/>
      <p:bldP spid="162846" grpId="0" animBg="1"/>
      <p:bldP spid="162847" grpId="0" animBg="1"/>
      <p:bldP spid="162848" grpId="0" animBg="1"/>
      <p:bldP spid="162849" grpId="0" animBg="1"/>
      <p:bldP spid="162850" grpId="0" animBg="1"/>
      <p:bldP spid="162851" grpId="0" animBg="1"/>
      <p:bldP spid="1628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>
            <a:extLst>
              <a:ext uri="{FF2B5EF4-FFF2-40B4-BE49-F238E27FC236}">
                <a16:creationId xmlns:a16="http://schemas.microsoft.com/office/drawing/2014/main" id="{0BB00258-D1AA-AD47-811F-C5ECEDFED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87395" name="Text Box 3">
            <a:extLst>
              <a:ext uri="{FF2B5EF4-FFF2-40B4-BE49-F238E27FC236}">
                <a16:creationId xmlns:a16="http://schemas.microsoft.com/office/drawing/2014/main" id="{E5FCD787-311F-C446-ABF7-32B4E1085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E8FD5D10-BCBA-E149-B35D-F6C120FFB6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6</a:t>
            </a: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0BC0ED9F-181D-7E42-842A-A91B85AD6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87398" name="Text Box 6">
            <a:extLst>
              <a:ext uri="{FF2B5EF4-FFF2-40B4-BE49-F238E27FC236}">
                <a16:creationId xmlns:a16="http://schemas.microsoft.com/office/drawing/2014/main" id="{81657381-F4B0-4044-B50B-A55D8FEB6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65275"/>
            <a:ext cx="54864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A telescope with a magnification 10,000 times is </a:t>
            </a:r>
            <a:r>
              <a:rPr lang="mr-IN" altLang="en-US" sz="2400" b="1" dirty="0">
                <a:solidFill>
                  <a:schemeClr val="accent2"/>
                </a:solidFill>
              </a:rPr>
              <a:t>…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A</a:t>
            </a:r>
            <a:r>
              <a:rPr lang="en-US" altLang="en-US" sz="2400" b="1" dirty="0">
                <a:solidFill>
                  <a:srgbClr val="FF0000"/>
                </a:solidFill>
              </a:rPr>
              <a:t> useless because of seeing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</a:t>
            </a:r>
            <a:r>
              <a:rPr lang="en-US" altLang="en-US" sz="2400" dirty="0"/>
              <a:t> </a:t>
            </a:r>
            <a:r>
              <a:rPr lang="en-US" altLang="en-US" sz="2400" b="1" dirty="0"/>
              <a:t>useless because the mount shakes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</a:t>
            </a:r>
            <a:r>
              <a:rPr lang="en-US" altLang="en-US" sz="2400" dirty="0"/>
              <a:t> </a:t>
            </a:r>
            <a:r>
              <a:rPr lang="en-US" altLang="en-US" sz="2400" b="1" dirty="0"/>
              <a:t>useful only when the sky is absolutely cloudless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b="1" dirty="0"/>
              <a:t> usually good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E</a:t>
            </a:r>
            <a:r>
              <a:rPr lang="en-US" altLang="en-US" sz="2400" b="1" dirty="0"/>
              <a:t> has not enough magnification</a:t>
            </a:r>
          </a:p>
        </p:txBody>
      </p:sp>
      <p:sp>
        <p:nvSpPr>
          <p:cNvPr id="187399" name="Text Box 7">
            <a:extLst>
              <a:ext uri="{FF2B5EF4-FFF2-40B4-BE49-F238E27FC236}">
                <a16:creationId xmlns:a16="http://schemas.microsoft.com/office/drawing/2014/main" id="{E0FDBFC6-1960-7D40-87AF-C81737DED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87400" name="Text Box 8">
            <a:extLst>
              <a:ext uri="{FF2B5EF4-FFF2-40B4-BE49-F238E27FC236}">
                <a16:creationId xmlns:a16="http://schemas.microsoft.com/office/drawing/2014/main" id="{3EF799D0-6C95-A24A-A3C6-5C43B7E7C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87401" name="Text Box 9">
            <a:extLst>
              <a:ext uri="{FF2B5EF4-FFF2-40B4-BE49-F238E27FC236}">
                <a16:creationId xmlns:a16="http://schemas.microsoft.com/office/drawing/2014/main" id="{6D8798EF-AF8C-D440-AA43-5DC10E16C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87402" name="Text Box 10">
            <a:extLst>
              <a:ext uri="{FF2B5EF4-FFF2-40B4-BE49-F238E27FC236}">
                <a16:creationId xmlns:a16="http://schemas.microsoft.com/office/drawing/2014/main" id="{28A50312-E1B6-DE41-8783-59CD01599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87403" name="Text Box 11">
            <a:extLst>
              <a:ext uri="{FF2B5EF4-FFF2-40B4-BE49-F238E27FC236}">
                <a16:creationId xmlns:a16="http://schemas.microsoft.com/office/drawing/2014/main" id="{9210194C-6411-FD44-8DEC-3C6621275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87404" name="Text Box 12">
            <a:extLst>
              <a:ext uri="{FF2B5EF4-FFF2-40B4-BE49-F238E27FC236}">
                <a16:creationId xmlns:a16="http://schemas.microsoft.com/office/drawing/2014/main" id="{320BB027-5406-2F4A-BE0E-DD92B21AD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87405" name="Text Box 13">
            <a:extLst>
              <a:ext uri="{FF2B5EF4-FFF2-40B4-BE49-F238E27FC236}">
                <a16:creationId xmlns:a16="http://schemas.microsoft.com/office/drawing/2014/main" id="{240AEA8A-0788-0B41-A24D-98F65677E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87406" name="Text Box 14">
            <a:extLst>
              <a:ext uri="{FF2B5EF4-FFF2-40B4-BE49-F238E27FC236}">
                <a16:creationId xmlns:a16="http://schemas.microsoft.com/office/drawing/2014/main" id="{4A0F76D0-1785-0A41-B699-EB51E43BC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87407" name="Text Box 15">
            <a:extLst>
              <a:ext uri="{FF2B5EF4-FFF2-40B4-BE49-F238E27FC236}">
                <a16:creationId xmlns:a16="http://schemas.microsoft.com/office/drawing/2014/main" id="{BB16C16F-305A-2244-941E-0924F4542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87408" name="Text Box 16">
            <a:extLst>
              <a:ext uri="{FF2B5EF4-FFF2-40B4-BE49-F238E27FC236}">
                <a16:creationId xmlns:a16="http://schemas.microsoft.com/office/drawing/2014/main" id="{0F6F2363-1A66-AB46-A93D-8100E33D8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87409" name="Text Box 17">
            <a:extLst>
              <a:ext uri="{FF2B5EF4-FFF2-40B4-BE49-F238E27FC236}">
                <a16:creationId xmlns:a16="http://schemas.microsoft.com/office/drawing/2014/main" id="{10A2E3C0-BF14-0745-8084-4E8F9BDE9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87410" name="Text Box 18">
            <a:extLst>
              <a:ext uri="{FF2B5EF4-FFF2-40B4-BE49-F238E27FC236}">
                <a16:creationId xmlns:a16="http://schemas.microsoft.com/office/drawing/2014/main" id="{BE8EDE25-E5CE-5043-910A-C5AA25DDE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87411" name="Text Box 19">
            <a:extLst>
              <a:ext uri="{FF2B5EF4-FFF2-40B4-BE49-F238E27FC236}">
                <a16:creationId xmlns:a16="http://schemas.microsoft.com/office/drawing/2014/main" id="{AE08FBCE-A88B-B54C-B975-DB92D0A85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87412" name="Text Box 20">
            <a:extLst>
              <a:ext uri="{FF2B5EF4-FFF2-40B4-BE49-F238E27FC236}">
                <a16:creationId xmlns:a16="http://schemas.microsoft.com/office/drawing/2014/main" id="{ACB5F992-66AB-6F4F-AD7A-D2DFC89E2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87413" name="Text Box 21">
            <a:extLst>
              <a:ext uri="{FF2B5EF4-FFF2-40B4-BE49-F238E27FC236}">
                <a16:creationId xmlns:a16="http://schemas.microsoft.com/office/drawing/2014/main" id="{F0266AAB-DB8C-3A46-AC61-72E4EFE1D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87414" name="Text Box 22">
            <a:extLst>
              <a:ext uri="{FF2B5EF4-FFF2-40B4-BE49-F238E27FC236}">
                <a16:creationId xmlns:a16="http://schemas.microsoft.com/office/drawing/2014/main" id="{33188CA2-32CC-B84C-8269-653236BC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87415" name="Text Box 23">
            <a:extLst>
              <a:ext uri="{FF2B5EF4-FFF2-40B4-BE49-F238E27FC236}">
                <a16:creationId xmlns:a16="http://schemas.microsoft.com/office/drawing/2014/main" id="{373D400E-1035-0744-BAE4-63760897B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7416" name="Text Box 24">
            <a:extLst>
              <a:ext uri="{FF2B5EF4-FFF2-40B4-BE49-F238E27FC236}">
                <a16:creationId xmlns:a16="http://schemas.microsoft.com/office/drawing/2014/main" id="{1BE97F50-3D58-BC4A-B05F-76536651C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7417" name="Text Box 25">
            <a:extLst>
              <a:ext uri="{FF2B5EF4-FFF2-40B4-BE49-F238E27FC236}">
                <a16:creationId xmlns:a16="http://schemas.microsoft.com/office/drawing/2014/main" id="{361EFE50-5DA0-6943-B60F-0451B8C9B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7418" name="Text Box 26">
            <a:extLst>
              <a:ext uri="{FF2B5EF4-FFF2-40B4-BE49-F238E27FC236}">
                <a16:creationId xmlns:a16="http://schemas.microsoft.com/office/drawing/2014/main" id="{F8626001-47BD-7740-952D-1E63798A2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87419" name="Text Box 27">
            <a:extLst>
              <a:ext uri="{FF2B5EF4-FFF2-40B4-BE49-F238E27FC236}">
                <a16:creationId xmlns:a16="http://schemas.microsoft.com/office/drawing/2014/main" id="{7B43DB6B-8821-714B-BE75-5AAB75BE7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87420" name="Text Box 28">
            <a:extLst>
              <a:ext uri="{FF2B5EF4-FFF2-40B4-BE49-F238E27FC236}">
                <a16:creationId xmlns:a16="http://schemas.microsoft.com/office/drawing/2014/main" id="{4B364954-9610-2F49-97BF-F7F5E4012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87421" name="Text Box 29">
            <a:extLst>
              <a:ext uri="{FF2B5EF4-FFF2-40B4-BE49-F238E27FC236}">
                <a16:creationId xmlns:a16="http://schemas.microsoft.com/office/drawing/2014/main" id="{3F51A617-0E3E-354C-BE9E-3C0F21E3D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87422" name="Text Box 30">
            <a:extLst>
              <a:ext uri="{FF2B5EF4-FFF2-40B4-BE49-F238E27FC236}">
                <a16:creationId xmlns:a16="http://schemas.microsoft.com/office/drawing/2014/main" id="{D0D075BA-95A2-5F43-8EF4-338E3E1DF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87423" name="Text Box 31">
            <a:extLst>
              <a:ext uri="{FF2B5EF4-FFF2-40B4-BE49-F238E27FC236}">
                <a16:creationId xmlns:a16="http://schemas.microsoft.com/office/drawing/2014/main" id="{4CDA92EA-C7B7-6E47-827B-9150C306F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87424" name="Text Box 32">
            <a:extLst>
              <a:ext uri="{FF2B5EF4-FFF2-40B4-BE49-F238E27FC236}">
                <a16:creationId xmlns:a16="http://schemas.microsoft.com/office/drawing/2014/main" id="{02B5D457-3C5A-C145-BDE2-DB2642457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87425" name="Text Box 33">
            <a:extLst>
              <a:ext uri="{FF2B5EF4-FFF2-40B4-BE49-F238E27FC236}">
                <a16:creationId xmlns:a16="http://schemas.microsoft.com/office/drawing/2014/main" id="{FF98F9C1-1AC7-5048-8697-7385426A4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87426" name="Text Box 34">
            <a:extLst>
              <a:ext uri="{FF2B5EF4-FFF2-40B4-BE49-F238E27FC236}">
                <a16:creationId xmlns:a16="http://schemas.microsoft.com/office/drawing/2014/main" id="{C5ECA32A-D283-8C4E-BBF9-2CA331850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87427" name="Text Box 35">
            <a:extLst>
              <a:ext uri="{FF2B5EF4-FFF2-40B4-BE49-F238E27FC236}">
                <a16:creationId xmlns:a16="http://schemas.microsoft.com/office/drawing/2014/main" id="{20A0716E-013D-284B-BDB9-63BE15977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D9C566-A9F4-E14C-A62F-2D8F1A8ED349}"/>
              </a:ext>
            </a:extLst>
          </p:cNvPr>
          <p:cNvSpPr txBox="1"/>
          <p:nvPr/>
        </p:nvSpPr>
        <p:spPr>
          <a:xfrm>
            <a:off x="152400" y="79248"/>
            <a:ext cx="210987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This question</a:t>
            </a:r>
          </a:p>
          <a:p>
            <a:r>
              <a:rPr lang="en-US" b="1" dirty="0"/>
              <a:t>counts double!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 animBg="1"/>
      <p:bldP spid="187395" grpId="0" animBg="1"/>
      <p:bldP spid="187397" grpId="0" animBg="1"/>
      <p:bldP spid="187398" grpId="0"/>
      <p:bldP spid="187398" grpId="1"/>
      <p:bldP spid="187399" grpId="0" animBg="1"/>
      <p:bldP spid="187400" grpId="0" animBg="1"/>
      <p:bldP spid="187401" grpId="0" animBg="1"/>
      <p:bldP spid="187402" grpId="0" animBg="1"/>
      <p:bldP spid="187403" grpId="0" animBg="1"/>
      <p:bldP spid="187404" grpId="0" animBg="1"/>
      <p:bldP spid="187405" grpId="0" animBg="1"/>
      <p:bldP spid="187406" grpId="0" animBg="1"/>
      <p:bldP spid="187407" grpId="0" animBg="1"/>
      <p:bldP spid="187408" grpId="0" animBg="1"/>
      <p:bldP spid="187409" grpId="0" animBg="1"/>
      <p:bldP spid="187410" grpId="0" animBg="1"/>
      <p:bldP spid="187411" grpId="0" animBg="1"/>
      <p:bldP spid="187412" grpId="0" animBg="1"/>
      <p:bldP spid="187413" grpId="0" animBg="1"/>
      <p:bldP spid="187414" grpId="0" animBg="1"/>
      <p:bldP spid="187415" grpId="0" animBg="1"/>
      <p:bldP spid="187416" grpId="0" animBg="1"/>
      <p:bldP spid="187417" grpId="0" animBg="1"/>
      <p:bldP spid="187418" grpId="0" animBg="1"/>
      <p:bldP spid="187419" grpId="0" animBg="1"/>
      <p:bldP spid="187420" grpId="0" animBg="1"/>
      <p:bldP spid="187421" grpId="0" animBg="1"/>
      <p:bldP spid="187422" grpId="0" animBg="1"/>
      <p:bldP spid="187423" grpId="0" animBg="1"/>
      <p:bldP spid="187424" grpId="0" animBg="1"/>
      <p:bldP spid="187425" grpId="0" animBg="1"/>
      <p:bldP spid="187426" grpId="0" animBg="1"/>
      <p:bldP spid="1874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>
            <a:extLst>
              <a:ext uri="{FF2B5EF4-FFF2-40B4-BE49-F238E27FC236}">
                <a16:creationId xmlns:a16="http://schemas.microsoft.com/office/drawing/2014/main" id="{789B293A-9613-114E-8CCB-644494D4C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" y="990600"/>
            <a:ext cx="909802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1">
            <a:extLst>
              <a:ext uri="{FF2B5EF4-FFF2-40B4-BE49-F238E27FC236}">
                <a16:creationId xmlns:a16="http://schemas.microsoft.com/office/drawing/2014/main" id="{5A622AF3-61E1-5C40-9B99-5EBDE3F0A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71551"/>
            <a:ext cx="5281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FF00"/>
                </a:solidFill>
              </a:rPr>
              <a:t>The 10-m Keck telescopes on Mauna Kea, Hawaii</a:t>
            </a:r>
          </a:p>
        </p:txBody>
      </p:sp>
      <p:sp>
        <p:nvSpPr>
          <p:cNvPr id="19465" name="TextBox 2">
            <a:extLst>
              <a:ext uri="{FF2B5EF4-FFF2-40B4-BE49-F238E27FC236}">
                <a16:creationId xmlns:a16="http://schemas.microsoft.com/office/drawing/2014/main" id="{D82BE049-CA72-F94D-B157-511A73E85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0"/>
            <a:ext cx="29161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</a:rPr>
              <a:t>$192 million; </a:t>
            </a:r>
            <a:r>
              <a:rPr lang="en-US" altLang="en-US" sz="1600" dirty="0">
                <a:solidFill>
                  <a:srgbClr val="FFFF00"/>
                </a:solidFill>
              </a:rPr>
              <a:t>first light: 1993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>
            <a:extLst>
              <a:ext uri="{FF2B5EF4-FFF2-40B4-BE49-F238E27FC236}">
                <a16:creationId xmlns:a16="http://schemas.microsoft.com/office/drawing/2014/main" id="{20708786-8418-C64E-A5CA-E78483149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68945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">
            <a:extLst>
              <a:ext uri="{FF2B5EF4-FFF2-40B4-BE49-F238E27FC236}">
                <a16:creationId xmlns:a16="http://schemas.microsoft.com/office/drawing/2014/main" id="{6331C0DC-935D-A844-8D3B-DC76D0B22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0"/>
            <a:ext cx="4560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3">
            <a:extLst>
              <a:ext uri="{FF2B5EF4-FFF2-40B4-BE49-F238E27FC236}">
                <a16:creationId xmlns:a16="http://schemas.microsoft.com/office/drawing/2014/main" id="{FC3388A9-B5C8-AB44-87A3-FF5BA7292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939800"/>
            <a:ext cx="35004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FF00"/>
                </a:solidFill>
              </a:rPr>
              <a:t>Gran Telescopo Canarias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La Palma Island (Spain)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Diameter: 10.4 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Worth: $180 million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First light: 2007</a:t>
            </a:r>
          </a:p>
        </p:txBody>
      </p:sp>
      <p:sp>
        <p:nvSpPr>
          <p:cNvPr id="21509" name="TextBox 4">
            <a:extLst>
              <a:ext uri="{FF2B5EF4-FFF2-40B4-BE49-F238E27FC236}">
                <a16:creationId xmlns:a16="http://schemas.microsoft.com/office/drawing/2014/main" id="{8DFE0231-F57F-114E-8FEC-EFE700C14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0"/>
            <a:ext cx="45164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The largest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 in the world: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6DCC838-3A83-3F4C-9917-D47F82478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598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>
            <a:extLst>
              <a:ext uri="{FF2B5EF4-FFF2-40B4-BE49-F238E27FC236}">
                <a16:creationId xmlns:a16="http://schemas.microsoft.com/office/drawing/2014/main" id="{63AEAB41-828F-834B-95FE-DC2414151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7938"/>
            <a:ext cx="88376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</a:rPr>
              <a:t>A large telescope with limited motion (58º up) in the Texas desert: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</a:rPr>
              <a:t>Equivalent diameter: 10 m.               Worth: $1 million in 1939 dollars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8" name="Rectangle 4">
            <a:extLst>
              <a:ext uri="{FF2B5EF4-FFF2-40B4-BE49-F238E27FC236}">
                <a16:creationId xmlns:a16="http://schemas.microsoft.com/office/drawing/2014/main" id="{A0D448E4-8C06-2546-ADCD-B1DB3CC70F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746750" y="304800"/>
            <a:ext cx="1905000" cy="762000"/>
          </a:xfrm>
        </p:spPr>
        <p:txBody>
          <a:bodyPr/>
          <a:lstStyle/>
          <a:p>
            <a:pPr>
              <a:defRPr/>
            </a:pPr>
            <a:r>
              <a:rPr lang="en-US" altLang="x-none" sz="800">
                <a:solidFill>
                  <a:srgbClr val="66FFFF"/>
                </a:solidFill>
              </a:rPr>
              <a:t>Mt. Palomar</a:t>
            </a:r>
            <a:endParaRPr lang="en-US" altLang="x-none"/>
          </a:p>
        </p:txBody>
      </p:sp>
      <p:pic>
        <p:nvPicPr>
          <p:cNvPr id="23555" name="Picture 6" descr="palomar_big_eye">
            <a:extLst>
              <a:ext uri="{FF2B5EF4-FFF2-40B4-BE49-F238E27FC236}">
                <a16:creationId xmlns:a16="http://schemas.microsoft.com/office/drawing/2014/main" id="{C7E41257-7886-2748-ABCF-F0C07C9F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73152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7" name="Text Box 3">
            <a:extLst>
              <a:ext uri="{FF2B5EF4-FFF2-40B4-BE49-F238E27FC236}">
                <a16:creationId xmlns:a16="http://schemas.microsoft.com/office/drawing/2014/main" id="{C0115203-E26F-2C4E-AEBF-2F6074E37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438400" cy="22463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2800" b="1" dirty="0">
                <a:solidFill>
                  <a:srgbClr val="66FFFF"/>
                </a:solidFill>
              </a:rPr>
              <a:t>Flagship for a half a century:</a:t>
            </a:r>
          </a:p>
          <a:p>
            <a:pPr algn="ctr">
              <a:defRPr/>
            </a:pPr>
            <a:r>
              <a:rPr lang="en-US" altLang="x-none" sz="2800" b="1" dirty="0">
                <a:solidFill>
                  <a:srgbClr val="66FFFF"/>
                </a:solidFill>
              </a:rPr>
              <a:t>(1948-92)</a:t>
            </a:r>
          </a:p>
          <a:p>
            <a:pPr algn="ctr">
              <a:defRPr/>
            </a:pPr>
            <a:r>
              <a:rPr lang="en-US" altLang="x-none" sz="2800" b="1" dirty="0">
                <a:solidFill>
                  <a:srgbClr val="66FFFF"/>
                </a:solidFill>
              </a:rPr>
              <a:t>Mt. Palomar Observatory</a:t>
            </a:r>
            <a:endParaRPr lang="en-US" altLang="x-none" b="1" dirty="0">
              <a:solidFill>
                <a:srgbClr val="FFFF00"/>
              </a:solidFill>
            </a:endParaRPr>
          </a:p>
        </p:txBody>
      </p:sp>
      <p:sp>
        <p:nvSpPr>
          <p:cNvPr id="308231" name="Text Box 7">
            <a:extLst>
              <a:ext uri="{FF2B5EF4-FFF2-40B4-BE49-F238E27FC236}">
                <a16:creationId xmlns:a16="http://schemas.microsoft.com/office/drawing/2014/main" id="{46D4A52F-092A-6C47-911C-26ED47190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1219200"/>
            <a:ext cx="1947863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i="1">
                <a:solidFill>
                  <a:schemeClr val="accent2"/>
                </a:solidFill>
              </a:rPr>
              <a:t>Observer in cage</a:t>
            </a:r>
            <a:endParaRPr lang="en-US" altLang="x-none">
              <a:solidFill>
                <a:srgbClr val="00CC00"/>
              </a:solidFill>
            </a:endParaRPr>
          </a:p>
        </p:txBody>
      </p:sp>
      <p:sp>
        <p:nvSpPr>
          <p:cNvPr id="308232" name="Text Box 8">
            <a:extLst>
              <a:ext uri="{FF2B5EF4-FFF2-40B4-BE49-F238E27FC236}">
                <a16:creationId xmlns:a16="http://schemas.microsoft.com/office/drawing/2014/main" id="{3B7088DA-CFE4-344D-B14C-73D15FA49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163" y="6172200"/>
            <a:ext cx="1503362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i="1">
                <a:solidFill>
                  <a:schemeClr val="accent2"/>
                </a:solidFill>
              </a:rPr>
              <a:t>Main mirror</a:t>
            </a:r>
            <a:endParaRPr lang="en-US" altLang="x-none">
              <a:solidFill>
                <a:srgbClr val="00CC00"/>
              </a:solidFill>
            </a:endParaRPr>
          </a:p>
        </p:txBody>
      </p:sp>
      <p:sp>
        <p:nvSpPr>
          <p:cNvPr id="308233" name="Line 9">
            <a:extLst>
              <a:ext uri="{FF2B5EF4-FFF2-40B4-BE49-F238E27FC236}">
                <a16:creationId xmlns:a16="http://schemas.microsoft.com/office/drawing/2014/main" id="{03189115-76FF-3948-BB02-E502AC02FB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8400" y="5334000"/>
            <a:ext cx="228600" cy="9144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8234" name="Line 10">
            <a:extLst>
              <a:ext uri="{FF2B5EF4-FFF2-40B4-BE49-F238E27FC236}">
                <a16:creationId xmlns:a16="http://schemas.microsoft.com/office/drawing/2014/main" id="{5FCF16FF-DC89-E94D-A8AF-9539AEDE34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1447800"/>
            <a:ext cx="457200" cy="3048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632297A1-EA38-5F48-B4C2-1A475B31B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0450"/>
            <a:ext cx="1809750" cy="2800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66FFFF"/>
                </a:solidFill>
              </a:rPr>
              <a:t>California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66FFFF"/>
                </a:solidFill>
              </a:rPr>
              <a:t>SW of LA</a:t>
            </a:r>
          </a:p>
          <a:p>
            <a:pPr algn="ctr">
              <a:defRPr/>
            </a:pPr>
            <a:endParaRPr lang="en-US" altLang="x-none" b="1" dirty="0">
              <a:solidFill>
                <a:srgbClr val="66FFFF"/>
              </a:solidFill>
            </a:endParaRPr>
          </a:p>
          <a:p>
            <a:pPr algn="ctr">
              <a:defRPr/>
            </a:pPr>
            <a:r>
              <a:rPr lang="en-US" altLang="x-none" sz="2000" b="1" i="1" dirty="0">
                <a:solidFill>
                  <a:srgbClr val="66FFFF"/>
                </a:solidFill>
              </a:rPr>
              <a:t>Diameter:</a:t>
            </a:r>
          </a:p>
          <a:p>
            <a:pPr algn="ctr">
              <a:defRPr/>
            </a:pPr>
            <a:r>
              <a:rPr lang="en-US" altLang="x-none" sz="2000" b="1" i="1" dirty="0">
                <a:solidFill>
                  <a:srgbClr val="66FFFF"/>
                </a:solidFill>
              </a:rPr>
              <a:t>5 m</a:t>
            </a:r>
            <a:endParaRPr lang="en-US" altLang="x-none" sz="2000" b="1" i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x-none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2000" i="1" dirty="0">
                <a:solidFill>
                  <a:srgbClr val="FFFF00"/>
                </a:solidFill>
              </a:rPr>
              <a:t>Length of tube:</a:t>
            </a:r>
          </a:p>
          <a:p>
            <a:pPr algn="ctr">
              <a:defRPr/>
            </a:pPr>
            <a:r>
              <a:rPr lang="en-US" altLang="x-none" sz="2000" i="1" dirty="0">
                <a:solidFill>
                  <a:srgbClr val="FFFF00"/>
                </a:solidFill>
              </a:rPr>
              <a:t> 16 m</a:t>
            </a:r>
            <a:endParaRPr lang="en-US" altLang="x-none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1585</Words>
  <Application>Microsoft Macintosh PowerPoint</Application>
  <PresentationFormat>On-screen Show (4:3)</PresentationFormat>
  <Paragraphs>477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Times</vt:lpstr>
      <vt:lpstr>Blank Presentation</vt:lpstr>
      <vt:lpstr>Setup:</vt:lpstr>
      <vt:lpstr>Review questions coming …</vt:lpstr>
      <vt:lpstr>Question 4</vt:lpstr>
      <vt:lpstr>Question 5</vt:lpstr>
      <vt:lpstr>Question 6</vt:lpstr>
      <vt:lpstr>PowerPoint Presentation</vt:lpstr>
      <vt:lpstr>PowerPoint Presentation</vt:lpstr>
      <vt:lpstr>PowerPoint Presentation</vt:lpstr>
      <vt:lpstr>Mt. Palomar</vt:lpstr>
      <vt:lpstr>PowerPoint Presentation</vt:lpstr>
      <vt:lpstr>PowerPoint Presentation</vt:lpstr>
      <vt:lpstr>Adaptive optics</vt:lpstr>
      <vt:lpstr>The Hubble</vt:lpstr>
      <vt:lpstr>Mauna Kea</vt:lpstr>
      <vt:lpstr>Questions coming …</vt:lpstr>
      <vt:lpstr>Question 7 </vt:lpstr>
      <vt:lpstr>Question 8 </vt:lpstr>
      <vt:lpstr>Visual vs. CCD</vt:lpstr>
      <vt:lpstr>CCD</vt:lpstr>
      <vt:lpstr>Questions coming …</vt:lpstr>
      <vt:lpstr>Question 9 </vt:lpstr>
      <vt:lpstr>Question 10 </vt:lpstr>
      <vt:lpstr>Question 11 </vt:lpstr>
    </vt:vector>
  </TitlesOfParts>
  <Company>University of Mississippi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Astronomical telescopes</dc:title>
  <cp:lastModifiedBy>Tibor Torma</cp:lastModifiedBy>
  <cp:revision>82</cp:revision>
  <dcterms:modified xsi:type="dcterms:W3CDTF">2026-02-16T23:39:08Z</dcterms:modified>
</cp:coreProperties>
</file>