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90" r:id="rId2"/>
    <p:sldId id="507" r:id="rId3"/>
    <p:sldId id="366" r:id="rId4"/>
    <p:sldId id="354" r:id="rId5"/>
    <p:sldId id="370" r:id="rId6"/>
    <p:sldId id="435" r:id="rId7"/>
    <p:sldId id="416" r:id="rId8"/>
    <p:sldId id="443" r:id="rId9"/>
    <p:sldId id="444" r:id="rId10"/>
    <p:sldId id="445" r:id="rId11"/>
    <p:sldId id="436" r:id="rId12"/>
    <p:sldId id="407" r:id="rId13"/>
    <p:sldId id="408" r:id="rId14"/>
    <p:sldId id="453" r:id="rId15"/>
    <p:sldId id="461" r:id="rId16"/>
    <p:sldId id="462" r:id="rId17"/>
    <p:sldId id="464" r:id="rId18"/>
    <p:sldId id="465" r:id="rId19"/>
    <p:sldId id="484" r:id="rId20"/>
    <p:sldId id="485" r:id="rId21"/>
    <p:sldId id="486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9" autoAdjust="0"/>
    <p:restoredTop sz="97933" autoAdjust="0"/>
  </p:normalViewPr>
  <p:slideViewPr>
    <p:cSldViewPr>
      <p:cViewPr varScale="1">
        <p:scale>
          <a:sx n="128" d="100"/>
          <a:sy n="128" d="100"/>
        </p:scale>
        <p:origin x="18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8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DB10EC-CCA6-F947-AFC9-225B029D31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8CEF3-F603-AB46-83BF-524D2F6ED8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786E4C-01AA-B84F-8710-33FE681253EB}" type="datetimeFigureOut">
              <a:rPr lang="en-US"/>
              <a:pPr>
                <a:defRPr/>
              </a:pPr>
              <a:t>2/14/26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7E8CE-04A3-5E4D-B7FD-E9155D29A7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62B4-BA5C-5342-BE7B-E609598CB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1DDE90-36C4-2749-95BF-13C2374DC2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A6CEF6D-DF6F-AA44-A79B-115DA8A4DA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6278EEF-ED63-674E-B165-41F8D17D6FF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690FEB4-11F6-684B-B182-4F13D5D89C9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C316CEE-EFFE-7E48-A89A-8E2DB5C2D5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5FA2AEA7-BCC2-EB44-8370-ACD71DC950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62700252-8597-C94D-A71B-22CECFCFC4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61E53D-C3B4-C947-B38B-C9B63B57B23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21AC5C-0FDD-FB42-B6D9-F58D3EF0C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CF51860-D9F0-A14C-9DEF-F704D483270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0E440F0-2B8B-EA42-BBB2-B79B6908BD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566E525-ACE6-D24B-B67F-CD338E28B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7180E3-BBA5-4A48-BF1D-ECA1A4B7B6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63CF5EE5-D505-7F4E-82F7-001D3CA2A43C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17910A70-B188-3844-B9B8-1F4D0BA973C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E1017E0D-8508-8B43-A988-CAAD77644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43A2BB8-9350-6643-8B98-3351D6A73D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C230BBC-81CA-9F45-86C7-DEA15C61F74E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E283598C-F745-7645-B57A-17EC1BCC97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F5E9C56F-10F1-DD49-A771-499C4393DC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04C2A9-6436-3143-A320-8F561B55E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B8A021C8-27B0-A547-B3C9-6D99B9511F12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335874" name="Rectangle 2">
            <a:extLst>
              <a:ext uri="{FF2B5EF4-FFF2-40B4-BE49-F238E27FC236}">
                <a16:creationId xmlns:a16="http://schemas.microsoft.com/office/drawing/2014/main" id="{8682E43F-C3CD-4643-814F-13BCF823A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D63C4B13-1F95-3841-8D24-47FF30337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F8585E-ABCE-694B-8A1B-CF1EF08961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AAE8F84-590D-1744-98A1-F0BB0F181AF7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36898" name="Rectangle 2">
            <a:extLst>
              <a:ext uri="{FF2B5EF4-FFF2-40B4-BE49-F238E27FC236}">
                <a16:creationId xmlns:a16="http://schemas.microsoft.com/office/drawing/2014/main" id="{D31CD739-16B1-1345-9B71-2DFF07D9F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F1BBE129-37F4-6A44-850D-BE1ABCAE2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A9B1B1-0FFD-4E4F-9994-4B75CCB8D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3702975-7BDA-6B4E-B7C8-35276669791C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37922" name="Rectangle 2">
            <a:extLst>
              <a:ext uri="{FF2B5EF4-FFF2-40B4-BE49-F238E27FC236}">
                <a16:creationId xmlns:a16="http://schemas.microsoft.com/office/drawing/2014/main" id="{F2392193-C39B-AC40-BAFE-3067DAD092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FDFFE162-502B-0349-8A77-3D5B98168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34E616-5DA8-8747-8AF2-BE6D74DEE0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937B64F-6415-6A46-8C03-BE7FB9C9A067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7DEBAE66-B122-1D46-A37B-11306FA3043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20EB28FA-EC8B-D844-BD4D-0B521248C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79628D-2CC9-1642-8B1F-B028FE761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D947626-7573-FD40-9479-B0FF8A33F99D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1A1AA458-1900-1A47-86C5-B99055EDF58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E3F83915-B464-0F48-B2AE-31CA3A7DA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0F797C-4EF2-C449-BCC6-C535125521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D6E9584B-BBF1-AD4A-9A9C-EF36DDC011FE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F9F6AC7F-0834-F14C-8540-D7CD11CF68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0C61E4E6-2B38-8E47-8562-1303113DD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6557DA8-DCE3-CD44-94DC-A024BAD93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4F162D0-5B86-D24C-8701-6559B2B939FC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8F8DD887-17E0-4948-91EE-22B9BFB3A0C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1CC74EF3-A8A9-EF42-ADA3-06D6B9CD8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096607-5D03-0B45-8E88-964B143A1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B47B1D8-485F-1643-AFD6-194B8BAB9BBC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83ABC0BA-1FF0-6648-B9BE-2489A1B82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AD3BA8DD-BD5B-154B-8971-0E2C1097C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DB32D2-C754-7048-9964-E5BB15811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C27AADC-90F0-FF46-96B3-3DFAB679596E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65DAA3B9-8142-C54A-BDA2-8529FBEEE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D5778113-F40E-3949-99F6-BBADBF94B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3199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21A21F91-3380-F94F-8294-0056711C1B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2AB26279-EFD5-8645-81D6-07A13F8A2AB7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382C1E76-3F5A-C546-8200-CA62355148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A3D6F50-1C0E-C34F-80F3-37153D7C2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E26B0C2F-5BC1-7043-9971-537A525E8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EDF691AA-7FDD-8347-8F91-6842912252CE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0CEDA4AE-B548-DF4B-A7F0-FA2AB1A13A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55BBF26-A424-3746-997E-606BA8530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5D62B3F3-8419-8044-A85E-BE14B97296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fld id="{DDFC18B0-1F85-C944-AC37-EA3F6D052133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E3023D5-AFCC-A24F-AD82-5490585F6E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108EF06-D13A-E84D-A090-DF85CFB1F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6E25C5-C5FE-3841-83A0-193606239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D80DD63-661D-C44F-B5A5-18DEC1B8177F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7706CFB7-092D-5F4C-AAE9-24F8B3BFD0F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62CB574A-ABC4-F84C-9617-0261426FE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D73E4A-CB78-354D-8725-6222CB3ED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DA6DCB3-0B6E-0649-B165-A41EECFC2000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325634" name="Rectangle 2">
            <a:extLst>
              <a:ext uri="{FF2B5EF4-FFF2-40B4-BE49-F238E27FC236}">
                <a16:creationId xmlns:a16="http://schemas.microsoft.com/office/drawing/2014/main" id="{02F2EE8C-5302-474E-AF8F-6F1BF021F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B4C38B30-4B4A-B245-B8A9-0442E4694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DB32D2-C754-7048-9964-E5BB158110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C27AADC-90F0-FF46-96B3-3DFAB679596E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65DAA3B9-8142-C54A-BDA2-8529FBEEE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D5778113-F40E-3949-99F6-BBADBF94B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FB4003-75AF-0241-AFE1-216C05CBC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C0AC397-0E8B-634C-A60F-EF6060154F97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C1124BD7-1F93-F245-B2F5-D17356ABD2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AA2E19FF-7C9D-274B-8131-AA6F2ECE8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4993A7-5EB0-B94A-993A-DA2FAA686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F9D964-9414-3D4B-BE10-D9628B5AD9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1933DA-303D-5645-BEF4-261626B63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C60B4-49E4-E44D-89C1-052F52829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06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1277C1-F661-EE4A-BB1B-24D28259B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D33A8A-2C49-E546-A559-446BED04F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E0CF27-7A06-7E4D-AFA6-7386C99C6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60AC0-E906-6C4B-9513-AC3A739B8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35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B4C2A9-F407-B941-B49E-F5A4F92B4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863A84-51B9-224B-905D-BA0114CE0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669CBA-A68F-2944-988E-12874BA41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BE8B0-D43C-9C49-8B18-CEE9CF80A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8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DBA929-8E72-B542-93F5-C9F30E645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7D0172-64FB-6A47-BF6D-09BAB662C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930468-8F8C-B54F-AA5D-9EAEE73921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38676-66F5-4341-BA60-AA689C06CF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3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A807F4-297D-9043-B351-9FCADB41A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0D8B68-0572-274C-A548-43A02357F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2A9513-B274-4A46-BAA2-6CFBEEC316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DBEB1-841E-DB4A-951C-8D905041A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83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5B57A-381D-EF44-B99D-A3B2CEA52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7F213-11CE-9C4D-A454-40D11D46C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1ACAE-0618-3449-81D8-1DFE430DE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5E8FC-DE61-B449-B42B-390975254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44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A911A3-DFBB-924B-911E-C8E1A96821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C9B19A-CF6A-0C41-B5F5-627CEA9BA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4FF84F-F01E-8642-BF39-E312EA8C5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C7149-2BCD-F045-8C6A-39D83CD3C0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28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746D27-E5F0-0349-B51E-251479EE8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F5A0BD-8F0C-7F49-999A-A962CD8375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61F9AC-2F5B-2944-A8B5-E7A68585E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52298-129C-5548-BE3B-2514E2C10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7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512C7F-C7CD-B045-8BE3-21E87C5EA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28CF1E-EA97-8549-96C7-D2AA74BDF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A0D7EC-140F-C84E-9982-8C1B4A8D6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D3B48-8BAA-9A4E-A006-78D4D8C9B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7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9BE00-DE78-3444-9357-9587FCA1C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23EEC-4260-4F42-83D6-6B04392A3D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70B1D-7CCD-CB4A-9CF4-D8B64333FE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9C001-8205-014D-81A4-1F8838680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00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3B703-66CE-5D46-84D9-B9A728443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65163F-2254-8241-9F96-2A638D500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03747-A5F0-4543-B4CB-0768D247C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C2AA4-9783-E643-909C-0F87A3117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8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17814A-4E4D-DC4B-8360-010165865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688DC0-8F3D-AB44-9DEE-90B82F595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2EC546-B3BD-1442-B600-A1B86AF8DA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0D397C-E5AF-EE4A-AF39-197C4DA1E9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AAEE31-B214-6240-8FFD-C32FF5868C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FE7ADB-B4C7-A346-94CC-3EC4B4EA895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gif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>
            <a:extLst>
              <a:ext uri="{FF2B5EF4-FFF2-40B4-BE49-F238E27FC236}">
                <a16:creationId xmlns:a16="http://schemas.microsoft.com/office/drawing/2014/main" id="{BC9FA7AF-FEEF-8446-8EDC-FF81C64EA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048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Prepare your scantron:</a:t>
            </a: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15362" name="Text Box 1027">
            <a:extLst>
              <a:ext uri="{FF2B5EF4-FFF2-40B4-BE49-F238E27FC236}">
                <a16:creationId xmlns:a16="http://schemas.microsoft.com/office/drawing/2014/main" id="{768DA87F-2EBF-064A-86BC-B35007CB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806450"/>
            <a:ext cx="510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Fill in your name and fill the bubbles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       your name.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LAST NAME FIRST, First name second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 Put </a:t>
            </a:r>
            <a:r>
              <a:rPr lang="en-US" altLang="en-US" sz="2000">
                <a:solidFill>
                  <a:srgbClr val="FF3300"/>
                </a:solidFill>
              </a:rPr>
              <a:t>your</a:t>
            </a:r>
            <a:r>
              <a:rPr lang="en-US" altLang="en-US" sz="2000">
                <a:solidFill>
                  <a:schemeClr val="accent2"/>
                </a:solidFill>
              </a:rPr>
              <a:t> 4-digit code instead of 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1600">
                <a:solidFill>
                  <a:schemeClr val="accent2"/>
                </a:solidFill>
              </a:rPr>
              <a:t>IDENTIFICATION NUMBER</a:t>
            </a:r>
            <a:r>
              <a:rPr lang="ja-JP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1600">
                <a:solidFill>
                  <a:schemeClr val="accent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accent2"/>
                </a:solidFill>
              </a:rPr>
              <a:t>  ---  </a:t>
            </a:r>
            <a:r>
              <a:rPr lang="en-US" altLang="en-US" sz="1600" i="1">
                <a:solidFill>
                  <a:schemeClr val="accent2"/>
                </a:solidFill>
              </a:rPr>
              <a:t>(The last 4 digits of your OleMiss ID.)</a:t>
            </a:r>
            <a:endParaRPr lang="en-US" altLang="en-US" sz="2400" i="1"/>
          </a:p>
        </p:txBody>
      </p:sp>
      <p:sp>
        <p:nvSpPr>
          <p:cNvPr id="15363" name="Rectangle 1028">
            <a:extLst>
              <a:ext uri="{FF2B5EF4-FFF2-40B4-BE49-F238E27FC236}">
                <a16:creationId xmlns:a16="http://schemas.microsoft.com/office/drawing/2014/main" id="{B8939ECB-1928-9548-A60B-0085CED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86200"/>
            <a:ext cx="2743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1: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A</a:t>
            </a:r>
            <a:r>
              <a:rPr lang="en-US" altLang="en-US" sz="2000" dirty="0">
                <a:solidFill>
                  <a:srgbClr val="FF0000"/>
                </a:solidFill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2: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</a:rPr>
              <a:t>Question # 3: </a:t>
            </a:r>
            <a:r>
              <a:rPr lang="en-US" altLang="en-US" sz="2000" dirty="0"/>
              <a:t>answer </a:t>
            </a:r>
            <a:r>
              <a:rPr lang="en-US" altLang="en-US" sz="2000" b="1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10597" name="Rectangle 1029">
            <a:extLst>
              <a:ext uri="{FF2B5EF4-FFF2-40B4-BE49-F238E27FC236}">
                <a16:creationId xmlns:a16="http://schemas.microsoft.com/office/drawing/2014/main" id="{38ED574B-34C2-0140-AE6B-E825F158C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4267200"/>
            <a:ext cx="1219200" cy="304800"/>
          </a:xfrm>
        </p:spPr>
        <p:txBody>
          <a:bodyPr/>
          <a:lstStyle/>
          <a:p>
            <a:r>
              <a:rPr lang="en-US" altLang="en-US" sz="2800" b="1">
                <a:solidFill>
                  <a:srgbClr val="FF0000"/>
                </a:solidFill>
              </a:rPr>
              <a:t>Setup:</a:t>
            </a:r>
          </a:p>
        </p:txBody>
      </p:sp>
      <p:sp>
        <p:nvSpPr>
          <p:cNvPr id="110599" name="Text Box 1031">
            <a:extLst>
              <a:ext uri="{FF2B5EF4-FFF2-40B4-BE49-F238E27FC236}">
                <a16:creationId xmlns:a16="http://schemas.microsoft.com/office/drawing/2014/main" id="{0B184107-C386-B448-9902-1BA5C0CE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19119"/>
            <a:ext cx="607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Please take a moment to mute your cell phone!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366" name="Picture 1032">
            <a:extLst>
              <a:ext uri="{FF2B5EF4-FFF2-40B4-BE49-F238E27FC236}">
                <a16:creationId xmlns:a16="http://schemas.microsoft.com/office/drawing/2014/main" id="{1916D5F0-79B7-894E-B402-2274F61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0"/>
            <a:ext cx="869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33">
            <a:extLst>
              <a:ext uri="{FF2B5EF4-FFF2-40B4-BE49-F238E27FC236}">
                <a16:creationId xmlns:a16="http://schemas.microsoft.com/office/drawing/2014/main" id="{0442931B-E898-0749-B40F-C7CED0A7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381000"/>
            <a:ext cx="14874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Use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 pencil,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not a pen!</a:t>
            </a:r>
          </a:p>
        </p:txBody>
      </p:sp>
      <p:pic>
        <p:nvPicPr>
          <p:cNvPr id="15368" name="Picture 1034" descr="Scantron2b">
            <a:extLst>
              <a:ext uri="{FF2B5EF4-FFF2-40B4-BE49-F238E27FC236}">
                <a16:creationId xmlns:a16="http://schemas.microsoft.com/office/drawing/2014/main" id="{A78BC932-3427-8249-85D3-E21B9D37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841625"/>
            <a:ext cx="18192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1038">
            <a:extLst>
              <a:ext uri="{FF2B5EF4-FFF2-40B4-BE49-F238E27FC236}">
                <a16:creationId xmlns:a16="http://schemas.microsoft.com/office/drawing/2014/main" id="{6A5D2584-B0FE-B54F-94E0-D349E408AA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114800"/>
            <a:ext cx="381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39">
            <a:extLst>
              <a:ext uri="{FF2B5EF4-FFF2-40B4-BE49-F238E27FC236}">
                <a16:creationId xmlns:a16="http://schemas.microsoft.com/office/drawing/2014/main" id="{0515E687-7755-9940-9696-0B77FBB88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4196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040">
            <a:extLst>
              <a:ext uri="{FF2B5EF4-FFF2-40B4-BE49-F238E27FC236}">
                <a16:creationId xmlns:a16="http://schemas.microsoft.com/office/drawing/2014/main" id="{A00D181F-420B-4140-9274-89AB5EB3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720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5372" name="Line 1041">
            <a:extLst>
              <a:ext uri="{FF2B5EF4-FFF2-40B4-BE49-F238E27FC236}">
                <a16:creationId xmlns:a16="http://schemas.microsoft.com/office/drawing/2014/main" id="{268440FB-C9ED-474D-B843-0D0A017DAB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4572000"/>
            <a:ext cx="609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" descr="Scantron3.png">
            <a:extLst>
              <a:ext uri="{FF2B5EF4-FFF2-40B4-BE49-F238E27FC236}">
                <a16:creationId xmlns:a16="http://schemas.microsoft.com/office/drawing/2014/main" id="{818EDBAD-7C28-1A4A-9378-776FC23AF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23876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Line 1036">
            <a:extLst>
              <a:ext uri="{FF2B5EF4-FFF2-40B4-BE49-F238E27FC236}">
                <a16:creationId xmlns:a16="http://schemas.microsoft.com/office/drawing/2014/main" id="{30F9B2BD-11FC-3F4D-BBB3-16676E448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905000"/>
            <a:ext cx="1828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1037">
            <a:extLst>
              <a:ext uri="{FF2B5EF4-FFF2-40B4-BE49-F238E27FC236}">
                <a16:creationId xmlns:a16="http://schemas.microsoft.com/office/drawing/2014/main" id="{F17347E1-4A43-4F47-9985-43FBE6A021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990600"/>
            <a:ext cx="2057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TextBox 1">
            <a:extLst>
              <a:ext uri="{FF2B5EF4-FFF2-40B4-BE49-F238E27FC236}">
                <a16:creationId xmlns:a16="http://schemas.microsoft.com/office/drawing/2014/main" id="{61912578-328B-3346-BDD1-718C53F41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19" y="2767013"/>
            <a:ext cx="4730782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Don’t forget:  you’ll need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a new scantron for class on Monday!</a:t>
            </a:r>
          </a:p>
        </p:txBody>
      </p:sp>
      <p:sp>
        <p:nvSpPr>
          <p:cNvPr id="15377" name="Text Box 1042">
            <a:extLst>
              <a:ext uri="{FF2B5EF4-FFF2-40B4-BE49-F238E27FC236}">
                <a16:creationId xmlns:a16="http://schemas.microsoft.com/office/drawing/2014/main" id="{B04EC775-92A3-D345-A539-B097080E2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4976813"/>
            <a:ext cx="4984750" cy="107721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CC00"/>
                </a:solidFill>
              </a:rPr>
              <a:t>Reading assignment</a:t>
            </a:r>
            <a:endParaRPr lang="en-US" altLang="en-US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/>
              <a:t>Chapter 6</a:t>
            </a:r>
            <a:r>
              <a:rPr lang="en-US" altLang="en-US" sz="2000" i="1" dirty="0"/>
              <a:t>, Telescopes,</a:t>
            </a:r>
            <a:r>
              <a:rPr lang="en-US" altLang="en-US" sz="2000" dirty="0"/>
              <a:t> </a:t>
            </a:r>
            <a:r>
              <a:rPr lang="en-US" altLang="en-US" sz="2000" b="1" dirty="0"/>
              <a:t>pp. 165 – 189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 dirty="0"/>
              <a:t>(skip the math)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3E6C1-9781-3A4C-B57A-59B75A8924D3}"/>
              </a:ext>
            </a:extLst>
          </p:cNvPr>
          <p:cNvSpPr txBox="1"/>
          <p:nvPr/>
        </p:nvSpPr>
        <p:spPr>
          <a:xfrm>
            <a:off x="990600" y="4360625"/>
            <a:ext cx="2169825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LABS ARE 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>
            <a:extLst>
              <a:ext uri="{FF2B5EF4-FFF2-40B4-BE49-F238E27FC236}">
                <a16:creationId xmlns:a16="http://schemas.microsoft.com/office/drawing/2014/main" id="{6124B2C3-4079-8F48-B906-34ABFC0BC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45763" name="Text Box 3">
            <a:extLst>
              <a:ext uri="{FF2B5EF4-FFF2-40B4-BE49-F238E27FC236}">
                <a16:creationId xmlns:a16="http://schemas.microsoft.com/office/drawing/2014/main" id="{72D0AA44-1B7B-4748-8F00-A845D67E9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61D2C7B5-1EDD-E144-9F8E-2C60B91967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8</a:t>
            </a:r>
          </a:p>
        </p:txBody>
      </p:sp>
      <p:sp>
        <p:nvSpPr>
          <p:cNvPr id="245765" name="Text Box 5">
            <a:extLst>
              <a:ext uri="{FF2B5EF4-FFF2-40B4-BE49-F238E27FC236}">
                <a16:creationId xmlns:a16="http://schemas.microsoft.com/office/drawing/2014/main" id="{937F435C-14DB-1C43-9A22-7A46A116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45766" name="Text Box 6">
            <a:extLst>
              <a:ext uri="{FF2B5EF4-FFF2-40B4-BE49-F238E27FC236}">
                <a16:creationId xmlns:a16="http://schemas.microsoft.com/office/drawing/2014/main" id="{A509153D-1DF2-2041-92A3-75A15E022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95400"/>
            <a:ext cx="67056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The largest telescope we have at Ole Miss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	is 15 inches. What category is that?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Large professional.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B</a:t>
            </a:r>
            <a:r>
              <a:rPr lang="en-US" altLang="x-none" sz="2400" dirty="0"/>
              <a:t> </a:t>
            </a:r>
            <a:r>
              <a:rPr lang="en-US" altLang="x-none" sz="2400" b="1" dirty="0"/>
              <a:t>Average professional.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C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A decent amateur size.</a:t>
            </a:r>
            <a:endParaRPr lang="en-US" altLang="x-none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A small amateur size.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Uselessly small for astronomy.</a:t>
            </a:r>
          </a:p>
        </p:txBody>
      </p:sp>
      <p:sp>
        <p:nvSpPr>
          <p:cNvPr id="245767" name="Text Box 7">
            <a:extLst>
              <a:ext uri="{FF2B5EF4-FFF2-40B4-BE49-F238E27FC236}">
                <a16:creationId xmlns:a16="http://schemas.microsoft.com/office/drawing/2014/main" id="{831D3F0A-B1FD-6344-AC28-E350DB10E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45768" name="Text Box 8">
            <a:extLst>
              <a:ext uri="{FF2B5EF4-FFF2-40B4-BE49-F238E27FC236}">
                <a16:creationId xmlns:a16="http://schemas.microsoft.com/office/drawing/2014/main" id="{539E58E1-F49F-4E43-ACFC-2C7F8EBBE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45769" name="Text Box 9">
            <a:extLst>
              <a:ext uri="{FF2B5EF4-FFF2-40B4-BE49-F238E27FC236}">
                <a16:creationId xmlns:a16="http://schemas.microsoft.com/office/drawing/2014/main" id="{F7D158E1-0C59-4045-86BF-8F387C521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45770" name="Text Box 10">
            <a:extLst>
              <a:ext uri="{FF2B5EF4-FFF2-40B4-BE49-F238E27FC236}">
                <a16:creationId xmlns:a16="http://schemas.microsoft.com/office/drawing/2014/main" id="{489D2ED5-15CC-B349-8B5B-20587FA5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45771" name="Text Box 11">
            <a:extLst>
              <a:ext uri="{FF2B5EF4-FFF2-40B4-BE49-F238E27FC236}">
                <a16:creationId xmlns:a16="http://schemas.microsoft.com/office/drawing/2014/main" id="{5557D8AB-16DC-0147-9CD4-326118677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5772" name="Text Box 12">
            <a:extLst>
              <a:ext uri="{FF2B5EF4-FFF2-40B4-BE49-F238E27FC236}">
                <a16:creationId xmlns:a16="http://schemas.microsoft.com/office/drawing/2014/main" id="{3087D320-735F-794F-A664-BD935A5BD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45773" name="Text Box 13">
            <a:extLst>
              <a:ext uri="{FF2B5EF4-FFF2-40B4-BE49-F238E27FC236}">
                <a16:creationId xmlns:a16="http://schemas.microsoft.com/office/drawing/2014/main" id="{4996D45A-A3B0-3547-A4A4-7DFC2C55A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45774" name="Text Box 14">
            <a:extLst>
              <a:ext uri="{FF2B5EF4-FFF2-40B4-BE49-F238E27FC236}">
                <a16:creationId xmlns:a16="http://schemas.microsoft.com/office/drawing/2014/main" id="{AAD388DC-01BE-9343-8DDA-3215C82E6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45775" name="Text Box 15">
            <a:extLst>
              <a:ext uri="{FF2B5EF4-FFF2-40B4-BE49-F238E27FC236}">
                <a16:creationId xmlns:a16="http://schemas.microsoft.com/office/drawing/2014/main" id="{25A90A9D-94C9-1748-8C31-3576920C4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45776" name="Text Box 16">
            <a:extLst>
              <a:ext uri="{FF2B5EF4-FFF2-40B4-BE49-F238E27FC236}">
                <a16:creationId xmlns:a16="http://schemas.microsoft.com/office/drawing/2014/main" id="{D53E3B88-405E-CB45-A916-39FE2EA62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45777" name="Text Box 17">
            <a:extLst>
              <a:ext uri="{FF2B5EF4-FFF2-40B4-BE49-F238E27FC236}">
                <a16:creationId xmlns:a16="http://schemas.microsoft.com/office/drawing/2014/main" id="{B6F303CB-37B2-0A48-8A38-19BE28747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5778" name="Text Box 18">
            <a:extLst>
              <a:ext uri="{FF2B5EF4-FFF2-40B4-BE49-F238E27FC236}">
                <a16:creationId xmlns:a16="http://schemas.microsoft.com/office/drawing/2014/main" id="{995BACFF-95E5-414F-A558-0404D7FB1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45779" name="Text Box 19">
            <a:extLst>
              <a:ext uri="{FF2B5EF4-FFF2-40B4-BE49-F238E27FC236}">
                <a16:creationId xmlns:a16="http://schemas.microsoft.com/office/drawing/2014/main" id="{60BB6DF8-B6E2-0E46-ADFA-6A286D20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45780" name="Text Box 20">
            <a:extLst>
              <a:ext uri="{FF2B5EF4-FFF2-40B4-BE49-F238E27FC236}">
                <a16:creationId xmlns:a16="http://schemas.microsoft.com/office/drawing/2014/main" id="{7FC8D789-12BF-3644-A408-8897331B5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5781" name="Text Box 21">
            <a:extLst>
              <a:ext uri="{FF2B5EF4-FFF2-40B4-BE49-F238E27FC236}">
                <a16:creationId xmlns:a16="http://schemas.microsoft.com/office/drawing/2014/main" id="{31742817-5724-304E-9E25-E67BDC2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45782" name="Text Box 22">
            <a:extLst>
              <a:ext uri="{FF2B5EF4-FFF2-40B4-BE49-F238E27FC236}">
                <a16:creationId xmlns:a16="http://schemas.microsoft.com/office/drawing/2014/main" id="{08FA92B0-EB0E-B64F-8AA0-BB50B0DDC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5783" name="Text Box 23">
            <a:extLst>
              <a:ext uri="{FF2B5EF4-FFF2-40B4-BE49-F238E27FC236}">
                <a16:creationId xmlns:a16="http://schemas.microsoft.com/office/drawing/2014/main" id="{2BB6A9E2-BD2F-7040-AE08-986C753C7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5784" name="Text Box 24">
            <a:extLst>
              <a:ext uri="{FF2B5EF4-FFF2-40B4-BE49-F238E27FC236}">
                <a16:creationId xmlns:a16="http://schemas.microsoft.com/office/drawing/2014/main" id="{4C869245-62EA-4642-9C71-319AF584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45785" name="Text Box 25">
            <a:extLst>
              <a:ext uri="{FF2B5EF4-FFF2-40B4-BE49-F238E27FC236}">
                <a16:creationId xmlns:a16="http://schemas.microsoft.com/office/drawing/2014/main" id="{3216826A-0708-6E4B-9769-C761F7439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5786" name="Text Box 26">
            <a:extLst>
              <a:ext uri="{FF2B5EF4-FFF2-40B4-BE49-F238E27FC236}">
                <a16:creationId xmlns:a16="http://schemas.microsoft.com/office/drawing/2014/main" id="{7C428D6A-59F4-7B46-98C0-E98663CEB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45787" name="Text Box 27">
            <a:extLst>
              <a:ext uri="{FF2B5EF4-FFF2-40B4-BE49-F238E27FC236}">
                <a16:creationId xmlns:a16="http://schemas.microsoft.com/office/drawing/2014/main" id="{ADF96EB8-47BE-644F-A670-86B72770C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45788" name="Text Box 28">
            <a:extLst>
              <a:ext uri="{FF2B5EF4-FFF2-40B4-BE49-F238E27FC236}">
                <a16:creationId xmlns:a16="http://schemas.microsoft.com/office/drawing/2014/main" id="{37C9B413-20D8-024B-A996-55C30BAA0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45789" name="Text Box 29">
            <a:extLst>
              <a:ext uri="{FF2B5EF4-FFF2-40B4-BE49-F238E27FC236}">
                <a16:creationId xmlns:a16="http://schemas.microsoft.com/office/drawing/2014/main" id="{F056B156-AC00-3B45-8246-63FA43A5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45790" name="Text Box 30">
            <a:extLst>
              <a:ext uri="{FF2B5EF4-FFF2-40B4-BE49-F238E27FC236}">
                <a16:creationId xmlns:a16="http://schemas.microsoft.com/office/drawing/2014/main" id="{0728EA1A-3FCF-8342-B6CA-338671097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45791" name="Text Box 31">
            <a:extLst>
              <a:ext uri="{FF2B5EF4-FFF2-40B4-BE49-F238E27FC236}">
                <a16:creationId xmlns:a16="http://schemas.microsoft.com/office/drawing/2014/main" id="{C088EE45-1C54-6142-80D9-1F044C4C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45792" name="Text Box 32">
            <a:extLst>
              <a:ext uri="{FF2B5EF4-FFF2-40B4-BE49-F238E27FC236}">
                <a16:creationId xmlns:a16="http://schemas.microsoft.com/office/drawing/2014/main" id="{B8053E19-0BE8-DC49-B746-FFAEEDEE4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45793" name="Text Box 33">
            <a:extLst>
              <a:ext uri="{FF2B5EF4-FFF2-40B4-BE49-F238E27FC236}">
                <a16:creationId xmlns:a16="http://schemas.microsoft.com/office/drawing/2014/main" id="{A6135B08-CA72-814B-9F07-DB60A0417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45794" name="Text Box 34">
            <a:extLst>
              <a:ext uri="{FF2B5EF4-FFF2-40B4-BE49-F238E27FC236}">
                <a16:creationId xmlns:a16="http://schemas.microsoft.com/office/drawing/2014/main" id="{6B75F25D-3D9E-7C4F-978B-606204DC3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45795" name="Text Box 35">
            <a:extLst>
              <a:ext uri="{FF2B5EF4-FFF2-40B4-BE49-F238E27FC236}">
                <a16:creationId xmlns:a16="http://schemas.microsoft.com/office/drawing/2014/main" id="{E3AB899A-28CA-1A41-89F5-3E719162F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 animBg="1"/>
      <p:bldP spid="245763" grpId="0" animBg="1"/>
      <p:bldP spid="245765" grpId="0" animBg="1"/>
      <p:bldP spid="245766" grpId="0"/>
      <p:bldP spid="245766" grpId="1"/>
      <p:bldP spid="245767" grpId="0" animBg="1"/>
      <p:bldP spid="245768" grpId="0" animBg="1"/>
      <p:bldP spid="245769" grpId="0" animBg="1"/>
      <p:bldP spid="245770" grpId="0" animBg="1"/>
      <p:bldP spid="245771" grpId="0" animBg="1"/>
      <p:bldP spid="245772" grpId="0" animBg="1"/>
      <p:bldP spid="245773" grpId="0" animBg="1"/>
      <p:bldP spid="245774" grpId="0" animBg="1"/>
      <p:bldP spid="245775" grpId="0" animBg="1"/>
      <p:bldP spid="245776" grpId="0" animBg="1"/>
      <p:bldP spid="245777" grpId="0" animBg="1"/>
      <p:bldP spid="245778" grpId="0" animBg="1"/>
      <p:bldP spid="245779" grpId="0" animBg="1"/>
      <p:bldP spid="245780" grpId="0" animBg="1"/>
      <p:bldP spid="245781" grpId="0" animBg="1"/>
      <p:bldP spid="245782" grpId="0" animBg="1"/>
      <p:bldP spid="245783" grpId="0" animBg="1"/>
      <p:bldP spid="245784" grpId="0" animBg="1"/>
      <p:bldP spid="245785" grpId="0" animBg="1"/>
      <p:bldP spid="245786" grpId="0" animBg="1"/>
      <p:bldP spid="245787" grpId="0" animBg="1"/>
      <p:bldP spid="245788" grpId="0" animBg="1"/>
      <p:bldP spid="245789" grpId="0" animBg="1"/>
      <p:bldP spid="245790" grpId="0" animBg="1"/>
      <p:bldP spid="245791" grpId="0" animBg="1"/>
      <p:bldP spid="245792" grpId="0" animBg="1"/>
      <p:bldP spid="245793" grpId="0" animBg="1"/>
      <p:bldP spid="245794" grpId="0" animBg="1"/>
      <p:bldP spid="2457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8GoodSeeing">
            <a:extLst>
              <a:ext uri="{FF2B5EF4-FFF2-40B4-BE49-F238E27FC236}">
                <a16:creationId xmlns:a16="http://schemas.microsoft.com/office/drawing/2014/main" id="{7A192DF6-E508-254D-BD07-91513622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 Box 3">
            <a:extLst>
              <a:ext uri="{FF2B5EF4-FFF2-40B4-BE49-F238E27FC236}">
                <a16:creationId xmlns:a16="http://schemas.microsoft.com/office/drawing/2014/main" id="{374624D9-4798-DA48-B44C-80CD5A64F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2578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sz="2800" b="1" dirty="0">
                <a:solidFill>
                  <a:srgbClr val="FF0000"/>
                </a:solidFill>
              </a:rPr>
              <a:t>            :</a:t>
            </a:r>
            <a:r>
              <a:rPr lang="en-US" altLang="x-none" dirty="0">
                <a:solidFill>
                  <a:srgbClr val="66FFFF"/>
                </a:solidFill>
              </a:rPr>
              <a:t> </a:t>
            </a:r>
            <a:r>
              <a:rPr lang="en-US" altLang="x-none" dirty="0">
                <a:solidFill>
                  <a:srgbClr val="FFFF00"/>
                </a:solidFill>
              </a:rPr>
              <a:t>air moves </a:t>
            </a:r>
            <a:r>
              <a:rPr lang="en-US" altLang="x-none" dirty="0">
                <a:solidFill>
                  <a:srgbClr val="FFFF00"/>
                </a:solidFill>
                <a:sym typeface="Symbol" charset="2"/>
              </a:rPr>
              <a:t></a:t>
            </a:r>
            <a:r>
              <a:rPr lang="en-US" altLang="x-none" dirty="0">
                <a:solidFill>
                  <a:srgbClr val="FFFF00"/>
                </a:solidFill>
              </a:rPr>
              <a:t> </a:t>
            </a:r>
          </a:p>
          <a:p>
            <a:pPr>
              <a:defRPr/>
            </a:pPr>
            <a:r>
              <a:rPr lang="en-US" altLang="x-none" dirty="0">
                <a:solidFill>
                  <a:srgbClr val="FFFF00"/>
                </a:solidFill>
              </a:rPr>
              <a:t>   stars jump around and twinkle</a:t>
            </a:r>
            <a:endParaRPr lang="en-US" altLang="x-none" dirty="0">
              <a:solidFill>
                <a:srgbClr val="66FFFF"/>
              </a:solidFill>
            </a:endParaRP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2 to 4 arc seconds in Mississippi</a:t>
            </a: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1 arc second in good location</a:t>
            </a:r>
          </a:p>
          <a:p>
            <a:pPr>
              <a:defRPr/>
            </a:pPr>
            <a:r>
              <a:rPr lang="en-US" altLang="x-none" dirty="0">
                <a:solidFill>
                  <a:srgbClr val="66FFFF"/>
                </a:solidFill>
              </a:rPr>
              <a:t>   • 0.4 arc second on Mauna Kea, Hawaii</a:t>
            </a:r>
            <a:endParaRPr lang="en-US" altLang="x-none" dirty="0"/>
          </a:p>
        </p:txBody>
      </p:sp>
      <p:sp>
        <p:nvSpPr>
          <p:cNvPr id="231428" name="Line 4">
            <a:extLst>
              <a:ext uri="{FF2B5EF4-FFF2-40B4-BE49-F238E27FC236}">
                <a16:creationId xmlns:a16="http://schemas.microsoft.com/office/drawing/2014/main" id="{9D0FE5FA-F284-284A-AC57-2A51459D0D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2151063"/>
            <a:ext cx="1981200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29" name="Line 5">
            <a:extLst>
              <a:ext uri="{FF2B5EF4-FFF2-40B4-BE49-F238E27FC236}">
                <a16:creationId xmlns:a16="http://schemas.microsoft.com/office/drawing/2014/main" id="{B2752473-A7EF-FA4D-8BFC-6DFA04DD9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2609850"/>
            <a:ext cx="198120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0" name="AutoShape 6">
            <a:extLst>
              <a:ext uri="{FF2B5EF4-FFF2-40B4-BE49-F238E27FC236}">
                <a16:creationId xmlns:a16="http://schemas.microsoft.com/office/drawing/2014/main" id="{5A4ADA04-7E8C-3945-A074-6B6E69A47562}"/>
              </a:ext>
            </a:extLst>
          </p:cNvPr>
          <p:cNvSpPr>
            <a:spLocks/>
          </p:cNvSpPr>
          <p:nvPr/>
        </p:nvSpPr>
        <p:spPr bwMode="auto">
          <a:xfrm>
            <a:off x="2743200" y="2117725"/>
            <a:ext cx="457200" cy="4572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1" name="Text Box 7">
            <a:extLst>
              <a:ext uri="{FF2B5EF4-FFF2-40B4-BE49-F238E27FC236}">
                <a16:creationId xmlns:a16="http://schemas.microsoft.com/office/drawing/2014/main" id="{0459DABD-9BDA-994C-A9B6-69CEF4515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168525"/>
            <a:ext cx="2652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Size of “seeing”</a:t>
            </a:r>
            <a:endParaRPr lang="en-US" altLang="x-none" dirty="0">
              <a:solidFill>
                <a:srgbClr val="66FFFF"/>
              </a:solidFill>
            </a:endParaRPr>
          </a:p>
        </p:txBody>
      </p:sp>
      <p:sp>
        <p:nvSpPr>
          <p:cNvPr id="231432" name="Rectangle 8">
            <a:extLst>
              <a:ext uri="{FF2B5EF4-FFF2-40B4-BE49-F238E27FC236}">
                <a16:creationId xmlns:a16="http://schemas.microsoft.com/office/drawing/2014/main" id="{37DC31C1-9EF2-A74D-AE99-862D97AC03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-76200"/>
            <a:ext cx="1524000" cy="685800"/>
          </a:xfrm>
        </p:spPr>
        <p:txBody>
          <a:bodyPr/>
          <a:lstStyle/>
          <a:p>
            <a:pPr>
              <a:defRPr/>
            </a:pPr>
            <a:r>
              <a:rPr lang="en-US" altLang="x-none" sz="3200" b="1">
                <a:solidFill>
                  <a:srgbClr val="FF0000"/>
                </a:solidFill>
              </a:rPr>
              <a:t>Seeing</a:t>
            </a:r>
            <a:endParaRPr lang="en-US" altLang="x-none" sz="2800" b="1">
              <a:solidFill>
                <a:srgbClr val="FF0000"/>
              </a:solidFill>
            </a:endParaRPr>
          </a:p>
        </p:txBody>
      </p:sp>
      <p:sp>
        <p:nvSpPr>
          <p:cNvPr id="231434" name="Text Box 10">
            <a:extLst>
              <a:ext uri="{FF2B5EF4-FFF2-40B4-BE49-F238E27FC236}">
                <a16:creationId xmlns:a16="http://schemas.microsoft.com/office/drawing/2014/main" id="{99482F04-73D9-8D4F-B381-889AEAC45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21275"/>
            <a:ext cx="979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Bad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seeing</a:t>
            </a:r>
            <a:endParaRPr lang="en-US" altLang="x-none" dirty="0"/>
          </a:p>
        </p:txBody>
      </p:sp>
      <p:sp>
        <p:nvSpPr>
          <p:cNvPr id="231435" name="Text Box 11">
            <a:extLst>
              <a:ext uri="{FF2B5EF4-FFF2-40B4-BE49-F238E27FC236}">
                <a16:creationId xmlns:a16="http://schemas.microsoft.com/office/drawing/2014/main" id="{C5F91FF5-2A22-E14A-B6B7-2590C1DEF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979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Good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seeing</a:t>
            </a:r>
            <a:endParaRPr lang="en-US" altLang="x-none" dirty="0"/>
          </a:p>
        </p:txBody>
      </p:sp>
      <p:sp>
        <p:nvSpPr>
          <p:cNvPr id="231437" name="Line 13">
            <a:extLst>
              <a:ext uri="{FF2B5EF4-FFF2-40B4-BE49-F238E27FC236}">
                <a16:creationId xmlns:a16="http://schemas.microsoft.com/office/drawing/2014/main" id="{434AAC27-0E3A-2E49-A8D3-BC1C2A751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6477000"/>
            <a:ext cx="674688" cy="2032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044" name="Picture 14" descr="8Seeing1">
            <a:extLst>
              <a:ext uri="{FF2B5EF4-FFF2-40B4-BE49-F238E27FC236}">
                <a16:creationId xmlns:a16="http://schemas.microsoft.com/office/drawing/2014/main" id="{D05C11A2-3F0E-F946-A055-16C54F34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">
            <a:extLst>
              <a:ext uri="{FF2B5EF4-FFF2-40B4-BE49-F238E27FC236}">
                <a16:creationId xmlns:a16="http://schemas.microsoft.com/office/drawing/2014/main" id="{004BD9EE-2A4B-C843-B66D-7AA000A14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971800"/>
            <a:ext cx="830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2">
            <a:extLst>
              <a:ext uri="{FF2B5EF4-FFF2-40B4-BE49-F238E27FC236}">
                <a16:creationId xmlns:a16="http://schemas.microsoft.com/office/drawing/2014/main" id="{EB6AA63C-3676-0E48-BD05-9D32282CC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3962400"/>
            <a:ext cx="620712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3">
            <a:extLst>
              <a:ext uri="{FF2B5EF4-FFF2-40B4-BE49-F238E27FC236}">
                <a16:creationId xmlns:a16="http://schemas.microsoft.com/office/drawing/2014/main" id="{5FCE2BE3-63C2-9C43-B9B0-5F83A3DD0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724400"/>
            <a:ext cx="2889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4">
            <a:extLst>
              <a:ext uri="{FF2B5EF4-FFF2-40B4-BE49-F238E27FC236}">
                <a16:creationId xmlns:a16="http://schemas.microsoft.com/office/drawing/2014/main" id="{95ECECD3-E93F-4B44-9F25-07CE944BE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63763"/>
            <a:ext cx="10001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5">
            <a:extLst>
              <a:ext uri="{FF2B5EF4-FFF2-40B4-BE49-F238E27FC236}">
                <a16:creationId xmlns:a16="http://schemas.microsoft.com/office/drawing/2014/main" id="{D6B0F005-D9DA-AD40-BEAD-310EB26B5B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5486400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TextBox 6">
            <a:extLst>
              <a:ext uri="{FF2B5EF4-FFF2-40B4-BE49-F238E27FC236}">
                <a16:creationId xmlns:a16="http://schemas.microsoft.com/office/drawing/2014/main" id="{A968B58D-0591-4041-9672-1DADDBEBC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463" y="2349500"/>
            <a:ext cx="10874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Venus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Jup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 Sat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  Mars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Uranus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0FAAFF-02B2-F347-8F58-F0074EC78A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24425" y="2082800"/>
            <a:ext cx="619125" cy="8699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EB21CE-176F-424E-8A7D-2096B37550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3400" y="2071688"/>
            <a:ext cx="522288" cy="0"/>
          </a:xfrm>
          <a:prstGeom prst="straightConnector1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6C2A123-BD4A-EC45-9E5B-ED53ED0DEB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6800" y="1981200"/>
            <a:ext cx="0" cy="161925"/>
          </a:xfrm>
          <a:prstGeom prst="line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8FFDEF-2E2E-2746-B78A-DFCD537AEB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42288" y="1981200"/>
            <a:ext cx="0" cy="161925"/>
          </a:xfrm>
          <a:prstGeom prst="line">
            <a:avLst/>
          </a:prstGeom>
          <a:noFill/>
          <a:ln w="3175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4055" name="TextBox 26">
            <a:extLst>
              <a:ext uri="{FF2B5EF4-FFF2-40B4-BE49-F238E27FC236}">
                <a16:creationId xmlns:a16="http://schemas.microsoft.com/office/drawing/2014/main" id="{BC0417AB-44DA-014B-A47E-80893326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15240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66FFFF"/>
                </a:solidFill>
              </a:rPr>
              <a:t>30 as</a:t>
            </a:r>
          </a:p>
        </p:txBody>
      </p:sp>
      <p:sp>
        <p:nvSpPr>
          <p:cNvPr id="44056" name="TextBox 27">
            <a:extLst>
              <a:ext uri="{FF2B5EF4-FFF2-40B4-BE49-F238E27FC236}">
                <a16:creationId xmlns:a16="http://schemas.microsoft.com/office/drawing/2014/main" id="{49FF8CD2-C97C-1744-ACF4-5E4B6DDCA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838200"/>
            <a:ext cx="207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FFFF"/>
                </a:solidFill>
              </a:rPr>
              <a:t>Compare sizes: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CFF9A0-8975-1742-9137-BFF6CB1BA5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0"/>
            <a:ext cx="0" cy="6858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4058" name="Picture 15" descr="8BadSeeing">
            <a:extLst>
              <a:ext uri="{FF2B5EF4-FFF2-40B4-BE49-F238E27FC236}">
                <a16:creationId xmlns:a16="http://schemas.microsoft.com/office/drawing/2014/main" id="{A9052961-AF65-9846-82B8-60A7633A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4800600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6" name="Line 12">
            <a:extLst>
              <a:ext uri="{FF2B5EF4-FFF2-40B4-BE49-F238E27FC236}">
                <a16:creationId xmlns:a16="http://schemas.microsoft.com/office/drawing/2014/main" id="{88A26322-FC12-DB4E-AEEB-F8313B143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535613"/>
            <a:ext cx="7620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433" name="Text Box 9">
            <a:extLst>
              <a:ext uri="{FF2B5EF4-FFF2-40B4-BE49-F238E27FC236}">
                <a16:creationId xmlns:a16="http://schemas.microsoft.com/office/drawing/2014/main" id="{DE4FDDE2-F7CD-5044-B34C-1B522F6F2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6934200" cy="2308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3300"/>
                </a:solidFill>
              </a:rPr>
              <a:t>Seeing limits magnification to a few hundred at best</a:t>
            </a: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Look at a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double star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in good and 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in bad</a:t>
            </a:r>
          </a:p>
          <a:p>
            <a:pPr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weather:</a:t>
            </a:r>
            <a:endParaRPr lang="en-US" altLang="x-none" b="1" dirty="0">
              <a:solidFill>
                <a:schemeClr val="accent2"/>
              </a:solidFill>
            </a:endParaRPr>
          </a:p>
        </p:txBody>
      </p:sp>
      <p:pic>
        <p:nvPicPr>
          <p:cNvPr id="44061" name="Picture 1">
            <a:extLst>
              <a:ext uri="{FF2B5EF4-FFF2-40B4-BE49-F238E27FC236}">
                <a16:creationId xmlns:a16="http://schemas.microsoft.com/office/drawing/2014/main" id="{84C6F35F-4B38-6544-808F-D0B913826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646488"/>
            <a:ext cx="4398963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0C84A3F1-DDBF-8842-A8CD-D2F998285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762000"/>
          </a:xfrm>
        </p:spPr>
        <p:txBody>
          <a:bodyPr/>
          <a:lstStyle/>
          <a:p>
            <a:pPr>
              <a:defRPr/>
            </a:pPr>
            <a:r>
              <a:rPr lang="en-US" altLang="x-none" sz="2800" b="1">
                <a:solidFill>
                  <a:srgbClr val="FF3300"/>
                </a:solidFill>
              </a:rPr>
              <a:t>Magnification computed</a:t>
            </a:r>
            <a:endParaRPr lang="en-US" altLang="x-none"/>
          </a:p>
        </p:txBody>
      </p:sp>
      <p:pic>
        <p:nvPicPr>
          <p:cNvPr id="48130" name="Picture 3" descr="TelescopeTypes_372x269">
            <a:extLst>
              <a:ext uri="{FF2B5EF4-FFF2-40B4-BE49-F238E27FC236}">
                <a16:creationId xmlns:a16="http://schemas.microsoft.com/office/drawing/2014/main" id="{4953C65B-7DA3-804F-87E0-CC9DEC3B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009B1FAD-3984-FA42-AA55-014016DC1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b="1"/>
              <a:t>M = f</a:t>
            </a:r>
            <a:r>
              <a:rPr lang="en-US" altLang="x-none" b="1" baseline="-25000"/>
              <a:t>objective</a:t>
            </a:r>
            <a:r>
              <a:rPr lang="en-US" altLang="x-none" b="1"/>
              <a:t>/f</a:t>
            </a:r>
            <a:r>
              <a:rPr lang="en-US" altLang="x-none" b="1" baseline="-25000"/>
              <a:t>eyepiece</a:t>
            </a:r>
            <a:endParaRPr lang="en-US" altLang="x-none" b="1"/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DA3281E5-9986-8F42-8561-DC0A3BE0E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62400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/>
              <a:t>Example:</a:t>
            </a:r>
          </a:p>
        </p:txBody>
      </p:sp>
      <p:pic>
        <p:nvPicPr>
          <p:cNvPr id="48133" name="Picture 6" descr="Meade12">
            <a:extLst>
              <a:ext uri="{FF2B5EF4-FFF2-40B4-BE49-F238E27FC236}">
                <a16:creationId xmlns:a16="http://schemas.microsoft.com/office/drawing/2014/main" id="{1FD7E64C-1775-6240-8E0E-54C0CD54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4763"/>
            <a:ext cx="434340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AB10FDF6-484A-EC49-BCA1-F6CECD10A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1960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1800" b="1">
                <a:solidFill>
                  <a:srgbClr val="FF3300"/>
                </a:solidFill>
              </a:rPr>
              <a:t>Meade, diameter = 12 inches, f</a:t>
            </a:r>
            <a:r>
              <a:rPr lang="en-US" altLang="x-none" sz="1800" b="1" baseline="-25000">
                <a:solidFill>
                  <a:srgbClr val="FF3300"/>
                </a:solidFill>
              </a:rPr>
              <a:t>obj</a:t>
            </a:r>
            <a:r>
              <a:rPr lang="en-US" altLang="x-none" sz="1800" b="1">
                <a:solidFill>
                  <a:srgbClr val="FF3300"/>
                </a:solidFill>
              </a:rPr>
              <a:t> = 3048 mm</a:t>
            </a:r>
            <a:endParaRPr lang="en-US" altLang="x-none" b="1"/>
          </a:p>
        </p:txBody>
      </p:sp>
      <p:sp>
        <p:nvSpPr>
          <p:cNvPr id="200712" name="Text Box 8">
            <a:extLst>
              <a:ext uri="{FF2B5EF4-FFF2-40B4-BE49-F238E27FC236}">
                <a16:creationId xmlns:a16="http://schemas.microsoft.com/office/drawing/2014/main" id="{9FE175FB-2C11-DC4A-AEB1-AF75227CE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0" y="4800600"/>
            <a:ext cx="38417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800" b="1"/>
              <a:t>Resolution:	0.4 as (optical)</a:t>
            </a:r>
          </a:p>
          <a:p>
            <a:pPr>
              <a:defRPr/>
            </a:pPr>
            <a:r>
              <a:rPr lang="en-US" altLang="x-none" sz="1800" b="1"/>
              <a:t>		1-2 as atmospheric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f=26 mm eyepiece, M = 117 x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f=10 mm eyepiece, M = 305 x</a:t>
            </a:r>
          </a:p>
          <a:p>
            <a:pPr>
              <a:defRPr/>
            </a:pPr>
            <a:r>
              <a:rPr lang="en-US" altLang="x-none" sz="1800" b="1">
                <a:solidFill>
                  <a:schemeClr val="accent2"/>
                </a:solidFill>
              </a:rPr>
              <a:t>With f = 4 mm eyepiece, M = 762 x</a:t>
            </a:r>
            <a:endParaRPr lang="en-US" altLang="x-none" sz="1800" b="1"/>
          </a:p>
        </p:txBody>
      </p:sp>
      <p:sp>
        <p:nvSpPr>
          <p:cNvPr id="200713" name="Text Box 9">
            <a:extLst>
              <a:ext uri="{FF2B5EF4-FFF2-40B4-BE49-F238E27FC236}">
                <a16:creationId xmlns:a16="http://schemas.microsoft.com/office/drawing/2014/main" id="{9DA317F8-2D1A-8648-A597-2F3D8246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400800"/>
            <a:ext cx="339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FF3300"/>
                </a:solidFill>
              </a:rPr>
              <a:t>Which ones make sense?</a:t>
            </a:r>
            <a:endParaRPr lang="en-US" altLang="x-none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FCF53625-C922-604D-93EF-DD3169CBB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19600" cy="762000"/>
          </a:xfrm>
        </p:spPr>
        <p:txBody>
          <a:bodyPr/>
          <a:lstStyle/>
          <a:p>
            <a:pPr>
              <a:defRPr/>
            </a:pPr>
            <a:r>
              <a:rPr lang="en-US" altLang="x-none" sz="800" b="1">
                <a:solidFill>
                  <a:schemeClr val="tx1"/>
                </a:solidFill>
              </a:rPr>
              <a:t>Smallest detail Moon</a:t>
            </a:r>
            <a:endParaRPr lang="en-US" altLang="x-none"/>
          </a:p>
        </p:txBody>
      </p:sp>
      <p:pic>
        <p:nvPicPr>
          <p:cNvPr id="50178" name="Picture 3" descr="Craters(VLT)">
            <a:extLst>
              <a:ext uri="{FF2B5EF4-FFF2-40B4-BE49-F238E27FC236}">
                <a16:creationId xmlns:a16="http://schemas.microsoft.com/office/drawing/2014/main" id="{33A82F51-98E2-EF46-860D-9FF63187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BD9A9180-47A4-9742-AF6F-C1A920D05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7848600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3200" b="1" u="sng" dirty="0">
                <a:solidFill>
                  <a:srgbClr val="FF3300"/>
                </a:solidFill>
              </a:rPr>
              <a:t>The smallest detail we can see on the Moon</a:t>
            </a:r>
            <a:r>
              <a:rPr lang="en-US" altLang="x-none" b="1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01734" name="Text Box 6">
            <a:extLst>
              <a:ext uri="{FF2B5EF4-FFF2-40B4-BE49-F238E27FC236}">
                <a16:creationId xmlns:a16="http://schemas.microsoft.com/office/drawing/2014/main" id="{B3F6906E-3F73-8E4B-9C7A-F891939C1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292" y="4953000"/>
            <a:ext cx="25144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a 1 mile wide </a:t>
            </a:r>
            <a:r>
              <a:rPr lang="en-US" altLang="x-none" b="1" dirty="0" err="1">
                <a:solidFill>
                  <a:srgbClr val="FFFF00"/>
                </a:solidFill>
              </a:rPr>
              <a:t>rille</a:t>
            </a:r>
            <a:endParaRPr lang="en-US" altLang="x-none" b="1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x-none" b="1" i="1" dirty="0">
                <a:solidFill>
                  <a:srgbClr val="FFFF00"/>
                </a:solidFill>
              </a:rPr>
              <a:t>(looks 1 as wide)</a:t>
            </a:r>
            <a:endParaRPr lang="en-US" altLang="x-none" b="1" i="1" dirty="0"/>
          </a:p>
        </p:txBody>
      </p:sp>
      <p:sp>
        <p:nvSpPr>
          <p:cNvPr id="201735" name="Line 7">
            <a:extLst>
              <a:ext uri="{FF2B5EF4-FFF2-40B4-BE49-F238E27FC236}">
                <a16:creationId xmlns:a16="http://schemas.microsoft.com/office/drawing/2014/main" id="{B734056C-2481-424E-9B0C-D5060D2A18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4800600"/>
            <a:ext cx="304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877DBF4-6D00-2946-90F0-1D1AA98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1742" y="1615281"/>
            <a:ext cx="30480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x-none" sz="3200" b="1" dirty="0">
                <a:solidFill>
                  <a:schemeClr val="accent2">
                    <a:lumMod val="75000"/>
                  </a:schemeClr>
                </a:solidFill>
              </a:rPr>
              <a:t>Crater </a:t>
            </a:r>
            <a:r>
              <a:rPr lang="en-US" altLang="x-none" sz="3200" b="1" i="1" dirty="0">
                <a:solidFill>
                  <a:schemeClr val="accent2">
                    <a:lumMod val="75000"/>
                  </a:schemeClr>
                </a:solidFill>
              </a:rPr>
              <a:t>Cameron</a:t>
            </a:r>
            <a:endParaRPr lang="en-US" altLang="x-none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950ED5DA-B98A-0C45-8342-17C17020F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2">
            <a:extLst>
              <a:ext uri="{FF2B5EF4-FFF2-40B4-BE49-F238E27FC236}">
                <a16:creationId xmlns:a16="http://schemas.microsoft.com/office/drawing/2014/main" id="{61EC6A85-2AA1-5641-AB50-F70DAB122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77507" name="Text Box 3">
            <a:extLst>
              <a:ext uri="{FF2B5EF4-FFF2-40B4-BE49-F238E27FC236}">
                <a16:creationId xmlns:a16="http://schemas.microsoft.com/office/drawing/2014/main" id="{959650A8-A367-2443-9829-F7E72D0B3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7508" name="Rectangle 4">
            <a:extLst>
              <a:ext uri="{FF2B5EF4-FFF2-40B4-BE49-F238E27FC236}">
                <a16:creationId xmlns:a16="http://schemas.microsoft.com/office/drawing/2014/main" id="{8FB112DF-8F39-F44D-8312-4FF15452A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9</a:t>
            </a:r>
          </a:p>
        </p:txBody>
      </p:sp>
      <p:sp>
        <p:nvSpPr>
          <p:cNvPr id="277509" name="Text Box 5">
            <a:extLst>
              <a:ext uri="{FF2B5EF4-FFF2-40B4-BE49-F238E27FC236}">
                <a16:creationId xmlns:a16="http://schemas.microsoft.com/office/drawing/2014/main" id="{F545C45C-93B4-1B4E-93C1-93C6F2FA3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77510" name="Text Box 6">
            <a:extLst>
              <a:ext uri="{FF2B5EF4-FFF2-40B4-BE49-F238E27FC236}">
                <a16:creationId xmlns:a16="http://schemas.microsoft.com/office/drawing/2014/main" id="{89CDA27C-A48D-2644-9D78-279FBCD4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7543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What is seeing?</a:t>
            </a: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The amount of air starlight passes through to reach our eyes.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 </a:t>
            </a:r>
            <a:r>
              <a:rPr lang="en-US" altLang="x-none" sz="2400" b="1" dirty="0">
                <a:solidFill>
                  <a:srgbClr val="FF0000"/>
                </a:solidFill>
              </a:rPr>
              <a:t>The diameter of the blur caused by the atmosphere.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C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amount of light passing through the atmosphere.</a:t>
            </a:r>
            <a:endParaRPr lang="en-US" altLang="x-none" sz="24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brightness of a star as it appears to us in the sky.</a:t>
            </a:r>
          </a:p>
        </p:txBody>
      </p:sp>
      <p:sp>
        <p:nvSpPr>
          <p:cNvPr id="277511" name="Text Box 7">
            <a:extLst>
              <a:ext uri="{FF2B5EF4-FFF2-40B4-BE49-F238E27FC236}">
                <a16:creationId xmlns:a16="http://schemas.microsoft.com/office/drawing/2014/main" id="{464E2998-E330-BE46-A8BE-ED084A94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77512" name="Text Box 8">
            <a:extLst>
              <a:ext uri="{FF2B5EF4-FFF2-40B4-BE49-F238E27FC236}">
                <a16:creationId xmlns:a16="http://schemas.microsoft.com/office/drawing/2014/main" id="{76E4B00A-2DEA-9040-8153-4BA8975FC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D6EF2B39-3240-D442-B3C9-0298FF8B3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77514" name="Text Box 10">
            <a:extLst>
              <a:ext uri="{FF2B5EF4-FFF2-40B4-BE49-F238E27FC236}">
                <a16:creationId xmlns:a16="http://schemas.microsoft.com/office/drawing/2014/main" id="{A087C0F7-90D5-EA48-B48B-2AA481CCF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77515" name="Text Box 11">
            <a:extLst>
              <a:ext uri="{FF2B5EF4-FFF2-40B4-BE49-F238E27FC236}">
                <a16:creationId xmlns:a16="http://schemas.microsoft.com/office/drawing/2014/main" id="{C540B2AE-A74D-5246-8D80-169518D10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77516" name="Text Box 12">
            <a:extLst>
              <a:ext uri="{FF2B5EF4-FFF2-40B4-BE49-F238E27FC236}">
                <a16:creationId xmlns:a16="http://schemas.microsoft.com/office/drawing/2014/main" id="{4AFFFA80-88F9-B643-98E8-355C52048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7517" name="Text Box 13">
            <a:extLst>
              <a:ext uri="{FF2B5EF4-FFF2-40B4-BE49-F238E27FC236}">
                <a16:creationId xmlns:a16="http://schemas.microsoft.com/office/drawing/2014/main" id="{5233AC95-78D9-974A-AAF7-73CB1AF3E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77518" name="Text Box 14">
            <a:extLst>
              <a:ext uri="{FF2B5EF4-FFF2-40B4-BE49-F238E27FC236}">
                <a16:creationId xmlns:a16="http://schemas.microsoft.com/office/drawing/2014/main" id="{150B1F05-937E-914D-BEAC-0E96C71B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77519" name="Text Box 15">
            <a:extLst>
              <a:ext uri="{FF2B5EF4-FFF2-40B4-BE49-F238E27FC236}">
                <a16:creationId xmlns:a16="http://schemas.microsoft.com/office/drawing/2014/main" id="{D66C16DE-CCC2-B845-BE47-4A4DFE5F8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77520" name="Text Box 16">
            <a:extLst>
              <a:ext uri="{FF2B5EF4-FFF2-40B4-BE49-F238E27FC236}">
                <a16:creationId xmlns:a16="http://schemas.microsoft.com/office/drawing/2014/main" id="{10EB3E00-0FBA-034B-BDE0-F211FC70F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77521" name="Text Box 17">
            <a:extLst>
              <a:ext uri="{FF2B5EF4-FFF2-40B4-BE49-F238E27FC236}">
                <a16:creationId xmlns:a16="http://schemas.microsoft.com/office/drawing/2014/main" id="{B0BA0AB1-F166-344B-80DB-420193B9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77522" name="Text Box 18">
            <a:extLst>
              <a:ext uri="{FF2B5EF4-FFF2-40B4-BE49-F238E27FC236}">
                <a16:creationId xmlns:a16="http://schemas.microsoft.com/office/drawing/2014/main" id="{996DDF22-02F5-5044-AA75-72617D78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77523" name="Text Box 19">
            <a:extLst>
              <a:ext uri="{FF2B5EF4-FFF2-40B4-BE49-F238E27FC236}">
                <a16:creationId xmlns:a16="http://schemas.microsoft.com/office/drawing/2014/main" id="{AD3F5C80-6DA9-DE49-9CAC-6122C5DF5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77524" name="Text Box 20">
            <a:extLst>
              <a:ext uri="{FF2B5EF4-FFF2-40B4-BE49-F238E27FC236}">
                <a16:creationId xmlns:a16="http://schemas.microsoft.com/office/drawing/2014/main" id="{EFD1C4E8-EAD1-8B4A-B062-2BC237DE3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77525" name="Text Box 21">
            <a:extLst>
              <a:ext uri="{FF2B5EF4-FFF2-40B4-BE49-F238E27FC236}">
                <a16:creationId xmlns:a16="http://schemas.microsoft.com/office/drawing/2014/main" id="{D51F7A51-DC69-9E49-B9C2-A554619CB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77526" name="Text Box 22">
            <a:extLst>
              <a:ext uri="{FF2B5EF4-FFF2-40B4-BE49-F238E27FC236}">
                <a16:creationId xmlns:a16="http://schemas.microsoft.com/office/drawing/2014/main" id="{F3886937-1487-084D-A936-90F12233D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7527" name="Text Box 23">
            <a:extLst>
              <a:ext uri="{FF2B5EF4-FFF2-40B4-BE49-F238E27FC236}">
                <a16:creationId xmlns:a16="http://schemas.microsoft.com/office/drawing/2014/main" id="{3EF6B7DE-38C9-9A4F-B66E-13E14D05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77528" name="Text Box 24">
            <a:extLst>
              <a:ext uri="{FF2B5EF4-FFF2-40B4-BE49-F238E27FC236}">
                <a16:creationId xmlns:a16="http://schemas.microsoft.com/office/drawing/2014/main" id="{C49CAAD3-231F-A444-BAF4-C4E2E9DE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7529" name="Text Box 25">
            <a:extLst>
              <a:ext uri="{FF2B5EF4-FFF2-40B4-BE49-F238E27FC236}">
                <a16:creationId xmlns:a16="http://schemas.microsoft.com/office/drawing/2014/main" id="{2A5C543A-718A-9741-BFE9-27A501EA0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7530" name="Text Box 26">
            <a:extLst>
              <a:ext uri="{FF2B5EF4-FFF2-40B4-BE49-F238E27FC236}">
                <a16:creationId xmlns:a16="http://schemas.microsoft.com/office/drawing/2014/main" id="{3F5BD885-D004-F646-B992-57C878FDB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77531" name="Text Box 27">
            <a:extLst>
              <a:ext uri="{FF2B5EF4-FFF2-40B4-BE49-F238E27FC236}">
                <a16:creationId xmlns:a16="http://schemas.microsoft.com/office/drawing/2014/main" id="{8A763338-5D37-9246-A54E-C08BBE24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77532" name="Text Box 28">
            <a:extLst>
              <a:ext uri="{FF2B5EF4-FFF2-40B4-BE49-F238E27FC236}">
                <a16:creationId xmlns:a16="http://schemas.microsoft.com/office/drawing/2014/main" id="{42BF4E2C-0BA4-E64A-8127-5BBE863A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77533" name="Text Box 29">
            <a:extLst>
              <a:ext uri="{FF2B5EF4-FFF2-40B4-BE49-F238E27FC236}">
                <a16:creationId xmlns:a16="http://schemas.microsoft.com/office/drawing/2014/main" id="{2F7786AB-2B5F-BF4D-B300-CDBC94B8B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77534" name="Text Box 30">
            <a:extLst>
              <a:ext uri="{FF2B5EF4-FFF2-40B4-BE49-F238E27FC236}">
                <a16:creationId xmlns:a16="http://schemas.microsoft.com/office/drawing/2014/main" id="{1EBFE475-C46E-524D-83FF-DC9B01A07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77535" name="Text Box 31">
            <a:extLst>
              <a:ext uri="{FF2B5EF4-FFF2-40B4-BE49-F238E27FC236}">
                <a16:creationId xmlns:a16="http://schemas.microsoft.com/office/drawing/2014/main" id="{CADBBE9B-4F89-AE41-B72C-C40B7B7AF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77536" name="Text Box 32">
            <a:extLst>
              <a:ext uri="{FF2B5EF4-FFF2-40B4-BE49-F238E27FC236}">
                <a16:creationId xmlns:a16="http://schemas.microsoft.com/office/drawing/2014/main" id="{AFD09897-4D02-D749-A338-0910DFAA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77537" name="Text Box 33">
            <a:extLst>
              <a:ext uri="{FF2B5EF4-FFF2-40B4-BE49-F238E27FC236}">
                <a16:creationId xmlns:a16="http://schemas.microsoft.com/office/drawing/2014/main" id="{5457D0B9-63AD-4B46-8673-7160FB67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77538" name="Text Box 34">
            <a:extLst>
              <a:ext uri="{FF2B5EF4-FFF2-40B4-BE49-F238E27FC236}">
                <a16:creationId xmlns:a16="http://schemas.microsoft.com/office/drawing/2014/main" id="{69DFFAF6-E4CD-2343-8957-D4B674C8A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77539" name="Text Box 35">
            <a:extLst>
              <a:ext uri="{FF2B5EF4-FFF2-40B4-BE49-F238E27FC236}">
                <a16:creationId xmlns:a16="http://schemas.microsoft.com/office/drawing/2014/main" id="{343CCF5D-C25F-0E43-9F30-BD5824BE9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77540" name="Text Box 36">
            <a:extLst>
              <a:ext uri="{FF2B5EF4-FFF2-40B4-BE49-F238E27FC236}">
                <a16:creationId xmlns:a16="http://schemas.microsoft.com/office/drawing/2014/main" id="{A38F13B6-2FA8-DE40-A3A9-F2CD972E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 animBg="1"/>
      <p:bldP spid="277507" grpId="0" animBg="1"/>
      <p:bldP spid="277509" grpId="0" animBg="1"/>
      <p:bldP spid="277510" grpId="0"/>
      <p:bldP spid="277510" grpId="1"/>
      <p:bldP spid="277511" grpId="0" animBg="1"/>
      <p:bldP spid="277512" grpId="0" animBg="1"/>
      <p:bldP spid="277513" grpId="0" animBg="1"/>
      <p:bldP spid="277514" grpId="0" animBg="1"/>
      <p:bldP spid="277515" grpId="0" animBg="1"/>
      <p:bldP spid="277516" grpId="0" animBg="1"/>
      <p:bldP spid="277517" grpId="0" animBg="1"/>
      <p:bldP spid="277518" grpId="0" animBg="1"/>
      <p:bldP spid="277519" grpId="0" animBg="1"/>
      <p:bldP spid="277520" grpId="0" animBg="1"/>
      <p:bldP spid="277521" grpId="0" animBg="1"/>
      <p:bldP spid="277522" grpId="0" animBg="1"/>
      <p:bldP spid="277523" grpId="0" animBg="1"/>
      <p:bldP spid="277524" grpId="0" animBg="1"/>
      <p:bldP spid="277525" grpId="0" animBg="1"/>
      <p:bldP spid="277526" grpId="0" animBg="1"/>
      <p:bldP spid="277527" grpId="0" animBg="1"/>
      <p:bldP spid="277528" grpId="0" animBg="1"/>
      <p:bldP spid="277529" grpId="0" animBg="1"/>
      <p:bldP spid="277530" grpId="0" animBg="1"/>
      <p:bldP spid="277531" grpId="0" animBg="1"/>
      <p:bldP spid="277532" grpId="0" animBg="1"/>
      <p:bldP spid="277533" grpId="0" animBg="1"/>
      <p:bldP spid="277534" grpId="0" animBg="1"/>
      <p:bldP spid="277535" grpId="0" animBg="1"/>
      <p:bldP spid="277536" grpId="0" animBg="1"/>
      <p:bldP spid="277537" grpId="0" animBg="1"/>
      <p:bldP spid="277538" grpId="0" animBg="1"/>
      <p:bldP spid="277539" grpId="0" animBg="1"/>
      <p:bldP spid="2775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2">
            <a:extLst>
              <a:ext uri="{FF2B5EF4-FFF2-40B4-BE49-F238E27FC236}">
                <a16:creationId xmlns:a16="http://schemas.microsoft.com/office/drawing/2014/main" id="{EF3F9AFD-C139-A643-86FD-E52AA9891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79555" name="Text Box 3">
            <a:extLst>
              <a:ext uri="{FF2B5EF4-FFF2-40B4-BE49-F238E27FC236}">
                <a16:creationId xmlns:a16="http://schemas.microsoft.com/office/drawing/2014/main" id="{37699122-8A6E-A141-9C0E-DBB3AB6C7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79556" name="Rectangle 4">
            <a:extLst>
              <a:ext uri="{FF2B5EF4-FFF2-40B4-BE49-F238E27FC236}">
                <a16:creationId xmlns:a16="http://schemas.microsoft.com/office/drawing/2014/main" id="{EA4F51E5-6AD3-4F49-9F5A-338BE3ECB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10</a:t>
            </a:r>
          </a:p>
        </p:txBody>
      </p:sp>
      <p:sp>
        <p:nvSpPr>
          <p:cNvPr id="279557" name="Text Box 5">
            <a:extLst>
              <a:ext uri="{FF2B5EF4-FFF2-40B4-BE49-F238E27FC236}">
                <a16:creationId xmlns:a16="http://schemas.microsoft.com/office/drawing/2014/main" id="{F59946E5-E391-9847-93D7-C33DCCDBF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79558" name="Text Box 6">
            <a:extLst>
              <a:ext uri="{FF2B5EF4-FFF2-40B4-BE49-F238E27FC236}">
                <a16:creationId xmlns:a16="http://schemas.microsoft.com/office/drawing/2014/main" id="{CCBCE7A9-1D82-4F48-8547-4F0338DA6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67818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Which of the following limits the magnification of all but the smallest telescopes?</a:t>
            </a: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Optical effects.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B </a:t>
            </a:r>
            <a:r>
              <a:rPr lang="en-US" altLang="x-none" sz="2400" b="1" dirty="0"/>
              <a:t>Quality of the lens/mirror.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C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Seeing.</a:t>
            </a:r>
            <a:endParaRPr lang="en-US" altLang="x-none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shaking of the telescope mount.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Inaccurate tracking.</a:t>
            </a:r>
          </a:p>
        </p:txBody>
      </p:sp>
      <p:sp>
        <p:nvSpPr>
          <p:cNvPr id="279559" name="Text Box 7">
            <a:extLst>
              <a:ext uri="{FF2B5EF4-FFF2-40B4-BE49-F238E27FC236}">
                <a16:creationId xmlns:a16="http://schemas.microsoft.com/office/drawing/2014/main" id="{E6E53124-63F8-F54D-96A1-A08156A46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79560" name="Text Box 8">
            <a:extLst>
              <a:ext uri="{FF2B5EF4-FFF2-40B4-BE49-F238E27FC236}">
                <a16:creationId xmlns:a16="http://schemas.microsoft.com/office/drawing/2014/main" id="{8D58599B-70A3-9543-92D2-502058039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9561" name="Text Box 9">
            <a:extLst>
              <a:ext uri="{FF2B5EF4-FFF2-40B4-BE49-F238E27FC236}">
                <a16:creationId xmlns:a16="http://schemas.microsoft.com/office/drawing/2014/main" id="{9991B21C-EA56-9F4D-8D3A-D0E681612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79562" name="Text Box 10">
            <a:extLst>
              <a:ext uri="{FF2B5EF4-FFF2-40B4-BE49-F238E27FC236}">
                <a16:creationId xmlns:a16="http://schemas.microsoft.com/office/drawing/2014/main" id="{21339754-4F48-F041-9181-C3A6FE24C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79563" name="Text Box 11">
            <a:extLst>
              <a:ext uri="{FF2B5EF4-FFF2-40B4-BE49-F238E27FC236}">
                <a16:creationId xmlns:a16="http://schemas.microsoft.com/office/drawing/2014/main" id="{093FC3F4-2D60-2E4E-998D-5269AC26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79564" name="Text Box 12">
            <a:extLst>
              <a:ext uri="{FF2B5EF4-FFF2-40B4-BE49-F238E27FC236}">
                <a16:creationId xmlns:a16="http://schemas.microsoft.com/office/drawing/2014/main" id="{62835C7A-2DC5-6D46-9BEF-A252CAF92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9565" name="Text Box 13">
            <a:extLst>
              <a:ext uri="{FF2B5EF4-FFF2-40B4-BE49-F238E27FC236}">
                <a16:creationId xmlns:a16="http://schemas.microsoft.com/office/drawing/2014/main" id="{116FCF7C-804F-8642-9D0F-A84FD08A9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79566" name="Text Box 14">
            <a:extLst>
              <a:ext uri="{FF2B5EF4-FFF2-40B4-BE49-F238E27FC236}">
                <a16:creationId xmlns:a16="http://schemas.microsoft.com/office/drawing/2014/main" id="{FBCC0568-8F05-4D4E-A1FB-F26E9B73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79567" name="Text Box 15">
            <a:extLst>
              <a:ext uri="{FF2B5EF4-FFF2-40B4-BE49-F238E27FC236}">
                <a16:creationId xmlns:a16="http://schemas.microsoft.com/office/drawing/2014/main" id="{3140CF22-420D-E74C-86FB-01E1DD55C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79568" name="Text Box 16">
            <a:extLst>
              <a:ext uri="{FF2B5EF4-FFF2-40B4-BE49-F238E27FC236}">
                <a16:creationId xmlns:a16="http://schemas.microsoft.com/office/drawing/2014/main" id="{1F945783-633A-FC4E-B762-9AF3AB5D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79569" name="Text Box 17">
            <a:extLst>
              <a:ext uri="{FF2B5EF4-FFF2-40B4-BE49-F238E27FC236}">
                <a16:creationId xmlns:a16="http://schemas.microsoft.com/office/drawing/2014/main" id="{544B346A-A8F6-D542-A07D-479B8D0F6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79570" name="Text Box 18">
            <a:extLst>
              <a:ext uri="{FF2B5EF4-FFF2-40B4-BE49-F238E27FC236}">
                <a16:creationId xmlns:a16="http://schemas.microsoft.com/office/drawing/2014/main" id="{A670C204-5F0C-894B-856B-96838C0BE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79571" name="Text Box 19">
            <a:extLst>
              <a:ext uri="{FF2B5EF4-FFF2-40B4-BE49-F238E27FC236}">
                <a16:creationId xmlns:a16="http://schemas.microsoft.com/office/drawing/2014/main" id="{A56FC5EB-48DB-4C41-B126-DE9C21A5D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79572" name="Text Box 20">
            <a:extLst>
              <a:ext uri="{FF2B5EF4-FFF2-40B4-BE49-F238E27FC236}">
                <a16:creationId xmlns:a16="http://schemas.microsoft.com/office/drawing/2014/main" id="{0CD2D92A-6D2D-4140-8CBE-5597E676B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79573" name="Text Box 21">
            <a:extLst>
              <a:ext uri="{FF2B5EF4-FFF2-40B4-BE49-F238E27FC236}">
                <a16:creationId xmlns:a16="http://schemas.microsoft.com/office/drawing/2014/main" id="{12BAED5B-B02F-3E47-AB47-6D456140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79574" name="Text Box 22">
            <a:extLst>
              <a:ext uri="{FF2B5EF4-FFF2-40B4-BE49-F238E27FC236}">
                <a16:creationId xmlns:a16="http://schemas.microsoft.com/office/drawing/2014/main" id="{930CB4FB-D13E-8943-BC57-B1E40D31B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9575" name="Text Box 23">
            <a:extLst>
              <a:ext uri="{FF2B5EF4-FFF2-40B4-BE49-F238E27FC236}">
                <a16:creationId xmlns:a16="http://schemas.microsoft.com/office/drawing/2014/main" id="{C0F277F9-BDCC-AF4E-B076-CBF626736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79576" name="Text Box 24">
            <a:extLst>
              <a:ext uri="{FF2B5EF4-FFF2-40B4-BE49-F238E27FC236}">
                <a16:creationId xmlns:a16="http://schemas.microsoft.com/office/drawing/2014/main" id="{709B7D73-50AF-8045-9702-E56C60785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9577" name="Text Box 25">
            <a:extLst>
              <a:ext uri="{FF2B5EF4-FFF2-40B4-BE49-F238E27FC236}">
                <a16:creationId xmlns:a16="http://schemas.microsoft.com/office/drawing/2014/main" id="{D4521437-E6E5-6943-9E48-6E01D75B1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9578" name="Text Box 26">
            <a:extLst>
              <a:ext uri="{FF2B5EF4-FFF2-40B4-BE49-F238E27FC236}">
                <a16:creationId xmlns:a16="http://schemas.microsoft.com/office/drawing/2014/main" id="{7034B7FE-2D24-F348-AC27-61B8D8A54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79579" name="Text Box 27">
            <a:extLst>
              <a:ext uri="{FF2B5EF4-FFF2-40B4-BE49-F238E27FC236}">
                <a16:creationId xmlns:a16="http://schemas.microsoft.com/office/drawing/2014/main" id="{8DD30E43-65A6-0C42-A1CA-31135D770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79580" name="Text Box 28">
            <a:extLst>
              <a:ext uri="{FF2B5EF4-FFF2-40B4-BE49-F238E27FC236}">
                <a16:creationId xmlns:a16="http://schemas.microsoft.com/office/drawing/2014/main" id="{C8BC0A90-3699-6F41-BF2E-29367EB83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79581" name="Text Box 29">
            <a:extLst>
              <a:ext uri="{FF2B5EF4-FFF2-40B4-BE49-F238E27FC236}">
                <a16:creationId xmlns:a16="http://schemas.microsoft.com/office/drawing/2014/main" id="{593935DC-4965-3A46-957C-46A32F17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79582" name="Text Box 30">
            <a:extLst>
              <a:ext uri="{FF2B5EF4-FFF2-40B4-BE49-F238E27FC236}">
                <a16:creationId xmlns:a16="http://schemas.microsoft.com/office/drawing/2014/main" id="{B0E99365-ECFF-5547-A25D-FD3AAD63D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79583" name="Text Box 31">
            <a:extLst>
              <a:ext uri="{FF2B5EF4-FFF2-40B4-BE49-F238E27FC236}">
                <a16:creationId xmlns:a16="http://schemas.microsoft.com/office/drawing/2014/main" id="{05B0FE23-A7E2-6D4D-8F9E-BC32BF1F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79584" name="Text Box 32">
            <a:extLst>
              <a:ext uri="{FF2B5EF4-FFF2-40B4-BE49-F238E27FC236}">
                <a16:creationId xmlns:a16="http://schemas.microsoft.com/office/drawing/2014/main" id="{6A79000D-8081-F741-AB0B-946A3407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79585" name="Text Box 33">
            <a:extLst>
              <a:ext uri="{FF2B5EF4-FFF2-40B4-BE49-F238E27FC236}">
                <a16:creationId xmlns:a16="http://schemas.microsoft.com/office/drawing/2014/main" id="{D01AA048-1BE7-5F40-9224-66D663739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79586" name="Text Box 34">
            <a:extLst>
              <a:ext uri="{FF2B5EF4-FFF2-40B4-BE49-F238E27FC236}">
                <a16:creationId xmlns:a16="http://schemas.microsoft.com/office/drawing/2014/main" id="{8C927976-7997-0E4A-A08A-AF3A3015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79587" name="Text Box 35">
            <a:extLst>
              <a:ext uri="{FF2B5EF4-FFF2-40B4-BE49-F238E27FC236}">
                <a16:creationId xmlns:a16="http://schemas.microsoft.com/office/drawing/2014/main" id="{CBB598F2-88B6-A14D-A268-078DA821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79588" name="Text Box 36">
            <a:extLst>
              <a:ext uri="{FF2B5EF4-FFF2-40B4-BE49-F238E27FC236}">
                <a16:creationId xmlns:a16="http://schemas.microsoft.com/office/drawing/2014/main" id="{1B846EF9-7BEA-B548-A3BD-5B2728482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 animBg="1"/>
      <p:bldP spid="279555" grpId="0" animBg="1"/>
      <p:bldP spid="279557" grpId="0" animBg="1"/>
      <p:bldP spid="279558" grpId="0"/>
      <p:bldP spid="279558" grpId="1"/>
      <p:bldP spid="279559" grpId="0" animBg="1"/>
      <p:bldP spid="279560" grpId="0" animBg="1"/>
      <p:bldP spid="279561" grpId="0" animBg="1"/>
      <p:bldP spid="279562" grpId="0" animBg="1"/>
      <p:bldP spid="279563" grpId="0" animBg="1"/>
      <p:bldP spid="279564" grpId="0" animBg="1"/>
      <p:bldP spid="279565" grpId="0" animBg="1"/>
      <p:bldP spid="279566" grpId="0" animBg="1"/>
      <p:bldP spid="279567" grpId="0" animBg="1"/>
      <p:bldP spid="279568" grpId="0" animBg="1"/>
      <p:bldP spid="279569" grpId="0" animBg="1"/>
      <p:bldP spid="279570" grpId="0" animBg="1"/>
      <p:bldP spid="279571" grpId="0" animBg="1"/>
      <p:bldP spid="279572" grpId="0" animBg="1"/>
      <p:bldP spid="279573" grpId="0" animBg="1"/>
      <p:bldP spid="279574" grpId="0" animBg="1"/>
      <p:bldP spid="279575" grpId="0" animBg="1"/>
      <p:bldP spid="279576" grpId="0" animBg="1"/>
      <p:bldP spid="279577" grpId="0" animBg="1"/>
      <p:bldP spid="279578" grpId="0" animBg="1"/>
      <p:bldP spid="279579" grpId="0" animBg="1"/>
      <p:bldP spid="279580" grpId="0" animBg="1"/>
      <p:bldP spid="279581" grpId="0" animBg="1"/>
      <p:bldP spid="279582" grpId="0" animBg="1"/>
      <p:bldP spid="279583" grpId="0" animBg="1"/>
      <p:bldP spid="279584" grpId="0" animBg="1"/>
      <p:bldP spid="279585" grpId="0" animBg="1"/>
      <p:bldP spid="279586" grpId="0" animBg="1"/>
      <p:bldP spid="279587" grpId="0" animBg="1"/>
      <p:bldP spid="2795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 Box 2">
            <a:extLst>
              <a:ext uri="{FF2B5EF4-FFF2-40B4-BE49-F238E27FC236}">
                <a16:creationId xmlns:a16="http://schemas.microsoft.com/office/drawing/2014/main" id="{F92ECCCA-0FE5-8446-9E8C-F1F4B74AD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83651" name="Text Box 3">
            <a:extLst>
              <a:ext uri="{FF2B5EF4-FFF2-40B4-BE49-F238E27FC236}">
                <a16:creationId xmlns:a16="http://schemas.microsoft.com/office/drawing/2014/main" id="{8461651D-AB06-1740-BD72-AB4F5D236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3652" name="Rectangle 4">
            <a:extLst>
              <a:ext uri="{FF2B5EF4-FFF2-40B4-BE49-F238E27FC236}">
                <a16:creationId xmlns:a16="http://schemas.microsoft.com/office/drawing/2014/main" id="{B2E4C8DF-B5C3-1841-9059-47675EA3C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11</a:t>
            </a:r>
          </a:p>
        </p:txBody>
      </p:sp>
      <p:sp>
        <p:nvSpPr>
          <p:cNvPr id="283653" name="Text Box 5">
            <a:extLst>
              <a:ext uri="{FF2B5EF4-FFF2-40B4-BE49-F238E27FC236}">
                <a16:creationId xmlns:a16="http://schemas.microsoft.com/office/drawing/2014/main" id="{BD1019BD-F870-C647-987B-E2DAFE0D0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83654" name="Text Box 6">
            <a:extLst>
              <a:ext uri="{FF2B5EF4-FFF2-40B4-BE49-F238E27FC236}">
                <a16:creationId xmlns:a16="http://schemas.microsoft.com/office/drawing/2014/main" id="{D8600656-6497-2748-AABA-88682C1AB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8900"/>
            <a:ext cx="7086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en-US" altLang="x-none" b="1" dirty="0">
                <a:solidFill>
                  <a:schemeClr val="accent2"/>
                </a:solidFill>
              </a:rPr>
              <a:t>How small is the smallest detail we can still discern on the Moon with a very good telescope?</a:t>
            </a:r>
            <a:endParaRPr lang="en-US" altLang="x-none" b="1" dirty="0"/>
          </a:p>
          <a:p>
            <a:pPr>
              <a:defRPr/>
            </a:pPr>
            <a:endParaRPr lang="en-US" altLang="x-none" sz="3200" b="1" dirty="0">
              <a:solidFill>
                <a:srgbClr val="00CC00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A</a:t>
            </a:r>
            <a:r>
              <a:rPr lang="en-US" altLang="x-none" b="1" dirty="0"/>
              <a:t> 100 miles. 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FF0000"/>
                </a:solidFill>
              </a:rPr>
              <a:t>	B </a:t>
            </a:r>
            <a:r>
              <a:rPr lang="en-US" altLang="x-none" b="1" dirty="0">
                <a:solidFill>
                  <a:srgbClr val="FF0000"/>
                </a:solidFill>
              </a:rPr>
              <a:t>1 mile. </a:t>
            </a: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C</a:t>
            </a:r>
            <a:r>
              <a:rPr lang="en-US" altLang="x-none" dirty="0"/>
              <a:t> </a:t>
            </a:r>
            <a:r>
              <a:rPr lang="en-US" altLang="x-none" b="1" dirty="0"/>
              <a:t>10 feet.</a:t>
            </a:r>
            <a:endParaRPr lang="en-US" altLang="x-none" dirty="0"/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D</a:t>
            </a:r>
            <a:r>
              <a:rPr lang="en-US" altLang="x-none" b="1" dirty="0"/>
              <a:t> 1 foot.</a:t>
            </a:r>
            <a:endParaRPr lang="en-US" altLang="x-none" b="1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x-none" sz="3200" b="1" dirty="0">
                <a:solidFill>
                  <a:srgbClr val="00CC00"/>
                </a:solidFill>
              </a:rPr>
              <a:t>	E</a:t>
            </a:r>
            <a:r>
              <a:rPr lang="en-US" altLang="x-none" b="1" dirty="0"/>
              <a:t> 1 inch.</a:t>
            </a:r>
          </a:p>
        </p:txBody>
      </p:sp>
      <p:sp>
        <p:nvSpPr>
          <p:cNvPr id="283655" name="Text Box 7">
            <a:extLst>
              <a:ext uri="{FF2B5EF4-FFF2-40B4-BE49-F238E27FC236}">
                <a16:creationId xmlns:a16="http://schemas.microsoft.com/office/drawing/2014/main" id="{B4AFEAFA-7EB6-3841-837B-415E687DE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83656" name="Text Box 8">
            <a:extLst>
              <a:ext uri="{FF2B5EF4-FFF2-40B4-BE49-F238E27FC236}">
                <a16:creationId xmlns:a16="http://schemas.microsoft.com/office/drawing/2014/main" id="{2EA05FFD-038C-8040-A74B-476C4E57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83657" name="Text Box 9">
            <a:extLst>
              <a:ext uri="{FF2B5EF4-FFF2-40B4-BE49-F238E27FC236}">
                <a16:creationId xmlns:a16="http://schemas.microsoft.com/office/drawing/2014/main" id="{695EA7B0-EB87-E045-90E9-7A9D6501C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83658" name="Text Box 10">
            <a:extLst>
              <a:ext uri="{FF2B5EF4-FFF2-40B4-BE49-F238E27FC236}">
                <a16:creationId xmlns:a16="http://schemas.microsoft.com/office/drawing/2014/main" id="{1C6E84F6-3E79-294F-A6EB-7DA51BB7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83659" name="Text Box 11">
            <a:extLst>
              <a:ext uri="{FF2B5EF4-FFF2-40B4-BE49-F238E27FC236}">
                <a16:creationId xmlns:a16="http://schemas.microsoft.com/office/drawing/2014/main" id="{8D6B0B62-2406-1D43-9778-8981565E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83660" name="Text Box 12">
            <a:extLst>
              <a:ext uri="{FF2B5EF4-FFF2-40B4-BE49-F238E27FC236}">
                <a16:creationId xmlns:a16="http://schemas.microsoft.com/office/drawing/2014/main" id="{623E8A50-8687-1345-9754-6AAE6D0DE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83661" name="Text Box 13">
            <a:extLst>
              <a:ext uri="{FF2B5EF4-FFF2-40B4-BE49-F238E27FC236}">
                <a16:creationId xmlns:a16="http://schemas.microsoft.com/office/drawing/2014/main" id="{DD1FCCA1-8D7A-4F4A-9C20-34B7C854E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83662" name="Text Box 14">
            <a:extLst>
              <a:ext uri="{FF2B5EF4-FFF2-40B4-BE49-F238E27FC236}">
                <a16:creationId xmlns:a16="http://schemas.microsoft.com/office/drawing/2014/main" id="{20BA199D-A781-264C-8812-4A00791F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83663" name="Text Box 15">
            <a:extLst>
              <a:ext uri="{FF2B5EF4-FFF2-40B4-BE49-F238E27FC236}">
                <a16:creationId xmlns:a16="http://schemas.microsoft.com/office/drawing/2014/main" id="{D961987D-7216-A842-A646-5861A06F7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83664" name="Text Box 16">
            <a:extLst>
              <a:ext uri="{FF2B5EF4-FFF2-40B4-BE49-F238E27FC236}">
                <a16:creationId xmlns:a16="http://schemas.microsoft.com/office/drawing/2014/main" id="{F21BA977-CC18-8640-B59A-4863AED96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83665" name="Text Box 17">
            <a:extLst>
              <a:ext uri="{FF2B5EF4-FFF2-40B4-BE49-F238E27FC236}">
                <a16:creationId xmlns:a16="http://schemas.microsoft.com/office/drawing/2014/main" id="{AE99BE71-0076-E047-B216-BF60CAB9B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83666" name="Text Box 18">
            <a:extLst>
              <a:ext uri="{FF2B5EF4-FFF2-40B4-BE49-F238E27FC236}">
                <a16:creationId xmlns:a16="http://schemas.microsoft.com/office/drawing/2014/main" id="{54157B7E-AAF1-664E-BB0B-53260B0ED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83667" name="Text Box 19">
            <a:extLst>
              <a:ext uri="{FF2B5EF4-FFF2-40B4-BE49-F238E27FC236}">
                <a16:creationId xmlns:a16="http://schemas.microsoft.com/office/drawing/2014/main" id="{BFE1287E-BB51-414B-8F97-098F0C155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83668" name="Text Box 20">
            <a:extLst>
              <a:ext uri="{FF2B5EF4-FFF2-40B4-BE49-F238E27FC236}">
                <a16:creationId xmlns:a16="http://schemas.microsoft.com/office/drawing/2014/main" id="{B3FB9828-B275-1941-B3B2-69FB592C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83669" name="Text Box 21">
            <a:extLst>
              <a:ext uri="{FF2B5EF4-FFF2-40B4-BE49-F238E27FC236}">
                <a16:creationId xmlns:a16="http://schemas.microsoft.com/office/drawing/2014/main" id="{00BBFB9F-600E-AD48-9BD1-F231D4F3B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83670" name="Text Box 22">
            <a:extLst>
              <a:ext uri="{FF2B5EF4-FFF2-40B4-BE49-F238E27FC236}">
                <a16:creationId xmlns:a16="http://schemas.microsoft.com/office/drawing/2014/main" id="{27F7278D-F398-6748-8D68-457CC5B87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83671" name="Text Box 23">
            <a:extLst>
              <a:ext uri="{FF2B5EF4-FFF2-40B4-BE49-F238E27FC236}">
                <a16:creationId xmlns:a16="http://schemas.microsoft.com/office/drawing/2014/main" id="{7C84FAC6-0187-3141-A24C-EAEC9E85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83672" name="Text Box 24">
            <a:extLst>
              <a:ext uri="{FF2B5EF4-FFF2-40B4-BE49-F238E27FC236}">
                <a16:creationId xmlns:a16="http://schemas.microsoft.com/office/drawing/2014/main" id="{7FC6C05F-5D3D-8343-990E-621015BBB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83673" name="Text Box 25">
            <a:extLst>
              <a:ext uri="{FF2B5EF4-FFF2-40B4-BE49-F238E27FC236}">
                <a16:creationId xmlns:a16="http://schemas.microsoft.com/office/drawing/2014/main" id="{8B79F762-02C5-7C4A-909F-FC4BC1F58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3674" name="Text Box 26">
            <a:extLst>
              <a:ext uri="{FF2B5EF4-FFF2-40B4-BE49-F238E27FC236}">
                <a16:creationId xmlns:a16="http://schemas.microsoft.com/office/drawing/2014/main" id="{A87822D9-05A6-4543-8EFA-61BFBEBA3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83675" name="Text Box 27">
            <a:extLst>
              <a:ext uri="{FF2B5EF4-FFF2-40B4-BE49-F238E27FC236}">
                <a16:creationId xmlns:a16="http://schemas.microsoft.com/office/drawing/2014/main" id="{BD0A3075-39D6-BC4E-AA6A-EF0DA20B6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83676" name="Text Box 28">
            <a:extLst>
              <a:ext uri="{FF2B5EF4-FFF2-40B4-BE49-F238E27FC236}">
                <a16:creationId xmlns:a16="http://schemas.microsoft.com/office/drawing/2014/main" id="{90F8021F-537D-234F-8E1D-91C027B56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83677" name="Text Box 29">
            <a:extLst>
              <a:ext uri="{FF2B5EF4-FFF2-40B4-BE49-F238E27FC236}">
                <a16:creationId xmlns:a16="http://schemas.microsoft.com/office/drawing/2014/main" id="{199AF8DD-B52B-774B-9661-4452D4417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83678" name="Text Box 30">
            <a:extLst>
              <a:ext uri="{FF2B5EF4-FFF2-40B4-BE49-F238E27FC236}">
                <a16:creationId xmlns:a16="http://schemas.microsoft.com/office/drawing/2014/main" id="{F83EFD0D-0771-9F4F-AA66-CA5BDAEA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83679" name="Text Box 31">
            <a:extLst>
              <a:ext uri="{FF2B5EF4-FFF2-40B4-BE49-F238E27FC236}">
                <a16:creationId xmlns:a16="http://schemas.microsoft.com/office/drawing/2014/main" id="{37536C6D-0775-3C48-BE9F-82BB0940C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83680" name="Text Box 32">
            <a:extLst>
              <a:ext uri="{FF2B5EF4-FFF2-40B4-BE49-F238E27FC236}">
                <a16:creationId xmlns:a16="http://schemas.microsoft.com/office/drawing/2014/main" id="{81285424-9435-C047-BC5F-24D83AD7B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83681" name="Text Box 33">
            <a:extLst>
              <a:ext uri="{FF2B5EF4-FFF2-40B4-BE49-F238E27FC236}">
                <a16:creationId xmlns:a16="http://schemas.microsoft.com/office/drawing/2014/main" id="{E6E46332-C141-6C48-A43D-ACA7B1B29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83682" name="Text Box 34">
            <a:extLst>
              <a:ext uri="{FF2B5EF4-FFF2-40B4-BE49-F238E27FC236}">
                <a16:creationId xmlns:a16="http://schemas.microsoft.com/office/drawing/2014/main" id="{6CDEE8B2-C876-AD4E-A7F1-C1222BF77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83683" name="Text Box 35">
            <a:extLst>
              <a:ext uri="{FF2B5EF4-FFF2-40B4-BE49-F238E27FC236}">
                <a16:creationId xmlns:a16="http://schemas.microsoft.com/office/drawing/2014/main" id="{EA96736A-0467-D04F-9E79-7E41ABB8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83684" name="Text Box 36">
            <a:extLst>
              <a:ext uri="{FF2B5EF4-FFF2-40B4-BE49-F238E27FC236}">
                <a16:creationId xmlns:a16="http://schemas.microsoft.com/office/drawing/2014/main" id="{9608274C-D576-7645-A4C9-F037D1A04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 animBg="1"/>
      <p:bldP spid="283651" grpId="0" animBg="1"/>
      <p:bldP spid="283653" grpId="0" animBg="1"/>
      <p:bldP spid="283654" grpId="0"/>
      <p:bldP spid="283654" grpId="1"/>
      <p:bldP spid="283655" grpId="0" animBg="1"/>
      <p:bldP spid="283656" grpId="0" animBg="1"/>
      <p:bldP spid="283657" grpId="0" animBg="1"/>
      <p:bldP spid="283658" grpId="0" animBg="1"/>
      <p:bldP spid="283659" grpId="0" animBg="1"/>
      <p:bldP spid="283660" grpId="0" animBg="1"/>
      <p:bldP spid="283661" grpId="0" animBg="1"/>
      <p:bldP spid="283662" grpId="0" animBg="1"/>
      <p:bldP spid="283663" grpId="0" animBg="1"/>
      <p:bldP spid="283664" grpId="0" animBg="1"/>
      <p:bldP spid="283665" grpId="0" animBg="1"/>
      <p:bldP spid="283666" grpId="0" animBg="1"/>
      <p:bldP spid="283667" grpId="0" animBg="1"/>
      <p:bldP spid="283668" grpId="0" animBg="1"/>
      <p:bldP spid="283669" grpId="0" animBg="1"/>
      <p:bldP spid="283670" grpId="0" animBg="1"/>
      <p:bldP spid="283671" grpId="0" animBg="1"/>
      <p:bldP spid="283672" grpId="0" animBg="1"/>
      <p:bldP spid="283673" grpId="0" animBg="1"/>
      <p:bldP spid="283674" grpId="0" animBg="1"/>
      <p:bldP spid="283675" grpId="0" animBg="1"/>
      <p:bldP spid="283676" grpId="0" animBg="1"/>
      <p:bldP spid="283677" grpId="0" animBg="1"/>
      <p:bldP spid="283678" grpId="0" animBg="1"/>
      <p:bldP spid="283679" grpId="0" animBg="1"/>
      <p:bldP spid="283680" grpId="0" animBg="1"/>
      <p:bldP spid="283681" grpId="0" animBg="1"/>
      <p:bldP spid="283682" grpId="0" animBg="1"/>
      <p:bldP spid="283683" grpId="0" animBg="1"/>
      <p:bldP spid="2836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>
            <a:extLst>
              <a:ext uri="{FF2B5EF4-FFF2-40B4-BE49-F238E27FC236}">
                <a16:creationId xmlns:a16="http://schemas.microsoft.com/office/drawing/2014/main" id="{BF457FAB-42C1-B748-82E7-14662D231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87747" name="Text Box 3">
            <a:extLst>
              <a:ext uri="{FF2B5EF4-FFF2-40B4-BE49-F238E27FC236}">
                <a16:creationId xmlns:a16="http://schemas.microsoft.com/office/drawing/2014/main" id="{AE97EB6F-912F-EA46-9E45-0296EC830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7748" name="Rectangle 4">
            <a:extLst>
              <a:ext uri="{FF2B5EF4-FFF2-40B4-BE49-F238E27FC236}">
                <a16:creationId xmlns:a16="http://schemas.microsoft.com/office/drawing/2014/main" id="{58A92D37-ABD9-5842-932B-C6D5F6960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12</a:t>
            </a:r>
          </a:p>
        </p:txBody>
      </p:sp>
      <p:sp>
        <p:nvSpPr>
          <p:cNvPr id="287749" name="Text Box 5">
            <a:extLst>
              <a:ext uri="{FF2B5EF4-FFF2-40B4-BE49-F238E27FC236}">
                <a16:creationId xmlns:a16="http://schemas.microsoft.com/office/drawing/2014/main" id="{51403188-B5DA-7844-9001-BBE8F8730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87750" name="Text Box 6">
            <a:extLst>
              <a:ext uri="{FF2B5EF4-FFF2-40B4-BE49-F238E27FC236}">
                <a16:creationId xmlns:a16="http://schemas.microsoft.com/office/drawing/2014/main" id="{C4ACCDC5-F071-574E-BAE3-CA76CAC71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67818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The large refractor in Kennon observatory is 15 inches in diameter, and the focal length of the objective is 15 feet.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What is the magnification with a 1-inch (=25 mm) eyepiece?</a:t>
            </a: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	A</a:t>
            </a:r>
            <a:r>
              <a:rPr lang="en-US" altLang="x-none" sz="2400" b="1" dirty="0"/>
              <a:t> 12 x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	B </a:t>
            </a:r>
            <a:r>
              <a:rPr lang="en-US" altLang="x-none" sz="2400" b="1" dirty="0"/>
              <a:t>15 x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	C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180 x</a:t>
            </a:r>
            <a:endParaRPr lang="en-US" altLang="x-none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	D</a:t>
            </a:r>
            <a:r>
              <a:rPr lang="en-US" altLang="x-none" sz="2400" b="1" dirty="0"/>
              <a:t> 3,000 x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	E</a:t>
            </a:r>
            <a:r>
              <a:rPr lang="en-US" altLang="x-none" sz="2400" b="1" dirty="0"/>
              <a:t> 30,000x</a:t>
            </a:r>
          </a:p>
        </p:txBody>
      </p:sp>
      <p:sp>
        <p:nvSpPr>
          <p:cNvPr id="287751" name="Text Box 7">
            <a:extLst>
              <a:ext uri="{FF2B5EF4-FFF2-40B4-BE49-F238E27FC236}">
                <a16:creationId xmlns:a16="http://schemas.microsoft.com/office/drawing/2014/main" id="{BC61BD9C-3C94-704C-8C25-C7A16CD0D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87752" name="Text Box 8">
            <a:extLst>
              <a:ext uri="{FF2B5EF4-FFF2-40B4-BE49-F238E27FC236}">
                <a16:creationId xmlns:a16="http://schemas.microsoft.com/office/drawing/2014/main" id="{33366CEA-83F9-C940-9437-7AF25AA7E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87753" name="Text Box 9">
            <a:extLst>
              <a:ext uri="{FF2B5EF4-FFF2-40B4-BE49-F238E27FC236}">
                <a16:creationId xmlns:a16="http://schemas.microsoft.com/office/drawing/2014/main" id="{1516B505-5E19-6343-A190-1AB7A34E9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87754" name="Text Box 10">
            <a:extLst>
              <a:ext uri="{FF2B5EF4-FFF2-40B4-BE49-F238E27FC236}">
                <a16:creationId xmlns:a16="http://schemas.microsoft.com/office/drawing/2014/main" id="{057EDCF6-3DFF-7C45-9173-1E5EA6C1E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87755" name="Text Box 11">
            <a:extLst>
              <a:ext uri="{FF2B5EF4-FFF2-40B4-BE49-F238E27FC236}">
                <a16:creationId xmlns:a16="http://schemas.microsoft.com/office/drawing/2014/main" id="{EA1F06B3-61E4-3144-A473-1C9326F84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87756" name="Text Box 12">
            <a:extLst>
              <a:ext uri="{FF2B5EF4-FFF2-40B4-BE49-F238E27FC236}">
                <a16:creationId xmlns:a16="http://schemas.microsoft.com/office/drawing/2014/main" id="{4145EA74-4AAA-3B4C-9733-C8E6B467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87757" name="Text Box 13">
            <a:extLst>
              <a:ext uri="{FF2B5EF4-FFF2-40B4-BE49-F238E27FC236}">
                <a16:creationId xmlns:a16="http://schemas.microsoft.com/office/drawing/2014/main" id="{60F19241-D91B-B64A-91E4-49BA855C3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87758" name="Text Box 14">
            <a:extLst>
              <a:ext uri="{FF2B5EF4-FFF2-40B4-BE49-F238E27FC236}">
                <a16:creationId xmlns:a16="http://schemas.microsoft.com/office/drawing/2014/main" id="{0325969B-E4D2-C547-B4FA-0EBB3344D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87759" name="Text Box 15">
            <a:extLst>
              <a:ext uri="{FF2B5EF4-FFF2-40B4-BE49-F238E27FC236}">
                <a16:creationId xmlns:a16="http://schemas.microsoft.com/office/drawing/2014/main" id="{2D6F8585-E7C1-5846-A18E-03D08E302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87760" name="Text Box 16">
            <a:extLst>
              <a:ext uri="{FF2B5EF4-FFF2-40B4-BE49-F238E27FC236}">
                <a16:creationId xmlns:a16="http://schemas.microsoft.com/office/drawing/2014/main" id="{0B44173E-279D-A44D-8112-2C66E61AA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87761" name="Text Box 17">
            <a:extLst>
              <a:ext uri="{FF2B5EF4-FFF2-40B4-BE49-F238E27FC236}">
                <a16:creationId xmlns:a16="http://schemas.microsoft.com/office/drawing/2014/main" id="{CA5CDC9C-EC46-FF42-8092-B524835B6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87762" name="Text Box 18">
            <a:extLst>
              <a:ext uri="{FF2B5EF4-FFF2-40B4-BE49-F238E27FC236}">
                <a16:creationId xmlns:a16="http://schemas.microsoft.com/office/drawing/2014/main" id="{87E2F8DF-89CA-514D-B05A-D819C3DCA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87763" name="Text Box 19">
            <a:extLst>
              <a:ext uri="{FF2B5EF4-FFF2-40B4-BE49-F238E27FC236}">
                <a16:creationId xmlns:a16="http://schemas.microsoft.com/office/drawing/2014/main" id="{6C954A4C-2FA1-4743-92C5-DB55DEF01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87764" name="Text Box 20">
            <a:extLst>
              <a:ext uri="{FF2B5EF4-FFF2-40B4-BE49-F238E27FC236}">
                <a16:creationId xmlns:a16="http://schemas.microsoft.com/office/drawing/2014/main" id="{4E8FEC2F-BD49-DB45-B59D-71334EE6A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87765" name="Text Box 21">
            <a:extLst>
              <a:ext uri="{FF2B5EF4-FFF2-40B4-BE49-F238E27FC236}">
                <a16:creationId xmlns:a16="http://schemas.microsoft.com/office/drawing/2014/main" id="{242E3292-C542-A945-A167-21E14941D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87766" name="Text Box 22">
            <a:extLst>
              <a:ext uri="{FF2B5EF4-FFF2-40B4-BE49-F238E27FC236}">
                <a16:creationId xmlns:a16="http://schemas.microsoft.com/office/drawing/2014/main" id="{4F261706-E27D-E544-ABB6-CBDEE5095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87767" name="Text Box 23">
            <a:extLst>
              <a:ext uri="{FF2B5EF4-FFF2-40B4-BE49-F238E27FC236}">
                <a16:creationId xmlns:a16="http://schemas.microsoft.com/office/drawing/2014/main" id="{70420F6F-8A6F-5C47-AD25-8F92AB272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87768" name="Text Box 24">
            <a:extLst>
              <a:ext uri="{FF2B5EF4-FFF2-40B4-BE49-F238E27FC236}">
                <a16:creationId xmlns:a16="http://schemas.microsoft.com/office/drawing/2014/main" id="{5953E10A-9519-534D-AE82-D2342D79F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87769" name="Text Box 25">
            <a:extLst>
              <a:ext uri="{FF2B5EF4-FFF2-40B4-BE49-F238E27FC236}">
                <a16:creationId xmlns:a16="http://schemas.microsoft.com/office/drawing/2014/main" id="{088EAF69-810B-B34A-B926-97EBFDED1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7770" name="Text Box 26">
            <a:extLst>
              <a:ext uri="{FF2B5EF4-FFF2-40B4-BE49-F238E27FC236}">
                <a16:creationId xmlns:a16="http://schemas.microsoft.com/office/drawing/2014/main" id="{F9143F56-7D87-7D40-91B8-0B18B6D8A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87771" name="Text Box 27">
            <a:extLst>
              <a:ext uri="{FF2B5EF4-FFF2-40B4-BE49-F238E27FC236}">
                <a16:creationId xmlns:a16="http://schemas.microsoft.com/office/drawing/2014/main" id="{D28B9EDD-284D-4344-82DE-356A707C8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87772" name="Text Box 28">
            <a:extLst>
              <a:ext uri="{FF2B5EF4-FFF2-40B4-BE49-F238E27FC236}">
                <a16:creationId xmlns:a16="http://schemas.microsoft.com/office/drawing/2014/main" id="{A0EA8CCC-E433-224F-A62E-A57ABC121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87773" name="Text Box 29">
            <a:extLst>
              <a:ext uri="{FF2B5EF4-FFF2-40B4-BE49-F238E27FC236}">
                <a16:creationId xmlns:a16="http://schemas.microsoft.com/office/drawing/2014/main" id="{6FA1EBD8-42E3-0D41-A338-66EA3056A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87774" name="Text Box 30">
            <a:extLst>
              <a:ext uri="{FF2B5EF4-FFF2-40B4-BE49-F238E27FC236}">
                <a16:creationId xmlns:a16="http://schemas.microsoft.com/office/drawing/2014/main" id="{4170FB5D-7E38-D640-82C2-27DF801DE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87775" name="Text Box 31">
            <a:extLst>
              <a:ext uri="{FF2B5EF4-FFF2-40B4-BE49-F238E27FC236}">
                <a16:creationId xmlns:a16="http://schemas.microsoft.com/office/drawing/2014/main" id="{68C4A9D8-9088-6D46-8B95-8311D6AB4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87776" name="Text Box 32">
            <a:extLst>
              <a:ext uri="{FF2B5EF4-FFF2-40B4-BE49-F238E27FC236}">
                <a16:creationId xmlns:a16="http://schemas.microsoft.com/office/drawing/2014/main" id="{9314EE26-E6D8-0F49-A4DA-89FEA620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87777" name="Text Box 33">
            <a:extLst>
              <a:ext uri="{FF2B5EF4-FFF2-40B4-BE49-F238E27FC236}">
                <a16:creationId xmlns:a16="http://schemas.microsoft.com/office/drawing/2014/main" id="{0FCBC68F-6A62-CE40-9536-5F4569422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87778" name="Text Box 34">
            <a:extLst>
              <a:ext uri="{FF2B5EF4-FFF2-40B4-BE49-F238E27FC236}">
                <a16:creationId xmlns:a16="http://schemas.microsoft.com/office/drawing/2014/main" id="{2D1EFBA1-A079-0346-8D8D-89E00033C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87779" name="Text Box 35">
            <a:extLst>
              <a:ext uri="{FF2B5EF4-FFF2-40B4-BE49-F238E27FC236}">
                <a16:creationId xmlns:a16="http://schemas.microsoft.com/office/drawing/2014/main" id="{1FDC67FF-EB08-1A42-99AC-94391C891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6" grpId="0" animBg="1"/>
      <p:bldP spid="287747" grpId="0" animBg="1"/>
      <p:bldP spid="287749" grpId="0" animBg="1"/>
      <p:bldP spid="287750" grpId="0"/>
      <p:bldP spid="287750" grpId="1"/>
      <p:bldP spid="287751" grpId="0" animBg="1"/>
      <p:bldP spid="287752" grpId="0" animBg="1"/>
      <p:bldP spid="287753" grpId="0" animBg="1"/>
      <p:bldP spid="287754" grpId="0" animBg="1"/>
      <p:bldP spid="287755" grpId="0" animBg="1"/>
      <p:bldP spid="287756" grpId="0" animBg="1"/>
      <p:bldP spid="287757" grpId="0" animBg="1"/>
      <p:bldP spid="287758" grpId="0" animBg="1"/>
      <p:bldP spid="287759" grpId="0" animBg="1"/>
      <p:bldP spid="287760" grpId="0" animBg="1"/>
      <p:bldP spid="287761" grpId="0" animBg="1"/>
      <p:bldP spid="287762" grpId="0" animBg="1"/>
      <p:bldP spid="287763" grpId="0" animBg="1"/>
      <p:bldP spid="287764" grpId="0" animBg="1"/>
      <p:bldP spid="287765" grpId="0" animBg="1"/>
      <p:bldP spid="287766" grpId="0" animBg="1"/>
      <p:bldP spid="287767" grpId="0" animBg="1"/>
      <p:bldP spid="287768" grpId="0" animBg="1"/>
      <p:bldP spid="287769" grpId="0" animBg="1"/>
      <p:bldP spid="287770" grpId="0" animBg="1"/>
      <p:bldP spid="287771" grpId="0" animBg="1"/>
      <p:bldP spid="287772" grpId="0" animBg="1"/>
      <p:bldP spid="287773" grpId="0" animBg="1"/>
      <p:bldP spid="287774" grpId="0" animBg="1"/>
      <p:bldP spid="287775" grpId="0" animBg="1"/>
      <p:bldP spid="287776" grpId="0" animBg="1"/>
      <p:bldP spid="287777" grpId="0" animBg="1"/>
      <p:bldP spid="287778" grpId="0" animBg="1"/>
      <p:bldP spid="2877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789B293A-9613-114E-8CCB-644494D4C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" y="990600"/>
            <a:ext cx="909802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1">
            <a:extLst>
              <a:ext uri="{FF2B5EF4-FFF2-40B4-BE49-F238E27FC236}">
                <a16:creationId xmlns:a16="http://schemas.microsoft.com/office/drawing/2014/main" id="{5A622AF3-61E1-5C40-9B99-5EBDE3F0A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71551"/>
            <a:ext cx="528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FF00"/>
                </a:solidFill>
              </a:rPr>
              <a:t>The 10-m Keck telescopes on Mauna Kea, Hawaii</a:t>
            </a:r>
          </a:p>
        </p:txBody>
      </p:sp>
      <p:sp>
        <p:nvSpPr>
          <p:cNvPr id="19465" name="TextBox 2">
            <a:extLst>
              <a:ext uri="{FF2B5EF4-FFF2-40B4-BE49-F238E27FC236}">
                <a16:creationId xmlns:a16="http://schemas.microsoft.com/office/drawing/2014/main" id="{D82BE049-CA72-F94D-B157-511A73E85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0"/>
            <a:ext cx="29161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</a:rPr>
              <a:t>$192 million; </a:t>
            </a:r>
            <a:r>
              <a:rPr lang="en-US" altLang="en-US" sz="1600" dirty="0">
                <a:solidFill>
                  <a:srgbClr val="FFFF00"/>
                </a:solidFill>
              </a:rPr>
              <a:t>first light: 1993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0D37E11E-EC52-D04D-B5FF-2F395686E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828800"/>
            <a:ext cx="7772400" cy="24384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Review 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7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20708786-8418-C64E-A5CA-E7848314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68945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>
            <a:extLst>
              <a:ext uri="{FF2B5EF4-FFF2-40B4-BE49-F238E27FC236}">
                <a16:creationId xmlns:a16="http://schemas.microsoft.com/office/drawing/2014/main" id="{6331C0DC-935D-A844-8D3B-DC76D0B22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0"/>
            <a:ext cx="456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3">
            <a:extLst>
              <a:ext uri="{FF2B5EF4-FFF2-40B4-BE49-F238E27FC236}">
                <a16:creationId xmlns:a16="http://schemas.microsoft.com/office/drawing/2014/main" id="{FC3388A9-B5C8-AB44-87A3-FF5BA7292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939800"/>
            <a:ext cx="35004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FF00"/>
                </a:solidFill>
              </a:rPr>
              <a:t>Gran Telescopo Canarias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La Palma Island (Spain)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Diameter: 10.4 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Worth: $180 million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FF00"/>
                </a:solidFill>
              </a:rPr>
              <a:t>First light: 2007</a:t>
            </a:r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id="{8DFE0231-F57F-114E-8FEC-EFE700C14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4516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The largest telescope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 in the world: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6DCC838-3A83-3F4C-9917-D47F82478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598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>
            <a:extLst>
              <a:ext uri="{FF2B5EF4-FFF2-40B4-BE49-F238E27FC236}">
                <a16:creationId xmlns:a16="http://schemas.microsoft.com/office/drawing/2014/main" id="{63AEAB41-828F-834B-95FE-DC2414151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7938"/>
            <a:ext cx="88376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</a:rPr>
              <a:t>A large telescope with limited motion (58º up) in the Texas desert: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Equivalent diameter: 10 m.               Worth: $1 million in 1939 dollars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>
            <a:extLst>
              <a:ext uri="{FF2B5EF4-FFF2-40B4-BE49-F238E27FC236}">
                <a16:creationId xmlns:a16="http://schemas.microsoft.com/office/drawing/2014/main" id="{91433AB5-8653-6047-893B-265440A01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01731" name="Text Box 3">
            <a:extLst>
              <a:ext uri="{FF2B5EF4-FFF2-40B4-BE49-F238E27FC236}">
                <a16:creationId xmlns:a16="http://schemas.microsoft.com/office/drawing/2014/main" id="{4D785E97-6CFE-AF4E-B050-E60432519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5F468BD7-6C6E-B244-B9BB-551659553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3794" y="9144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4</a:t>
            </a: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4DED13F7-1351-F94E-B486-54D0C71FF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01734" name="Text Box 6">
            <a:extLst>
              <a:ext uri="{FF2B5EF4-FFF2-40B4-BE49-F238E27FC236}">
                <a16:creationId xmlns:a16="http://schemas.microsoft.com/office/drawing/2014/main" id="{28980ACA-A0BB-CB45-97E2-4B96802E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51248"/>
            <a:ext cx="72390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Where is the Sun located in the Universe?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In space, far away from all galaxies.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</a:t>
            </a:r>
            <a:r>
              <a:rPr lang="en-US" altLang="en-US" sz="2400" dirty="0"/>
              <a:t> </a:t>
            </a:r>
            <a:r>
              <a:rPr lang="en-US" altLang="en-US" sz="2400" b="1" dirty="0"/>
              <a:t>In the center of the Galaxy.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In a nondescript location in the Galaxy.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 </a:t>
            </a:r>
            <a:r>
              <a:rPr lang="en-US" altLang="en-US" sz="2400" b="1" dirty="0"/>
              <a:t>In the middle of a large spiral arm of the Galaxy.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 </a:t>
            </a:r>
            <a:r>
              <a:rPr lang="en-US" altLang="en-US" sz="2400" b="1" dirty="0"/>
              <a:t>In the center of the Universe.</a:t>
            </a:r>
          </a:p>
        </p:txBody>
      </p:sp>
      <p:sp>
        <p:nvSpPr>
          <p:cNvPr id="201735" name="Text Box 7">
            <a:extLst>
              <a:ext uri="{FF2B5EF4-FFF2-40B4-BE49-F238E27FC236}">
                <a16:creationId xmlns:a16="http://schemas.microsoft.com/office/drawing/2014/main" id="{D1C585A0-0137-8E44-AB47-4906F270C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01736" name="Text Box 8">
            <a:extLst>
              <a:ext uri="{FF2B5EF4-FFF2-40B4-BE49-F238E27FC236}">
                <a16:creationId xmlns:a16="http://schemas.microsoft.com/office/drawing/2014/main" id="{41DABAEE-F10C-8844-A5AC-7207F7546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01737" name="Text Box 9">
            <a:extLst>
              <a:ext uri="{FF2B5EF4-FFF2-40B4-BE49-F238E27FC236}">
                <a16:creationId xmlns:a16="http://schemas.microsoft.com/office/drawing/2014/main" id="{BC9D1EE4-63CC-A048-8EDE-96E09D8FA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01738" name="Text Box 10">
            <a:extLst>
              <a:ext uri="{FF2B5EF4-FFF2-40B4-BE49-F238E27FC236}">
                <a16:creationId xmlns:a16="http://schemas.microsoft.com/office/drawing/2014/main" id="{BE4E0EDC-C873-3A4A-9921-3F84A6900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1739" name="Text Box 11">
            <a:extLst>
              <a:ext uri="{FF2B5EF4-FFF2-40B4-BE49-F238E27FC236}">
                <a16:creationId xmlns:a16="http://schemas.microsoft.com/office/drawing/2014/main" id="{9FC3D266-91FE-A346-83D0-465EFAE2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01740" name="Text Box 12">
            <a:extLst>
              <a:ext uri="{FF2B5EF4-FFF2-40B4-BE49-F238E27FC236}">
                <a16:creationId xmlns:a16="http://schemas.microsoft.com/office/drawing/2014/main" id="{7D93F2E6-F392-2D42-B75D-4A21E846F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01741" name="Text Box 13">
            <a:extLst>
              <a:ext uri="{FF2B5EF4-FFF2-40B4-BE49-F238E27FC236}">
                <a16:creationId xmlns:a16="http://schemas.microsoft.com/office/drawing/2014/main" id="{E908FB54-58DE-824E-A256-4A0705A14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01742" name="Text Box 14">
            <a:extLst>
              <a:ext uri="{FF2B5EF4-FFF2-40B4-BE49-F238E27FC236}">
                <a16:creationId xmlns:a16="http://schemas.microsoft.com/office/drawing/2014/main" id="{ABDAD65C-590D-E149-9489-BED55D87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01743" name="Text Box 15">
            <a:extLst>
              <a:ext uri="{FF2B5EF4-FFF2-40B4-BE49-F238E27FC236}">
                <a16:creationId xmlns:a16="http://schemas.microsoft.com/office/drawing/2014/main" id="{65FFF85F-CF30-C349-B704-3483D41FE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01744" name="Text Box 16">
            <a:extLst>
              <a:ext uri="{FF2B5EF4-FFF2-40B4-BE49-F238E27FC236}">
                <a16:creationId xmlns:a16="http://schemas.microsoft.com/office/drawing/2014/main" id="{2372A1C0-5264-C848-B018-01A029EA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01745" name="Text Box 17">
            <a:extLst>
              <a:ext uri="{FF2B5EF4-FFF2-40B4-BE49-F238E27FC236}">
                <a16:creationId xmlns:a16="http://schemas.microsoft.com/office/drawing/2014/main" id="{8AE2BE7A-4A7D-E14B-B69B-477B97E1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01746" name="Text Box 18">
            <a:extLst>
              <a:ext uri="{FF2B5EF4-FFF2-40B4-BE49-F238E27FC236}">
                <a16:creationId xmlns:a16="http://schemas.microsoft.com/office/drawing/2014/main" id="{5D9B1F51-1158-C440-B3A4-590E465D6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01747" name="Text Box 19">
            <a:extLst>
              <a:ext uri="{FF2B5EF4-FFF2-40B4-BE49-F238E27FC236}">
                <a16:creationId xmlns:a16="http://schemas.microsoft.com/office/drawing/2014/main" id="{4E2327CC-BC83-724C-8E0B-E01C3D0DA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01748" name="Text Box 20">
            <a:extLst>
              <a:ext uri="{FF2B5EF4-FFF2-40B4-BE49-F238E27FC236}">
                <a16:creationId xmlns:a16="http://schemas.microsoft.com/office/drawing/2014/main" id="{6D0CC058-1B8A-F649-84B9-A6C843578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01749" name="Text Box 21">
            <a:extLst>
              <a:ext uri="{FF2B5EF4-FFF2-40B4-BE49-F238E27FC236}">
                <a16:creationId xmlns:a16="http://schemas.microsoft.com/office/drawing/2014/main" id="{EA17A7B3-E6FC-6145-B6D8-2A486DFA6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01750" name="Text Box 22">
            <a:extLst>
              <a:ext uri="{FF2B5EF4-FFF2-40B4-BE49-F238E27FC236}">
                <a16:creationId xmlns:a16="http://schemas.microsoft.com/office/drawing/2014/main" id="{7A93B50C-91D4-3F48-8282-FB7F70BB2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1751" name="Text Box 23">
            <a:extLst>
              <a:ext uri="{FF2B5EF4-FFF2-40B4-BE49-F238E27FC236}">
                <a16:creationId xmlns:a16="http://schemas.microsoft.com/office/drawing/2014/main" id="{7EC96EFF-E316-1D49-8264-9C5B3CE84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01752" name="Text Box 24">
            <a:extLst>
              <a:ext uri="{FF2B5EF4-FFF2-40B4-BE49-F238E27FC236}">
                <a16:creationId xmlns:a16="http://schemas.microsoft.com/office/drawing/2014/main" id="{6870C487-1D7D-5445-8972-64AFF0E1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01753" name="Text Box 25">
            <a:extLst>
              <a:ext uri="{FF2B5EF4-FFF2-40B4-BE49-F238E27FC236}">
                <a16:creationId xmlns:a16="http://schemas.microsoft.com/office/drawing/2014/main" id="{CB1ACE32-85CA-044C-B085-0B5C58276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1754" name="Text Box 26">
            <a:extLst>
              <a:ext uri="{FF2B5EF4-FFF2-40B4-BE49-F238E27FC236}">
                <a16:creationId xmlns:a16="http://schemas.microsoft.com/office/drawing/2014/main" id="{7AA1A070-431D-5C45-97BE-FEEB9D990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01755" name="Text Box 27">
            <a:extLst>
              <a:ext uri="{FF2B5EF4-FFF2-40B4-BE49-F238E27FC236}">
                <a16:creationId xmlns:a16="http://schemas.microsoft.com/office/drawing/2014/main" id="{AE610428-0EC8-8343-A416-FF90808B4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01756" name="Text Box 28">
            <a:extLst>
              <a:ext uri="{FF2B5EF4-FFF2-40B4-BE49-F238E27FC236}">
                <a16:creationId xmlns:a16="http://schemas.microsoft.com/office/drawing/2014/main" id="{DC7F44DE-A5F2-C340-A009-8CE9908BF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01757" name="Text Box 29">
            <a:extLst>
              <a:ext uri="{FF2B5EF4-FFF2-40B4-BE49-F238E27FC236}">
                <a16:creationId xmlns:a16="http://schemas.microsoft.com/office/drawing/2014/main" id="{DCC8D769-F774-B64F-85EC-8E0E9D358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01758" name="Text Box 30">
            <a:extLst>
              <a:ext uri="{FF2B5EF4-FFF2-40B4-BE49-F238E27FC236}">
                <a16:creationId xmlns:a16="http://schemas.microsoft.com/office/drawing/2014/main" id="{0D345F5D-2AE1-BC44-8D30-A49F62EE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01759" name="Text Box 31">
            <a:extLst>
              <a:ext uri="{FF2B5EF4-FFF2-40B4-BE49-F238E27FC236}">
                <a16:creationId xmlns:a16="http://schemas.microsoft.com/office/drawing/2014/main" id="{41A3C956-CA7E-7246-94CC-5A096A104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01760" name="Text Box 32">
            <a:extLst>
              <a:ext uri="{FF2B5EF4-FFF2-40B4-BE49-F238E27FC236}">
                <a16:creationId xmlns:a16="http://schemas.microsoft.com/office/drawing/2014/main" id="{381F175B-4002-2E41-A07E-D21640775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01761" name="Text Box 33">
            <a:extLst>
              <a:ext uri="{FF2B5EF4-FFF2-40B4-BE49-F238E27FC236}">
                <a16:creationId xmlns:a16="http://schemas.microsoft.com/office/drawing/2014/main" id="{1816B88A-D1B7-B346-A17D-78C6AE009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01762" name="Text Box 34">
            <a:extLst>
              <a:ext uri="{FF2B5EF4-FFF2-40B4-BE49-F238E27FC236}">
                <a16:creationId xmlns:a16="http://schemas.microsoft.com/office/drawing/2014/main" id="{C01B6A11-0A5D-D144-99AB-AEF6A8366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01763" name="Text Box 35">
            <a:extLst>
              <a:ext uri="{FF2B5EF4-FFF2-40B4-BE49-F238E27FC236}">
                <a16:creationId xmlns:a16="http://schemas.microsoft.com/office/drawing/2014/main" id="{8804DA1F-A818-EC47-AFDE-86BF970FA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6" name="Text Box 36">
            <a:extLst>
              <a:ext uri="{FF2B5EF4-FFF2-40B4-BE49-F238E27FC236}">
                <a16:creationId xmlns:a16="http://schemas.microsoft.com/office/drawing/2014/main" id="{63E3E520-CFF0-1E45-AD6B-F20FB79F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461EE-A344-9548-82F8-72A1C146E94D}"/>
              </a:ext>
            </a:extLst>
          </p:cNvPr>
          <p:cNvSpPr txBox="1"/>
          <p:nvPr/>
        </p:nvSpPr>
        <p:spPr>
          <a:xfrm>
            <a:off x="152400" y="79248"/>
            <a:ext cx="210987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This question</a:t>
            </a:r>
          </a:p>
          <a:p>
            <a:r>
              <a:rPr lang="en-US" b="1" dirty="0"/>
              <a:t>counts double!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 animBg="1"/>
      <p:bldP spid="201731" grpId="0" animBg="1"/>
      <p:bldP spid="201733" grpId="0" animBg="1"/>
      <p:bldP spid="201734" grpId="0"/>
      <p:bldP spid="201734" grpId="1"/>
      <p:bldP spid="201735" grpId="0" animBg="1"/>
      <p:bldP spid="201736" grpId="0" animBg="1"/>
      <p:bldP spid="201737" grpId="0" animBg="1"/>
      <p:bldP spid="201738" grpId="0" animBg="1"/>
      <p:bldP spid="201739" grpId="0" animBg="1"/>
      <p:bldP spid="201740" grpId="0" animBg="1"/>
      <p:bldP spid="201741" grpId="0" animBg="1"/>
      <p:bldP spid="201742" grpId="0" animBg="1"/>
      <p:bldP spid="201743" grpId="0" animBg="1"/>
      <p:bldP spid="201744" grpId="0" animBg="1"/>
      <p:bldP spid="201745" grpId="0" animBg="1"/>
      <p:bldP spid="201746" grpId="0" animBg="1"/>
      <p:bldP spid="201747" grpId="0" animBg="1"/>
      <p:bldP spid="201748" grpId="0" animBg="1"/>
      <p:bldP spid="201749" grpId="0" animBg="1"/>
      <p:bldP spid="201750" grpId="0" animBg="1"/>
      <p:bldP spid="201751" grpId="0" animBg="1"/>
      <p:bldP spid="201752" grpId="0" animBg="1"/>
      <p:bldP spid="201753" grpId="0" animBg="1"/>
      <p:bldP spid="201754" grpId="0" animBg="1"/>
      <p:bldP spid="201755" grpId="0" animBg="1"/>
      <p:bldP spid="201756" grpId="0" animBg="1"/>
      <p:bldP spid="201757" grpId="0" animBg="1"/>
      <p:bldP spid="201758" grpId="0" animBg="1"/>
      <p:bldP spid="201759" grpId="0" animBg="1"/>
      <p:bldP spid="201760" grpId="0" animBg="1"/>
      <p:bldP spid="201761" grpId="0" animBg="1"/>
      <p:bldP spid="201762" grpId="0" animBg="1"/>
      <p:bldP spid="201763" grpId="0" animBg="1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>
            <a:extLst>
              <a:ext uri="{FF2B5EF4-FFF2-40B4-BE49-F238E27FC236}">
                <a16:creationId xmlns:a16="http://schemas.microsoft.com/office/drawing/2014/main" id="{F4282CC9-681C-2D4C-929E-ACEF47B68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62819" name="Text Box 3">
            <a:extLst>
              <a:ext uri="{FF2B5EF4-FFF2-40B4-BE49-F238E27FC236}">
                <a16:creationId xmlns:a16="http://schemas.microsoft.com/office/drawing/2014/main" id="{282D1EDB-F968-DB40-AD19-470E05CBA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8AF1A1DB-5B52-B742-B6F4-41B77C8E6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5</a:t>
            </a:r>
          </a:p>
        </p:txBody>
      </p:sp>
      <p:sp>
        <p:nvSpPr>
          <p:cNvPr id="162821" name="Text Box 5">
            <a:extLst>
              <a:ext uri="{FF2B5EF4-FFF2-40B4-BE49-F238E27FC236}">
                <a16:creationId xmlns:a16="http://schemas.microsoft.com/office/drawing/2014/main" id="{08D6EE91-1890-0943-939F-ADE46C1D0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E44B5C04-96BE-6B43-8EC5-0011D165A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0"/>
            <a:ext cx="369844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How old is the Sun?</a:t>
            </a: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4,500 years.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</a:t>
            </a:r>
            <a:r>
              <a:rPr lang="en-US" altLang="en-US" sz="2400" dirty="0"/>
              <a:t> </a:t>
            </a:r>
            <a:r>
              <a:rPr lang="en-US" altLang="en-US" sz="2400" b="1" dirty="0"/>
              <a:t>45,000 years.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C</a:t>
            </a:r>
            <a:r>
              <a:rPr lang="en-US" altLang="en-US" sz="2400" dirty="0"/>
              <a:t> </a:t>
            </a:r>
            <a:r>
              <a:rPr lang="en-US" altLang="en-US" sz="2400" b="1" dirty="0"/>
              <a:t>4,500,000 years.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D</a:t>
            </a:r>
            <a:r>
              <a:rPr lang="en-US" altLang="en-US" sz="2400" b="1" dirty="0">
                <a:solidFill>
                  <a:srgbClr val="FF0000"/>
                </a:solidFill>
              </a:rPr>
              <a:t> 4,500,000,000 years.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4,500,000,000,000 years.</a:t>
            </a: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4B747184-F8FB-E041-B00A-4004E1AC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62824" name="Text Box 8">
            <a:extLst>
              <a:ext uri="{FF2B5EF4-FFF2-40B4-BE49-F238E27FC236}">
                <a16:creationId xmlns:a16="http://schemas.microsoft.com/office/drawing/2014/main" id="{2244FD69-695C-4448-8A7D-C2961EB4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62825" name="Text Box 9">
            <a:extLst>
              <a:ext uri="{FF2B5EF4-FFF2-40B4-BE49-F238E27FC236}">
                <a16:creationId xmlns:a16="http://schemas.microsoft.com/office/drawing/2014/main" id="{E38DDCC4-8A6D-E14A-BFAB-4E62655E1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62826" name="Text Box 10">
            <a:extLst>
              <a:ext uri="{FF2B5EF4-FFF2-40B4-BE49-F238E27FC236}">
                <a16:creationId xmlns:a16="http://schemas.microsoft.com/office/drawing/2014/main" id="{90699E00-19AC-BE4B-9DC7-2883EC4E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62827" name="Text Box 11">
            <a:extLst>
              <a:ext uri="{FF2B5EF4-FFF2-40B4-BE49-F238E27FC236}">
                <a16:creationId xmlns:a16="http://schemas.microsoft.com/office/drawing/2014/main" id="{606CB414-1729-6C41-AAB8-53CA12CD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62828" name="Text Box 12">
            <a:extLst>
              <a:ext uri="{FF2B5EF4-FFF2-40B4-BE49-F238E27FC236}">
                <a16:creationId xmlns:a16="http://schemas.microsoft.com/office/drawing/2014/main" id="{BB21A2E4-F059-6143-80D6-1B7954532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62829" name="Text Box 13">
            <a:extLst>
              <a:ext uri="{FF2B5EF4-FFF2-40B4-BE49-F238E27FC236}">
                <a16:creationId xmlns:a16="http://schemas.microsoft.com/office/drawing/2014/main" id="{C4869914-797C-5841-A38B-7E916FC6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62830" name="Text Box 14">
            <a:extLst>
              <a:ext uri="{FF2B5EF4-FFF2-40B4-BE49-F238E27FC236}">
                <a16:creationId xmlns:a16="http://schemas.microsoft.com/office/drawing/2014/main" id="{E3AAE241-A4CB-9F4F-AA1C-4288662F0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62831" name="Text Box 15">
            <a:extLst>
              <a:ext uri="{FF2B5EF4-FFF2-40B4-BE49-F238E27FC236}">
                <a16:creationId xmlns:a16="http://schemas.microsoft.com/office/drawing/2014/main" id="{90430237-DE57-F442-8087-85C6DD9D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62832" name="Text Box 16">
            <a:extLst>
              <a:ext uri="{FF2B5EF4-FFF2-40B4-BE49-F238E27FC236}">
                <a16:creationId xmlns:a16="http://schemas.microsoft.com/office/drawing/2014/main" id="{B63BE95F-AB4A-3A4B-A382-BD73182C5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62833" name="Text Box 17">
            <a:extLst>
              <a:ext uri="{FF2B5EF4-FFF2-40B4-BE49-F238E27FC236}">
                <a16:creationId xmlns:a16="http://schemas.microsoft.com/office/drawing/2014/main" id="{4EBE69E1-D85A-9A48-9ED6-391191030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62834" name="Text Box 18">
            <a:extLst>
              <a:ext uri="{FF2B5EF4-FFF2-40B4-BE49-F238E27FC236}">
                <a16:creationId xmlns:a16="http://schemas.microsoft.com/office/drawing/2014/main" id="{718B7D71-8D0E-324B-9E7D-BE6E23910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62835" name="Text Box 19">
            <a:extLst>
              <a:ext uri="{FF2B5EF4-FFF2-40B4-BE49-F238E27FC236}">
                <a16:creationId xmlns:a16="http://schemas.microsoft.com/office/drawing/2014/main" id="{F3F4C2B6-935A-CA48-9FC2-85995E829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2836" name="Text Box 20">
            <a:extLst>
              <a:ext uri="{FF2B5EF4-FFF2-40B4-BE49-F238E27FC236}">
                <a16:creationId xmlns:a16="http://schemas.microsoft.com/office/drawing/2014/main" id="{22AFAB91-2B8C-3C49-86D3-EC56C6455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2837" name="Text Box 21">
            <a:extLst>
              <a:ext uri="{FF2B5EF4-FFF2-40B4-BE49-F238E27FC236}">
                <a16:creationId xmlns:a16="http://schemas.microsoft.com/office/drawing/2014/main" id="{9617D33F-176F-8F43-AF39-E0677EFE1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62838" name="Text Box 22">
            <a:extLst>
              <a:ext uri="{FF2B5EF4-FFF2-40B4-BE49-F238E27FC236}">
                <a16:creationId xmlns:a16="http://schemas.microsoft.com/office/drawing/2014/main" id="{936D85D3-2A70-424D-B1EE-AC433CAE4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2839" name="Text Box 23">
            <a:extLst>
              <a:ext uri="{FF2B5EF4-FFF2-40B4-BE49-F238E27FC236}">
                <a16:creationId xmlns:a16="http://schemas.microsoft.com/office/drawing/2014/main" id="{37609C47-31AC-5946-9733-7C3437BF1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2840" name="Text Box 24">
            <a:extLst>
              <a:ext uri="{FF2B5EF4-FFF2-40B4-BE49-F238E27FC236}">
                <a16:creationId xmlns:a16="http://schemas.microsoft.com/office/drawing/2014/main" id="{51F1C2A3-AAAF-2F44-B5CC-A1DEB690E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62841" name="Text Box 25">
            <a:extLst>
              <a:ext uri="{FF2B5EF4-FFF2-40B4-BE49-F238E27FC236}">
                <a16:creationId xmlns:a16="http://schemas.microsoft.com/office/drawing/2014/main" id="{6ABB801A-21CE-D544-9658-0430C2AAE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2842" name="Text Box 26">
            <a:extLst>
              <a:ext uri="{FF2B5EF4-FFF2-40B4-BE49-F238E27FC236}">
                <a16:creationId xmlns:a16="http://schemas.microsoft.com/office/drawing/2014/main" id="{D14B8A39-7C8F-0541-A4B6-2AF7F1380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62843" name="Text Box 27">
            <a:extLst>
              <a:ext uri="{FF2B5EF4-FFF2-40B4-BE49-F238E27FC236}">
                <a16:creationId xmlns:a16="http://schemas.microsoft.com/office/drawing/2014/main" id="{76AA8232-1724-4F4C-9B37-46AFDC955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62844" name="Text Box 28">
            <a:extLst>
              <a:ext uri="{FF2B5EF4-FFF2-40B4-BE49-F238E27FC236}">
                <a16:creationId xmlns:a16="http://schemas.microsoft.com/office/drawing/2014/main" id="{E07207D9-1C62-1B44-9BED-7B7421C48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62845" name="Text Box 29">
            <a:extLst>
              <a:ext uri="{FF2B5EF4-FFF2-40B4-BE49-F238E27FC236}">
                <a16:creationId xmlns:a16="http://schemas.microsoft.com/office/drawing/2014/main" id="{A906183C-1D31-AC40-8B12-738BBC160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62846" name="Text Box 30">
            <a:extLst>
              <a:ext uri="{FF2B5EF4-FFF2-40B4-BE49-F238E27FC236}">
                <a16:creationId xmlns:a16="http://schemas.microsoft.com/office/drawing/2014/main" id="{04AC9663-9B67-B841-A71F-E56365190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62847" name="Text Box 31">
            <a:extLst>
              <a:ext uri="{FF2B5EF4-FFF2-40B4-BE49-F238E27FC236}">
                <a16:creationId xmlns:a16="http://schemas.microsoft.com/office/drawing/2014/main" id="{BB35E6C1-E3C2-0B42-A9D5-BCE1B4170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62848" name="Text Box 32">
            <a:extLst>
              <a:ext uri="{FF2B5EF4-FFF2-40B4-BE49-F238E27FC236}">
                <a16:creationId xmlns:a16="http://schemas.microsoft.com/office/drawing/2014/main" id="{A865D792-B9C6-1C4D-9DD1-B78E1BDC0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62849" name="Text Box 33">
            <a:extLst>
              <a:ext uri="{FF2B5EF4-FFF2-40B4-BE49-F238E27FC236}">
                <a16:creationId xmlns:a16="http://schemas.microsoft.com/office/drawing/2014/main" id="{FB862084-955C-9D4A-9F0C-87DB31206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62850" name="Text Box 34">
            <a:extLst>
              <a:ext uri="{FF2B5EF4-FFF2-40B4-BE49-F238E27FC236}">
                <a16:creationId xmlns:a16="http://schemas.microsoft.com/office/drawing/2014/main" id="{BD830F8D-172A-D54F-9135-868C4BCCE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62851" name="Text Box 35">
            <a:extLst>
              <a:ext uri="{FF2B5EF4-FFF2-40B4-BE49-F238E27FC236}">
                <a16:creationId xmlns:a16="http://schemas.microsoft.com/office/drawing/2014/main" id="{C00A8522-6EA6-D24F-9C83-D403E7E7A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162852" name="Text Box 36">
            <a:extLst>
              <a:ext uri="{FF2B5EF4-FFF2-40B4-BE49-F238E27FC236}">
                <a16:creationId xmlns:a16="http://schemas.microsoft.com/office/drawing/2014/main" id="{AC6D754A-9A9A-1E43-8F48-B8BDB2F88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accent2"/>
                </a:solidFill>
              </a:rPr>
              <a:t>Next question coming 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42ACA8-7D7A-C14C-8CA4-7A57A168197E}"/>
              </a:ext>
            </a:extLst>
          </p:cNvPr>
          <p:cNvSpPr txBox="1"/>
          <p:nvPr/>
        </p:nvSpPr>
        <p:spPr>
          <a:xfrm>
            <a:off x="152400" y="79248"/>
            <a:ext cx="210987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This question</a:t>
            </a:r>
          </a:p>
          <a:p>
            <a:r>
              <a:rPr lang="en-US" b="1" dirty="0"/>
              <a:t>counts double!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 animBg="1"/>
      <p:bldP spid="162819" grpId="0" animBg="1"/>
      <p:bldP spid="162821" grpId="0" animBg="1"/>
      <p:bldP spid="162822" grpId="0"/>
      <p:bldP spid="162822" grpId="1"/>
      <p:bldP spid="162823" grpId="0" animBg="1"/>
      <p:bldP spid="162824" grpId="0" animBg="1"/>
      <p:bldP spid="162825" grpId="0" animBg="1"/>
      <p:bldP spid="162826" grpId="0" animBg="1"/>
      <p:bldP spid="162827" grpId="0" animBg="1"/>
      <p:bldP spid="162828" grpId="0" animBg="1"/>
      <p:bldP spid="162829" grpId="0" animBg="1"/>
      <p:bldP spid="162830" grpId="0" animBg="1"/>
      <p:bldP spid="162831" grpId="0" animBg="1"/>
      <p:bldP spid="162832" grpId="0" animBg="1"/>
      <p:bldP spid="162833" grpId="0" animBg="1"/>
      <p:bldP spid="162834" grpId="0" animBg="1"/>
      <p:bldP spid="162835" grpId="0" animBg="1"/>
      <p:bldP spid="162836" grpId="0" animBg="1"/>
      <p:bldP spid="162837" grpId="0" animBg="1"/>
      <p:bldP spid="162838" grpId="0" animBg="1"/>
      <p:bldP spid="162839" grpId="0" animBg="1"/>
      <p:bldP spid="162840" grpId="0" animBg="1"/>
      <p:bldP spid="162841" grpId="0" animBg="1"/>
      <p:bldP spid="162842" grpId="0" animBg="1"/>
      <p:bldP spid="162843" grpId="0" animBg="1"/>
      <p:bldP spid="162844" grpId="0" animBg="1"/>
      <p:bldP spid="162845" grpId="0" animBg="1"/>
      <p:bldP spid="162846" grpId="0" animBg="1"/>
      <p:bldP spid="162847" grpId="0" animBg="1"/>
      <p:bldP spid="162848" grpId="0" animBg="1"/>
      <p:bldP spid="162849" grpId="0" animBg="1"/>
      <p:bldP spid="162850" grpId="0" animBg="1"/>
      <p:bldP spid="162851" grpId="0" animBg="1"/>
      <p:bldP spid="1628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>
            <a:extLst>
              <a:ext uri="{FF2B5EF4-FFF2-40B4-BE49-F238E27FC236}">
                <a16:creationId xmlns:a16="http://schemas.microsoft.com/office/drawing/2014/main" id="{0BB00258-D1AA-AD47-811F-C5ECEDFE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</a:rPr>
              <a:t> </a:t>
            </a:r>
            <a:endParaRPr lang="en-US" altLang="en-US" sz="6000" b="1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</a:rPr>
              <a:t>sec</a:t>
            </a:r>
            <a:r>
              <a:rPr lang="en-US" altLang="en-US" sz="9600" b="1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87395" name="Text Box 3">
            <a:extLst>
              <a:ext uri="{FF2B5EF4-FFF2-40B4-BE49-F238E27FC236}">
                <a16:creationId xmlns:a16="http://schemas.microsoft.com/office/drawing/2014/main" id="{E5FCD787-311F-C446-ABF7-32B4E1085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E8FD5D10-BCBA-E149-B35D-F6C120FFB6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0000"/>
                </a:solidFill>
              </a:rPr>
              <a:t>Question 6</a:t>
            </a: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0BC0ED9F-181D-7E42-842A-A91B85AD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187398" name="Text Box 6">
            <a:extLst>
              <a:ext uri="{FF2B5EF4-FFF2-40B4-BE49-F238E27FC236}">
                <a16:creationId xmlns:a16="http://schemas.microsoft.com/office/drawing/2014/main" id="{81657381-F4B0-4044-B50B-A55D8FEB6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65275"/>
            <a:ext cx="4648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A comet orbits around </a:t>
            </a:r>
            <a:r>
              <a:rPr lang="mr-IN" altLang="en-US" sz="2400" b="1" dirty="0">
                <a:solidFill>
                  <a:schemeClr val="accent2"/>
                </a:solidFill>
              </a:rPr>
              <a:t>…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A</a:t>
            </a:r>
            <a:r>
              <a:rPr lang="en-US" altLang="en-US" sz="2400" b="1" dirty="0"/>
              <a:t> nothing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B</a:t>
            </a:r>
            <a:r>
              <a:rPr lang="en-US" altLang="en-US" sz="2400" dirty="0"/>
              <a:t> </a:t>
            </a:r>
            <a:r>
              <a:rPr lang="en-US" altLang="en-US" sz="2400" b="1" dirty="0"/>
              <a:t>Earth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the Sun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D</a:t>
            </a:r>
            <a:r>
              <a:rPr lang="en-US" altLang="en-US" sz="2400" b="1" dirty="0"/>
              <a:t> a planet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CC00"/>
                </a:solidFill>
              </a:rPr>
              <a:t>E</a:t>
            </a:r>
            <a:r>
              <a:rPr lang="en-US" altLang="en-US" sz="2400" b="1" dirty="0"/>
              <a:t> the center of the Galaxy</a:t>
            </a:r>
          </a:p>
        </p:txBody>
      </p:sp>
      <p:sp>
        <p:nvSpPr>
          <p:cNvPr id="187399" name="Text Box 7">
            <a:extLst>
              <a:ext uri="{FF2B5EF4-FFF2-40B4-BE49-F238E27FC236}">
                <a16:creationId xmlns:a16="http://schemas.microsoft.com/office/drawing/2014/main" id="{E0FDBFC6-1960-7D40-87AF-C81737DED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87400" name="Text Box 8">
            <a:extLst>
              <a:ext uri="{FF2B5EF4-FFF2-40B4-BE49-F238E27FC236}">
                <a16:creationId xmlns:a16="http://schemas.microsoft.com/office/drawing/2014/main" id="{3EF799D0-6C95-A24A-A3C6-5C43B7E7C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87401" name="Text Box 9">
            <a:extLst>
              <a:ext uri="{FF2B5EF4-FFF2-40B4-BE49-F238E27FC236}">
                <a16:creationId xmlns:a16="http://schemas.microsoft.com/office/drawing/2014/main" id="{6D8798EF-AF8C-D440-AA43-5DC10E16C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87402" name="Text Box 10">
            <a:extLst>
              <a:ext uri="{FF2B5EF4-FFF2-40B4-BE49-F238E27FC236}">
                <a16:creationId xmlns:a16="http://schemas.microsoft.com/office/drawing/2014/main" id="{28A50312-E1B6-DE41-8783-59CD01599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87403" name="Text Box 11">
            <a:extLst>
              <a:ext uri="{FF2B5EF4-FFF2-40B4-BE49-F238E27FC236}">
                <a16:creationId xmlns:a16="http://schemas.microsoft.com/office/drawing/2014/main" id="{9210194C-6411-FD44-8DEC-3C6621275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87404" name="Text Box 12">
            <a:extLst>
              <a:ext uri="{FF2B5EF4-FFF2-40B4-BE49-F238E27FC236}">
                <a16:creationId xmlns:a16="http://schemas.microsoft.com/office/drawing/2014/main" id="{320BB027-5406-2F4A-BE0E-DD92B21AD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87405" name="Text Box 13">
            <a:extLst>
              <a:ext uri="{FF2B5EF4-FFF2-40B4-BE49-F238E27FC236}">
                <a16:creationId xmlns:a16="http://schemas.microsoft.com/office/drawing/2014/main" id="{240AEA8A-0788-0B41-A24D-98F65677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87406" name="Text Box 14">
            <a:extLst>
              <a:ext uri="{FF2B5EF4-FFF2-40B4-BE49-F238E27FC236}">
                <a16:creationId xmlns:a16="http://schemas.microsoft.com/office/drawing/2014/main" id="{4A0F76D0-1785-0A41-B699-EB51E43BC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87407" name="Text Box 15">
            <a:extLst>
              <a:ext uri="{FF2B5EF4-FFF2-40B4-BE49-F238E27FC236}">
                <a16:creationId xmlns:a16="http://schemas.microsoft.com/office/drawing/2014/main" id="{BB16C16F-305A-2244-941E-0924F4542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87408" name="Text Box 16">
            <a:extLst>
              <a:ext uri="{FF2B5EF4-FFF2-40B4-BE49-F238E27FC236}">
                <a16:creationId xmlns:a16="http://schemas.microsoft.com/office/drawing/2014/main" id="{0F6F2363-1A66-AB46-A93D-8100E33D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87409" name="Text Box 17">
            <a:extLst>
              <a:ext uri="{FF2B5EF4-FFF2-40B4-BE49-F238E27FC236}">
                <a16:creationId xmlns:a16="http://schemas.microsoft.com/office/drawing/2014/main" id="{10A2E3C0-BF14-0745-8084-4E8F9BDE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87410" name="Text Box 18">
            <a:extLst>
              <a:ext uri="{FF2B5EF4-FFF2-40B4-BE49-F238E27FC236}">
                <a16:creationId xmlns:a16="http://schemas.microsoft.com/office/drawing/2014/main" id="{BE8EDE25-E5CE-5043-910A-C5AA25DDE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87411" name="Text Box 19">
            <a:extLst>
              <a:ext uri="{FF2B5EF4-FFF2-40B4-BE49-F238E27FC236}">
                <a16:creationId xmlns:a16="http://schemas.microsoft.com/office/drawing/2014/main" id="{AE08FBCE-A88B-B54C-B975-DB92D0A85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87412" name="Text Box 20">
            <a:extLst>
              <a:ext uri="{FF2B5EF4-FFF2-40B4-BE49-F238E27FC236}">
                <a16:creationId xmlns:a16="http://schemas.microsoft.com/office/drawing/2014/main" id="{ACB5F992-66AB-6F4F-AD7A-D2DFC89E2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7413" name="Text Box 21">
            <a:extLst>
              <a:ext uri="{FF2B5EF4-FFF2-40B4-BE49-F238E27FC236}">
                <a16:creationId xmlns:a16="http://schemas.microsoft.com/office/drawing/2014/main" id="{F0266AAB-DB8C-3A46-AC61-72E4EFE1D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87414" name="Text Box 22">
            <a:extLst>
              <a:ext uri="{FF2B5EF4-FFF2-40B4-BE49-F238E27FC236}">
                <a16:creationId xmlns:a16="http://schemas.microsoft.com/office/drawing/2014/main" id="{33188CA2-32CC-B84C-8269-653236BC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87415" name="Text Box 23">
            <a:extLst>
              <a:ext uri="{FF2B5EF4-FFF2-40B4-BE49-F238E27FC236}">
                <a16:creationId xmlns:a16="http://schemas.microsoft.com/office/drawing/2014/main" id="{373D400E-1035-0744-BAE4-63760897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7416" name="Text Box 24">
            <a:extLst>
              <a:ext uri="{FF2B5EF4-FFF2-40B4-BE49-F238E27FC236}">
                <a16:creationId xmlns:a16="http://schemas.microsoft.com/office/drawing/2014/main" id="{1BE97F50-3D58-BC4A-B05F-76536651C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7417" name="Text Box 25">
            <a:extLst>
              <a:ext uri="{FF2B5EF4-FFF2-40B4-BE49-F238E27FC236}">
                <a16:creationId xmlns:a16="http://schemas.microsoft.com/office/drawing/2014/main" id="{361EFE50-5DA0-6943-B60F-0451B8C9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7418" name="Text Box 26">
            <a:extLst>
              <a:ext uri="{FF2B5EF4-FFF2-40B4-BE49-F238E27FC236}">
                <a16:creationId xmlns:a16="http://schemas.microsoft.com/office/drawing/2014/main" id="{F8626001-47BD-7740-952D-1E63798A2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187419" name="Text Box 27">
            <a:extLst>
              <a:ext uri="{FF2B5EF4-FFF2-40B4-BE49-F238E27FC236}">
                <a16:creationId xmlns:a16="http://schemas.microsoft.com/office/drawing/2014/main" id="{7B43DB6B-8821-714B-BE75-5AAB75BE7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187420" name="Text Box 28">
            <a:extLst>
              <a:ext uri="{FF2B5EF4-FFF2-40B4-BE49-F238E27FC236}">
                <a16:creationId xmlns:a16="http://schemas.microsoft.com/office/drawing/2014/main" id="{4B364954-9610-2F49-97BF-F7F5E4012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187421" name="Text Box 29">
            <a:extLst>
              <a:ext uri="{FF2B5EF4-FFF2-40B4-BE49-F238E27FC236}">
                <a16:creationId xmlns:a16="http://schemas.microsoft.com/office/drawing/2014/main" id="{3F51A617-0E3E-354C-BE9E-3C0F21E3D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187422" name="Text Box 30">
            <a:extLst>
              <a:ext uri="{FF2B5EF4-FFF2-40B4-BE49-F238E27FC236}">
                <a16:creationId xmlns:a16="http://schemas.microsoft.com/office/drawing/2014/main" id="{D0D075BA-95A2-5F43-8EF4-338E3E1DF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187423" name="Text Box 31">
            <a:extLst>
              <a:ext uri="{FF2B5EF4-FFF2-40B4-BE49-F238E27FC236}">
                <a16:creationId xmlns:a16="http://schemas.microsoft.com/office/drawing/2014/main" id="{4CDA92EA-C7B7-6E47-827B-9150C306F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187424" name="Text Box 32">
            <a:extLst>
              <a:ext uri="{FF2B5EF4-FFF2-40B4-BE49-F238E27FC236}">
                <a16:creationId xmlns:a16="http://schemas.microsoft.com/office/drawing/2014/main" id="{02B5D457-3C5A-C145-BDE2-DB264245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187425" name="Text Box 33">
            <a:extLst>
              <a:ext uri="{FF2B5EF4-FFF2-40B4-BE49-F238E27FC236}">
                <a16:creationId xmlns:a16="http://schemas.microsoft.com/office/drawing/2014/main" id="{FF98F9C1-1AC7-5048-8697-7385426A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187426" name="Text Box 34">
            <a:extLst>
              <a:ext uri="{FF2B5EF4-FFF2-40B4-BE49-F238E27FC236}">
                <a16:creationId xmlns:a16="http://schemas.microsoft.com/office/drawing/2014/main" id="{C5ECA32A-D283-8C4E-BBF9-2CA331850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187427" name="Text Box 35">
            <a:extLst>
              <a:ext uri="{FF2B5EF4-FFF2-40B4-BE49-F238E27FC236}">
                <a16:creationId xmlns:a16="http://schemas.microsoft.com/office/drawing/2014/main" id="{20A0716E-013D-284B-BDB9-63BE15977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D9C566-A9F4-E14C-A62F-2D8F1A8ED349}"/>
              </a:ext>
            </a:extLst>
          </p:cNvPr>
          <p:cNvSpPr txBox="1"/>
          <p:nvPr/>
        </p:nvSpPr>
        <p:spPr>
          <a:xfrm>
            <a:off x="152400" y="79248"/>
            <a:ext cx="210987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This question</a:t>
            </a:r>
          </a:p>
          <a:p>
            <a:r>
              <a:rPr lang="en-US" b="1" dirty="0"/>
              <a:t>counts double!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nimBg="1"/>
      <p:bldP spid="187395" grpId="0" animBg="1"/>
      <p:bldP spid="187397" grpId="0" animBg="1"/>
      <p:bldP spid="187398" grpId="0"/>
      <p:bldP spid="187398" grpId="1"/>
      <p:bldP spid="187399" grpId="0" animBg="1"/>
      <p:bldP spid="187400" grpId="0" animBg="1"/>
      <p:bldP spid="187401" grpId="0" animBg="1"/>
      <p:bldP spid="187402" grpId="0" animBg="1"/>
      <p:bldP spid="187403" grpId="0" animBg="1"/>
      <p:bldP spid="187404" grpId="0" animBg="1"/>
      <p:bldP spid="187405" grpId="0" animBg="1"/>
      <p:bldP spid="187406" grpId="0" animBg="1"/>
      <p:bldP spid="187407" grpId="0" animBg="1"/>
      <p:bldP spid="187408" grpId="0" animBg="1"/>
      <p:bldP spid="187409" grpId="0" animBg="1"/>
      <p:bldP spid="187410" grpId="0" animBg="1"/>
      <p:bldP spid="187411" grpId="0" animBg="1"/>
      <p:bldP spid="187412" grpId="0" animBg="1"/>
      <p:bldP spid="187413" grpId="0" animBg="1"/>
      <p:bldP spid="187414" grpId="0" animBg="1"/>
      <p:bldP spid="187415" grpId="0" animBg="1"/>
      <p:bldP spid="187416" grpId="0" animBg="1"/>
      <p:bldP spid="187417" grpId="0" animBg="1"/>
      <p:bldP spid="187418" grpId="0" animBg="1"/>
      <p:bldP spid="187419" grpId="0" animBg="1"/>
      <p:bldP spid="187420" grpId="0" animBg="1"/>
      <p:bldP spid="187421" grpId="0" animBg="1"/>
      <p:bldP spid="187422" grpId="0" animBg="1"/>
      <p:bldP spid="187423" grpId="0" animBg="1"/>
      <p:bldP spid="187424" grpId="0" animBg="1"/>
      <p:bldP spid="187425" grpId="0" animBg="1"/>
      <p:bldP spid="187426" grpId="0" animBg="1"/>
      <p:bldP spid="1874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flector">
            <a:extLst>
              <a:ext uri="{FF2B5EF4-FFF2-40B4-BE49-F238E27FC236}">
                <a16:creationId xmlns:a16="http://schemas.microsoft.com/office/drawing/2014/main" id="{AD9B5C2A-D2EE-0547-8CD4-95AE60DD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921000"/>
            <a:ext cx="36195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Refractor">
            <a:extLst>
              <a:ext uri="{FF2B5EF4-FFF2-40B4-BE49-F238E27FC236}">
                <a16:creationId xmlns:a16="http://schemas.microsoft.com/office/drawing/2014/main" id="{49122D15-46E2-CD47-A4F8-2869F48D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990600"/>
            <a:ext cx="4127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0" name="Rectangle 4">
            <a:extLst>
              <a:ext uri="{FF2B5EF4-FFF2-40B4-BE49-F238E27FC236}">
                <a16:creationId xmlns:a16="http://schemas.microsoft.com/office/drawing/2014/main" id="{B9687761-CCB9-224E-A335-BD09CE5A2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19272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x-none" altLang="x-none"/>
          </a:p>
        </p:txBody>
      </p:sp>
      <p:sp>
        <p:nvSpPr>
          <p:cNvPr id="229381" name="Text Box 5">
            <a:extLst>
              <a:ext uri="{FF2B5EF4-FFF2-40B4-BE49-F238E27FC236}">
                <a16:creationId xmlns:a16="http://schemas.microsoft.com/office/drawing/2014/main" id="{78718ADC-2F7F-1948-8794-53EC9D0D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519113"/>
            <a:ext cx="2732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rgbClr val="66FFFF"/>
                </a:solidFill>
              </a:rPr>
              <a:t>How do they work?</a:t>
            </a:r>
            <a:endParaRPr lang="en-US" altLang="x-none">
              <a:solidFill>
                <a:srgbClr val="66FFFF"/>
              </a:solidFill>
            </a:endParaRPr>
          </a:p>
        </p:txBody>
      </p:sp>
      <p:sp>
        <p:nvSpPr>
          <p:cNvPr id="229382" name="Text Box 6">
            <a:extLst>
              <a:ext uri="{FF2B5EF4-FFF2-40B4-BE49-F238E27FC236}">
                <a16:creationId xmlns:a16="http://schemas.microsoft.com/office/drawing/2014/main" id="{2049EB0C-5D4E-8F47-9404-05C02972F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501775"/>
            <a:ext cx="17986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00CC00"/>
                </a:solidFill>
              </a:rPr>
              <a:t>Refractor:</a:t>
            </a:r>
            <a:endParaRPr lang="en-US" altLang="x-none" sz="2800" dirty="0"/>
          </a:p>
        </p:txBody>
      </p:sp>
      <p:sp>
        <p:nvSpPr>
          <p:cNvPr id="229383" name="Text Box 7">
            <a:extLst>
              <a:ext uri="{FF2B5EF4-FFF2-40B4-BE49-F238E27FC236}">
                <a16:creationId xmlns:a16="http://schemas.microsoft.com/office/drawing/2014/main" id="{ADF6FC78-73DA-FA41-B47F-6482B48AC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2033588"/>
            <a:ext cx="21320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Lens collects light</a:t>
            </a:r>
          </a:p>
        </p:txBody>
      </p:sp>
      <p:cxnSp>
        <p:nvCxnSpPr>
          <p:cNvPr id="229384" name="AutoShape 8">
            <a:extLst>
              <a:ext uri="{FF2B5EF4-FFF2-40B4-BE49-F238E27FC236}">
                <a16:creationId xmlns:a16="http://schemas.microsoft.com/office/drawing/2014/main" id="{19BEE43F-A1A3-7641-990F-4A7DA7DE51A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403475" y="1958975"/>
            <a:ext cx="1236663" cy="228600"/>
          </a:xfrm>
          <a:prstGeom prst="curvedConnector3">
            <a:avLst>
              <a:gd name="adj1" fmla="val 14759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5" name="AutoShape 9">
            <a:extLst>
              <a:ext uri="{FF2B5EF4-FFF2-40B4-BE49-F238E27FC236}">
                <a16:creationId xmlns:a16="http://schemas.microsoft.com/office/drawing/2014/main" id="{4C6CF559-C252-AB4A-AB79-561BC46AA5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88150" y="1860550"/>
            <a:ext cx="1588" cy="1588"/>
          </a:xfrm>
          <a:prstGeom prst="bentConnector3">
            <a:avLst>
              <a:gd name="adj1" fmla="val 1440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6" name="AutoShape 10">
            <a:extLst>
              <a:ext uri="{FF2B5EF4-FFF2-40B4-BE49-F238E27FC236}">
                <a16:creationId xmlns:a16="http://schemas.microsoft.com/office/drawing/2014/main" id="{E576115A-0C5F-FD4C-8D1F-12AD7197C3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54775" y="1196975"/>
            <a:ext cx="922338" cy="354013"/>
          </a:xfrm>
          <a:prstGeom prst="curvedConnector3">
            <a:avLst>
              <a:gd name="adj1" fmla="val 49912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87" name="AutoShape 11">
            <a:extLst>
              <a:ext uri="{FF2B5EF4-FFF2-40B4-BE49-F238E27FC236}">
                <a16:creationId xmlns:a16="http://schemas.microsoft.com/office/drawing/2014/main" id="{2A2B5D1F-B84E-7D40-8CBC-C05D705B763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189663" y="1236662"/>
            <a:ext cx="304800" cy="2254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29388" name="Text Box 12">
            <a:extLst>
              <a:ext uri="{FF2B5EF4-FFF2-40B4-BE49-F238E27FC236}">
                <a16:creationId xmlns:a16="http://schemas.microsoft.com/office/drawing/2014/main" id="{64F53FB3-53A7-1E4E-932D-CBB13A5DB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3505200"/>
            <a:ext cx="1717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00CC00"/>
                </a:solidFill>
              </a:rPr>
              <a:t>Reflector:</a:t>
            </a:r>
            <a:endParaRPr lang="en-US" altLang="x-none" sz="2800" dirty="0"/>
          </a:p>
        </p:txBody>
      </p:sp>
      <p:sp>
        <p:nvSpPr>
          <p:cNvPr id="229389" name="Text Box 13">
            <a:extLst>
              <a:ext uri="{FF2B5EF4-FFF2-40B4-BE49-F238E27FC236}">
                <a16:creationId xmlns:a16="http://schemas.microsoft.com/office/drawing/2014/main" id="{56477F7A-FAF9-DC40-B4FF-5C530FE8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3865563"/>
            <a:ext cx="2378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Mirror collects light</a:t>
            </a:r>
          </a:p>
        </p:txBody>
      </p:sp>
      <p:cxnSp>
        <p:nvCxnSpPr>
          <p:cNvPr id="229390" name="AutoShape 14">
            <a:extLst>
              <a:ext uri="{FF2B5EF4-FFF2-40B4-BE49-F238E27FC236}">
                <a16:creationId xmlns:a16="http://schemas.microsoft.com/office/drawing/2014/main" id="{1C567EDB-87CE-3646-8374-36F3240ADB11}"/>
              </a:ext>
            </a:extLst>
          </p:cNvPr>
          <p:cNvCxnSpPr>
            <a:cxnSpLocks noChangeShapeType="1"/>
            <a:endCxn id="229389" idx="0"/>
          </p:cNvCxnSpPr>
          <p:nvPr/>
        </p:nvCxnSpPr>
        <p:spPr bwMode="auto">
          <a:xfrm>
            <a:off x="6426200" y="3459163"/>
            <a:ext cx="1147763" cy="406400"/>
          </a:xfrm>
          <a:prstGeom prst="curvedConnector2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91" name="AutoShape 15">
            <a:extLst>
              <a:ext uri="{FF2B5EF4-FFF2-40B4-BE49-F238E27FC236}">
                <a16:creationId xmlns:a16="http://schemas.microsoft.com/office/drawing/2014/main" id="{DBCF066A-660C-9144-BBBC-D8963095C5A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899151" y="3544887"/>
            <a:ext cx="304800" cy="2254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9392" name="AutoShape 16">
            <a:extLst>
              <a:ext uri="{FF2B5EF4-FFF2-40B4-BE49-F238E27FC236}">
                <a16:creationId xmlns:a16="http://schemas.microsoft.com/office/drawing/2014/main" id="{09CB2840-27FE-9442-9BB9-BCA9511CD6B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338388" y="2921000"/>
            <a:ext cx="1417637" cy="571500"/>
          </a:xfrm>
          <a:prstGeom prst="curvedConnector3">
            <a:avLst>
              <a:gd name="adj1" fmla="val 0"/>
            </a:avLst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29393" name="Text Box 17">
            <a:extLst>
              <a:ext uri="{FF2B5EF4-FFF2-40B4-BE49-F238E27FC236}">
                <a16:creationId xmlns:a16="http://schemas.microsoft.com/office/drawing/2014/main" id="{445C8F73-8CB9-6A4B-AA94-5D6271564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90800"/>
            <a:ext cx="18351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Use eyepiece to</a:t>
            </a:r>
          </a:p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 watch image</a:t>
            </a:r>
          </a:p>
        </p:txBody>
      </p:sp>
      <p:sp>
        <p:nvSpPr>
          <p:cNvPr id="229394" name="Text Box 18">
            <a:extLst>
              <a:ext uri="{FF2B5EF4-FFF2-40B4-BE49-F238E27FC236}">
                <a16:creationId xmlns:a16="http://schemas.microsoft.com/office/drawing/2014/main" id="{D82CEE4F-9C68-FC4C-B79D-CA123EABE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53" y="5562600"/>
            <a:ext cx="5237396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Large lens/mirror collects much light -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the </a:t>
            </a:r>
            <a:r>
              <a:rPr lang="en-US" altLang="x-none" sz="2800" b="1" dirty="0">
                <a:solidFill>
                  <a:srgbClr val="FFFF00"/>
                </a:solidFill>
                <a:highlight>
                  <a:srgbClr val="0000FF"/>
                </a:highlight>
              </a:rPr>
              <a:t>diameter</a:t>
            </a:r>
            <a:r>
              <a:rPr lang="en-US" altLang="x-none" b="1" dirty="0">
                <a:solidFill>
                  <a:srgbClr val="FFFF00"/>
                </a:solidFill>
              </a:rPr>
              <a:t> of the telescope</a:t>
            </a:r>
          </a:p>
          <a:p>
            <a:pPr algn="ctr">
              <a:defRPr/>
            </a:pPr>
            <a:r>
              <a:rPr lang="en-US" altLang="x-none" b="1" dirty="0">
                <a:solidFill>
                  <a:srgbClr val="FFFF00"/>
                </a:solidFill>
              </a:rPr>
              <a:t> is the important indicator.</a:t>
            </a:r>
            <a:endParaRPr lang="en-US" altLang="x-none" dirty="0"/>
          </a:p>
        </p:txBody>
      </p:sp>
      <p:sp>
        <p:nvSpPr>
          <p:cNvPr id="229395" name="Text Box 19">
            <a:extLst>
              <a:ext uri="{FF2B5EF4-FFF2-40B4-BE49-F238E27FC236}">
                <a16:creationId xmlns:a16="http://schemas.microsoft.com/office/drawing/2014/main" id="{0665AC86-3E7C-BB44-87F4-1073D0002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001" y="5257800"/>
            <a:ext cx="2746714" cy="156966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2”-5”   toy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6”-30” amateur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3’-10’   professional</a:t>
            </a:r>
          </a:p>
          <a:p>
            <a:pPr>
              <a:defRPr/>
            </a:pPr>
            <a:r>
              <a:rPr lang="en-US" altLang="x-none" b="1" dirty="0">
                <a:solidFill>
                  <a:schemeClr val="bg1"/>
                </a:solidFill>
              </a:rPr>
              <a:t>10’-33’ super</a:t>
            </a:r>
            <a:endParaRPr lang="en-US" altLang="x-none" dirty="0"/>
          </a:p>
        </p:txBody>
      </p:sp>
      <p:sp>
        <p:nvSpPr>
          <p:cNvPr id="229396" name="Rectangle 20">
            <a:extLst>
              <a:ext uri="{FF2B5EF4-FFF2-40B4-BE49-F238E27FC236}">
                <a16:creationId xmlns:a16="http://schemas.microsoft.com/office/drawing/2014/main" id="{87909FC2-3839-0B4F-B845-915947AC1D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47900" y="0"/>
            <a:ext cx="5181600" cy="555625"/>
          </a:xfrm>
        </p:spPr>
        <p:txBody>
          <a:bodyPr/>
          <a:lstStyle/>
          <a:p>
            <a:pPr>
              <a:defRPr/>
            </a:pPr>
            <a:r>
              <a:rPr lang="en-US" altLang="x-none" sz="3600" b="1" u="sng" dirty="0">
                <a:solidFill>
                  <a:srgbClr val="FF0000"/>
                </a:solidFill>
              </a:rPr>
              <a:t>Astronomical telescopes</a:t>
            </a:r>
          </a:p>
        </p:txBody>
      </p:sp>
      <p:sp>
        <p:nvSpPr>
          <p:cNvPr id="229397" name="Text Box 21">
            <a:extLst>
              <a:ext uri="{FF2B5EF4-FFF2-40B4-BE49-F238E27FC236}">
                <a16:creationId xmlns:a16="http://schemas.microsoft.com/office/drawing/2014/main" id="{A056E3CE-99A3-584D-B996-23716B89A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1219200"/>
            <a:ext cx="18351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Use eyepiece to</a:t>
            </a:r>
          </a:p>
          <a:p>
            <a:pPr algn="ctr">
              <a:defRPr/>
            </a:pPr>
            <a:r>
              <a:rPr lang="en-US" altLang="x-none" sz="2000" b="1" dirty="0">
                <a:solidFill>
                  <a:srgbClr val="FF7E79"/>
                </a:solidFill>
              </a:rPr>
              <a:t> watch image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95DDD2FB-8734-6B42-B4FA-0962AD10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985" y="4765472"/>
            <a:ext cx="17395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2800" b="1" dirty="0">
                <a:solidFill>
                  <a:srgbClr val="FFFF00"/>
                </a:solidFill>
                <a:highlight>
                  <a:srgbClr val="0000FF"/>
                </a:highlight>
              </a:rPr>
              <a:t>Diameter:</a:t>
            </a:r>
            <a:endParaRPr lang="en-US" altLang="x-non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8" name="Picture 8">
            <a:extLst>
              <a:ext uri="{FF2B5EF4-FFF2-40B4-BE49-F238E27FC236}">
                <a16:creationId xmlns:a16="http://schemas.microsoft.com/office/drawing/2014/main" id="{E3852EFB-497C-6543-A9CD-147B7E3C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438400"/>
            <a:ext cx="27971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8" name="Picture 14" descr="AndromedaRGB12L">
            <a:extLst>
              <a:ext uri="{FF2B5EF4-FFF2-40B4-BE49-F238E27FC236}">
                <a16:creationId xmlns:a16="http://schemas.microsoft.com/office/drawing/2014/main" id="{F570E7B5-28F6-A045-B33F-F87FE8FF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/>
          <a:stretch>
            <a:fillRect/>
          </a:stretch>
        </p:blipFill>
        <p:spPr bwMode="auto">
          <a:xfrm>
            <a:off x="6400800" y="4724400"/>
            <a:ext cx="2743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Text Box 3">
            <a:extLst>
              <a:ext uri="{FF2B5EF4-FFF2-40B4-BE49-F238E27FC236}">
                <a16:creationId xmlns:a16="http://schemas.microsoft.com/office/drawing/2014/main" id="{272F1CBC-151A-CE4A-836C-F7A5EA20F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1447800"/>
            <a:ext cx="3898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x-none" sz="2000" b="1" dirty="0"/>
              <a:t> To </a:t>
            </a:r>
            <a:r>
              <a:rPr lang="en-US" altLang="x-none" sz="2000" b="1" dirty="0">
                <a:solidFill>
                  <a:schemeClr val="accent2"/>
                </a:solidFill>
              </a:rPr>
              <a:t>collect much light</a:t>
            </a:r>
            <a:endParaRPr lang="en-US" altLang="x-none" sz="2000" b="1" dirty="0"/>
          </a:p>
          <a:p>
            <a:pPr>
              <a:defRPr/>
            </a:pPr>
            <a:r>
              <a:rPr lang="en-US" altLang="x-none" sz="2000" b="1" dirty="0"/>
              <a:t>	- need large diameter</a:t>
            </a:r>
          </a:p>
          <a:p>
            <a:pPr>
              <a:buFontTx/>
              <a:buChar char="•"/>
              <a:defRPr/>
            </a:pPr>
            <a:r>
              <a:rPr lang="en-US" altLang="x-none" sz="2000" b="1" dirty="0"/>
              <a:t> To </a:t>
            </a:r>
            <a:r>
              <a:rPr lang="en-US" altLang="x-none" sz="2000" b="1" dirty="0">
                <a:solidFill>
                  <a:schemeClr val="accent2"/>
                </a:solidFill>
              </a:rPr>
              <a:t>make small objects look large</a:t>
            </a:r>
            <a:endParaRPr lang="en-US" altLang="x-none" sz="2000" b="1" dirty="0"/>
          </a:p>
          <a:p>
            <a:pPr>
              <a:defRPr/>
            </a:pPr>
            <a:r>
              <a:rPr lang="en-US" altLang="x-none" sz="2000" b="1" dirty="0"/>
              <a:t>	- need magnification</a:t>
            </a:r>
            <a:endParaRPr lang="en-US" altLang="x-none" sz="1800" b="1" baseline="-25000" dirty="0"/>
          </a:p>
        </p:txBody>
      </p:sp>
      <p:sp>
        <p:nvSpPr>
          <p:cNvPr id="209924" name="Text Box 4">
            <a:extLst>
              <a:ext uri="{FF2B5EF4-FFF2-40B4-BE49-F238E27FC236}">
                <a16:creationId xmlns:a16="http://schemas.microsoft.com/office/drawing/2014/main" id="{A83B152A-3DDD-4D4F-AD72-29D0EB3BD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" y="3396816"/>
            <a:ext cx="603498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Limits to light collection:</a:t>
            </a:r>
            <a:endParaRPr lang="en-US" altLang="x-none" dirty="0"/>
          </a:p>
          <a:p>
            <a:pPr>
              <a:defRPr/>
            </a:pPr>
            <a:r>
              <a:rPr lang="en-US" altLang="x-none" sz="2000" b="1" dirty="0"/>
              <a:t>Diameter ~ 10 m (30 feet) would be too heavy to hold</a:t>
            </a:r>
          </a:p>
          <a:p>
            <a:pPr>
              <a:defRPr/>
            </a:pPr>
            <a:r>
              <a:rPr lang="en-US" altLang="x-none" sz="1800" dirty="0"/>
              <a:t>(Three larger ones with segmented mirrors are being built.)</a:t>
            </a: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24A74C51-C45F-5B40-9AAD-4252CB360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" y="5137925"/>
            <a:ext cx="5737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Limits to magnification:</a:t>
            </a:r>
            <a:endParaRPr lang="en-US" altLang="x-none" dirty="0"/>
          </a:p>
          <a:p>
            <a:pPr>
              <a:defRPr/>
            </a:pPr>
            <a:r>
              <a:rPr lang="en-US" altLang="x-none" sz="2000" b="1" dirty="0"/>
              <a:t>“Seeing” - stars jump around (related to twinkling)</a:t>
            </a:r>
          </a:p>
          <a:p>
            <a:pPr>
              <a:defRPr/>
            </a:pPr>
            <a:r>
              <a:rPr lang="en-US" altLang="x-none" sz="2000" b="1" dirty="0"/>
              <a:t>                 - caused by air turbulence</a:t>
            </a:r>
            <a:endParaRPr lang="en-US" altLang="x-none" dirty="0"/>
          </a:p>
        </p:txBody>
      </p:sp>
      <p:pic>
        <p:nvPicPr>
          <p:cNvPr id="209927" name="Picture 7">
            <a:extLst>
              <a:ext uri="{FF2B5EF4-FFF2-40B4-BE49-F238E27FC236}">
                <a16:creationId xmlns:a16="http://schemas.microsoft.com/office/drawing/2014/main" id="{0AE681D4-F603-CB4F-9B9C-D4835F9D2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9930" name="Rectangle 10">
            <a:extLst>
              <a:ext uri="{FF2B5EF4-FFF2-40B4-BE49-F238E27FC236}">
                <a16:creationId xmlns:a16="http://schemas.microsoft.com/office/drawing/2014/main" id="{8AF4786A-E820-7E4D-95F3-0B061CCA36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5029200" cy="533400"/>
          </a:xfrm>
        </p:spPr>
        <p:txBody>
          <a:bodyPr/>
          <a:lstStyle/>
          <a:p>
            <a:pPr>
              <a:defRPr/>
            </a:pPr>
            <a:r>
              <a:rPr lang="en-US" altLang="x-none" sz="2800" b="1">
                <a:solidFill>
                  <a:srgbClr val="FF0000"/>
                </a:solidFill>
              </a:rPr>
              <a:t>Why do we need telescopes?</a:t>
            </a:r>
            <a:endParaRPr lang="en-US" altLang="x-none"/>
          </a:p>
        </p:txBody>
      </p:sp>
      <p:sp>
        <p:nvSpPr>
          <p:cNvPr id="209932" name="Text Box 12">
            <a:extLst>
              <a:ext uri="{FF2B5EF4-FFF2-40B4-BE49-F238E27FC236}">
                <a16:creationId xmlns:a16="http://schemas.microsoft.com/office/drawing/2014/main" id="{2D1B043D-40DA-F74E-AED6-6C94E3DB2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4114800"/>
            <a:ext cx="137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i="1">
                <a:solidFill>
                  <a:srgbClr val="FFFF00"/>
                </a:solidFill>
              </a:rPr>
              <a:t>little light</a:t>
            </a:r>
            <a:endParaRPr lang="en-US" altLang="x-none"/>
          </a:p>
        </p:txBody>
      </p:sp>
      <p:sp>
        <p:nvSpPr>
          <p:cNvPr id="209933" name="Text Box 13">
            <a:extLst>
              <a:ext uri="{FF2B5EF4-FFF2-40B4-BE49-F238E27FC236}">
                <a16:creationId xmlns:a16="http://schemas.microsoft.com/office/drawing/2014/main" id="{8D600419-1521-8340-971E-BC7573F18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400800"/>
            <a:ext cx="1479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i="1">
                <a:solidFill>
                  <a:srgbClr val="FFFF00"/>
                </a:solidFill>
              </a:rPr>
              <a:t>much light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0D37E11E-EC52-D04D-B5FF-2F395686E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x-none" sz="6000" dirty="0">
                <a:solidFill>
                  <a:srgbClr val="66FFFF"/>
                </a:solidFill>
              </a:rPr>
              <a:t>Questions coming …</a:t>
            </a:r>
            <a:endParaRPr lang="en-US" altLang="x-none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>
            <a:extLst>
              <a:ext uri="{FF2B5EF4-FFF2-40B4-BE49-F238E27FC236}">
                <a16:creationId xmlns:a16="http://schemas.microsoft.com/office/drawing/2014/main" id="{1D46AC14-3F1C-A54E-82B6-879949E5E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0"/>
            <a:ext cx="1600200" cy="267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7200" b="1" dirty="0">
                <a:solidFill>
                  <a:srgbClr val="FF0000"/>
                </a:solidFill>
              </a:rPr>
              <a:t> </a:t>
            </a:r>
            <a:endParaRPr lang="en-US" altLang="x-none" sz="6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sec</a:t>
            </a:r>
            <a:r>
              <a:rPr lang="en-US" altLang="x-none" sz="9600" b="1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243715" name="Text Box 3">
            <a:extLst>
              <a:ext uri="{FF2B5EF4-FFF2-40B4-BE49-F238E27FC236}">
                <a16:creationId xmlns:a16="http://schemas.microsoft.com/office/drawing/2014/main" id="{44D384C1-DD9B-A646-9DCF-D2C563E5C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452208B0-5688-D54B-A720-5049C5022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4876800" cy="914400"/>
          </a:xfrm>
        </p:spPr>
        <p:txBody>
          <a:bodyPr/>
          <a:lstStyle/>
          <a:p>
            <a:pPr>
              <a:defRPr/>
            </a:pPr>
            <a:r>
              <a:rPr lang="en-US" altLang="x-none" sz="6000" b="1" dirty="0">
                <a:solidFill>
                  <a:srgbClr val="FF0000"/>
                </a:solidFill>
              </a:rPr>
              <a:t>Question 7</a:t>
            </a:r>
          </a:p>
        </p:txBody>
      </p:sp>
      <p:sp>
        <p:nvSpPr>
          <p:cNvPr id="243717" name="Text Box 5">
            <a:extLst>
              <a:ext uri="{FF2B5EF4-FFF2-40B4-BE49-F238E27FC236}">
                <a16:creationId xmlns:a16="http://schemas.microsoft.com/office/drawing/2014/main" id="{828EC6FD-D3F8-5C42-A9F4-FC7EDCB6A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43718" name="Text Box 6">
            <a:extLst>
              <a:ext uri="{FF2B5EF4-FFF2-40B4-BE49-F238E27FC236}">
                <a16:creationId xmlns:a16="http://schemas.microsoft.com/office/drawing/2014/main" id="{202181B3-E091-DA4F-8A24-F3669422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95400"/>
            <a:ext cx="67056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solidFill>
                  <a:schemeClr val="accent2"/>
                </a:solidFill>
              </a:rPr>
              <a:t>Which of the following is the most important measure of a telescope?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A</a:t>
            </a:r>
            <a:r>
              <a:rPr lang="en-US" altLang="x-none" sz="2400" b="1" dirty="0"/>
              <a:t> The magnification.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FF0000"/>
                </a:solidFill>
              </a:rPr>
              <a:t>B</a:t>
            </a:r>
            <a:r>
              <a:rPr lang="en-US" altLang="x-none" sz="2400" dirty="0">
                <a:solidFill>
                  <a:srgbClr val="FF0000"/>
                </a:solidFill>
              </a:rPr>
              <a:t> </a:t>
            </a:r>
            <a:r>
              <a:rPr lang="en-US" altLang="x-none" sz="2400" b="1" dirty="0">
                <a:solidFill>
                  <a:srgbClr val="FF0000"/>
                </a:solidFill>
              </a:rPr>
              <a:t>The diameter of its mirror (or lens).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C</a:t>
            </a:r>
            <a:r>
              <a:rPr lang="en-US" altLang="x-none" sz="2400" dirty="0"/>
              <a:t> </a:t>
            </a:r>
            <a:r>
              <a:rPr lang="en-US" altLang="x-none" sz="2400" b="1" dirty="0"/>
              <a:t>The focal length of its mirror (or lens).</a:t>
            </a:r>
            <a:endParaRPr lang="en-US" altLang="x-none" sz="24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D</a:t>
            </a:r>
            <a:r>
              <a:rPr lang="en-US" altLang="x-none" sz="2400" b="1" dirty="0"/>
              <a:t> The length of the telescope.</a:t>
            </a:r>
            <a:endParaRPr lang="en-US" altLang="x-none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b="1" dirty="0">
                <a:solidFill>
                  <a:srgbClr val="00CC00"/>
                </a:solidFill>
              </a:rPr>
              <a:t>E</a:t>
            </a:r>
            <a:r>
              <a:rPr lang="en-US" altLang="x-none" sz="2400" b="1" dirty="0"/>
              <a:t> The distance of the farthest object it can see.</a:t>
            </a:r>
          </a:p>
        </p:txBody>
      </p:sp>
      <p:sp>
        <p:nvSpPr>
          <p:cNvPr id="243719" name="Text Box 7">
            <a:extLst>
              <a:ext uri="{FF2B5EF4-FFF2-40B4-BE49-F238E27FC236}">
                <a16:creationId xmlns:a16="http://schemas.microsoft.com/office/drawing/2014/main" id="{828B8292-39F9-2D4D-B0A8-2A1A8076A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243720" name="Text Box 8">
            <a:extLst>
              <a:ext uri="{FF2B5EF4-FFF2-40B4-BE49-F238E27FC236}">
                <a16:creationId xmlns:a16="http://schemas.microsoft.com/office/drawing/2014/main" id="{5662B43E-4B21-E04B-B2C6-5458121DF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43721" name="Text Box 9">
            <a:extLst>
              <a:ext uri="{FF2B5EF4-FFF2-40B4-BE49-F238E27FC236}">
                <a16:creationId xmlns:a16="http://schemas.microsoft.com/office/drawing/2014/main" id="{8AEFCA68-A494-8741-A75F-9DD43C4B6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243722" name="Text Box 10">
            <a:extLst>
              <a:ext uri="{FF2B5EF4-FFF2-40B4-BE49-F238E27FC236}">
                <a16:creationId xmlns:a16="http://schemas.microsoft.com/office/drawing/2014/main" id="{EA5A354A-447F-E148-83C2-94BAEF0A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43723" name="Text Box 11">
            <a:extLst>
              <a:ext uri="{FF2B5EF4-FFF2-40B4-BE49-F238E27FC236}">
                <a16:creationId xmlns:a16="http://schemas.microsoft.com/office/drawing/2014/main" id="{B151B98C-0164-D542-A1AD-F7170E4B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43724" name="Text Box 12">
            <a:extLst>
              <a:ext uri="{FF2B5EF4-FFF2-40B4-BE49-F238E27FC236}">
                <a16:creationId xmlns:a16="http://schemas.microsoft.com/office/drawing/2014/main" id="{E0B38675-81F5-3F4A-86E0-B48F2D96B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43725" name="Text Box 13">
            <a:extLst>
              <a:ext uri="{FF2B5EF4-FFF2-40B4-BE49-F238E27FC236}">
                <a16:creationId xmlns:a16="http://schemas.microsoft.com/office/drawing/2014/main" id="{73924A9E-5EA9-5143-A243-90796201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43726" name="Text Box 14">
            <a:extLst>
              <a:ext uri="{FF2B5EF4-FFF2-40B4-BE49-F238E27FC236}">
                <a16:creationId xmlns:a16="http://schemas.microsoft.com/office/drawing/2014/main" id="{C02BCAA4-77A8-714A-832A-55307A034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243727" name="Text Box 15">
            <a:extLst>
              <a:ext uri="{FF2B5EF4-FFF2-40B4-BE49-F238E27FC236}">
                <a16:creationId xmlns:a16="http://schemas.microsoft.com/office/drawing/2014/main" id="{112B054A-001E-5044-9D0D-672564A1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43728" name="Text Box 16">
            <a:extLst>
              <a:ext uri="{FF2B5EF4-FFF2-40B4-BE49-F238E27FC236}">
                <a16:creationId xmlns:a16="http://schemas.microsoft.com/office/drawing/2014/main" id="{5DBA98B4-2650-B94B-9A0A-4FA56A74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4925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43729" name="Text Box 17">
            <a:extLst>
              <a:ext uri="{FF2B5EF4-FFF2-40B4-BE49-F238E27FC236}">
                <a16:creationId xmlns:a16="http://schemas.microsoft.com/office/drawing/2014/main" id="{DB180929-C116-2448-83C8-A23CB2294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3730" name="Text Box 18">
            <a:extLst>
              <a:ext uri="{FF2B5EF4-FFF2-40B4-BE49-F238E27FC236}">
                <a16:creationId xmlns:a16="http://schemas.microsoft.com/office/drawing/2014/main" id="{0DEB17C0-DA64-FA4A-A92C-0350FB456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43731" name="Text Box 19">
            <a:extLst>
              <a:ext uri="{FF2B5EF4-FFF2-40B4-BE49-F238E27FC236}">
                <a16:creationId xmlns:a16="http://schemas.microsoft.com/office/drawing/2014/main" id="{1CE5D377-8917-4A43-9A0A-0D641F50E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43732" name="Text Box 20">
            <a:extLst>
              <a:ext uri="{FF2B5EF4-FFF2-40B4-BE49-F238E27FC236}">
                <a16:creationId xmlns:a16="http://schemas.microsoft.com/office/drawing/2014/main" id="{F376C2FB-5F9F-E144-BF4A-2643FBC1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3733" name="Text Box 21">
            <a:extLst>
              <a:ext uri="{FF2B5EF4-FFF2-40B4-BE49-F238E27FC236}">
                <a16:creationId xmlns:a16="http://schemas.microsoft.com/office/drawing/2014/main" id="{3344AE4F-2672-6040-BD8B-712C8A8FC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43734" name="Text Box 22">
            <a:extLst>
              <a:ext uri="{FF2B5EF4-FFF2-40B4-BE49-F238E27FC236}">
                <a16:creationId xmlns:a16="http://schemas.microsoft.com/office/drawing/2014/main" id="{7092826C-D793-324B-A9F5-97B813C1E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43735" name="Text Box 23">
            <a:extLst>
              <a:ext uri="{FF2B5EF4-FFF2-40B4-BE49-F238E27FC236}">
                <a16:creationId xmlns:a16="http://schemas.microsoft.com/office/drawing/2014/main" id="{30605D51-5C0A-5A48-97F6-1A26F1F9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3736" name="Text Box 24">
            <a:extLst>
              <a:ext uri="{FF2B5EF4-FFF2-40B4-BE49-F238E27FC236}">
                <a16:creationId xmlns:a16="http://schemas.microsoft.com/office/drawing/2014/main" id="{0AF14DDF-A1E7-AA42-802E-9CB2B7EF0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43737" name="Text Box 25">
            <a:extLst>
              <a:ext uri="{FF2B5EF4-FFF2-40B4-BE49-F238E27FC236}">
                <a16:creationId xmlns:a16="http://schemas.microsoft.com/office/drawing/2014/main" id="{084A66E7-6088-0143-A06F-331A51A4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3738" name="Text Box 26">
            <a:extLst>
              <a:ext uri="{FF2B5EF4-FFF2-40B4-BE49-F238E27FC236}">
                <a16:creationId xmlns:a16="http://schemas.microsoft.com/office/drawing/2014/main" id="{29842334-1369-8B40-A85C-D60F50916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47800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43739" name="Text Box 27">
            <a:extLst>
              <a:ext uri="{FF2B5EF4-FFF2-40B4-BE49-F238E27FC236}">
                <a16:creationId xmlns:a16="http://schemas.microsoft.com/office/drawing/2014/main" id="{5382AA2A-8FC1-344C-8B55-BAA523CE1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8 </a:t>
            </a:r>
          </a:p>
        </p:txBody>
      </p:sp>
      <p:sp>
        <p:nvSpPr>
          <p:cNvPr id="243740" name="Text Box 28">
            <a:extLst>
              <a:ext uri="{FF2B5EF4-FFF2-40B4-BE49-F238E27FC236}">
                <a16:creationId xmlns:a16="http://schemas.microsoft.com/office/drawing/2014/main" id="{0D466696-87FE-7646-B3CA-186D0687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7 </a:t>
            </a:r>
          </a:p>
        </p:txBody>
      </p:sp>
      <p:sp>
        <p:nvSpPr>
          <p:cNvPr id="243741" name="Text Box 29">
            <a:extLst>
              <a:ext uri="{FF2B5EF4-FFF2-40B4-BE49-F238E27FC236}">
                <a16:creationId xmlns:a16="http://schemas.microsoft.com/office/drawing/2014/main" id="{558D9DFF-333F-9F40-8CAC-20774776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6 </a:t>
            </a:r>
          </a:p>
        </p:txBody>
      </p:sp>
      <p:sp>
        <p:nvSpPr>
          <p:cNvPr id="243742" name="Text Box 30">
            <a:extLst>
              <a:ext uri="{FF2B5EF4-FFF2-40B4-BE49-F238E27FC236}">
                <a16:creationId xmlns:a16="http://schemas.microsoft.com/office/drawing/2014/main" id="{0C016287-1700-FB48-8E4F-3B75EE872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5 </a:t>
            </a:r>
          </a:p>
        </p:txBody>
      </p:sp>
      <p:sp>
        <p:nvSpPr>
          <p:cNvPr id="243743" name="Text Box 31">
            <a:extLst>
              <a:ext uri="{FF2B5EF4-FFF2-40B4-BE49-F238E27FC236}">
                <a16:creationId xmlns:a16="http://schemas.microsoft.com/office/drawing/2014/main" id="{5087DC58-DEA5-7F41-9DB3-2728480EC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4 </a:t>
            </a:r>
          </a:p>
        </p:txBody>
      </p:sp>
      <p:sp>
        <p:nvSpPr>
          <p:cNvPr id="243744" name="Text Box 32">
            <a:extLst>
              <a:ext uri="{FF2B5EF4-FFF2-40B4-BE49-F238E27FC236}">
                <a16:creationId xmlns:a16="http://schemas.microsoft.com/office/drawing/2014/main" id="{1956458A-2703-5449-A9E5-15BACF033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3 </a:t>
            </a:r>
          </a:p>
        </p:txBody>
      </p:sp>
      <p:sp>
        <p:nvSpPr>
          <p:cNvPr id="243745" name="Text Box 33">
            <a:extLst>
              <a:ext uri="{FF2B5EF4-FFF2-40B4-BE49-F238E27FC236}">
                <a16:creationId xmlns:a16="http://schemas.microsoft.com/office/drawing/2014/main" id="{4EEDB1C7-A679-8F4F-A35E-CB1F1FE5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2 </a:t>
            </a:r>
          </a:p>
        </p:txBody>
      </p:sp>
      <p:sp>
        <p:nvSpPr>
          <p:cNvPr id="243746" name="Text Box 34">
            <a:extLst>
              <a:ext uri="{FF2B5EF4-FFF2-40B4-BE49-F238E27FC236}">
                <a16:creationId xmlns:a16="http://schemas.microsoft.com/office/drawing/2014/main" id="{1F194CA7-99A5-BC4E-B29F-4AADE5E45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1 </a:t>
            </a:r>
          </a:p>
        </p:txBody>
      </p:sp>
      <p:sp>
        <p:nvSpPr>
          <p:cNvPr id="243747" name="Text Box 35">
            <a:extLst>
              <a:ext uri="{FF2B5EF4-FFF2-40B4-BE49-F238E27FC236}">
                <a16:creationId xmlns:a16="http://schemas.microsoft.com/office/drawing/2014/main" id="{C9A294B1-A401-6949-8896-D0ABD031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412875" cy="15652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9600" b="1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243748" name="Text Box 36">
            <a:extLst>
              <a:ext uri="{FF2B5EF4-FFF2-40B4-BE49-F238E27FC236}">
                <a16:creationId xmlns:a16="http://schemas.microsoft.com/office/drawing/2014/main" id="{F7B14490-3870-0C4F-B37D-CEB1218B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22925"/>
            <a:ext cx="81645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6000" b="1">
                <a:solidFill>
                  <a:schemeClr val="accent2"/>
                </a:solidFill>
              </a:rPr>
              <a:t>Next question coming …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7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 animBg="1"/>
      <p:bldP spid="243715" grpId="0" animBg="1"/>
      <p:bldP spid="243717" grpId="0" animBg="1"/>
      <p:bldP spid="243718" grpId="0"/>
      <p:bldP spid="243718" grpId="1"/>
      <p:bldP spid="243719" grpId="0" animBg="1"/>
      <p:bldP spid="243720" grpId="0" animBg="1"/>
      <p:bldP spid="243721" grpId="0" animBg="1"/>
      <p:bldP spid="243722" grpId="0" animBg="1"/>
      <p:bldP spid="243723" grpId="0" animBg="1"/>
      <p:bldP spid="243724" grpId="0" animBg="1"/>
      <p:bldP spid="243725" grpId="0" animBg="1"/>
      <p:bldP spid="243726" grpId="0" animBg="1"/>
      <p:bldP spid="243727" grpId="0" animBg="1"/>
      <p:bldP spid="243728" grpId="0" animBg="1"/>
      <p:bldP spid="243729" grpId="0" animBg="1"/>
      <p:bldP spid="243730" grpId="0" animBg="1"/>
      <p:bldP spid="243731" grpId="0" animBg="1"/>
      <p:bldP spid="243732" grpId="0" animBg="1"/>
      <p:bldP spid="243733" grpId="0" animBg="1"/>
      <p:bldP spid="243734" grpId="0" animBg="1"/>
      <p:bldP spid="243735" grpId="0" animBg="1"/>
      <p:bldP spid="243736" grpId="0" animBg="1"/>
      <p:bldP spid="243737" grpId="0" animBg="1"/>
      <p:bldP spid="243738" grpId="0" animBg="1"/>
      <p:bldP spid="243739" grpId="0" animBg="1"/>
      <p:bldP spid="243740" grpId="0" animBg="1"/>
      <p:bldP spid="243741" grpId="0" animBg="1"/>
      <p:bldP spid="243742" grpId="0" animBg="1"/>
      <p:bldP spid="243743" grpId="0" animBg="1"/>
      <p:bldP spid="243744" grpId="0" animBg="1"/>
      <p:bldP spid="243745" grpId="0" animBg="1"/>
      <p:bldP spid="243746" grpId="0" animBg="1"/>
      <p:bldP spid="243747" grpId="0" animBg="1"/>
      <p:bldP spid="243748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1400</Words>
  <Application>Microsoft Macintosh PowerPoint</Application>
  <PresentationFormat>On-screen Show (4:3)</PresentationFormat>
  <Paragraphs>509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</vt:lpstr>
      <vt:lpstr>Blank Presentation</vt:lpstr>
      <vt:lpstr>Setup:</vt:lpstr>
      <vt:lpstr>Review questions coming …</vt:lpstr>
      <vt:lpstr>Question 4</vt:lpstr>
      <vt:lpstr>Question 5</vt:lpstr>
      <vt:lpstr>Question 6</vt:lpstr>
      <vt:lpstr>Astronomical telescopes</vt:lpstr>
      <vt:lpstr>Why do we need telescopes?</vt:lpstr>
      <vt:lpstr>Questions coming …</vt:lpstr>
      <vt:lpstr>Question 7</vt:lpstr>
      <vt:lpstr>Question 8</vt:lpstr>
      <vt:lpstr>Seeing</vt:lpstr>
      <vt:lpstr>Magnification computed</vt:lpstr>
      <vt:lpstr>Smallest detail Moon</vt:lpstr>
      <vt:lpstr>Questions coming …</vt:lpstr>
      <vt:lpstr>Question 9</vt:lpstr>
      <vt:lpstr>Question 10</vt:lpstr>
      <vt:lpstr>Question 11</vt:lpstr>
      <vt:lpstr>Question 12</vt:lpstr>
      <vt:lpstr>PowerPoint Presentation</vt:lpstr>
      <vt:lpstr>PowerPoint Presentation</vt:lpstr>
      <vt:lpstr>PowerPoint Presentation</vt:lpstr>
    </vt:vector>
  </TitlesOfParts>
  <Company>University of Mississippi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Astronomical telescopes</dc:title>
  <cp:lastModifiedBy>Tibor Torma</cp:lastModifiedBy>
  <cp:revision>76</cp:revision>
  <dcterms:modified xsi:type="dcterms:W3CDTF">2026-02-15T02:16:16Z</dcterms:modified>
</cp:coreProperties>
</file>