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4" r:id="rId2"/>
    <p:sldId id="285" r:id="rId3"/>
    <p:sldId id="286" r:id="rId4"/>
    <p:sldId id="270" r:id="rId5"/>
    <p:sldId id="301" r:id="rId6"/>
    <p:sldId id="302" r:id="rId7"/>
    <p:sldId id="303" r:id="rId8"/>
    <p:sldId id="306" r:id="rId9"/>
    <p:sldId id="535" r:id="rId10"/>
    <p:sldId id="267" r:id="rId11"/>
    <p:sldId id="287" r:id="rId12"/>
    <p:sldId id="288" r:id="rId13"/>
    <p:sldId id="290" r:id="rId14"/>
    <p:sldId id="289" r:id="rId15"/>
    <p:sldId id="291" r:id="rId16"/>
    <p:sldId id="292" r:id="rId17"/>
    <p:sldId id="293" r:id="rId18"/>
    <p:sldId id="294" r:id="rId19"/>
    <p:sldId id="295" r:id="rId20"/>
    <p:sldId id="296" r:id="rId21"/>
    <p:sldId id="30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99" autoAdjust="0"/>
    <p:restoredTop sz="90929"/>
  </p:normalViewPr>
  <p:slideViewPr>
    <p:cSldViewPr>
      <p:cViewPr varScale="1">
        <p:scale>
          <a:sx n="198" d="100"/>
          <a:sy n="198" d="100"/>
        </p:scale>
        <p:origin x="192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9C204-B47E-E44E-9E71-8EAAD343D8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D0BEEC-CBEE-D248-AB06-3655DAAE63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792E855-6D28-4D44-BA38-AE5A2529ECEB}" type="datetimeFigureOut">
              <a:rPr lang="en-US"/>
              <a:pPr>
                <a:defRPr/>
              </a:pPr>
              <a:t>7/4/25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0BCF7-80AD-3746-81BB-FC00F1F1CA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4315B-657A-9A48-89D3-E8052735A8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8E318-C88E-D946-83C3-129DC96626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EC07B44-C2AE-AA4E-AE5B-9B526CE875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E38001C-67FE-5D47-9B3B-2C27A6FC493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159BCBB6-C753-0045-B835-318B343CA98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E220FC03-FE54-9C40-A33B-7528B9061A7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444DAF9D-F40C-F046-B2BE-39F227F84F5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B2FFD4EB-BFFD-724F-A3F9-7FDDD8271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49647A-0794-2744-86A2-AEE5FBC553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C2E14D-6B64-094F-BC3C-20E639C45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03D7042-7831-6240-AE66-DC68BE26B4D1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76552591-27CF-2D46-9E4C-E4628EF259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C509225-C9F0-AD40-9CC1-DC497F1C6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B5994A-9344-F846-830B-D803EB098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9BA9C27-9310-3244-9FCF-1BCB0AC591C0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AAEB8648-9E03-B443-9003-1EA8BCC88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6012556-C273-DD47-9D67-3B619BEA5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5B0A2A-4EE5-6041-BCBD-B0EC6D5D9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E7F6ECE-84D5-454A-93A8-59D9AECE3A85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8631A595-CDCD-8F41-BA90-EE690E3208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234623C9-AF53-F540-9666-31C589766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4B654B-A6D9-164B-ABC8-D33B9A4A48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C37DA5A-50F8-DF4B-B7FE-CAB7DCA5DD74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C033AA50-D816-CB45-A718-C0AC81A46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E183671-0DB8-0347-9211-A3ED7DC70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2DBF1C-B1DC-044F-B818-F4887957D2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5D69CA3-7CC0-7E47-A21E-7B8720379595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A7D3F681-6E0C-EE4A-A962-1CE1EEDB6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ADA4B8AB-BE13-8A4D-B779-15BB25F3F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904B2D-A7F8-C94E-B977-C2B2CE8D5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56BA28C-C865-B74A-9A23-D47EBEBEC6FE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B1794EF8-EBD7-654A-A03F-F889EB2262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477093F4-7745-674F-90E8-652DD6E73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A35A33-519D-414B-9D0D-F826518B5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7723514-7BB8-D14C-AAF0-E71A0155F646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0DBD6317-EA59-6240-8915-1ADC69DB09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9518A6C6-6E60-F340-BE65-E6440E2D5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B028FB-F897-DC4C-A0E1-6F6F58B7E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EFE262A-B803-0B4C-BA2A-1B92F11C45DC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B054307-CEC5-3440-8821-44E66D13F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0445055-A7EA-8741-A22D-200E19BC2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98EB08-9CEF-984D-9513-587214BE34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D576614-0945-F144-B28F-1A701727BB86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F5C04F69-8029-074B-8AA0-9B4D8D381F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B0C97935-713B-4B41-B8DA-9F579BCE9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298B38-2361-D64D-B370-7BB09671A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EC304C8-51E7-D040-842B-873299C460E8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DF70E1C7-3A8B-3D49-BAA0-9A80076F30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5CB4B7C1-4CBE-0A44-B4BE-99AA24883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AFDA99-90E4-B34B-9DBC-4845288662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427E448-21E2-9443-9EE0-FE8E226A12D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D3B05CF-A0B8-FC45-A4A1-DD5745D87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8CD0C1DB-D949-5745-9364-A9F90CDE1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CAED9C-DD94-1C4F-93B0-4AF5D8B34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F5D4814-4343-E247-8C06-62CBCB3A25E0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4C30B05-BFCC-FD41-A3E5-43D7DE7570A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7D7AF0E-1FDF-274A-9784-F9603F7FB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52E543-1662-5846-B4F4-F9DAD770E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E3C612D-80C3-1644-B491-9F0E93E5778F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04EFD71B-4888-7747-B44A-2D9576FB30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8DAA2C9-5FBB-8F4B-A3A5-764155855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903E8D-B589-8045-A2B2-C08F25A35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1840884-4473-B642-82BB-1244EA399169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50D88B59-94C8-BC49-AEFB-9ED5E93C44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75A8494-01D5-EC48-B916-F05D0BC7A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455451-2BBB-0F48-870C-CFB2DEF17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D4C6F96-55E7-6349-8835-4D01564EA983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C26E3DAD-0714-F945-85F8-ED7270AE4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A76B7BD-C43A-174B-908F-245B13987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4A91EE-4346-304E-BA7B-6E46C94AE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9D8A2D8-9F80-EB4C-8FC8-A36376F6D54B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0432B71-CAB8-5643-AE4A-8B7EFE831A8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1029C8D-9350-9E41-803E-677895621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C22E1F-2D50-C443-8AEA-ADD646135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4F55517-7478-0049-8262-DD06BA5B0E9A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3ECF8D22-6533-364E-BF28-929D137890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300AD86-79D5-0948-9A2C-E015C3AE4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6FAC0A-13F7-3547-9ED9-CB8BA384A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DD18E72-B5AA-2E47-BE00-D5858EA9EDE9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4D494AB0-32F7-2C42-B8F4-558D553569D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CD71D525-A448-1149-9B06-A80F380AE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960C7F-AF37-DA4E-A72D-E2C17EA11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04031DD-99FD-A94C-A4CA-D947CFDE6846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06EB7E2E-FAA1-1D44-9A02-DFDAEE6D3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53929B8-3FCA-8047-AD33-16630FA22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AC394C-68AA-8B47-B637-29ABB4C85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EEF0919-340A-FD4D-B489-A7934215FEE2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96CDA459-05DF-414D-B8B8-4B900DAB1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0B9DB81-A549-4344-A0EB-CE618D33A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C16F24-5A51-184F-98AC-453D15FEA4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F6CB16-BD43-A344-B9C5-67BC36B87C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AAAC61-3581-C340-BC53-A689DDE38C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E1322-A44A-5A47-AFE3-8C239973C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00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2CA43-E464-8C4B-8212-63FFC69571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D0422-D06A-8745-8F26-D97B69D50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F3573-917A-6445-980F-EA27BAF45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167D4-A195-B74F-AD5D-B276F34138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658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DC344C-3BD5-EB41-95FB-EFFB1581E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9F01A5-53A8-5146-97EC-79DA8B0C9E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D70095-675E-E747-951D-4F0A629944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C329F-DA91-334B-A423-BC2C33793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44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3CE7E-1219-2B4F-A47E-20A71AD4F7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5B9CAE-4B95-5247-BCA3-1F2051A9C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82D028-78A0-C145-938B-FC0AA979C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500D9-84BB-8945-876C-4DCF3DA980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697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7D500C-ABFA-5E49-BA35-CA845FC681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6EBB96-1219-5C47-9BD7-494835EF0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78C3D2-E581-8A49-B984-A6D9FE4C87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E73F3-D52A-2641-A84B-EFF3B7FF48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67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CF8C0-22B8-0E46-95C4-6C84C8EEA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C64931-4A0B-3D43-B9A4-055181E75E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E6BE9B-3294-A346-871C-B21F52362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E5535-BCC1-FA4C-BEA3-11DFC5720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14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EFBC90-CB40-5645-BA99-430612183B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5F6CA76-0F14-7249-A4B6-C7477ECDB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BD9778-0AB8-8641-98DF-278EB00BE8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6D6CB-9DED-B549-A0F8-89611C7AB1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00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BDC248-3B09-BB4A-B8C3-B17C096942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751F92-4C0D-E74A-9432-5E65877005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5963C3-8876-5C4E-8502-80697ED33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1C524-F645-A34B-88A0-CF15432679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98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1A4B6E-8D5B-A844-A81E-28F0D6A01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10B717-2175-F441-8762-60B7539622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011346-2B87-2049-B7D6-368E04F05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E45B8-FCD0-5745-8706-EFD07DFE5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61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4F8D02-5131-CC40-A11D-CB1FF792CE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CA3DC5-CA07-BA4D-85B1-5728213E7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F3247-4B5C-8945-9D77-244034B694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719EC-0670-EC48-ADCA-6E1D901BBC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9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3E695A-F3A9-5443-8619-6CC1A49A8A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5A5E6F-EC1C-1E4B-A55C-36A662D83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2AF8E8-8C22-1243-A7ED-C1CC62670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07B8-027B-664E-8CB4-E176B688E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17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A84509-A652-364C-8137-77A50AED3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DB9CD0-DCB6-504A-843A-A20C1157D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A02D3E-31E0-1F49-B133-4781AFEE20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4A9B5E-6C37-F141-8770-5547B26079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EE1C13-3032-FD49-9DF3-026F88CB6B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6C0230-EF47-5343-8343-C6DA84711A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>
            <a:extLst>
              <a:ext uri="{FF2B5EF4-FFF2-40B4-BE49-F238E27FC236}">
                <a16:creationId xmlns:a16="http://schemas.microsoft.com/office/drawing/2014/main" id="{D864C5C2-AF89-B24E-A29A-07BB37D1A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847" name="Rectangle 7">
            <a:extLst>
              <a:ext uri="{FF2B5EF4-FFF2-40B4-BE49-F238E27FC236}">
                <a16:creationId xmlns:a16="http://schemas.microsoft.com/office/drawing/2014/main" id="{8A33290D-90D0-A941-964B-F8FD394C6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685800"/>
          </a:xfrm>
        </p:spPr>
        <p:txBody>
          <a:bodyPr/>
          <a:lstStyle/>
          <a:p>
            <a:pPr>
              <a:defRPr/>
            </a:pPr>
            <a:r>
              <a:rPr lang="en-US" altLang="x-none" sz="3600" b="1">
                <a:solidFill>
                  <a:srgbClr val="FF0000"/>
                </a:solidFill>
              </a:rPr>
              <a:t>Welcome to Astronomy 104!</a:t>
            </a:r>
            <a:endParaRPr lang="en-US" altLang="x-none" sz="2800" b="1">
              <a:solidFill>
                <a:srgbClr val="FF0000"/>
              </a:solidFill>
            </a:endParaRP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1DF1853B-2208-2742-A9DB-272AC33F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0" y="762000"/>
            <a:ext cx="441325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3200" b="1" dirty="0">
                <a:solidFill>
                  <a:srgbClr val="66FFFF"/>
                </a:solidFill>
              </a:rPr>
              <a:t>What we’ll do today:</a:t>
            </a:r>
          </a:p>
          <a:p>
            <a:pPr>
              <a:defRPr/>
            </a:pPr>
            <a:endParaRPr lang="en-US" altLang="x-none" dirty="0"/>
          </a:p>
          <a:p>
            <a:pPr>
              <a:defRPr/>
            </a:pPr>
            <a:r>
              <a:rPr lang="en-US" altLang="x-none" b="1" dirty="0"/>
              <a:t>         </a:t>
            </a:r>
            <a:r>
              <a:rPr lang="en-US" altLang="x-none" b="1" dirty="0">
                <a:solidFill>
                  <a:srgbClr val="FFFF00"/>
                </a:solidFill>
              </a:rPr>
              <a:t>• Introductions</a:t>
            </a:r>
          </a:p>
          <a:p>
            <a:pPr>
              <a:defRPr/>
            </a:pPr>
            <a:endParaRPr lang="en-US" altLang="x-none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        • Review syllabus</a:t>
            </a:r>
          </a:p>
          <a:p>
            <a:pPr>
              <a:defRPr/>
            </a:pPr>
            <a:endParaRPr lang="en-US" altLang="x-none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        • Review home page</a:t>
            </a:r>
          </a:p>
          <a:p>
            <a:pPr>
              <a:defRPr/>
            </a:pPr>
            <a:endParaRPr lang="en-US" altLang="x-none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        • A little astronomy: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            What’s up in the sky?</a:t>
            </a:r>
            <a:endParaRPr lang="en-US" altLang="x-none" b="1" dirty="0"/>
          </a:p>
          <a:p>
            <a:pPr>
              <a:defRPr/>
            </a:pPr>
            <a:endParaRPr lang="en-US" altLang="x-none" dirty="0"/>
          </a:p>
          <a:p>
            <a:pPr>
              <a:defRPr/>
            </a:pPr>
            <a:endParaRPr lang="en-US" altLang="x-none" dirty="0"/>
          </a:p>
          <a:p>
            <a:pPr>
              <a:defRPr/>
            </a:pPr>
            <a:endParaRPr lang="en-US" altLang="x-none" dirty="0"/>
          </a:p>
          <a:p>
            <a:pPr>
              <a:defRPr/>
            </a:pPr>
            <a:r>
              <a:rPr lang="en-US" altLang="x-none" b="1" i="1" dirty="0">
                <a:solidFill>
                  <a:srgbClr val="FF3300"/>
                </a:solidFill>
              </a:rPr>
              <a:t>  First lab: Next week</a:t>
            </a:r>
          </a:p>
          <a:p>
            <a:pPr>
              <a:defRPr/>
            </a:pPr>
            <a:r>
              <a:rPr lang="en-US" altLang="x-none" b="1" i="1" dirty="0">
                <a:solidFill>
                  <a:srgbClr val="FF3300"/>
                </a:solidFill>
              </a:rPr>
              <a:t>   Location: Kennon Observatory.</a:t>
            </a:r>
            <a:endParaRPr lang="en-US" altLang="x-none" i="1" dirty="0">
              <a:solidFill>
                <a:srgbClr val="FF3300"/>
              </a:solidFill>
            </a:endParaRPr>
          </a:p>
          <a:p>
            <a:pPr>
              <a:defRPr/>
            </a:pPr>
            <a:endParaRPr lang="en-US" altLang="x-non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Rectangle 11">
            <a:extLst>
              <a:ext uri="{FF2B5EF4-FFF2-40B4-BE49-F238E27FC236}">
                <a16:creationId xmlns:a16="http://schemas.microsoft.com/office/drawing/2014/main" id="{826C0102-D8D4-5242-8932-E779301740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Our M51</a:t>
            </a:r>
          </a:p>
        </p:txBody>
      </p:sp>
      <p:pic>
        <p:nvPicPr>
          <p:cNvPr id="33795" name="Picture 13" descr="M51_16bit">
            <a:extLst>
              <a:ext uri="{FF2B5EF4-FFF2-40B4-BE49-F238E27FC236}">
                <a16:creationId xmlns:a16="http://schemas.microsoft.com/office/drawing/2014/main" id="{1907B815-43D4-AA49-873F-B61B2D4C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81000"/>
            <a:ext cx="1143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8">
            <a:extLst>
              <a:ext uri="{FF2B5EF4-FFF2-40B4-BE49-F238E27FC236}">
                <a16:creationId xmlns:a16="http://schemas.microsoft.com/office/drawing/2014/main" id="{D40E2C27-93EB-0949-8943-BEE4202A6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867400"/>
            <a:ext cx="19383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400" b="1">
                <a:solidFill>
                  <a:srgbClr val="66FFFF"/>
                </a:solidFill>
              </a:rPr>
              <a:t>Picture by:</a:t>
            </a:r>
          </a:p>
          <a:p>
            <a:pPr>
              <a:defRPr/>
            </a:pPr>
            <a:r>
              <a:rPr lang="en-US" altLang="x-none" sz="1400" b="1">
                <a:solidFill>
                  <a:srgbClr val="66FFFF"/>
                </a:solidFill>
              </a:rPr>
              <a:t>K. Ford, C. A. Jackson</a:t>
            </a:r>
          </a:p>
          <a:p>
            <a:pPr>
              <a:defRPr/>
            </a:pPr>
            <a:r>
              <a:rPr lang="en-US" altLang="x-none" sz="1400" b="1">
                <a:solidFill>
                  <a:srgbClr val="66FFFF"/>
                </a:solidFill>
              </a:rPr>
              <a:t>   </a:t>
            </a:r>
            <a:r>
              <a:rPr lang="en-US" altLang="x-none" sz="1400" b="1" i="1">
                <a:solidFill>
                  <a:srgbClr val="66FFFF"/>
                </a:solidFill>
              </a:rPr>
              <a:t>Students in Astro 104 </a:t>
            </a:r>
            <a:endParaRPr lang="en-US" altLang="x-none"/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AA83F7C5-9213-3D4F-B9B2-D13F98B1C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870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Yes, there are pretty things up there … but it takes a lot to get to them</a:t>
            </a:r>
            <a:endParaRPr lang="en-US" altLang="x-none"/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C8C90F24-A853-4747-A80B-62A131272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43600"/>
            <a:ext cx="403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>
                <a:solidFill>
                  <a:srgbClr val="FF0000"/>
                </a:solidFill>
              </a:rPr>
              <a:t>The Whirlpool Galaxy (M51)</a:t>
            </a:r>
            <a:r>
              <a:rPr lang="en-US" altLang="x-none" sz="1400" b="1">
                <a:solidFill>
                  <a:srgbClr val="66FFFF"/>
                </a:solidFill>
              </a:rPr>
              <a:t> </a:t>
            </a:r>
            <a:endParaRPr lang="en-US" alt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M51(Hubble1)">
            <a:extLst>
              <a:ext uri="{FF2B5EF4-FFF2-40B4-BE49-F238E27FC236}">
                <a16:creationId xmlns:a16="http://schemas.microsoft.com/office/drawing/2014/main" id="{AAAB2006-7551-9A48-80E4-5FC25DA8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908CAFF3-75EC-904B-B642-1E865629FF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5943600"/>
            <a:ext cx="3200400" cy="914400"/>
          </a:xfrm>
        </p:spPr>
        <p:txBody>
          <a:bodyPr/>
          <a:lstStyle/>
          <a:p>
            <a:pPr>
              <a:defRPr/>
            </a:pPr>
            <a:r>
              <a:rPr lang="en-US" altLang="x-none">
                <a:solidFill>
                  <a:srgbClr val="FF0000"/>
                </a:solidFill>
              </a:rPr>
              <a:t>M 51 (HST)</a:t>
            </a:r>
            <a:endParaRPr lang="en-US" altLang="x-non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AEAAA9B9-FAE0-5949-8A59-610C206CA5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M31</a:t>
            </a:r>
          </a:p>
        </p:txBody>
      </p:sp>
      <p:pic>
        <p:nvPicPr>
          <p:cNvPr id="37890" name="Picture 2" descr="AndromedaRGB12L">
            <a:extLst>
              <a:ext uri="{FF2B5EF4-FFF2-40B4-BE49-F238E27FC236}">
                <a16:creationId xmlns:a16="http://schemas.microsoft.com/office/drawing/2014/main" id="{D510BB0F-FD00-BD49-9866-B0A3F856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28C32458-C9EC-CF47-BBF4-0C9724E26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91200"/>
            <a:ext cx="3200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" charset="0"/>
              </a:defRPr>
            </a:lvl1pPr>
            <a:lvl2pPr>
              <a:defRPr sz="4400">
                <a:solidFill>
                  <a:schemeClr val="tx2"/>
                </a:solidFill>
                <a:latin typeface="Times" charset="0"/>
              </a:defRPr>
            </a:lvl2pPr>
            <a:lvl3pPr>
              <a:defRPr sz="4400">
                <a:solidFill>
                  <a:schemeClr val="tx2"/>
                </a:solidFill>
                <a:latin typeface="Times" charset="0"/>
              </a:defRPr>
            </a:lvl3pPr>
            <a:lvl4pPr>
              <a:defRPr sz="4400">
                <a:solidFill>
                  <a:schemeClr val="tx2"/>
                </a:solidFill>
                <a:latin typeface="Times" charset="0"/>
              </a:defRPr>
            </a:lvl4pPr>
            <a:lvl5pPr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ctr">
              <a:defRPr/>
            </a:pPr>
            <a:r>
              <a:rPr lang="en-US" altLang="x-none">
                <a:solidFill>
                  <a:srgbClr val="FF0000"/>
                </a:solidFill>
              </a:rPr>
              <a:t>M 31</a:t>
            </a:r>
            <a:br>
              <a:rPr lang="en-US" altLang="x-none">
                <a:solidFill>
                  <a:srgbClr val="FF0000"/>
                </a:solidFill>
              </a:rPr>
            </a:br>
            <a:r>
              <a:rPr lang="en-US" altLang="x-none" sz="2000">
                <a:solidFill>
                  <a:srgbClr val="FF0000"/>
                </a:solidFill>
              </a:rPr>
              <a:t>(The Andromeda Galaxy)</a:t>
            </a:r>
            <a:endParaRPr lang="en-US" altLang="x-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>
            <a:extLst>
              <a:ext uri="{FF2B5EF4-FFF2-40B4-BE49-F238E27FC236}">
                <a16:creationId xmlns:a16="http://schemas.microsoft.com/office/drawing/2014/main" id="{FC81C2E0-933A-7344-BF0D-7242EF6B7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The Milky Way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43BE6807-D4DC-EB46-9430-8FEF10E1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1275"/>
            <a:ext cx="9601200" cy="697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DAB0F01E-B52C-C54A-AC20-FA60E4F46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3175" y="21002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x-none" altLang="x-none"/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47EEE7BD-2730-C34C-8F55-56F9B9B7F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6019800"/>
            <a:ext cx="2728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FF00"/>
                </a:solidFill>
              </a:rPr>
              <a:t>The Milky Way</a:t>
            </a:r>
          </a:p>
          <a:p>
            <a:pPr algn="ctr">
              <a:defRPr/>
            </a:pPr>
            <a:r>
              <a:rPr lang="en-US" altLang="x-none" b="1">
                <a:solidFill>
                  <a:srgbClr val="FFFF00"/>
                </a:solidFill>
              </a:rPr>
              <a:t>(</a:t>
            </a:r>
            <a:r>
              <a:rPr lang="en-US" altLang="x-none" sz="1800" b="1">
                <a:solidFill>
                  <a:srgbClr val="FFFF00"/>
                </a:solidFill>
              </a:rPr>
              <a:t>a simple camera picture</a:t>
            </a:r>
            <a:r>
              <a:rPr lang="en-US" altLang="x-none" b="1">
                <a:solidFill>
                  <a:srgbClr val="FFFF00"/>
                </a:solidFill>
              </a:rPr>
              <a:t>)</a:t>
            </a:r>
            <a:endParaRPr lang="en-US" altLang="x-non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7BD208AB-09BC-A543-A549-5C41C69D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 b="12050"/>
          <a:stretch>
            <a:fillRect/>
          </a:stretch>
        </p:blipFill>
        <p:spPr bwMode="auto">
          <a:xfrm>
            <a:off x="4763" y="31750"/>
            <a:ext cx="9139237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635F44D6-E836-9644-91BF-A5CF39678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91200"/>
            <a:ext cx="3200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" charset="0"/>
              </a:defRPr>
            </a:lvl1pPr>
            <a:lvl2pPr>
              <a:defRPr sz="4400">
                <a:solidFill>
                  <a:schemeClr val="tx2"/>
                </a:solidFill>
                <a:latin typeface="Times" charset="0"/>
              </a:defRPr>
            </a:lvl2pPr>
            <a:lvl3pPr>
              <a:defRPr sz="4400">
                <a:solidFill>
                  <a:schemeClr val="tx2"/>
                </a:solidFill>
                <a:latin typeface="Times" charset="0"/>
              </a:defRPr>
            </a:lvl3pPr>
            <a:lvl4pPr>
              <a:defRPr sz="4400">
                <a:solidFill>
                  <a:schemeClr val="tx2"/>
                </a:solidFill>
                <a:latin typeface="Times" charset="0"/>
              </a:defRPr>
            </a:lvl4pPr>
            <a:lvl5pPr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ctr">
              <a:defRPr/>
            </a:pPr>
            <a:r>
              <a:rPr lang="en-US" altLang="x-none" b="1">
                <a:solidFill>
                  <a:srgbClr val="66FFFF"/>
                </a:solidFill>
              </a:rPr>
              <a:t>M 13</a:t>
            </a:r>
            <a:br>
              <a:rPr lang="en-US" altLang="x-none" b="1">
                <a:solidFill>
                  <a:srgbClr val="FFFF00"/>
                </a:solidFill>
              </a:rPr>
            </a:br>
            <a:r>
              <a:rPr lang="en-US" altLang="x-none" sz="2000" b="1">
                <a:solidFill>
                  <a:srgbClr val="FFFF00"/>
                </a:solidFill>
              </a:rPr>
              <a:t>(A globular cluster)</a:t>
            </a:r>
            <a:endParaRPr lang="en-US" altLang="x-none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599D55F4-B93A-624D-8854-01891C29FF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M13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FAE35E3E-D3EF-B344-A0E4-124564473B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M42</a:t>
            </a:r>
          </a:p>
        </p:txBody>
      </p:sp>
      <p:pic>
        <p:nvPicPr>
          <p:cNvPr id="44034" name="Picture 2" descr="M42">
            <a:extLst>
              <a:ext uri="{FF2B5EF4-FFF2-40B4-BE49-F238E27FC236}">
                <a16:creationId xmlns:a16="http://schemas.microsoft.com/office/drawing/2014/main" id="{8895CD41-3490-4B40-9815-F766EF32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>
            <a:extLst>
              <a:ext uri="{FF2B5EF4-FFF2-40B4-BE49-F238E27FC236}">
                <a16:creationId xmlns:a16="http://schemas.microsoft.com/office/drawing/2014/main" id="{B76ED93A-B5F5-5B47-9950-A02A3E9F6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14255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200" b="1">
                <a:solidFill>
                  <a:srgbClr val="FFFF00"/>
                </a:solidFill>
              </a:rPr>
              <a:t>The</a:t>
            </a:r>
          </a:p>
          <a:p>
            <a:pPr algn="ctr">
              <a:defRPr/>
            </a:pPr>
            <a:r>
              <a:rPr lang="en-US" altLang="x-none" sz="3200" b="1">
                <a:solidFill>
                  <a:srgbClr val="FFFF00"/>
                </a:solidFill>
              </a:rPr>
              <a:t>Orion</a:t>
            </a:r>
          </a:p>
          <a:p>
            <a:pPr algn="ctr">
              <a:defRPr/>
            </a:pPr>
            <a:r>
              <a:rPr lang="en-US" altLang="x-none" sz="3200" b="1">
                <a:solidFill>
                  <a:srgbClr val="FFFF00"/>
                </a:solidFill>
              </a:rPr>
              <a:t>Nebula</a:t>
            </a:r>
          </a:p>
          <a:p>
            <a:pPr algn="ctr">
              <a:defRPr/>
            </a:pPr>
            <a:r>
              <a:rPr lang="en-US" altLang="x-none" sz="3200" b="1">
                <a:solidFill>
                  <a:srgbClr val="FFFF00"/>
                </a:solidFill>
              </a:rPr>
              <a:t>(</a:t>
            </a:r>
            <a:r>
              <a:rPr lang="en-US" altLang="x-none" b="1">
                <a:solidFill>
                  <a:srgbClr val="FFFF00"/>
                </a:solidFill>
              </a:rPr>
              <a:t>M42</a:t>
            </a:r>
            <a:r>
              <a:rPr lang="en-US" altLang="x-none" sz="3200" b="1">
                <a:solidFill>
                  <a:srgbClr val="FFFF00"/>
                </a:solidFill>
              </a:rPr>
              <a:t>)</a:t>
            </a:r>
            <a:endParaRPr lang="en-US" altLang="x-non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E182D36B-5777-A64A-A9E2-20131A240F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The Eskimo</a:t>
            </a:r>
          </a:p>
        </p:txBody>
      </p:sp>
      <p:pic>
        <p:nvPicPr>
          <p:cNvPr id="46082" name="Picture 2" descr="Eskimo">
            <a:extLst>
              <a:ext uri="{FF2B5EF4-FFF2-40B4-BE49-F238E27FC236}">
                <a16:creationId xmlns:a16="http://schemas.microsoft.com/office/drawing/2014/main" id="{9EF06CDA-29EB-3241-BF0D-D0A1A273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 b="5560"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B9E00BCA-26FC-5449-9070-3C5032169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75" y="6278563"/>
            <a:ext cx="3616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200" b="1">
                <a:solidFill>
                  <a:srgbClr val="FFFF00"/>
                </a:solidFill>
              </a:rPr>
              <a:t>The Eskimo Nebula</a:t>
            </a:r>
            <a:endParaRPr lang="en-US" altLang="x-non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>
            <a:extLst>
              <a:ext uri="{FF2B5EF4-FFF2-40B4-BE49-F238E27FC236}">
                <a16:creationId xmlns:a16="http://schemas.microsoft.com/office/drawing/2014/main" id="{694B2E0D-D6BE-1F4B-BB7F-D3D07D82DB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Machholtz &amp; Pleiades</a:t>
            </a:r>
          </a:p>
        </p:txBody>
      </p:sp>
      <p:pic>
        <p:nvPicPr>
          <p:cNvPr id="48130" name="Picture 2" descr="MachholzPleiades">
            <a:extLst>
              <a:ext uri="{FF2B5EF4-FFF2-40B4-BE49-F238E27FC236}">
                <a16:creationId xmlns:a16="http://schemas.microsoft.com/office/drawing/2014/main" id="{D5FD8906-266B-D84F-840F-DB358305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"/>
          <a:stretch>
            <a:fillRect/>
          </a:stretch>
        </p:blipFill>
        <p:spPr bwMode="auto">
          <a:xfrm>
            <a:off x="-60325" y="0"/>
            <a:ext cx="9204325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BE17A51E-773F-9742-825B-BF566013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" charset="0"/>
              </a:defRPr>
            </a:lvl1pPr>
            <a:lvl2pPr>
              <a:defRPr sz="4400">
                <a:solidFill>
                  <a:schemeClr val="tx2"/>
                </a:solidFill>
                <a:latin typeface="Times" charset="0"/>
              </a:defRPr>
            </a:lvl2pPr>
            <a:lvl3pPr>
              <a:defRPr sz="4400">
                <a:solidFill>
                  <a:schemeClr val="tx2"/>
                </a:solidFill>
                <a:latin typeface="Times" charset="0"/>
              </a:defRPr>
            </a:lvl3pPr>
            <a:lvl4pPr>
              <a:defRPr sz="4400">
                <a:solidFill>
                  <a:schemeClr val="tx2"/>
                </a:solidFill>
                <a:latin typeface="Times" charset="0"/>
              </a:defRPr>
            </a:lvl4pPr>
            <a:lvl5pPr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ctr">
              <a:defRPr/>
            </a:pPr>
            <a:r>
              <a:rPr lang="en-US" altLang="x-none">
                <a:solidFill>
                  <a:srgbClr val="FF0000"/>
                </a:solidFill>
              </a:rPr>
              <a:t>Comet Machholz and the Seven Sisters</a:t>
            </a:r>
            <a:endParaRPr lang="en-US" altLang="x-non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>
            <a:extLst>
              <a:ext uri="{FF2B5EF4-FFF2-40B4-BE49-F238E27FC236}">
                <a16:creationId xmlns:a16="http://schemas.microsoft.com/office/drawing/2014/main" id="{29C434F8-8FA7-4746-BECE-9B9AC9A604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Jupiter and Ganymede</a:t>
            </a:r>
          </a:p>
        </p:txBody>
      </p:sp>
      <p:pic>
        <p:nvPicPr>
          <p:cNvPr id="50178" name="Picture 2" descr="JupiterGanymede_398x405">
            <a:extLst>
              <a:ext uri="{FF2B5EF4-FFF2-40B4-BE49-F238E27FC236}">
                <a16:creationId xmlns:a16="http://schemas.microsoft.com/office/drawing/2014/main" id="{3A3B359A-B054-2B43-91B3-0D79E3CCE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5" b="8000"/>
          <a:stretch>
            <a:fillRect/>
          </a:stretch>
        </p:blipFill>
        <p:spPr bwMode="auto">
          <a:xfrm>
            <a:off x="0" y="0"/>
            <a:ext cx="913765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4C23A7E7-A195-054D-92F2-3198846D4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6278563"/>
            <a:ext cx="5873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200" b="1">
                <a:solidFill>
                  <a:srgbClr val="FFFF00"/>
                </a:solidFill>
              </a:rPr>
              <a:t>Jupiter with its moon Ganymede</a:t>
            </a:r>
            <a:endParaRPr lang="en-US" altLang="x-non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6">
            <a:extLst>
              <a:ext uri="{FF2B5EF4-FFF2-40B4-BE49-F238E27FC236}">
                <a16:creationId xmlns:a16="http://schemas.microsoft.com/office/drawing/2014/main" id="{AE60B458-F53C-0443-AC93-CA754FD4AC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Saturn, Neptune, Mars</a:t>
            </a:r>
          </a:p>
        </p:txBody>
      </p:sp>
      <p:pic>
        <p:nvPicPr>
          <p:cNvPr id="52227" name="Picture 2" descr="Saturn">
            <a:extLst>
              <a:ext uri="{FF2B5EF4-FFF2-40B4-BE49-F238E27FC236}">
                <a16:creationId xmlns:a16="http://schemas.microsoft.com/office/drawing/2014/main" id="{E56D6A6B-9239-4A4D-B548-3C8147DB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 descr="Mars_250x180">
            <a:extLst>
              <a:ext uri="{FF2B5EF4-FFF2-40B4-BE49-F238E27FC236}">
                <a16:creationId xmlns:a16="http://schemas.microsoft.com/office/drawing/2014/main" id="{36DC7764-BFD7-0A4C-8F04-C16C5EE6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49700"/>
            <a:ext cx="40386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Neptune_250x250">
            <a:extLst>
              <a:ext uri="{FF2B5EF4-FFF2-40B4-BE49-F238E27FC236}">
                <a16:creationId xmlns:a16="http://schemas.microsoft.com/office/drawing/2014/main" id="{FC04AF99-6195-504C-8B91-2168F85E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6F28790B-0246-F844-B319-B0A6606F6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191000"/>
            <a:ext cx="18827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Saturn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Neptune</a:t>
            </a:r>
            <a:endParaRPr lang="en-US" altLang="x-none" b="1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x-none" b="1">
                <a:solidFill>
                  <a:srgbClr val="FF0000"/>
                </a:solidFill>
              </a:rPr>
              <a:t> and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Mars</a:t>
            </a:r>
            <a:endParaRPr lang="en-US" altLang="x-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7E2BF92-1C69-4D4C-98A3-0C5881279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" charset="0"/>
              </a:defRPr>
            </a:lvl1pPr>
            <a:lvl2pPr>
              <a:defRPr sz="4400">
                <a:solidFill>
                  <a:schemeClr val="tx2"/>
                </a:solidFill>
                <a:latin typeface="Times" charset="0"/>
              </a:defRPr>
            </a:lvl2pPr>
            <a:lvl3pPr>
              <a:defRPr sz="4400">
                <a:solidFill>
                  <a:schemeClr val="tx2"/>
                </a:solidFill>
                <a:latin typeface="Times" charset="0"/>
              </a:defRPr>
            </a:lvl3pPr>
            <a:lvl4pPr>
              <a:defRPr sz="4400">
                <a:solidFill>
                  <a:schemeClr val="tx2"/>
                </a:solidFill>
                <a:latin typeface="Times" charset="0"/>
              </a:defRPr>
            </a:lvl4pPr>
            <a:lvl5pPr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ctr">
              <a:defRPr/>
            </a:pPr>
            <a:r>
              <a:rPr lang="en-US" altLang="x-none" sz="2800" b="1">
                <a:solidFill>
                  <a:srgbClr val="FF0000"/>
                </a:solidFill>
              </a:rPr>
              <a:t>Prepare your scantron:</a:t>
            </a:r>
            <a:endParaRPr lang="en-US" altLang="x-none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592BA1FD-86B8-6E4A-B469-544FDB2A1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6461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x-none" sz="2000" b="1" dirty="0">
                <a:solidFill>
                  <a:schemeClr val="accent2"/>
                </a:solidFill>
              </a:rPr>
              <a:t> Fill in your name and fill the bubbles under your name.</a:t>
            </a:r>
          </a:p>
          <a:p>
            <a:pPr>
              <a:buFontTx/>
              <a:buChar char="•"/>
              <a:defRPr/>
            </a:pPr>
            <a:r>
              <a:rPr lang="en-US" altLang="x-none" sz="2000" b="1" dirty="0">
                <a:solidFill>
                  <a:schemeClr val="accent2"/>
                </a:solidFill>
              </a:rPr>
              <a:t> Put your 4-digit code in place of “identification number”</a:t>
            </a:r>
          </a:p>
          <a:p>
            <a:pPr>
              <a:buFontTx/>
              <a:buChar char="•"/>
              <a:defRPr/>
            </a:pPr>
            <a:r>
              <a:rPr lang="en-US" altLang="x-none" sz="2000" b="1" dirty="0">
                <a:solidFill>
                  <a:schemeClr val="accent2"/>
                </a:solidFill>
              </a:rPr>
              <a:t> LAST NAME FIRST, First name second</a:t>
            </a:r>
            <a:endParaRPr lang="en-US" altLang="x-none" dirty="0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70D9C5DD-D583-E541-9DEA-F95158DF3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352800"/>
            <a:ext cx="274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2000">
                <a:solidFill>
                  <a:srgbClr val="FF0000"/>
                </a:solidFill>
              </a:rPr>
              <a:t>Question # 1: </a:t>
            </a:r>
            <a:r>
              <a:rPr lang="en-US" altLang="x-none" sz="2000"/>
              <a:t>answer </a:t>
            </a:r>
            <a:r>
              <a:rPr lang="en-US" altLang="x-none" sz="2000" b="1">
                <a:solidFill>
                  <a:schemeClr val="accent2"/>
                </a:solidFill>
              </a:rPr>
              <a:t>A</a:t>
            </a:r>
            <a:r>
              <a:rPr lang="en-US" altLang="x-none" sz="2000">
                <a:solidFill>
                  <a:srgbClr val="FF0000"/>
                </a:solidFill>
              </a:rPr>
              <a:t>         </a:t>
            </a:r>
          </a:p>
          <a:p>
            <a:pPr>
              <a:defRPr/>
            </a:pPr>
            <a:r>
              <a:rPr lang="en-US" altLang="x-none" sz="2000">
                <a:solidFill>
                  <a:srgbClr val="FF0000"/>
                </a:solidFill>
              </a:rPr>
              <a:t>Question # 2: </a:t>
            </a:r>
            <a:r>
              <a:rPr lang="en-US" altLang="x-none" sz="2000"/>
              <a:t>answer </a:t>
            </a:r>
            <a:r>
              <a:rPr lang="en-US" altLang="x-none" sz="2000" b="1">
                <a:solidFill>
                  <a:schemeClr val="accent2"/>
                </a:solidFill>
              </a:rPr>
              <a:t>A</a:t>
            </a:r>
          </a:p>
          <a:p>
            <a:pPr>
              <a:defRPr/>
            </a:pPr>
            <a:r>
              <a:rPr lang="en-US" altLang="x-none" sz="2000">
                <a:solidFill>
                  <a:srgbClr val="FF0000"/>
                </a:solidFill>
              </a:rPr>
              <a:t>Question # 3: </a:t>
            </a:r>
            <a:r>
              <a:rPr lang="en-US" altLang="x-none" sz="2000"/>
              <a:t>answer </a:t>
            </a:r>
            <a:r>
              <a:rPr lang="en-US" altLang="x-none" sz="2000" b="1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2ED0984E-B233-2540-8566-7C9B34F35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971800"/>
            <a:ext cx="1828800" cy="3048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0000"/>
                </a:solidFill>
              </a:rPr>
              <a:t>Setup</a:t>
            </a:r>
            <a:endParaRPr lang="en-US" altLang="x-none"/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65CA44EB-A207-CB44-A9DC-2EC829F98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3622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2000" b="1">
                <a:solidFill>
                  <a:srgbClr val="00CC00"/>
                </a:solidFill>
              </a:rPr>
              <a:t>Please note that the scantrons must be turned in by </a:t>
            </a:r>
            <a:r>
              <a:rPr lang="en-US" altLang="x-none" sz="2000" b="1">
                <a:solidFill>
                  <a:srgbClr val="FF0000"/>
                </a:solidFill>
              </a:rPr>
              <a:t>each student in person</a:t>
            </a:r>
            <a:r>
              <a:rPr lang="en-US" altLang="x-none" sz="2000" b="1">
                <a:solidFill>
                  <a:srgbClr val="00CC00"/>
                </a:solidFill>
              </a:rPr>
              <a:t>,</a:t>
            </a:r>
          </a:p>
          <a:p>
            <a:pPr algn="ctr">
              <a:defRPr/>
            </a:pPr>
            <a:r>
              <a:rPr lang="en-US" altLang="x-none" sz="2000" b="1">
                <a:solidFill>
                  <a:srgbClr val="00CC00"/>
                </a:solidFill>
              </a:rPr>
              <a:t> </a:t>
            </a:r>
            <a:r>
              <a:rPr lang="en-US" altLang="x-none" sz="2000" b="1" i="1">
                <a:solidFill>
                  <a:srgbClr val="00CC00"/>
                </a:solidFill>
              </a:rPr>
              <a:t>not by a classmate</a:t>
            </a:r>
            <a:r>
              <a:rPr lang="en-US" altLang="x-none" sz="2000" b="1">
                <a:solidFill>
                  <a:srgbClr val="00CC00"/>
                </a:solidFill>
              </a:rPr>
              <a:t>!</a:t>
            </a:r>
            <a:endParaRPr lang="en-US" altLang="x-none" sz="2000" b="1">
              <a:solidFill>
                <a:schemeClr val="accent2"/>
              </a:solidFill>
            </a:endParaRPr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id="{A7C98616-019F-9E43-839F-72BA806F7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72200"/>
            <a:ext cx="7847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b="1" i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Please take a moment to mute or switch off your cell phones!</a:t>
            </a:r>
            <a:endParaRPr lang="en-US" altLang="en-US"/>
          </a:p>
        </p:txBody>
      </p:sp>
      <p:pic>
        <p:nvPicPr>
          <p:cNvPr id="19463" name="Picture 8">
            <a:extLst>
              <a:ext uri="{FF2B5EF4-FFF2-40B4-BE49-F238E27FC236}">
                <a16:creationId xmlns:a16="http://schemas.microsoft.com/office/drawing/2014/main" id="{C862FC2F-6358-2F4C-919B-6D4861A3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3352800"/>
            <a:ext cx="1739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>
            <a:extLst>
              <a:ext uri="{FF2B5EF4-FFF2-40B4-BE49-F238E27FC236}">
                <a16:creationId xmlns:a16="http://schemas.microsoft.com/office/drawing/2014/main" id="{A234C30A-1764-8B49-B8DF-9DFF2A60C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3390900"/>
            <a:ext cx="327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/>
              <a:t>Use a pencil,  not a pen!</a:t>
            </a:r>
          </a:p>
        </p:txBody>
      </p:sp>
      <p:sp>
        <p:nvSpPr>
          <p:cNvPr id="37898" name="Line 10">
            <a:extLst>
              <a:ext uri="{FF2B5EF4-FFF2-40B4-BE49-F238E27FC236}">
                <a16:creationId xmlns:a16="http://schemas.microsoft.com/office/drawing/2014/main" id="{C050DE45-A931-B744-BCFE-B1EEB0DB4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810000"/>
            <a:ext cx="20574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1">
            <a:extLst>
              <a:ext uri="{FF2B5EF4-FFF2-40B4-BE49-F238E27FC236}">
                <a16:creationId xmlns:a16="http://schemas.microsoft.com/office/drawing/2014/main" id="{A720E257-8C4D-8748-9E66-534BFAFC5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914400"/>
            <a:ext cx="8077200" cy="3505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Line 12">
            <a:extLst>
              <a:ext uri="{FF2B5EF4-FFF2-40B4-BE49-F238E27FC236}">
                <a16:creationId xmlns:a16="http://schemas.microsoft.com/office/drawing/2014/main" id="{5E2BE85E-3BD6-4048-865D-C21375CE9D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609600"/>
            <a:ext cx="5943600" cy="411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Text Box 13">
            <a:extLst>
              <a:ext uri="{FF2B5EF4-FFF2-40B4-BE49-F238E27FC236}">
                <a16:creationId xmlns:a16="http://schemas.microsoft.com/office/drawing/2014/main" id="{F266AE30-266F-D748-A214-672256830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0"/>
            <a:ext cx="2843212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4800" b="1" i="1">
                <a:solidFill>
                  <a:srgbClr val="FF0000"/>
                </a:solidFill>
              </a:rPr>
              <a:t>Not today!</a:t>
            </a:r>
            <a:endParaRPr lang="en-US" altLang="en-US" b="1"/>
          </a:p>
        </p:txBody>
      </p:sp>
      <p:sp>
        <p:nvSpPr>
          <p:cNvPr id="19469" name="TextBox 1">
            <a:extLst>
              <a:ext uri="{FF2B5EF4-FFF2-40B4-BE49-F238E27FC236}">
                <a16:creationId xmlns:a16="http://schemas.microsoft.com/office/drawing/2014/main" id="{0760A75F-4B47-D04B-8994-ACB0D1C1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4986338"/>
            <a:ext cx="3344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(Scantron number 16485)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5DF71754-D44A-814F-BA66-B532C35566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Moon</a:t>
            </a:r>
          </a:p>
        </p:txBody>
      </p:sp>
      <p:pic>
        <p:nvPicPr>
          <p:cNvPr id="54274" name="Picture 5" descr="Apollo">
            <a:extLst>
              <a:ext uri="{FF2B5EF4-FFF2-40B4-BE49-F238E27FC236}">
                <a16:creationId xmlns:a16="http://schemas.microsoft.com/office/drawing/2014/main" id="{335F43FD-CAF8-0F4A-A010-2171522A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0E8DE67B-C0E5-1E41-957B-AEEF80EEE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0"/>
            <a:ext cx="334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FF00"/>
                </a:solidFill>
              </a:rPr>
              <a:t>and finally … the Moon.</a:t>
            </a:r>
            <a:endParaRPr lang="en-US" altLang="x-none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7AD1515E-77F4-1446-823A-EF7E393FB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752600"/>
            <a:ext cx="8001000" cy="2057400"/>
          </a:xfrm>
        </p:spPr>
        <p:txBody>
          <a:bodyPr/>
          <a:lstStyle/>
          <a:p>
            <a:pPr>
              <a:defRPr/>
            </a:pPr>
            <a:r>
              <a:rPr lang="en-US" altLang="x-none" b="1">
                <a:solidFill>
                  <a:srgbClr val="FF0000"/>
                </a:solidFill>
              </a:rPr>
              <a:t>Turn in your scantron now</a:t>
            </a:r>
            <a:endParaRPr lang="en-US" altLang="x-none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A93D3130-3540-0D43-89AE-9F71E62A1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2792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4400" b="1" i="1">
                <a:solidFill>
                  <a:srgbClr val="00CC00"/>
                </a:solidFill>
              </a:rPr>
              <a:t>personally!</a:t>
            </a:r>
            <a:endParaRPr lang="en-US" altLang="x-none"/>
          </a:p>
        </p:txBody>
      </p:sp>
      <p:sp>
        <p:nvSpPr>
          <p:cNvPr id="70660" name="Line 4">
            <a:extLst>
              <a:ext uri="{FF2B5EF4-FFF2-40B4-BE49-F238E27FC236}">
                <a16:creationId xmlns:a16="http://schemas.microsoft.com/office/drawing/2014/main" id="{A4D33700-A547-2345-9788-4927EA443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990600"/>
            <a:ext cx="5486400" cy="434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61" name="Line 5">
            <a:extLst>
              <a:ext uri="{FF2B5EF4-FFF2-40B4-BE49-F238E27FC236}">
                <a16:creationId xmlns:a16="http://schemas.microsoft.com/office/drawing/2014/main" id="{2AAE85FB-5937-D642-9D5C-EB391E7BBE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914400"/>
            <a:ext cx="4343400" cy="426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62" name="Text Box 6">
            <a:extLst>
              <a:ext uri="{FF2B5EF4-FFF2-40B4-BE49-F238E27FC236}">
                <a16:creationId xmlns:a16="http://schemas.microsoft.com/office/drawing/2014/main" id="{F42C03B9-2682-014F-A5A0-D99FB6B1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181600"/>
            <a:ext cx="18272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4800" b="1">
                <a:solidFill>
                  <a:schemeClr val="accent2"/>
                </a:solidFill>
              </a:rPr>
              <a:t>Don’t.</a:t>
            </a:r>
            <a:endParaRPr lang="en-US" altLang="x-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EE602427-C3F3-D14F-990D-402EEBBB7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76325"/>
            <a:ext cx="4648200" cy="6858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0000"/>
                </a:solidFill>
              </a:rPr>
              <a:t>What is astro</a:t>
            </a:r>
            <a:r>
              <a:rPr lang="en-US" altLang="x-none" sz="3200" b="1" i="1" u="sng">
                <a:solidFill>
                  <a:srgbClr val="FF0000"/>
                </a:solidFill>
              </a:rPr>
              <a:t>nom</a:t>
            </a:r>
            <a:r>
              <a:rPr lang="en-US" altLang="x-none" sz="2800" b="1">
                <a:solidFill>
                  <a:srgbClr val="FF0000"/>
                </a:solidFill>
              </a:rPr>
              <a:t>y?</a:t>
            </a:r>
            <a:endParaRPr lang="en-US" altLang="x-none"/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F373F580-D393-CD47-B921-3C49CC967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04800"/>
            <a:ext cx="577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chemeClr val="hlink"/>
                </a:solidFill>
              </a:rPr>
              <a:t>Today’s first thing to learn and remember: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3DC9590D-0181-B443-9FE3-A6FDEE277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685925"/>
            <a:ext cx="313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The </a:t>
            </a:r>
            <a:r>
              <a:rPr lang="en-US" altLang="x-none" b="1" dirty="0">
                <a:solidFill>
                  <a:srgbClr val="66FFFF"/>
                </a:solidFill>
              </a:rPr>
              <a:t>science</a:t>
            </a:r>
            <a:r>
              <a:rPr lang="en-US" altLang="x-none" dirty="0">
                <a:solidFill>
                  <a:srgbClr val="66FFFF"/>
                </a:solidFill>
              </a:rPr>
              <a:t> of the stars.</a:t>
            </a: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9378B853-CFD0-E042-A7EF-B8AACB2A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19400"/>
            <a:ext cx="464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" charset="0"/>
              </a:defRPr>
            </a:lvl1pPr>
            <a:lvl2pPr>
              <a:defRPr sz="4400">
                <a:solidFill>
                  <a:schemeClr val="tx2"/>
                </a:solidFill>
                <a:latin typeface="Times" charset="0"/>
              </a:defRPr>
            </a:lvl2pPr>
            <a:lvl3pPr>
              <a:defRPr sz="4400">
                <a:solidFill>
                  <a:schemeClr val="tx2"/>
                </a:solidFill>
                <a:latin typeface="Times" charset="0"/>
              </a:defRPr>
            </a:lvl3pPr>
            <a:lvl4pPr>
              <a:defRPr sz="4400">
                <a:solidFill>
                  <a:schemeClr val="tx2"/>
                </a:solidFill>
                <a:latin typeface="Times" charset="0"/>
              </a:defRPr>
            </a:lvl4pPr>
            <a:lvl5pPr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ctr">
              <a:defRPr/>
            </a:pPr>
            <a:r>
              <a:rPr lang="en-US" altLang="x-none" sz="2800" b="1">
                <a:solidFill>
                  <a:srgbClr val="FF0000"/>
                </a:solidFill>
              </a:rPr>
              <a:t>What is astro</a:t>
            </a:r>
            <a:r>
              <a:rPr lang="en-US" altLang="x-none" sz="3200" b="1" i="1" u="sng">
                <a:solidFill>
                  <a:srgbClr val="FF0000"/>
                </a:solidFill>
              </a:rPr>
              <a:t>log</a:t>
            </a:r>
            <a:r>
              <a:rPr lang="en-US" altLang="x-none" sz="2800" b="1">
                <a:solidFill>
                  <a:srgbClr val="FF0000"/>
                </a:solidFill>
              </a:rPr>
              <a:t>y?</a:t>
            </a:r>
            <a:endParaRPr lang="en-US" altLang="x-none"/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E8220815-EB53-6A46-BE66-BA232095F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29000"/>
            <a:ext cx="462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The </a:t>
            </a:r>
            <a:r>
              <a:rPr lang="en-US" altLang="x-none" b="1" dirty="0">
                <a:solidFill>
                  <a:srgbClr val="66FFFF"/>
                </a:solidFill>
              </a:rPr>
              <a:t>con art</a:t>
            </a:r>
            <a:r>
              <a:rPr lang="en-US" altLang="x-none" dirty="0">
                <a:solidFill>
                  <a:srgbClr val="66FFFF"/>
                </a:solidFill>
              </a:rPr>
              <a:t> of predicting the future.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AA71D246-3BB4-3D45-82C0-1F77817ED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4114800"/>
            <a:ext cx="8945563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>
                <a:solidFill>
                  <a:schemeClr val="accent1"/>
                </a:solidFill>
              </a:rPr>
              <a:t>Oh yes,</a:t>
            </a:r>
          </a:p>
          <a:p>
            <a:pPr algn="ctr">
              <a:defRPr/>
            </a:pPr>
            <a:r>
              <a:rPr lang="en-US" altLang="x-none">
                <a:solidFill>
                  <a:schemeClr val="accent1"/>
                </a:solidFill>
              </a:rPr>
              <a:t>A thousand years ago most people were not bright enough to know this.</a:t>
            </a:r>
          </a:p>
          <a:p>
            <a:pPr algn="ctr">
              <a:defRPr/>
            </a:pPr>
            <a:endParaRPr lang="en-US" altLang="x-none">
              <a:solidFill>
                <a:schemeClr val="hlink"/>
              </a:solidFill>
            </a:endParaRPr>
          </a:p>
          <a:p>
            <a:pPr algn="ctr">
              <a:defRPr/>
            </a:pPr>
            <a:r>
              <a:rPr lang="en-US" altLang="x-none" b="1" i="1">
                <a:solidFill>
                  <a:schemeClr val="accent1"/>
                </a:solidFill>
              </a:rPr>
              <a:t> </a:t>
            </a:r>
            <a:r>
              <a:rPr lang="en-US" altLang="x-none" sz="2800" b="1" i="1">
                <a:solidFill>
                  <a:schemeClr val="accent1"/>
                </a:solidFill>
              </a:rPr>
              <a:t>Are we?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Text Box 7">
            <a:extLst>
              <a:ext uri="{FF2B5EF4-FFF2-40B4-BE49-F238E27FC236}">
                <a16:creationId xmlns:a16="http://schemas.microsoft.com/office/drawing/2014/main" id="{60BF11C3-CEF1-EB41-882F-E07C72D70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981200"/>
            <a:ext cx="866457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x-none" sz="2800" b="1">
                <a:solidFill>
                  <a:schemeClr val="accent2"/>
                </a:solidFill>
              </a:rPr>
              <a:t>There will be 2 to 4 sets of questions each class</a:t>
            </a:r>
            <a:endParaRPr lang="en-US" altLang="x-none" sz="2800"/>
          </a:p>
          <a:p>
            <a:pPr algn="ctr">
              <a:spcBef>
                <a:spcPct val="50000"/>
              </a:spcBef>
              <a:defRPr/>
            </a:pPr>
            <a:r>
              <a:rPr lang="en-US" altLang="x-none" sz="2800"/>
              <a:t>and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x-none" sz="2800"/>
              <a:t>you’ll turn in your scantron at the end of the class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x-none" sz="2800"/>
              <a:t>before you leave.</a:t>
            </a:r>
          </a:p>
          <a:p>
            <a:pPr algn="ctr">
              <a:spcBef>
                <a:spcPct val="50000"/>
              </a:spcBef>
              <a:defRPr/>
            </a:pPr>
            <a:endParaRPr lang="en-US" altLang="x-none" sz="2800"/>
          </a:p>
          <a:p>
            <a:pPr algn="ctr">
              <a:spcBef>
                <a:spcPct val="50000"/>
              </a:spcBef>
              <a:defRPr/>
            </a:pPr>
            <a:r>
              <a:rPr lang="en-US" altLang="x-none" sz="3200" b="1" i="1">
                <a:solidFill>
                  <a:srgbClr val="FF3300"/>
                </a:solidFill>
              </a:rPr>
              <a:t>Be sure to bring a scantron to the next class!</a:t>
            </a:r>
            <a:endParaRPr lang="en-US" altLang="x-none"/>
          </a:p>
        </p:txBody>
      </p:sp>
      <p:sp>
        <p:nvSpPr>
          <p:cNvPr id="21517" name="Rectangle 13">
            <a:extLst>
              <a:ext uri="{FF2B5EF4-FFF2-40B4-BE49-F238E27FC236}">
                <a16:creationId xmlns:a16="http://schemas.microsoft.com/office/drawing/2014/main" id="{53086188-F503-954C-93F8-CD097926C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629400" cy="1143000"/>
          </a:xfrm>
        </p:spPr>
        <p:txBody>
          <a:bodyPr/>
          <a:lstStyle/>
          <a:p>
            <a:pPr>
              <a:defRPr/>
            </a:pPr>
            <a:r>
              <a:rPr lang="en-US" altLang="x-none" b="1">
                <a:solidFill>
                  <a:srgbClr val="FF0000"/>
                </a:solidFill>
              </a:rPr>
              <a:t>Here is how the quizzes </a:t>
            </a:r>
            <a:r>
              <a:rPr lang="en-US" altLang="x-none" b="1" i="1">
                <a:solidFill>
                  <a:srgbClr val="FF0000"/>
                </a:solidFill>
              </a:rPr>
              <a:t>will</a:t>
            </a:r>
            <a:r>
              <a:rPr lang="en-US" altLang="x-none" b="1">
                <a:solidFill>
                  <a:srgbClr val="FF0000"/>
                </a:solidFill>
              </a:rPr>
              <a:t> work</a:t>
            </a:r>
            <a:endParaRPr lang="en-US" altLang="x-none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:a16="http://schemas.microsoft.com/office/drawing/2014/main" id="{B8397BF2-82C3-7D43-95E9-D72EA859F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CA6E79E8-149C-0748-915D-6B46389DE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57D8E7B0-23B6-D34A-B2F8-052964128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4876800" cy="1066800"/>
          </a:xfrm>
        </p:spPr>
        <p:txBody>
          <a:bodyPr/>
          <a:lstStyle/>
          <a:p>
            <a:pPr>
              <a:defRPr/>
            </a:pPr>
            <a:r>
              <a:rPr lang="en-US" altLang="x-none" sz="6000" b="1">
                <a:solidFill>
                  <a:srgbClr val="FF0000"/>
                </a:solidFill>
              </a:rPr>
              <a:t>Question 1</a:t>
            </a:r>
          </a:p>
        </p:txBody>
      </p:sp>
      <p:sp>
        <p:nvSpPr>
          <p:cNvPr id="58373" name="Text Box 5">
            <a:extLst>
              <a:ext uri="{FF2B5EF4-FFF2-40B4-BE49-F238E27FC236}">
                <a16:creationId xmlns:a16="http://schemas.microsoft.com/office/drawing/2014/main" id="{12EFA497-1929-4443-BEA2-CEB80E62F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7C743684-B4EA-424F-94DF-5398FAD42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1600200"/>
            <a:ext cx="2952750" cy="3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>
                <a:solidFill>
                  <a:schemeClr val="accent2"/>
                </a:solidFill>
              </a:rPr>
              <a:t>Who stole the Moon?</a:t>
            </a:r>
          </a:p>
          <a:p>
            <a:pPr>
              <a:defRPr/>
            </a:pPr>
            <a:endParaRPr lang="en-US" altLang="x-none" b="1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>
                <a:solidFill>
                  <a:srgbClr val="00CC00"/>
                </a:solidFill>
              </a:rPr>
              <a:t>A</a:t>
            </a:r>
            <a:r>
              <a:rPr lang="en-US" altLang="x-none" b="1"/>
              <a:t>   Mr. Scrooge.</a:t>
            </a:r>
          </a:p>
          <a:p>
            <a:pPr>
              <a:defRPr/>
            </a:pPr>
            <a:r>
              <a:rPr lang="en-US" altLang="x-none" sz="3200" b="1">
                <a:solidFill>
                  <a:srgbClr val="00CC00"/>
                </a:solidFill>
              </a:rPr>
              <a:t>B</a:t>
            </a:r>
            <a:r>
              <a:rPr lang="en-US" altLang="x-none"/>
              <a:t>   </a:t>
            </a:r>
            <a:r>
              <a:rPr lang="en-US" altLang="x-none" b="1"/>
              <a:t>Mr. Grinch.</a:t>
            </a:r>
          </a:p>
          <a:p>
            <a:pPr>
              <a:defRPr/>
            </a:pPr>
            <a:r>
              <a:rPr lang="en-US" altLang="x-none" sz="3200" b="1">
                <a:solidFill>
                  <a:srgbClr val="00CC00"/>
                </a:solidFill>
              </a:rPr>
              <a:t>C</a:t>
            </a:r>
            <a:r>
              <a:rPr lang="en-US" altLang="x-none"/>
              <a:t>   </a:t>
            </a:r>
            <a:r>
              <a:rPr lang="en-US" altLang="x-none" b="1"/>
              <a:t>Mr. Finch.</a:t>
            </a:r>
          </a:p>
          <a:p>
            <a:pPr>
              <a:defRPr/>
            </a:pPr>
            <a:r>
              <a:rPr lang="en-US" altLang="x-none" sz="3200" b="1">
                <a:solidFill>
                  <a:srgbClr val="00CC00"/>
                </a:solidFill>
              </a:rPr>
              <a:t>D</a:t>
            </a:r>
            <a:r>
              <a:rPr lang="en-US" altLang="x-none" b="1"/>
              <a:t>   Mr. Lynch.</a:t>
            </a:r>
          </a:p>
          <a:p>
            <a:pPr>
              <a:defRPr/>
            </a:pPr>
            <a:r>
              <a:rPr lang="en-US" altLang="x-none" sz="3200" b="1">
                <a:solidFill>
                  <a:srgbClr val="00CC00"/>
                </a:solidFill>
              </a:rPr>
              <a:t>E</a:t>
            </a:r>
            <a:r>
              <a:rPr lang="en-US" altLang="x-none" b="1"/>
              <a:t>   Ms. Cow.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B1118273-A46A-D944-8457-560D38724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B8CAF892-3A13-F649-AACB-B3AC5E78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94CC2BF8-3154-0243-A0C4-3CD0CE09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58378" name="Text Box 10">
            <a:extLst>
              <a:ext uri="{FF2B5EF4-FFF2-40B4-BE49-F238E27FC236}">
                <a16:creationId xmlns:a16="http://schemas.microsoft.com/office/drawing/2014/main" id="{3BA2BC32-2B0F-1244-A693-6A0B30DDC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58379" name="Text Box 11">
            <a:extLst>
              <a:ext uri="{FF2B5EF4-FFF2-40B4-BE49-F238E27FC236}">
                <a16:creationId xmlns:a16="http://schemas.microsoft.com/office/drawing/2014/main" id="{187D4140-12FF-9C4E-8C12-282CB59B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8380" name="Text Box 12">
            <a:extLst>
              <a:ext uri="{FF2B5EF4-FFF2-40B4-BE49-F238E27FC236}">
                <a16:creationId xmlns:a16="http://schemas.microsoft.com/office/drawing/2014/main" id="{5069798C-C56A-8647-AA15-75DF3E1C5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58381" name="Text Box 13">
            <a:extLst>
              <a:ext uri="{FF2B5EF4-FFF2-40B4-BE49-F238E27FC236}">
                <a16:creationId xmlns:a16="http://schemas.microsoft.com/office/drawing/2014/main" id="{AD96CA7E-3FF0-D04D-B2A2-E076B0939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58382" name="Text Box 14">
            <a:extLst>
              <a:ext uri="{FF2B5EF4-FFF2-40B4-BE49-F238E27FC236}">
                <a16:creationId xmlns:a16="http://schemas.microsoft.com/office/drawing/2014/main" id="{4659FA97-87A6-6244-87F1-98C5FB780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58383" name="Text Box 15">
            <a:extLst>
              <a:ext uri="{FF2B5EF4-FFF2-40B4-BE49-F238E27FC236}">
                <a16:creationId xmlns:a16="http://schemas.microsoft.com/office/drawing/2014/main" id="{D455AC3E-0DE3-174E-A861-A36354ED6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8384" name="Text Box 16">
            <a:extLst>
              <a:ext uri="{FF2B5EF4-FFF2-40B4-BE49-F238E27FC236}">
                <a16:creationId xmlns:a16="http://schemas.microsoft.com/office/drawing/2014/main" id="{A8266452-2355-3B4A-BBD4-0DA4371DC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58385" name="Text Box 17">
            <a:extLst>
              <a:ext uri="{FF2B5EF4-FFF2-40B4-BE49-F238E27FC236}">
                <a16:creationId xmlns:a16="http://schemas.microsoft.com/office/drawing/2014/main" id="{0C5D9508-00DC-8549-97DA-7CAD896F1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8386" name="Text Box 18">
            <a:extLst>
              <a:ext uri="{FF2B5EF4-FFF2-40B4-BE49-F238E27FC236}">
                <a16:creationId xmlns:a16="http://schemas.microsoft.com/office/drawing/2014/main" id="{74AC75B3-8E75-D744-A879-488C541E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58387" name="Text Box 19">
            <a:extLst>
              <a:ext uri="{FF2B5EF4-FFF2-40B4-BE49-F238E27FC236}">
                <a16:creationId xmlns:a16="http://schemas.microsoft.com/office/drawing/2014/main" id="{CC87E55F-FB72-1E40-ADF3-6C663E3D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58388" name="Text Box 20">
            <a:extLst>
              <a:ext uri="{FF2B5EF4-FFF2-40B4-BE49-F238E27FC236}">
                <a16:creationId xmlns:a16="http://schemas.microsoft.com/office/drawing/2014/main" id="{C2E7A165-20EE-1C44-A520-467A3621E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58389" name="Text Box 21">
            <a:extLst>
              <a:ext uri="{FF2B5EF4-FFF2-40B4-BE49-F238E27FC236}">
                <a16:creationId xmlns:a16="http://schemas.microsoft.com/office/drawing/2014/main" id="{62FE20EB-2549-8546-9295-7C11A827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8390" name="Text Box 22">
            <a:extLst>
              <a:ext uri="{FF2B5EF4-FFF2-40B4-BE49-F238E27FC236}">
                <a16:creationId xmlns:a16="http://schemas.microsoft.com/office/drawing/2014/main" id="{08861DC2-2C89-6441-9D6A-F46487A5C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58391" name="Text Box 23">
            <a:extLst>
              <a:ext uri="{FF2B5EF4-FFF2-40B4-BE49-F238E27FC236}">
                <a16:creationId xmlns:a16="http://schemas.microsoft.com/office/drawing/2014/main" id="{35064CE2-B0C1-6A4A-B585-3F41E13AF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8392" name="Text Box 24">
            <a:extLst>
              <a:ext uri="{FF2B5EF4-FFF2-40B4-BE49-F238E27FC236}">
                <a16:creationId xmlns:a16="http://schemas.microsoft.com/office/drawing/2014/main" id="{4CC4CF23-1966-1947-BF5E-05CA7AF33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8393" name="Text Box 25">
            <a:extLst>
              <a:ext uri="{FF2B5EF4-FFF2-40B4-BE49-F238E27FC236}">
                <a16:creationId xmlns:a16="http://schemas.microsoft.com/office/drawing/2014/main" id="{ABF8F907-AA6B-FF4D-BD64-3393872C1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8394" name="Text Box 26">
            <a:extLst>
              <a:ext uri="{FF2B5EF4-FFF2-40B4-BE49-F238E27FC236}">
                <a16:creationId xmlns:a16="http://schemas.microsoft.com/office/drawing/2014/main" id="{FF9F33F0-2E4F-0E44-9E26-C7EF629C8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58395" name="Text Box 27">
            <a:extLst>
              <a:ext uri="{FF2B5EF4-FFF2-40B4-BE49-F238E27FC236}">
                <a16:creationId xmlns:a16="http://schemas.microsoft.com/office/drawing/2014/main" id="{EB3562B4-06CF-5D4D-B3DA-96CAF5601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58396" name="Text Box 28">
            <a:extLst>
              <a:ext uri="{FF2B5EF4-FFF2-40B4-BE49-F238E27FC236}">
                <a16:creationId xmlns:a16="http://schemas.microsoft.com/office/drawing/2014/main" id="{8D63B4AD-0EEF-4144-B42A-48055EA57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58397" name="Text Box 29">
            <a:extLst>
              <a:ext uri="{FF2B5EF4-FFF2-40B4-BE49-F238E27FC236}">
                <a16:creationId xmlns:a16="http://schemas.microsoft.com/office/drawing/2014/main" id="{A6014402-DE20-0C4C-B937-F623E4550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58398" name="Text Box 30">
            <a:extLst>
              <a:ext uri="{FF2B5EF4-FFF2-40B4-BE49-F238E27FC236}">
                <a16:creationId xmlns:a16="http://schemas.microsoft.com/office/drawing/2014/main" id="{9215084B-9170-B24C-8451-501F47F89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58399" name="Text Box 31">
            <a:extLst>
              <a:ext uri="{FF2B5EF4-FFF2-40B4-BE49-F238E27FC236}">
                <a16:creationId xmlns:a16="http://schemas.microsoft.com/office/drawing/2014/main" id="{145E1405-DCAB-504F-B7FB-D77428EEF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58400" name="Text Box 32">
            <a:extLst>
              <a:ext uri="{FF2B5EF4-FFF2-40B4-BE49-F238E27FC236}">
                <a16:creationId xmlns:a16="http://schemas.microsoft.com/office/drawing/2014/main" id="{7810C1A7-9DF6-6F4E-A9C0-430FB8ED7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58401" name="Text Box 33">
            <a:extLst>
              <a:ext uri="{FF2B5EF4-FFF2-40B4-BE49-F238E27FC236}">
                <a16:creationId xmlns:a16="http://schemas.microsoft.com/office/drawing/2014/main" id="{87E09133-A747-AD49-957F-DC27400E9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58402" name="Text Box 34">
            <a:extLst>
              <a:ext uri="{FF2B5EF4-FFF2-40B4-BE49-F238E27FC236}">
                <a16:creationId xmlns:a16="http://schemas.microsoft.com/office/drawing/2014/main" id="{F5B8DDB6-90EE-6B42-A05C-C8A278DB7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58403" name="Text Box 35">
            <a:extLst>
              <a:ext uri="{FF2B5EF4-FFF2-40B4-BE49-F238E27FC236}">
                <a16:creationId xmlns:a16="http://schemas.microsoft.com/office/drawing/2014/main" id="{091E6DBF-36ED-C749-B8BD-0EAD46E6F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58404" name="Text Box 36">
            <a:extLst>
              <a:ext uri="{FF2B5EF4-FFF2-40B4-BE49-F238E27FC236}">
                <a16:creationId xmlns:a16="http://schemas.microsoft.com/office/drawing/2014/main" id="{AE69D6D7-60D5-4D4F-9B8B-64F65DC9E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  <p:bldP spid="58371" grpId="0" animBg="1"/>
      <p:bldP spid="58373" grpId="0" animBg="1"/>
      <p:bldP spid="58374" grpId="0"/>
      <p:bldP spid="58374" grpId="1"/>
      <p:bldP spid="58375" grpId="0" animBg="1"/>
      <p:bldP spid="58376" grpId="0" animBg="1"/>
      <p:bldP spid="58377" grpId="0" animBg="1"/>
      <p:bldP spid="58378" grpId="0" animBg="1"/>
      <p:bldP spid="58379" grpId="0" animBg="1"/>
      <p:bldP spid="58380" grpId="0" animBg="1"/>
      <p:bldP spid="58381" grpId="0" animBg="1"/>
      <p:bldP spid="58382" grpId="0" animBg="1"/>
      <p:bldP spid="58383" grpId="0" animBg="1"/>
      <p:bldP spid="58384" grpId="0" animBg="1"/>
      <p:bldP spid="58385" grpId="0" animBg="1"/>
      <p:bldP spid="58386" grpId="0" animBg="1"/>
      <p:bldP spid="58387" grpId="0" animBg="1"/>
      <p:bldP spid="58388" grpId="0" animBg="1"/>
      <p:bldP spid="58389" grpId="0" animBg="1"/>
      <p:bldP spid="58390" grpId="0" animBg="1"/>
      <p:bldP spid="58391" grpId="0" animBg="1"/>
      <p:bldP spid="58392" grpId="0" animBg="1"/>
      <p:bldP spid="58393" grpId="0" animBg="1"/>
      <p:bldP spid="58394" grpId="0" animBg="1"/>
      <p:bldP spid="58395" grpId="0" animBg="1"/>
      <p:bldP spid="58396" grpId="0" animBg="1"/>
      <p:bldP spid="58397" grpId="0" animBg="1"/>
      <p:bldP spid="58398" grpId="0" animBg="1"/>
      <p:bldP spid="58399" grpId="0" animBg="1"/>
      <p:bldP spid="58400" grpId="0" animBg="1"/>
      <p:bldP spid="58401" grpId="0" animBg="1"/>
      <p:bldP spid="58402" grpId="0" animBg="1"/>
      <p:bldP spid="58403" grpId="0" animBg="1"/>
      <p:bldP spid="584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>
            <a:extLst>
              <a:ext uri="{FF2B5EF4-FFF2-40B4-BE49-F238E27FC236}">
                <a16:creationId xmlns:a16="http://schemas.microsoft.com/office/drawing/2014/main" id="{8FDC6F83-CDBF-5443-BF5A-8EE3568D7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6A89189B-2EDD-F343-84DF-BE01A286A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D87FBB1D-F61A-E94E-9D34-AF5946871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4876800" cy="1066800"/>
          </a:xfrm>
        </p:spPr>
        <p:txBody>
          <a:bodyPr/>
          <a:lstStyle/>
          <a:p>
            <a:pPr>
              <a:defRPr/>
            </a:pPr>
            <a:r>
              <a:rPr lang="en-US" altLang="x-none" sz="6000" b="1">
                <a:solidFill>
                  <a:srgbClr val="FF0000"/>
                </a:solidFill>
              </a:rPr>
              <a:t>Question 2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90699D18-BBAF-5C4B-8F41-011C58665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DA85B284-0028-9441-8F75-2D37A772A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1600200"/>
            <a:ext cx="6611937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What is astrology?</a:t>
            </a:r>
          </a:p>
          <a:p>
            <a:pPr>
              <a:defRPr/>
            </a:pP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  A sort of religion.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B</a:t>
            </a:r>
            <a:r>
              <a:rPr lang="en-US" altLang="x-none" dirty="0"/>
              <a:t>   </a:t>
            </a:r>
            <a:r>
              <a:rPr lang="en-US" altLang="x-none" b="1" dirty="0"/>
              <a:t>Waste of money.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C</a:t>
            </a:r>
            <a:r>
              <a:rPr lang="en-US" altLang="x-none" dirty="0"/>
              <a:t>  </a:t>
            </a:r>
            <a:r>
              <a:rPr lang="en-US" altLang="x-none" b="1" dirty="0"/>
              <a:t>The branch of science that studies stars.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D</a:t>
            </a:r>
            <a:r>
              <a:rPr lang="en-US" altLang="x-none" b="1" dirty="0"/>
              <a:t>  The branch of science that predicts the future</a:t>
            </a:r>
          </a:p>
          <a:p>
            <a:pPr>
              <a:defRPr/>
            </a:pPr>
            <a:r>
              <a:rPr lang="en-US" altLang="x-none" b="1" dirty="0"/>
              <a:t>	based on the motion of the planets.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B050"/>
                </a:solidFill>
              </a:rPr>
              <a:t>E</a:t>
            </a:r>
            <a:r>
              <a:rPr lang="en-US" altLang="x-none" b="1" dirty="0"/>
              <a:t>   Con art.</a:t>
            </a:r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692D10E6-3013-8844-8136-153958955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A056D17B-5C00-E24D-919B-8880D624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D58FE902-6A5D-C84D-AADC-BC83569E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60426" name="Text Box 10">
            <a:extLst>
              <a:ext uri="{FF2B5EF4-FFF2-40B4-BE49-F238E27FC236}">
                <a16:creationId xmlns:a16="http://schemas.microsoft.com/office/drawing/2014/main" id="{A2E8D1E1-0C4B-3B43-979F-FE8AE6819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4825DF3B-E6B2-CB41-A085-6A9258ACB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60428" name="Text Box 12">
            <a:extLst>
              <a:ext uri="{FF2B5EF4-FFF2-40B4-BE49-F238E27FC236}">
                <a16:creationId xmlns:a16="http://schemas.microsoft.com/office/drawing/2014/main" id="{0ECDBEEA-E8C3-EB4A-9638-C7EC72001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60429" name="Text Box 13">
            <a:extLst>
              <a:ext uri="{FF2B5EF4-FFF2-40B4-BE49-F238E27FC236}">
                <a16:creationId xmlns:a16="http://schemas.microsoft.com/office/drawing/2014/main" id="{9B2A075B-E7E9-0D4A-914B-6AEEE3AD2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60430" name="Text Box 14">
            <a:extLst>
              <a:ext uri="{FF2B5EF4-FFF2-40B4-BE49-F238E27FC236}">
                <a16:creationId xmlns:a16="http://schemas.microsoft.com/office/drawing/2014/main" id="{E8FE303F-C4E3-134E-8C35-45D6DBAEA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60431" name="Text Box 15">
            <a:extLst>
              <a:ext uri="{FF2B5EF4-FFF2-40B4-BE49-F238E27FC236}">
                <a16:creationId xmlns:a16="http://schemas.microsoft.com/office/drawing/2014/main" id="{B5ED3D91-D673-0E4F-8958-607262AED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60432" name="Text Box 16">
            <a:extLst>
              <a:ext uri="{FF2B5EF4-FFF2-40B4-BE49-F238E27FC236}">
                <a16:creationId xmlns:a16="http://schemas.microsoft.com/office/drawing/2014/main" id="{66B0D9DE-7006-194D-AB10-D313287C1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60433" name="Text Box 17">
            <a:extLst>
              <a:ext uri="{FF2B5EF4-FFF2-40B4-BE49-F238E27FC236}">
                <a16:creationId xmlns:a16="http://schemas.microsoft.com/office/drawing/2014/main" id="{222F9DDB-E710-DE46-8E3F-4558B90D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60434" name="Text Box 18">
            <a:extLst>
              <a:ext uri="{FF2B5EF4-FFF2-40B4-BE49-F238E27FC236}">
                <a16:creationId xmlns:a16="http://schemas.microsoft.com/office/drawing/2014/main" id="{6EDCE0C5-DA64-B14F-AEE6-653F02E51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60435" name="Text Box 19">
            <a:extLst>
              <a:ext uri="{FF2B5EF4-FFF2-40B4-BE49-F238E27FC236}">
                <a16:creationId xmlns:a16="http://schemas.microsoft.com/office/drawing/2014/main" id="{B2A20066-A656-7C48-8A6C-84F5F51BD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60436" name="Text Box 20">
            <a:extLst>
              <a:ext uri="{FF2B5EF4-FFF2-40B4-BE49-F238E27FC236}">
                <a16:creationId xmlns:a16="http://schemas.microsoft.com/office/drawing/2014/main" id="{28245BBA-26F6-944A-9349-7C3113705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437" name="Text Box 21">
            <a:extLst>
              <a:ext uri="{FF2B5EF4-FFF2-40B4-BE49-F238E27FC236}">
                <a16:creationId xmlns:a16="http://schemas.microsoft.com/office/drawing/2014/main" id="{635B5FEE-A550-9D4A-9E23-A6773D2FA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0438" name="Text Box 22">
            <a:extLst>
              <a:ext uri="{FF2B5EF4-FFF2-40B4-BE49-F238E27FC236}">
                <a16:creationId xmlns:a16="http://schemas.microsoft.com/office/drawing/2014/main" id="{7B7DF573-723E-0E42-B250-F5B7A070D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60439" name="Text Box 23">
            <a:extLst>
              <a:ext uri="{FF2B5EF4-FFF2-40B4-BE49-F238E27FC236}">
                <a16:creationId xmlns:a16="http://schemas.microsoft.com/office/drawing/2014/main" id="{1F4C09A7-8F74-7640-B28F-669B7654F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0440" name="Text Box 24">
            <a:extLst>
              <a:ext uri="{FF2B5EF4-FFF2-40B4-BE49-F238E27FC236}">
                <a16:creationId xmlns:a16="http://schemas.microsoft.com/office/drawing/2014/main" id="{E322E1AB-F69F-A84B-903E-C79CAE08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0441" name="Text Box 25">
            <a:extLst>
              <a:ext uri="{FF2B5EF4-FFF2-40B4-BE49-F238E27FC236}">
                <a16:creationId xmlns:a16="http://schemas.microsoft.com/office/drawing/2014/main" id="{8422B5E0-2621-AF4D-8DEB-3B6B4DDEC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0442" name="Text Box 26">
            <a:extLst>
              <a:ext uri="{FF2B5EF4-FFF2-40B4-BE49-F238E27FC236}">
                <a16:creationId xmlns:a16="http://schemas.microsoft.com/office/drawing/2014/main" id="{CB10626E-06EE-8A48-8520-5F31253BE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60443" name="Text Box 27">
            <a:extLst>
              <a:ext uri="{FF2B5EF4-FFF2-40B4-BE49-F238E27FC236}">
                <a16:creationId xmlns:a16="http://schemas.microsoft.com/office/drawing/2014/main" id="{B5EE72BD-3B41-5044-B8E0-865F073AD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60444" name="Text Box 28">
            <a:extLst>
              <a:ext uri="{FF2B5EF4-FFF2-40B4-BE49-F238E27FC236}">
                <a16:creationId xmlns:a16="http://schemas.microsoft.com/office/drawing/2014/main" id="{9DB6CB04-9461-8346-A299-4B1D1257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60445" name="Text Box 29">
            <a:extLst>
              <a:ext uri="{FF2B5EF4-FFF2-40B4-BE49-F238E27FC236}">
                <a16:creationId xmlns:a16="http://schemas.microsoft.com/office/drawing/2014/main" id="{419511DD-22D7-4444-8720-67A49240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60446" name="Text Box 30">
            <a:extLst>
              <a:ext uri="{FF2B5EF4-FFF2-40B4-BE49-F238E27FC236}">
                <a16:creationId xmlns:a16="http://schemas.microsoft.com/office/drawing/2014/main" id="{1312AA33-9470-3547-B62E-AC41B6C47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60447" name="Text Box 31">
            <a:extLst>
              <a:ext uri="{FF2B5EF4-FFF2-40B4-BE49-F238E27FC236}">
                <a16:creationId xmlns:a16="http://schemas.microsoft.com/office/drawing/2014/main" id="{8A5BAAA5-EC4F-994F-8441-0BA5C07F6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60448" name="Text Box 32">
            <a:extLst>
              <a:ext uri="{FF2B5EF4-FFF2-40B4-BE49-F238E27FC236}">
                <a16:creationId xmlns:a16="http://schemas.microsoft.com/office/drawing/2014/main" id="{F0C7530B-F672-A944-888E-903BB444D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60449" name="Text Box 33">
            <a:extLst>
              <a:ext uri="{FF2B5EF4-FFF2-40B4-BE49-F238E27FC236}">
                <a16:creationId xmlns:a16="http://schemas.microsoft.com/office/drawing/2014/main" id="{71F25886-10A6-FE46-8FBD-613F923E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60450" name="Text Box 34">
            <a:extLst>
              <a:ext uri="{FF2B5EF4-FFF2-40B4-BE49-F238E27FC236}">
                <a16:creationId xmlns:a16="http://schemas.microsoft.com/office/drawing/2014/main" id="{455C5FE8-94A9-D941-9A70-D3C96A4DD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60451" name="Text Box 35">
            <a:extLst>
              <a:ext uri="{FF2B5EF4-FFF2-40B4-BE49-F238E27FC236}">
                <a16:creationId xmlns:a16="http://schemas.microsoft.com/office/drawing/2014/main" id="{FFEB77C6-9ACD-5A41-9413-69CAD51C8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60452" name="Text Box 36">
            <a:extLst>
              <a:ext uri="{FF2B5EF4-FFF2-40B4-BE49-F238E27FC236}">
                <a16:creationId xmlns:a16="http://schemas.microsoft.com/office/drawing/2014/main" id="{434BD7E3-362D-4446-992C-3CE53F682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  <p:bldP spid="60419" grpId="0" animBg="1"/>
      <p:bldP spid="60421" grpId="0" animBg="1"/>
      <p:bldP spid="60422" grpId="0"/>
      <p:bldP spid="60422" grpId="1"/>
      <p:bldP spid="60423" grpId="0" animBg="1"/>
      <p:bldP spid="60424" grpId="0" animBg="1"/>
      <p:bldP spid="60425" grpId="0" animBg="1"/>
      <p:bldP spid="60426" grpId="0" animBg="1"/>
      <p:bldP spid="60427" grpId="0" animBg="1"/>
      <p:bldP spid="60428" grpId="0" animBg="1"/>
      <p:bldP spid="60429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5" grpId="0" animBg="1"/>
      <p:bldP spid="60436" grpId="0" animBg="1"/>
      <p:bldP spid="60437" grpId="0" animBg="1"/>
      <p:bldP spid="60438" grpId="0" animBg="1"/>
      <p:bldP spid="60439" grpId="0" animBg="1"/>
      <p:bldP spid="60440" grpId="0" animBg="1"/>
      <p:bldP spid="60441" grpId="0" animBg="1"/>
      <p:bldP spid="60442" grpId="0" animBg="1"/>
      <p:bldP spid="60443" grpId="0" animBg="1"/>
      <p:bldP spid="60444" grpId="0" animBg="1"/>
      <p:bldP spid="60445" grpId="0" animBg="1"/>
      <p:bldP spid="60446" grpId="0" animBg="1"/>
      <p:bldP spid="60447" grpId="0" animBg="1"/>
      <p:bldP spid="60448" grpId="0" animBg="1"/>
      <p:bldP spid="60449" grpId="0" animBg="1"/>
      <p:bldP spid="60450" grpId="0" animBg="1"/>
      <p:bldP spid="60451" grpId="0" animBg="1"/>
      <p:bldP spid="604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4422DE53-22E7-E444-B786-387CB861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93A67631-4EF1-2D41-8FA5-F6F6B816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4404EDE7-DAED-D34C-B5E4-B366DC30B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4876800" cy="1066800"/>
          </a:xfrm>
        </p:spPr>
        <p:txBody>
          <a:bodyPr/>
          <a:lstStyle/>
          <a:p>
            <a:pPr>
              <a:defRPr/>
            </a:pPr>
            <a:r>
              <a:rPr lang="en-US" altLang="x-none" sz="6000" b="1">
                <a:solidFill>
                  <a:srgbClr val="FF0000"/>
                </a:solidFill>
              </a:rPr>
              <a:t>Question 3</a:t>
            </a:r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id="{44025F8B-0356-3347-AB22-61EB7F9D1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62470" name="Text Box 6">
            <a:extLst>
              <a:ext uri="{FF2B5EF4-FFF2-40B4-BE49-F238E27FC236}">
                <a16:creationId xmlns:a16="http://schemas.microsoft.com/office/drawing/2014/main" id="{75331C4C-E045-4D44-9CDE-0DCC76A84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1600200"/>
            <a:ext cx="27940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What class is this?</a:t>
            </a:r>
          </a:p>
          <a:p>
            <a:pPr>
              <a:defRPr/>
            </a:pP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  Astro 101.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B</a:t>
            </a:r>
            <a:r>
              <a:rPr lang="en-US" altLang="x-none" dirty="0"/>
              <a:t>   </a:t>
            </a:r>
            <a:r>
              <a:rPr lang="en-US" altLang="x-none" b="1" dirty="0"/>
              <a:t>Astronomy 103.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B050"/>
                </a:solidFill>
              </a:rPr>
              <a:t>C</a:t>
            </a:r>
            <a:r>
              <a:rPr lang="en-US" altLang="x-none" dirty="0">
                <a:solidFill>
                  <a:srgbClr val="FF0000"/>
                </a:solidFill>
              </a:rPr>
              <a:t>   </a:t>
            </a:r>
            <a:r>
              <a:rPr lang="en-US" altLang="x-none" b="1" dirty="0"/>
              <a:t>Astronomy 104.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D</a:t>
            </a:r>
            <a:r>
              <a:rPr lang="en-US" altLang="x-none" b="1" dirty="0"/>
              <a:t>   Astrology 103.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E</a:t>
            </a:r>
            <a:r>
              <a:rPr lang="en-US" altLang="x-none" b="1" dirty="0"/>
              <a:t>   Astrology 104.</a:t>
            </a:r>
          </a:p>
        </p:txBody>
      </p:sp>
      <p:sp>
        <p:nvSpPr>
          <p:cNvPr id="62471" name="Text Box 7">
            <a:extLst>
              <a:ext uri="{FF2B5EF4-FFF2-40B4-BE49-F238E27FC236}">
                <a16:creationId xmlns:a16="http://schemas.microsoft.com/office/drawing/2014/main" id="{7EA0CB8E-818A-4E43-BF59-CFB5EC79E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2472" name="Text Box 8">
            <a:extLst>
              <a:ext uri="{FF2B5EF4-FFF2-40B4-BE49-F238E27FC236}">
                <a16:creationId xmlns:a16="http://schemas.microsoft.com/office/drawing/2014/main" id="{4820B0E3-31A6-4544-B496-9AE363EF0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62473" name="Text Box 9">
            <a:extLst>
              <a:ext uri="{FF2B5EF4-FFF2-40B4-BE49-F238E27FC236}">
                <a16:creationId xmlns:a16="http://schemas.microsoft.com/office/drawing/2014/main" id="{3713518E-01E1-4044-AD1D-6B843B13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62474" name="Text Box 10">
            <a:extLst>
              <a:ext uri="{FF2B5EF4-FFF2-40B4-BE49-F238E27FC236}">
                <a16:creationId xmlns:a16="http://schemas.microsoft.com/office/drawing/2014/main" id="{64D7F525-1511-C141-9A4B-12C6B8C66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2475" name="Text Box 11">
            <a:extLst>
              <a:ext uri="{FF2B5EF4-FFF2-40B4-BE49-F238E27FC236}">
                <a16:creationId xmlns:a16="http://schemas.microsoft.com/office/drawing/2014/main" id="{F7476F6B-3B6F-3C42-93F1-0CD849C11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62476" name="Text Box 12">
            <a:extLst>
              <a:ext uri="{FF2B5EF4-FFF2-40B4-BE49-F238E27FC236}">
                <a16:creationId xmlns:a16="http://schemas.microsoft.com/office/drawing/2014/main" id="{C18E1569-C24D-E14B-9727-942502F9A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62477" name="Text Box 13">
            <a:extLst>
              <a:ext uri="{FF2B5EF4-FFF2-40B4-BE49-F238E27FC236}">
                <a16:creationId xmlns:a16="http://schemas.microsoft.com/office/drawing/2014/main" id="{2F127205-BB95-F14F-AF39-5CA7AAAD8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62478" name="Text Box 14">
            <a:extLst>
              <a:ext uri="{FF2B5EF4-FFF2-40B4-BE49-F238E27FC236}">
                <a16:creationId xmlns:a16="http://schemas.microsoft.com/office/drawing/2014/main" id="{912BEBE6-B8A7-914C-B1FF-EF2802FE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62479" name="Text Box 15">
            <a:extLst>
              <a:ext uri="{FF2B5EF4-FFF2-40B4-BE49-F238E27FC236}">
                <a16:creationId xmlns:a16="http://schemas.microsoft.com/office/drawing/2014/main" id="{8EBD53A5-7766-DB46-ABC4-1FD4ED30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62480" name="Text Box 16">
            <a:extLst>
              <a:ext uri="{FF2B5EF4-FFF2-40B4-BE49-F238E27FC236}">
                <a16:creationId xmlns:a16="http://schemas.microsoft.com/office/drawing/2014/main" id="{8D16EFE8-7AEF-9B41-8072-FE3CC8311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62481" name="Text Box 17">
            <a:extLst>
              <a:ext uri="{FF2B5EF4-FFF2-40B4-BE49-F238E27FC236}">
                <a16:creationId xmlns:a16="http://schemas.microsoft.com/office/drawing/2014/main" id="{6907CB70-5323-B54D-B70D-EFB971BB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62482" name="Text Box 18">
            <a:extLst>
              <a:ext uri="{FF2B5EF4-FFF2-40B4-BE49-F238E27FC236}">
                <a16:creationId xmlns:a16="http://schemas.microsoft.com/office/drawing/2014/main" id="{AD3E8B1A-5A99-204B-A614-BB308A04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62483" name="Text Box 19">
            <a:extLst>
              <a:ext uri="{FF2B5EF4-FFF2-40B4-BE49-F238E27FC236}">
                <a16:creationId xmlns:a16="http://schemas.microsoft.com/office/drawing/2014/main" id="{5F762C92-78A1-234F-A1C4-F2A3F1D6D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62484" name="Text Box 20">
            <a:extLst>
              <a:ext uri="{FF2B5EF4-FFF2-40B4-BE49-F238E27FC236}">
                <a16:creationId xmlns:a16="http://schemas.microsoft.com/office/drawing/2014/main" id="{CD82B904-0AAE-4A4A-99B2-A94DD5154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2485" name="Text Box 21">
            <a:extLst>
              <a:ext uri="{FF2B5EF4-FFF2-40B4-BE49-F238E27FC236}">
                <a16:creationId xmlns:a16="http://schemas.microsoft.com/office/drawing/2014/main" id="{12ECE1F5-04B0-9A45-B7AB-A37FAE1C3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2486" name="Text Box 22">
            <a:extLst>
              <a:ext uri="{FF2B5EF4-FFF2-40B4-BE49-F238E27FC236}">
                <a16:creationId xmlns:a16="http://schemas.microsoft.com/office/drawing/2014/main" id="{E68F907C-2609-2F46-AE90-EF431EDF2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62487" name="Text Box 23">
            <a:extLst>
              <a:ext uri="{FF2B5EF4-FFF2-40B4-BE49-F238E27FC236}">
                <a16:creationId xmlns:a16="http://schemas.microsoft.com/office/drawing/2014/main" id="{C0913EA2-2FCC-C04C-95A9-DDDFC5A95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2488" name="Text Box 24">
            <a:extLst>
              <a:ext uri="{FF2B5EF4-FFF2-40B4-BE49-F238E27FC236}">
                <a16:creationId xmlns:a16="http://schemas.microsoft.com/office/drawing/2014/main" id="{E6631E60-3AEE-4B47-8E11-C4C1320F3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2489" name="Text Box 25">
            <a:extLst>
              <a:ext uri="{FF2B5EF4-FFF2-40B4-BE49-F238E27FC236}">
                <a16:creationId xmlns:a16="http://schemas.microsoft.com/office/drawing/2014/main" id="{711DD7CD-717C-6941-B240-04B20736B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2490" name="Text Box 26">
            <a:extLst>
              <a:ext uri="{FF2B5EF4-FFF2-40B4-BE49-F238E27FC236}">
                <a16:creationId xmlns:a16="http://schemas.microsoft.com/office/drawing/2014/main" id="{1A246771-B0AE-2148-B6F3-0F2AE922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62491" name="Text Box 27">
            <a:extLst>
              <a:ext uri="{FF2B5EF4-FFF2-40B4-BE49-F238E27FC236}">
                <a16:creationId xmlns:a16="http://schemas.microsoft.com/office/drawing/2014/main" id="{C51623A4-ED53-2649-A5C7-8DDE8240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62492" name="Text Box 28">
            <a:extLst>
              <a:ext uri="{FF2B5EF4-FFF2-40B4-BE49-F238E27FC236}">
                <a16:creationId xmlns:a16="http://schemas.microsoft.com/office/drawing/2014/main" id="{F0E47435-9339-934C-B46F-2696399F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62493" name="Text Box 29">
            <a:extLst>
              <a:ext uri="{FF2B5EF4-FFF2-40B4-BE49-F238E27FC236}">
                <a16:creationId xmlns:a16="http://schemas.microsoft.com/office/drawing/2014/main" id="{8BC1F79B-6F1A-1440-B8EB-066107D5F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62494" name="Text Box 30">
            <a:extLst>
              <a:ext uri="{FF2B5EF4-FFF2-40B4-BE49-F238E27FC236}">
                <a16:creationId xmlns:a16="http://schemas.microsoft.com/office/drawing/2014/main" id="{AD3685DF-CBC2-D04C-9187-3C4B8A425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62495" name="Text Box 31">
            <a:extLst>
              <a:ext uri="{FF2B5EF4-FFF2-40B4-BE49-F238E27FC236}">
                <a16:creationId xmlns:a16="http://schemas.microsoft.com/office/drawing/2014/main" id="{2A31332A-DD87-8B46-82B4-6809B756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62496" name="Text Box 32">
            <a:extLst>
              <a:ext uri="{FF2B5EF4-FFF2-40B4-BE49-F238E27FC236}">
                <a16:creationId xmlns:a16="http://schemas.microsoft.com/office/drawing/2014/main" id="{85122D07-9924-D242-81D4-4CAD062A5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62497" name="Text Box 33">
            <a:extLst>
              <a:ext uri="{FF2B5EF4-FFF2-40B4-BE49-F238E27FC236}">
                <a16:creationId xmlns:a16="http://schemas.microsoft.com/office/drawing/2014/main" id="{319ACA3B-E821-D14D-8DD9-868E32569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62498" name="Text Box 34">
            <a:extLst>
              <a:ext uri="{FF2B5EF4-FFF2-40B4-BE49-F238E27FC236}">
                <a16:creationId xmlns:a16="http://schemas.microsoft.com/office/drawing/2014/main" id="{6A6FF1E8-AABD-9543-88ED-B74725372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62499" name="Text Box 35">
            <a:extLst>
              <a:ext uri="{FF2B5EF4-FFF2-40B4-BE49-F238E27FC236}">
                <a16:creationId xmlns:a16="http://schemas.microsoft.com/office/drawing/2014/main" id="{B4406D52-3E0E-9C4B-AF41-A6F759A31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62500" name="Text Box 36">
            <a:extLst>
              <a:ext uri="{FF2B5EF4-FFF2-40B4-BE49-F238E27FC236}">
                <a16:creationId xmlns:a16="http://schemas.microsoft.com/office/drawing/2014/main" id="{3D3916F8-E125-2143-874C-348213405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5562600"/>
            <a:ext cx="9197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time it will be for real!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animBg="1"/>
      <p:bldP spid="62469" grpId="0" animBg="1"/>
      <p:bldP spid="62470" grpId="0"/>
      <p:bldP spid="62470" grpId="1"/>
      <p:bldP spid="62471" grpId="0" animBg="1"/>
      <p:bldP spid="62472" grpId="0" animBg="1"/>
      <p:bldP spid="62473" grpId="0" animBg="1"/>
      <p:bldP spid="62474" grpId="0" animBg="1"/>
      <p:bldP spid="62475" grpId="0" animBg="1"/>
      <p:bldP spid="62476" grpId="0" animBg="1"/>
      <p:bldP spid="62477" grpId="0" animBg="1"/>
      <p:bldP spid="62478" grpId="0" animBg="1"/>
      <p:bldP spid="62479" grpId="0" animBg="1"/>
      <p:bldP spid="62480" grpId="0" animBg="1"/>
      <p:bldP spid="62481" grpId="0" animBg="1"/>
      <p:bldP spid="62482" grpId="0" animBg="1"/>
      <p:bldP spid="62483" grpId="0" animBg="1"/>
      <p:bldP spid="62484" grpId="0" animBg="1"/>
      <p:bldP spid="62485" grpId="0" animBg="1"/>
      <p:bldP spid="62486" grpId="0" animBg="1"/>
      <p:bldP spid="62487" grpId="0" animBg="1"/>
      <p:bldP spid="62488" grpId="0" animBg="1"/>
      <p:bldP spid="62489" grpId="0" animBg="1"/>
      <p:bldP spid="62490" grpId="0" animBg="1"/>
      <p:bldP spid="62491" grpId="0" animBg="1"/>
      <p:bldP spid="62492" grpId="0" animBg="1"/>
      <p:bldP spid="62493" grpId="0" animBg="1"/>
      <p:bldP spid="62494" grpId="0" animBg="1"/>
      <p:bldP spid="62495" grpId="0" animBg="1"/>
      <p:bldP spid="62496" grpId="0" animBg="1"/>
      <p:bldP spid="62497" grpId="0" animBg="1"/>
      <p:bldP spid="62498" grpId="0" animBg="1"/>
      <p:bldP spid="62499" grpId="0" animBg="1"/>
      <p:bldP spid="625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66B93BC-B017-4646-8026-F347C6586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Enjoy the pictures …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CFBCED01-DE28-2A42-8618-6C02ED9DF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8686800" cy="2286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7200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now</a:t>
            </a:r>
          </a:p>
          <a:p>
            <a:pPr algn="ctr">
              <a:defRPr/>
            </a:pPr>
            <a:r>
              <a:rPr lang="en-US" altLang="x-none" sz="7200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enjoy the pictures …</a:t>
            </a:r>
            <a:endParaRPr lang="en-US" altLang="x-none" sz="3600" i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34138FF-4AEE-2141-B736-125DECDF0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Does the Moon fit?</a:t>
            </a:r>
          </a:p>
        </p:txBody>
      </p:sp>
      <p:pic>
        <p:nvPicPr>
          <p:cNvPr id="65539" name="Picture 3" descr="A couple of men pushing a wheelbarrow&#10;&#10;Description automatically generated">
            <a:extLst>
              <a:ext uri="{FF2B5EF4-FFF2-40B4-BE49-F238E27FC236}">
                <a16:creationId xmlns:a16="http://schemas.microsoft.com/office/drawing/2014/main" id="{5BBD704A-D477-4C4B-8BF2-3F7386069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216150"/>
            <a:ext cx="8988425" cy="3346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Torma:Applications (Mac OS 9):Microsoft Office 98:Templates:Blank Presentation</Template>
  <TotalTime>638</TotalTime>
  <Words>669</Words>
  <Application>Microsoft Macintosh PowerPoint</Application>
  <PresentationFormat>On-screen Show (4:3)</PresentationFormat>
  <Paragraphs>232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</vt:lpstr>
      <vt:lpstr>Blank Presentation</vt:lpstr>
      <vt:lpstr>Welcome to Astronomy 104!</vt:lpstr>
      <vt:lpstr>Setup</vt:lpstr>
      <vt:lpstr>What is astronomy?</vt:lpstr>
      <vt:lpstr>Here is how the quizzes will work</vt:lpstr>
      <vt:lpstr>Question 1</vt:lpstr>
      <vt:lpstr>Question 2</vt:lpstr>
      <vt:lpstr>Question 3</vt:lpstr>
      <vt:lpstr>Enjoy the pictures …</vt:lpstr>
      <vt:lpstr>Does the Moon fit?</vt:lpstr>
      <vt:lpstr>Our M51</vt:lpstr>
      <vt:lpstr>M 51 (HST)</vt:lpstr>
      <vt:lpstr>M31</vt:lpstr>
      <vt:lpstr>The Milky Way</vt:lpstr>
      <vt:lpstr>M13</vt:lpstr>
      <vt:lpstr>M42</vt:lpstr>
      <vt:lpstr>The Eskimo</vt:lpstr>
      <vt:lpstr>Machholtz &amp; Pleiades</vt:lpstr>
      <vt:lpstr>Jupiter and Ganymede</vt:lpstr>
      <vt:lpstr>Saturn, Neptune, Mars</vt:lpstr>
      <vt:lpstr>Moon</vt:lpstr>
      <vt:lpstr>Turn in your scantron now</vt:lpstr>
    </vt:vector>
  </TitlesOfParts>
  <Company>University of Misssissippi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hierarchical structure of the Universe (go from little to large)</dc:title>
  <dc:creator>Channa Mims</dc:creator>
  <cp:lastModifiedBy>Tibor Torma</cp:lastModifiedBy>
  <cp:revision>186</cp:revision>
  <cp:lastPrinted>2003-08-20T12:46:31Z</cp:lastPrinted>
  <dcterms:created xsi:type="dcterms:W3CDTF">2003-01-08T03:11:45Z</dcterms:created>
  <dcterms:modified xsi:type="dcterms:W3CDTF">2025-07-04T18:25:24Z</dcterms:modified>
</cp:coreProperties>
</file>