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590" r:id="rId2"/>
    <p:sldId id="591" r:id="rId3"/>
    <p:sldId id="362" r:id="rId4"/>
    <p:sldId id="592" r:id="rId5"/>
    <p:sldId id="593" r:id="rId6"/>
    <p:sldId id="594" r:id="rId7"/>
    <p:sldId id="595" r:id="rId8"/>
    <p:sldId id="579" r:id="rId9"/>
    <p:sldId id="581" r:id="rId10"/>
    <p:sldId id="549" r:id="rId11"/>
    <p:sldId id="536" r:id="rId12"/>
    <p:sldId id="537" r:id="rId13"/>
    <p:sldId id="525" r:id="rId14"/>
    <p:sldId id="527" r:id="rId15"/>
    <p:sldId id="529" r:id="rId16"/>
    <p:sldId id="534" r:id="rId17"/>
    <p:sldId id="552" r:id="rId18"/>
    <p:sldId id="528" r:id="rId19"/>
    <p:sldId id="586" r:id="rId20"/>
    <p:sldId id="542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CFF"/>
    <a:srgbClr val="FFE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45"/>
    <p:restoredTop sz="96979"/>
  </p:normalViewPr>
  <p:slideViewPr>
    <p:cSldViewPr>
      <p:cViewPr varScale="1">
        <p:scale>
          <a:sx n="175" d="100"/>
          <a:sy n="175" d="100"/>
        </p:scale>
        <p:origin x="176" y="1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1C81B4-956D-C24A-A261-FEE1322951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F68677-0E97-1D4C-A788-44C6500D0C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D5623C8A-9033-AE49-9C7D-E11C5DD13452}" type="datetimeFigureOut">
              <a:rPr lang="en-US"/>
              <a:pPr>
                <a:defRPr/>
              </a:pPr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90689-B27E-6649-AFF9-D29F52C0CC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7EE4C-0AE9-3F41-9F7B-B67220919F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49FDB2-8C78-BC45-AD39-5EFE478DE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8D4F0BC-1BE7-3347-BC1C-D415036934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98B9701-76AE-F44F-BE41-D262FAE6CC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03FCD77-1807-314C-B9B4-BA14E34CCF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7EF0B7B-75FA-0C4E-B764-1E04A85B6A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1FDAD0E-9AC0-2444-B136-632C202197D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5FC1F04-E5D1-D94F-A10C-799115D5E7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6C070B7-2283-8243-977C-761D718165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F44AE-2137-3C52-F9DD-7E818947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0232D8EF-BA7F-BBD5-8D28-3592FC0277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2E342F0-70D9-E34A-A025-738A3957CE0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9D96C0EA-2569-7D4C-6A3F-BF7E638D4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E949FB2-6F7F-28D4-F587-203A94481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16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8C0813-BE53-4EFF-4D5D-D4F2221C4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491B98C-646A-A21C-1F40-C366E8988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D53CA2D4-63E7-6C36-DE2A-02B76C19D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BDB8D-66EE-DFDB-992D-B09A834AC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58B17EA-2CFA-347C-003C-2329C0D2C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F62F4A7-C05D-597E-008F-6090DAEA2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9177E6A-F94D-272D-0E90-86709402D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694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B3797-7616-57B4-577A-40B9C2DF4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205528-372A-040F-5FFB-75FD48A042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FC3A3ADF-11CB-2028-1746-307D558B98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C587C00-1796-0706-62C5-6A028D06C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455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0FAA6-27BF-7ACC-66EF-56A4D3DC8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F0ABB2D-B689-3A54-910C-0A85864CCE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D7A2B2E9-A7F8-A708-A55B-9266ECB650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10636D4-2020-C126-715D-1CBFBF970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730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28D30-7D4D-8969-97B9-782D30DAE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0D6B09EF-7CDF-D486-6FE9-27C005D0F6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D0E76B4A-2381-EB99-34C7-F8C37A41A2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02028F3A-61D9-495C-6D40-EE9D3E17F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301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C31B05EF-A1FE-F145-9B60-D13F311713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1DE84A9-B8D0-FE42-9889-1C3C7AAA7800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812C5DB2-FD7B-D948-8ABD-81B3C3A0C3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>
            <a:extLst>
              <a:ext uri="{FF2B5EF4-FFF2-40B4-BE49-F238E27FC236}">
                <a16:creationId xmlns:a16="http://schemas.microsoft.com/office/drawing/2014/main" id="{BA5FC92E-608D-DD44-8DC2-3B3565599A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0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624CAFB5-6064-4B42-9878-62E84918EF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2E07441-AD68-1F4B-BC3A-D9AF87446C52}" type="slidenum">
              <a:rPr lang="en-US" altLang="en-US" sz="1200" b="0"/>
              <a:pPr/>
              <a:t>9</a:t>
            </a:fld>
            <a:endParaRPr lang="en-US" altLang="en-US" sz="1200" b="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BBAE45D4-F901-DE47-98E2-9B261383FC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>
            <a:extLst>
              <a:ext uri="{FF2B5EF4-FFF2-40B4-BE49-F238E27FC236}">
                <a16:creationId xmlns:a16="http://schemas.microsoft.com/office/drawing/2014/main" id="{B506B373-1D4D-1C4B-8EBA-B7A844C593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281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32008CED-6267-5F4E-8868-5689DAF6E4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04E3C2E-7309-CA47-9820-AABDBBAB7A95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E84CE2F1-6330-8644-B681-CE5BD2D34E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3" name="Rectangle 3">
            <a:extLst>
              <a:ext uri="{FF2B5EF4-FFF2-40B4-BE49-F238E27FC236}">
                <a16:creationId xmlns:a16="http://schemas.microsoft.com/office/drawing/2014/main" id="{AD9560C7-5DBF-444D-8A71-D1BBE9CCC6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678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091CC77F-0863-3F44-9842-48EC7CE5E8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37E763F-F0E4-C744-9DA5-DDF4F0587233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0635F5A-4072-6C47-AE42-6676D3281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3267" name="Rectangle 3">
            <a:extLst>
              <a:ext uri="{FF2B5EF4-FFF2-40B4-BE49-F238E27FC236}">
                <a16:creationId xmlns:a16="http://schemas.microsoft.com/office/drawing/2014/main" id="{071E93D2-F1C1-F445-B25C-67C025D14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3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7F9E22A8-39F4-324E-B27E-E57968C3A9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FE39D47-DAF7-4C4D-8575-AA93C93A7F92}" type="slidenum">
              <a:rPr lang="en-US" altLang="en-US" sz="1200" b="0"/>
              <a:pPr/>
              <a:t>12</a:t>
            </a:fld>
            <a:endParaRPr lang="en-US" altLang="en-US" sz="1200" b="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330F07B-BB0B-5146-8022-F68074A3E3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5315" name="Rectangle 3">
            <a:extLst>
              <a:ext uri="{FF2B5EF4-FFF2-40B4-BE49-F238E27FC236}">
                <a16:creationId xmlns:a16="http://schemas.microsoft.com/office/drawing/2014/main" id="{2FE870FF-D70C-9D46-9AC9-4E3D9D937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111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81E5F97F-3712-CE4E-9153-352C84C8D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4A3B6C4-89A8-8A4E-8B82-B1DF913CFD00}" type="slidenum">
              <a:rPr lang="en-US" altLang="en-US" sz="1200" b="0"/>
              <a:pPr/>
              <a:t>13</a:t>
            </a:fld>
            <a:endParaRPr lang="en-US" altLang="en-US" sz="1200" b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24CA72A8-B9BA-EC4F-9453-CFFF35A877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63" name="Rectangle 3">
            <a:extLst>
              <a:ext uri="{FF2B5EF4-FFF2-40B4-BE49-F238E27FC236}">
                <a16:creationId xmlns:a16="http://schemas.microsoft.com/office/drawing/2014/main" id="{21A749F4-0D61-7542-A532-25F2383FC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870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F886E29A-CB36-2540-A36D-91183A1EA9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3981667-A81E-B847-BF2F-2AAF64BB0F65}" type="slidenum">
              <a:rPr lang="en-US" altLang="en-US" sz="1200" b="0"/>
              <a:pPr/>
              <a:t>14</a:t>
            </a:fld>
            <a:endParaRPr lang="en-US" altLang="en-US" sz="1200" b="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63F0C852-A370-9D4B-A244-8D05E74B52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59" name="Rectangle 3">
            <a:extLst>
              <a:ext uri="{FF2B5EF4-FFF2-40B4-BE49-F238E27FC236}">
                <a16:creationId xmlns:a16="http://schemas.microsoft.com/office/drawing/2014/main" id="{46DF9DC5-44F7-744B-9DEC-3FEED865D2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010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FD583AB4-C6F9-6545-AC43-CDB188E6D5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38177CD-B322-4E42-B3C2-F4F1EEA8E779}" type="slidenum">
              <a:rPr lang="en-US" altLang="en-US" sz="1200" b="0"/>
              <a:pPr/>
              <a:t>15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56F326AE-E80A-4247-8D0D-6FDE00903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>
            <a:extLst>
              <a:ext uri="{FF2B5EF4-FFF2-40B4-BE49-F238E27FC236}">
                <a16:creationId xmlns:a16="http://schemas.microsoft.com/office/drawing/2014/main" id="{74547C9E-6BE8-334D-85C6-D086642EB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331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EE8953D3-4347-CF45-B6B2-F276C51A6D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AA5FE45-82E5-CE47-80E3-23CBDE7A5145}" type="slidenum">
              <a:rPr lang="en-US" altLang="en-US" sz="1200" b="0"/>
              <a:pPr/>
              <a:t>16</a:t>
            </a:fld>
            <a:endParaRPr lang="en-US" altLang="en-US" sz="1200" b="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D3E30902-B97C-3646-B828-DD1B1D37D7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>
            <a:extLst>
              <a:ext uri="{FF2B5EF4-FFF2-40B4-BE49-F238E27FC236}">
                <a16:creationId xmlns:a16="http://schemas.microsoft.com/office/drawing/2014/main" id="{DF2016B6-02C1-874A-9982-35A1F7D30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715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F709ACE7-6B89-3141-A9DF-69F88DA4F2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C34EC17-3A08-B444-82F2-9056DDD9413A}" type="slidenum">
              <a:rPr lang="en-US" altLang="en-US" sz="1200" b="0"/>
              <a:pPr/>
              <a:t>17</a:t>
            </a:fld>
            <a:endParaRPr lang="en-US" altLang="en-US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22926EEB-CE49-DF4D-A36D-FD1025022A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>
            <a:extLst>
              <a:ext uri="{FF2B5EF4-FFF2-40B4-BE49-F238E27FC236}">
                <a16:creationId xmlns:a16="http://schemas.microsoft.com/office/drawing/2014/main" id="{68E85977-A885-7749-B868-3B0130625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316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00D884A9-E1EE-6E41-8144-4C664BC3BC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9007295-9524-4249-B58F-4A0CB731CD4B}" type="slidenum">
              <a:rPr lang="en-US" altLang="en-US" sz="1200" b="0"/>
              <a:pPr/>
              <a:t>18</a:t>
            </a:fld>
            <a:endParaRPr lang="en-US" altLang="en-US" sz="1200" b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C9ECB188-9E76-8D48-8F1A-E8D5FE377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7843" name="Rectangle 3">
            <a:extLst>
              <a:ext uri="{FF2B5EF4-FFF2-40B4-BE49-F238E27FC236}">
                <a16:creationId xmlns:a16="http://schemas.microsoft.com/office/drawing/2014/main" id="{5EB4BFD1-1219-7A47-8A3E-00CDF081D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512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FD583AB4-C6F9-6545-AC43-CDB188E6D5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38177CD-B322-4E42-B3C2-F4F1EEA8E779}" type="slidenum">
              <a:rPr lang="en-US" altLang="en-US" sz="1200" b="0"/>
              <a:pPr/>
              <a:t>19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56F326AE-E80A-4247-8D0D-6FDE00903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>
            <a:extLst>
              <a:ext uri="{FF2B5EF4-FFF2-40B4-BE49-F238E27FC236}">
                <a16:creationId xmlns:a16="http://schemas.microsoft.com/office/drawing/2014/main" id="{74547C9E-6BE8-334D-85C6-D086642EB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1576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DAC67B37-E868-ED47-AFFB-70F25CDBE7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CC2608E-3A07-6342-9431-C20DB2631BF5}" type="slidenum">
              <a:rPr lang="en-US" altLang="en-US" sz="1200" b="0"/>
              <a:pPr/>
              <a:t>20</a:t>
            </a:fld>
            <a:endParaRPr lang="en-US" altLang="en-US" sz="1200" b="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4427B26D-89CD-BC4B-8C6F-DC1B7A9355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5555" name="Rectangle 3">
            <a:extLst>
              <a:ext uri="{FF2B5EF4-FFF2-40B4-BE49-F238E27FC236}">
                <a16:creationId xmlns:a16="http://schemas.microsoft.com/office/drawing/2014/main" id="{0C4CE123-34F8-6445-B26B-5C5FC2E4DF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63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792A18-67DC-B741-8281-B16C409D8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4C8B9-ECBC-C748-8D55-907015A22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26B66D-A666-2247-B3DA-1E7182E3DA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D1C1F2-C0BC-1041-A0CE-59BF7A474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72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C38FAD-C358-5A4F-AE7C-9CCBAA66BF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3288EB-CAFB-EC47-A56A-EFE90C1BC3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3373F4-E370-A94E-9961-92DA46C0B8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CB5630-40E4-E748-869D-3E851C0B95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79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E18A0F-07BB-2F41-A70C-B88F32766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B72922-189E-FB41-AA1C-95ED32D4D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808277-43BC-3943-92B1-254CD22522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BE0AF-7C97-1943-B74B-2B6A0944B8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98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58AAD-D1C3-6B44-A102-80AA2FFC7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00B4AE-ABB3-2A47-8E51-4037262B76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D2D3-263A-C24E-BFF8-2CAFD14B9F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FF63D-C91C-7144-AE69-2EA5D3352E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13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0F98D1-C3FA-194C-8325-EAC733680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30D8AC-644B-2048-912A-1346004A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14F8E49-7F96-8D41-8367-0529694EB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31373-360D-CD42-A670-6FD2013DAD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07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E2ED6C-3E2D-EC47-A5D1-36BB7FAB59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09A0E6-7281-A84F-800D-1562A42E5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DCD3E0-ACB9-4049-860A-1CB48BB6F4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591A9-B021-3E44-BA27-2138A213B5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38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772FF9-20C1-D542-A182-342245A80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C40227E-0A64-B548-A766-37754B8902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DEE7FFB-9223-C740-B765-4D3E59BED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5203A-19C6-3046-AFF1-39DF58C62B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42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0DB559-3C6E-214C-9DFD-0A5BE6ADB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6A57D2-204C-6C42-B534-322136D0C1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584A5-08CB-8E4A-9A9D-DBE0A5A90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EEF4DF-CCE4-E94F-93BA-0F13B84E3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76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1A4B6A-F790-064E-93DD-CFD7F2D540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1FBE19-BEFA-6E45-8D4F-79F866C6F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39EC4-3D11-3341-B4D5-FF9BF00CE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0ABB3-67A4-2548-81D2-E0F1BB320C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00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90F2DA-7D2F-5145-8D36-630328046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EB9673-FC67-0443-9EC6-E3B42C167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1B2379-AAF5-9049-BA25-97811D4A57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B5401-2D09-8B4D-8874-8C5F111699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21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A94E41-75A6-4445-B7F6-D014A8FE0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34E83A-61E8-0B43-886B-436E0D6CAF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013A91-9A2E-C142-8559-088A6EF0C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1D6EDD-D7BC-AA4E-A4D2-0FD4AF8109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3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3E373D-58AA-D246-B717-8EB3843EAA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0D8CC9C-50CC-C74A-B4D3-44EC064C9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6EBD9EC-BB64-8743-BBD8-011B06699C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90D0115-5A93-0D44-BCA8-D6E2789274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3F86B9-AA85-7242-A105-A268CCEB7F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881DADE9-4192-BB4A-808F-927DD77990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F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92" y="5291799"/>
            <a:ext cx="4724400" cy="769441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A547A-CE4B-FE3B-5731-C513FFE22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CD2ECD9-975C-D261-16D9-2CBAE63EE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7772400" cy="25908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Review 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7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68DD23-734F-C9E3-E9CD-B1DC6EBD1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E0A9C70-AB6A-98B0-4B05-7EFD2EBEE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30E6DBE-459D-C17F-7C7A-40F61EFA9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7B271959-F9F6-12AE-EDF4-3F2BF20C5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34CCB4AF-60AD-755D-497E-129BAD7D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731" y="1626221"/>
            <a:ext cx="5943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causes sunspots?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Dark matter is brought up from inside the Sun by convection.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Cold </a:t>
            </a:r>
            <a:r>
              <a:rPr lang="en-US" altLang="en-US" sz="2400" dirty="0"/>
              <a:t>matter is brought up from inside the Sun by convection.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>
                <a:solidFill>
                  <a:srgbClr val="FF0000"/>
                </a:solidFill>
              </a:rPr>
              <a:t>The magnetic field of the Sun locally stops convection.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After a solar flare the area cools off.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Dark clouds locally block sunlight.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F171201F-62A2-68EE-3867-56BAAB77C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5204EDF3-9EB2-1F8A-AD33-8CC86445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B883B7C8-A7D6-5E7E-00AA-ECBAD1AD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E00FF4FD-2286-372C-DA57-E5695E03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F08C0FD-6EA1-A419-52CA-F92BBEBC4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7363D829-5783-6D45-AB2E-DC1997F4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AEE781BA-D89C-DE8F-7512-EB0EE9BB9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7774E59-D1FF-EA4B-EA39-1CF76AED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396D8EE-9817-A2D9-F8A3-2DA6961C4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346D66C5-BB00-67F4-2A7C-DCB3B4AB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84261B5-C384-0BE3-437A-DA0C68043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D1B98FE1-4898-5B04-E51C-6C621B183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37CA2657-2BD8-3FD8-7111-CA1178522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1D92296B-4DB3-F63F-38BC-D4EDC0CEA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85C9C742-C975-1779-8E9B-879C40BDD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0B97027C-FCCA-F7DF-A684-B675E085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28FD0A4-EDA9-86C3-5E42-3FB8F3F8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55E1DF2F-DA15-43F6-78B1-240721456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183BE8A0-A01C-AF8B-469A-9B1B76124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CFA4868E-4860-AF5A-120F-246BB94D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521FC2A2-278D-304A-EEE0-B7CF0F17C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0A5A0DEE-3E46-D5F1-EA5E-9671C9DD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1D3D62CE-69B3-EF60-87E4-5D702E9B5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18A92D24-58C1-060A-82FD-AA49FD09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09B8DDE7-EEA7-8278-41B0-18E3E3525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4270B369-01F7-936C-66D0-30A94583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0539E844-C9CA-A193-EE89-2581EBA2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E2BAC1E-647E-CA4E-9C83-ADDD5A2F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6CF92337-05D8-8135-CBD7-C6916A258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AD0AFB03-A451-ADBB-DC8B-F04E8F382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 dirty="0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125E5FC7-FBC6-DC35-D2A7-041B8AF4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7085-33C6-5139-8DFA-CB3260E8D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CB87C3-EB3B-C7D2-DA63-A6E713E33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C41120AE-A1FF-B04B-177E-AB42BB3E7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BC9FE2C2-EF77-3F10-3E2D-C03DE7FA2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EAB8F5B4-E043-7A78-4319-6B34DD2C1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81A17F68-4ACE-D0F3-4091-4DE9B315F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2206514"/>
            <a:ext cx="89154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a prominence?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>
                <a:solidFill>
                  <a:srgbClr val="FF0000"/>
                </a:solidFill>
              </a:rPr>
              <a:t>Warm gas held up over the photosphere by magnetic field lines, visible at the edge of the sun through a narrowband filter.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A large explosion, visible in the middle of the solar disk.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A large explosion, visible at the edge of the solar disk with any telescope.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A large explosion, only visible from space.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The solar disk looks grainy due to convection.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BB69D64B-CED3-4ABD-07C1-95D48EDE9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ECB04D26-9557-C674-5816-4E26C6636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9CD5DB4E-45A4-FEDB-8ACC-3916EA04D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352A75D8-FA37-36E0-E2F3-EE383D685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531281A4-C6AA-9AB9-639F-382F869DB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D4804401-D20C-196D-758F-AC786A9CE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531FA203-9C33-BAAB-1192-35363C5E4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91639C5-2DD7-9582-8675-CD33C6605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E67302A-32E4-584F-F22A-236E5A196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493984FF-3DA6-4578-B297-CB1A33219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5FC04C59-C451-B866-1D13-607DBC0E0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5A7C7D5A-EB3B-1D6B-EB4F-3D0F9D783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568B2EC8-86A8-DDB2-B778-8F015784E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9D261ED7-B323-D50F-6707-FC1AF2885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29271D0A-9713-A1EF-190C-E3AB3DE97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22A5709F-06C6-7F2D-CA22-A03308491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FA5BE7D-E20A-A380-4A22-198806D6A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4D1F8DBA-3DE1-AD87-8E4B-7B03CDD6B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EFC921F5-32BB-B458-49D9-C0FC502A5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1178772C-B008-20D0-14DB-7EC7CBB16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61EE3C45-ED1A-EA29-8F30-C0F770A14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66FB5756-9EE7-24F7-3773-C5669FC5E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0011CFD3-619D-F781-0D0A-ACEED4AC5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A05D7FFB-658E-5E6E-02F5-2AF079C8E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2B2E9C5A-ED7E-0B21-7DF2-0B0E338A2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B60AE187-F6AB-0439-AAEE-82C432D01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BB1ADBC3-C3B6-CE44-B6EB-AEEA7012A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484DD11-D9E5-489F-CF88-3DFEEE983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43BB0B89-56C0-D978-5473-0C30E30E3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4AA20D92-E31E-E6ED-F647-86D535A51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CADB5E24-7FAE-366B-CFBE-CBD8FF9A8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184961651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E64B0-2366-4ABA-CFA7-FCC940DF0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7BE01AA5-1F0A-0479-1C84-2DE8880C4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3B09211C-326D-4E68-1913-B6C3D25C2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181033AC-E891-AE48-918E-7C2375F9E8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9F755A1C-3345-F386-A692-7A905022E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63C02B7A-B0A6-25B8-B408-3F9420EF4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72394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gives the energy to a solar flare?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Hot </a:t>
            </a:r>
            <a:r>
              <a:rPr lang="en-US" altLang="en-US" sz="2400" b="1" dirty="0" err="1"/>
              <a:t>bubles</a:t>
            </a:r>
            <a:r>
              <a:rPr lang="en-US" altLang="en-US" sz="2400" b="1" dirty="0"/>
              <a:t> coming out of the depth of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Convection in the photosphere.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Chemical or nuclear reactions.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Infalling asteroids burning up in the Sun.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	</a:t>
            </a:r>
            <a:r>
              <a:rPr lang="en-US" altLang="en-US" sz="2400" b="1" dirty="0">
                <a:solidFill>
                  <a:srgbClr val="FF0000"/>
                </a:solidFill>
              </a:rPr>
              <a:t>Magnetic reconnection.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6DD3310D-662E-850F-BE7D-E2AED98C7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62D75164-3FDF-8A0D-6814-DF5169A8C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AEFD3938-99A3-B64A-922F-F65B5CB48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07675369-900A-DD7E-B61E-511AE57BB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D392AE4D-BA97-15E7-0B54-1E2779597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AEC70E30-00BE-F5D6-EC93-E5B0EFF9B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1C2232C1-C41D-9825-BCD7-A95ED95E2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BA96E2BE-AECF-9402-0F86-0B6170F89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27B9EDB0-ADA2-4D33-CD26-4131DE0F3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CFC56C85-44DD-8819-5135-A4F329F20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B3A27A6-1EC9-68D6-6251-EC17ECC2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17465FC1-F5B2-45BD-C4F4-256B82F7E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46B6D00E-BB07-DC28-D6A0-F38D41AB2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FC12EE51-2610-7378-EB42-8A77C6E07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A309A128-468C-D13E-88C3-3F689C06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46CA0527-8A42-3B1B-6C70-BCD675F1E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1261EF6B-E564-F7E9-FB57-A541D5B84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C976BE14-131A-FB6F-CF37-F9A9FDA60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61854CA1-9D19-E5EE-65D7-5AFCADB2D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8BBA1038-8DC6-EA43-8F75-B4A996070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FA5F0ABC-A620-5DE8-2850-BE41C69FD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ED83EBEC-F371-3EE5-E4FC-22012CE74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6506F4D2-BD97-6168-40A6-3B73BCC03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594B4FCA-44A7-026A-D78B-956E4E425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AA11D121-739E-578E-7C13-24FC70AE8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224C6C1C-C6FD-56F0-3194-910206EB6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10B62A89-E122-00DC-C4A6-FC2F263A0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9BC6440C-242D-0C75-66A8-BA27D1384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B65D671E-CEEF-C06A-B9D4-87BECFA5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BAAA2AF1-8607-0ECC-6E89-06402341A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020DB407-F05C-BA00-4311-7A4C82640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121477613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F067-5B08-2B12-B5FD-88A5420D1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555763FD-884E-EEE7-57F0-FC0AF887C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61795B29-4D7E-E6FD-9008-B7AE1B23B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706E1998-FEAB-110F-FB75-6AEC32F78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8ED42F92-C62C-4394-B869-8F5A4C21F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7B0D4907-AEDC-7ED7-05E7-CEEBC5256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57154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The solar wind comes out mostly through 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s</a:t>
            </a:r>
            <a:r>
              <a:rPr lang="en-US" altLang="en-US" sz="2400" b="1" dirty="0"/>
              <a:t>unspots.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</a:t>
            </a:r>
            <a:r>
              <a:rPr lang="en-US" altLang="en-US" dirty="0">
                <a:solidFill>
                  <a:srgbClr val="FF0000"/>
                </a:solidFill>
              </a:rPr>
              <a:t> 	</a:t>
            </a:r>
            <a:r>
              <a:rPr lang="en-US" altLang="en-US" sz="2400" dirty="0">
                <a:solidFill>
                  <a:srgbClr val="FF0000"/>
                </a:solidFill>
              </a:rPr>
              <a:t>c</a:t>
            </a:r>
            <a:r>
              <a:rPr lang="en-US" altLang="en-US" sz="2400" b="1" dirty="0">
                <a:solidFill>
                  <a:srgbClr val="FF0000"/>
                </a:solidFill>
              </a:rPr>
              <a:t>oronal holes.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the photosphere, evenly everywhere.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prominences.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flares.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A3CED067-6F5C-94E1-9E0B-A7CBD455A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E7D71C9A-8F01-3C0A-B4CC-173650409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EB85DDD0-D754-D81C-A6E0-AA9D17DB7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92A8B9AF-6A4A-563F-4DE8-98B235EC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C4D468A-E7E4-F5C4-10EE-16A1D9D7E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3FF17278-AE99-2718-6FE6-84035F975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45A6157A-49F6-6DF7-4715-8FE58B11A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9E49E0C-28DC-2200-0322-32B613D7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6F32D1C0-DE9F-2999-7D75-9DF8B4448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B7281A61-A4E1-C82E-5E8C-32CEA067B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899587B8-4A8B-E2E8-FF34-9A4E9245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EC16D845-5008-8BFD-01FD-0E26E931D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69340D82-0E8F-D85C-FEB1-3CA14B7F3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B395ECE1-8CCC-2246-3107-4E0BA2617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7646B266-B987-8FA6-B508-F063CC884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901DEFDC-26C4-9CD4-EB90-47F96269A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B9A59594-CAB1-15D6-5437-24BB84F5A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A936D510-AE3F-E3AA-DB05-4DA49EB28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E0C816E5-DE31-0B48-17C3-029CE38C4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5E20CE5E-39EA-6AC9-5264-0880F069A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939F7A85-7C83-A6A9-C319-7D80A59D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C9EC3160-E2AA-EFDB-2A7B-1A55E0300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B69C1C46-4EA5-5792-8E17-57661C7C7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25342338-30FE-8FF2-6A8C-0ABCF3BBC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16F3F4CB-34FB-C0C2-423A-FD22262B5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EFC2FF11-F524-EE6A-E573-A14C2A8F4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38F8C7D5-87E6-37C7-CFD1-E7BE325F0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C74FDA55-932B-19CD-0A95-ABA695B3F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E9390A93-2B4C-E1EF-DF16-6BED0A119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BA5EFFE9-4C70-1958-09A6-63898BE1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2BD1F222-9299-FE02-CD56-89EFDC736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237213545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2D089-FE1C-8478-3B77-BC6C0293F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480DFEF9-4759-B579-AF1B-C206652E4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F5D04AD-96A0-7D8C-D716-8C680A498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B2749982-335F-0EE0-A9E7-EC08E20DDA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8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44D8460F-6099-F33C-5F2D-678F982D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B12AA271-C8D5-AFE2-953F-FCCF195D0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41914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long does it take from solar maximum to solar maximum?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1 day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dirty="0"/>
              <a:t>1</a:t>
            </a:r>
            <a:r>
              <a:rPr lang="en-US" altLang="en-US" sz="2400" b="1" dirty="0"/>
              <a:t> month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1 year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	</a:t>
            </a:r>
            <a:r>
              <a:rPr lang="en-US" altLang="en-US" sz="2400" b="1" dirty="0">
                <a:solidFill>
                  <a:srgbClr val="FF0000"/>
                </a:solidFill>
              </a:rPr>
              <a:t>11 years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5 billion years.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8A057B0B-73C5-9D9E-03D7-DA536C7D3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A9812F7E-C188-ADDE-CE13-C068D39B7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4DB4254A-7787-C63A-5E31-E7DF14225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5F5A6CF7-9D26-0341-2E9E-6E2E9F909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84DE88B-8048-5D80-9453-3CBEA8608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36097323-185F-FE23-A203-F8515F990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E515016A-27DD-C276-1ADD-D92955C7B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2F096B84-AE44-3602-1EA3-F4183D605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E113BF9A-7BCE-E880-A28D-9C19A38B8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C7A2CEE9-0C47-D863-1F89-89047D80E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FCB8A363-BF02-DC94-0722-6D96345B4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AAE2B21C-7CE2-5C0A-92F6-436E408B6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07834D03-1E81-04CC-2ECD-BCA53AE42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0BD01986-59D7-65A6-669A-8E2903AF8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5E43D945-0684-1921-415C-99D66A1F5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BE1493AD-FC1F-7E70-F158-11A6BBFB6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910D69CB-7DB6-B547-A231-940A94306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26EA7131-6313-CF95-17C1-4EC1B3240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CDC5F137-CBA7-2DF9-0001-0C1AA5FD2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6B5F5724-4E9F-6F04-5282-A88B2CC7A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87571F3A-C061-B6D8-3C65-02B0E4103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99845332-1D51-DEB9-C43E-5EBE9BCA4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8BA54E85-94E3-2ADB-8200-EF9F71147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3B5D1535-60A7-A5CC-EBD8-12B12B04C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8CDF0090-9700-E6B1-A307-3B74A5C7E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045CFAE1-3175-DCB6-7F07-35A451EE4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EEC54ABD-33A1-C751-7E54-D026F82F4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2E116EFC-7539-4C38-A4A5-850A2DD5F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E566D8C6-A7D1-A9F8-9680-40135A3D0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940690F3-37EF-8266-A5DC-84C9FE5F5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109458989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5">
            <a:extLst>
              <a:ext uri="{FF2B5EF4-FFF2-40B4-BE49-F238E27FC236}">
                <a16:creationId xmlns:a16="http://schemas.microsoft.com/office/drawing/2014/main" id="{E1E036B4-04D7-9444-A755-BE022F6DA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5222875"/>
            <a:ext cx="2236788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C348244-2AE6-DF4D-A2D5-BD0F2EDBA0E1}"/>
              </a:ext>
            </a:extLst>
          </p:cNvPr>
          <p:cNvSpPr/>
          <p:nvPr/>
        </p:nvSpPr>
        <p:spPr bwMode="auto">
          <a:xfrm>
            <a:off x="6351373" y="609600"/>
            <a:ext cx="2411627" cy="2411627"/>
          </a:xfrm>
          <a:prstGeom prst="ellipse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en-US" sz="400" b="0">
              <a:solidFill>
                <a:srgbClr val="FFFF00"/>
              </a:solidFill>
              <a:ea typeface="ＭＳ Ｐゴシック" charset="0"/>
            </a:endParaRPr>
          </a:p>
        </p:txBody>
      </p:sp>
      <p:sp>
        <p:nvSpPr>
          <p:cNvPr id="497666" name="Rectangle 2">
            <a:extLst>
              <a:ext uri="{FF2B5EF4-FFF2-40B4-BE49-F238E27FC236}">
                <a16:creationId xmlns:a16="http://schemas.microsoft.com/office/drawing/2014/main" id="{1918E96B-4A9C-5D4A-9D23-A4DD7720D6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" y="0"/>
            <a:ext cx="4073525" cy="609600"/>
          </a:xfrm>
        </p:spPr>
        <p:txBody>
          <a:bodyPr/>
          <a:lstStyle/>
          <a:p>
            <a:pPr>
              <a:defRPr/>
            </a:pPr>
            <a:r>
              <a:rPr lang="en-US" sz="3200" b="1" u="sng" dirty="0">
                <a:solidFill>
                  <a:srgbClr val="FF2600"/>
                </a:solidFill>
                <a:cs typeface="+mj-cs"/>
              </a:rPr>
              <a:t>What is in an atom?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22AF38-4170-FE4B-9BEF-200D08C4535E}"/>
              </a:ext>
            </a:extLst>
          </p:cNvPr>
          <p:cNvSpPr txBox="1"/>
          <p:nvPr/>
        </p:nvSpPr>
        <p:spPr>
          <a:xfrm>
            <a:off x="184150" y="762000"/>
            <a:ext cx="5641975" cy="4400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solidFill>
                  <a:srgbClr val="0432FF"/>
                </a:solidFill>
                <a:ea typeface="ＭＳ Ｐゴシック" charset="-128"/>
              </a:rPr>
              <a:t>Wrong answer: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i="1" dirty="0">
                <a:ea typeface="ＭＳ Ｐゴシック" charset="-128"/>
              </a:rPr>
              <a:t>protons, electrons, neutrons</a:t>
            </a:r>
          </a:p>
          <a:p>
            <a:pPr marL="342900" indent="-342900">
              <a:buFontTx/>
              <a:buChar char="-"/>
              <a:defRPr/>
            </a:pPr>
            <a:endParaRPr lang="en-US" sz="2000" dirty="0">
              <a:ea typeface="ＭＳ Ｐゴシック" charset="-128"/>
            </a:endParaRPr>
          </a:p>
          <a:p>
            <a:pPr>
              <a:defRPr/>
            </a:pPr>
            <a:r>
              <a:rPr lang="en-US" sz="2000" u="sng" dirty="0">
                <a:ea typeface="ＭＳ Ｐゴシック" charset="-128"/>
              </a:rPr>
              <a:t>Why important?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ea typeface="ＭＳ Ｐゴシック" charset="-128"/>
              </a:rPr>
              <a:t>makes you confuse </a:t>
            </a:r>
            <a:r>
              <a:rPr lang="en-US" sz="2000" i="1" dirty="0">
                <a:ea typeface="ＭＳ Ｐゴシック" charset="-128"/>
              </a:rPr>
              <a:t>nuclear</a:t>
            </a:r>
            <a:r>
              <a:rPr lang="en-US" sz="2000" dirty="0">
                <a:ea typeface="ＭＳ Ｐゴシック" charset="-128"/>
              </a:rPr>
              <a:t> with </a:t>
            </a:r>
            <a:r>
              <a:rPr lang="en-US" sz="2000" i="1" dirty="0">
                <a:ea typeface="ＭＳ Ｐゴシック" charset="-128"/>
              </a:rPr>
              <a:t>chemical</a:t>
            </a:r>
          </a:p>
          <a:p>
            <a:pPr marL="342900" indent="-342900">
              <a:buFontTx/>
              <a:buChar char="-"/>
              <a:defRPr/>
            </a:pPr>
            <a:endParaRPr lang="en-US" sz="2000" dirty="0">
              <a:ea typeface="ＭＳ Ｐゴシック" charset="-128"/>
            </a:endParaRPr>
          </a:p>
          <a:p>
            <a:pPr>
              <a:defRPr/>
            </a:pPr>
            <a:r>
              <a:rPr lang="en-US" sz="2000" u="sng" dirty="0">
                <a:ea typeface="ＭＳ Ｐゴシック" charset="-128"/>
              </a:rPr>
              <a:t>Why different?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ea typeface="ＭＳ Ｐゴシック" charset="-128"/>
              </a:rPr>
              <a:t>energy: ~1 eV (chemical) vs. ~1 MeV (nuclear)</a:t>
            </a:r>
          </a:p>
          <a:p>
            <a:pPr>
              <a:defRPr/>
            </a:pPr>
            <a:r>
              <a:rPr lang="en-US" sz="2000" b="0" i="1" dirty="0">
                <a:ea typeface="ＭＳ Ｐゴシック" charset="-128"/>
              </a:rPr>
              <a:t>                     (1 </a:t>
            </a:r>
            <a:r>
              <a:rPr lang="en-US" sz="2000" b="0" i="1" dirty="0" err="1">
                <a:ea typeface="ＭＳ Ｐゴシック" charset="-128"/>
              </a:rPr>
              <a:t>electronvolt</a:t>
            </a:r>
            <a:r>
              <a:rPr lang="en-US" sz="2000" b="0" i="1" dirty="0">
                <a:ea typeface="ＭＳ Ｐゴシック" charset="-128"/>
              </a:rPr>
              <a:t>)             (1 million eV)</a:t>
            </a:r>
          </a:p>
          <a:p>
            <a:pPr>
              <a:defRPr/>
            </a:pPr>
            <a:endParaRPr lang="en-US" sz="2000" dirty="0">
              <a:ea typeface="ＭＳ Ｐゴシック" charset="-128"/>
            </a:endParaRPr>
          </a:p>
          <a:p>
            <a:pPr>
              <a:defRPr/>
            </a:pPr>
            <a:r>
              <a:rPr lang="en-US" sz="2000" u="sng" dirty="0">
                <a:ea typeface="ＭＳ Ｐゴシック" charset="-128"/>
              </a:rPr>
              <a:t>Consequence:</a:t>
            </a:r>
          </a:p>
          <a:p>
            <a:pPr>
              <a:defRPr/>
            </a:pPr>
            <a:r>
              <a:rPr lang="en-US" sz="2000" dirty="0">
                <a:ea typeface="ＭＳ Ｐゴシック" charset="-128"/>
              </a:rPr>
              <a:t>- nuclei change only in very extreme situations</a:t>
            </a:r>
          </a:p>
          <a:p>
            <a:pPr>
              <a:defRPr/>
            </a:pPr>
            <a:r>
              <a:rPr lang="en-US" sz="2000" b="0" i="1" dirty="0">
                <a:ea typeface="ＭＳ Ｐゴシック" charset="-128"/>
              </a:rPr>
              <a:t>    (reactors, atomic bombs, centers of stars</a:t>
            </a:r>
          </a:p>
          <a:p>
            <a:pPr>
              <a:defRPr/>
            </a:pPr>
            <a:r>
              <a:rPr lang="en-US" sz="2000" b="0" i="1" dirty="0">
                <a:ea typeface="ＭＳ Ｐゴシック" charset="-128"/>
              </a:rPr>
              <a:t>         + tiny amounts in radioactive decays)</a:t>
            </a:r>
          </a:p>
        </p:txBody>
      </p:sp>
      <p:sp>
        <p:nvSpPr>
          <p:cNvPr id="46087" name="Oval 3">
            <a:extLst>
              <a:ext uri="{FF2B5EF4-FFF2-40B4-BE49-F238E27FC236}">
                <a16:creationId xmlns:a16="http://schemas.microsoft.com/office/drawing/2014/main" id="{C47FB2F6-3E56-924B-9E48-D41250496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588" y="1981200"/>
            <a:ext cx="762000" cy="762000"/>
          </a:xfrm>
          <a:prstGeom prst="ellipse">
            <a:avLst/>
          </a:prstGeom>
          <a:solidFill>
            <a:srgbClr val="C1C1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88" name="Oval 10">
            <a:extLst>
              <a:ext uri="{FF2B5EF4-FFF2-40B4-BE49-F238E27FC236}">
                <a16:creationId xmlns:a16="http://schemas.microsoft.com/office/drawing/2014/main" id="{B6B4808E-2D57-A843-A283-50073803C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988" y="1371600"/>
            <a:ext cx="762000" cy="762000"/>
          </a:xfrm>
          <a:prstGeom prst="ellipse">
            <a:avLst/>
          </a:prstGeom>
          <a:solidFill>
            <a:srgbClr val="F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89" name="Oval 14">
            <a:extLst>
              <a:ext uri="{FF2B5EF4-FFF2-40B4-BE49-F238E27FC236}">
                <a16:creationId xmlns:a16="http://schemas.microsoft.com/office/drawing/2014/main" id="{7CB07365-203E-6941-9A81-0593FF70A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788" y="993775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0" name="TextBox 15">
            <a:extLst>
              <a:ext uri="{FF2B5EF4-FFF2-40B4-BE49-F238E27FC236}">
                <a16:creationId xmlns:a16="http://schemas.microsoft.com/office/drawing/2014/main" id="{87440F97-8A51-9446-8155-073F9559D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788" y="987425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091" name="TextBox 20">
            <a:extLst>
              <a:ext uri="{FF2B5EF4-FFF2-40B4-BE49-F238E27FC236}">
                <a16:creationId xmlns:a16="http://schemas.microsoft.com/office/drawing/2014/main" id="{575557FF-AA8D-6744-A57D-FEBFB2C21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2188" y="2206625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n</a:t>
            </a:r>
            <a:r>
              <a:rPr lang="en-US" altLang="en-US" sz="1400" baseline="30000"/>
              <a:t>0</a:t>
            </a:r>
          </a:p>
        </p:txBody>
      </p:sp>
      <p:sp>
        <p:nvSpPr>
          <p:cNvPr id="46092" name="TextBox 21">
            <a:extLst>
              <a:ext uri="{FF2B5EF4-FFF2-40B4-BE49-F238E27FC236}">
                <a16:creationId xmlns:a16="http://schemas.microsoft.com/office/drawing/2014/main" id="{F5C475D0-4F50-2F47-91D5-E03D8AAA3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524000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p</a:t>
            </a:r>
            <a:r>
              <a:rPr lang="en-US" altLang="en-US" sz="1400" baseline="30000"/>
              <a:t>+</a:t>
            </a:r>
          </a:p>
        </p:txBody>
      </p:sp>
      <p:sp>
        <p:nvSpPr>
          <p:cNvPr id="46093" name="Oval 22">
            <a:extLst>
              <a:ext uri="{FF2B5EF4-FFF2-40B4-BE49-F238E27FC236}">
                <a16:creationId xmlns:a16="http://schemas.microsoft.com/office/drawing/2014/main" id="{E1EF7EFF-D761-9744-9DC9-DDD379ECE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914400"/>
            <a:ext cx="762000" cy="762000"/>
          </a:xfrm>
          <a:prstGeom prst="ellipse">
            <a:avLst/>
          </a:prstGeom>
          <a:solidFill>
            <a:srgbClr val="C1C1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4" name="Oval 23">
            <a:extLst>
              <a:ext uri="{FF2B5EF4-FFF2-40B4-BE49-F238E27FC236}">
                <a16:creationId xmlns:a16="http://schemas.microsoft.com/office/drawing/2014/main" id="{806FF6E1-8D6E-FA43-B760-5887E9E93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1788" y="1524000"/>
            <a:ext cx="762000" cy="762000"/>
          </a:xfrm>
          <a:prstGeom prst="ellipse">
            <a:avLst/>
          </a:prstGeom>
          <a:solidFill>
            <a:srgbClr val="FF26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5" name="TextBox 24">
            <a:extLst>
              <a:ext uri="{FF2B5EF4-FFF2-40B4-BE49-F238E27FC236}">
                <a16:creationId xmlns:a16="http://schemas.microsoft.com/office/drawing/2014/main" id="{DB2BBF49-4F46-F941-BA4D-533FE9223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588" y="1139825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n</a:t>
            </a:r>
            <a:r>
              <a:rPr lang="en-US" altLang="en-US" sz="1400" baseline="30000"/>
              <a:t>0</a:t>
            </a:r>
          </a:p>
        </p:txBody>
      </p:sp>
      <p:sp>
        <p:nvSpPr>
          <p:cNvPr id="46096" name="TextBox 25">
            <a:extLst>
              <a:ext uri="{FF2B5EF4-FFF2-40B4-BE49-F238E27FC236}">
                <a16:creationId xmlns:a16="http://schemas.microsoft.com/office/drawing/2014/main" id="{7A776CC0-78EE-1241-A70E-4FFCF9D2D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388" y="1676400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p</a:t>
            </a:r>
            <a:r>
              <a:rPr lang="en-US" altLang="en-US" sz="1400" baseline="30000"/>
              <a:t>+</a:t>
            </a:r>
          </a:p>
        </p:txBody>
      </p:sp>
      <p:sp>
        <p:nvSpPr>
          <p:cNvPr id="46097" name="Oval 29">
            <a:extLst>
              <a:ext uri="{FF2B5EF4-FFF2-40B4-BE49-F238E27FC236}">
                <a16:creationId xmlns:a16="http://schemas.microsoft.com/office/drawing/2014/main" id="{8F8A5AC1-FF65-974B-9451-488520783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1788" y="228600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8" name="TextBox 30">
            <a:extLst>
              <a:ext uri="{FF2B5EF4-FFF2-40B4-BE49-F238E27FC236}">
                <a16:creationId xmlns:a16="http://schemas.microsoft.com/office/drawing/2014/main" id="{FD3B0BB3-979E-5642-B402-C0829BC47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1788" y="227965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099" name="Oval 31">
            <a:extLst>
              <a:ext uri="{FF2B5EF4-FFF2-40B4-BE49-F238E27FC236}">
                <a16:creationId xmlns:a16="http://schemas.microsoft.com/office/drawing/2014/main" id="{E4837ADB-92C0-7C44-B1AA-6C8295A4C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114935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100" name="TextBox 32">
            <a:extLst>
              <a:ext uri="{FF2B5EF4-FFF2-40B4-BE49-F238E27FC236}">
                <a16:creationId xmlns:a16="http://schemas.microsoft.com/office/drawing/2014/main" id="{563F4602-ED91-0441-93D2-E66AB556C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388" y="114300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101" name="Oval 33">
            <a:extLst>
              <a:ext uri="{FF2B5EF4-FFF2-40B4-BE49-F238E27FC236}">
                <a16:creationId xmlns:a16="http://schemas.microsoft.com/office/drawing/2014/main" id="{CDE1F594-ABD2-4345-A6B7-124B45BB9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228600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102" name="TextBox 34">
            <a:extLst>
              <a:ext uri="{FF2B5EF4-FFF2-40B4-BE49-F238E27FC236}">
                <a16:creationId xmlns:a16="http://schemas.microsoft.com/office/drawing/2014/main" id="{A086893E-FC9E-E844-8065-627D5AA95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227965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103" name="Oval 35">
            <a:extLst>
              <a:ext uri="{FF2B5EF4-FFF2-40B4-BE49-F238E27FC236}">
                <a16:creationId xmlns:a16="http://schemas.microsoft.com/office/drawing/2014/main" id="{609B2813-BAD2-064A-B6A9-3D0CE5BF9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167640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104" name="TextBox 36">
            <a:extLst>
              <a:ext uri="{FF2B5EF4-FFF2-40B4-BE49-F238E27FC236}">
                <a16:creationId xmlns:a16="http://schemas.microsoft.com/office/drawing/2014/main" id="{06BA9D9D-19D9-354D-8347-AC0DE8CAF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8388" y="167005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105" name="TextBox 8">
            <a:extLst>
              <a:ext uri="{FF2B5EF4-FFF2-40B4-BE49-F238E27FC236}">
                <a16:creationId xmlns:a16="http://schemas.microsoft.com/office/drawing/2014/main" id="{59FF1F4A-2B4C-9F43-B536-9FAAD73EE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288" y="147638"/>
            <a:ext cx="1519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WRONG:</a:t>
            </a:r>
          </a:p>
        </p:txBody>
      </p:sp>
      <p:sp>
        <p:nvSpPr>
          <p:cNvPr id="46106" name="TextBox 9">
            <a:extLst>
              <a:ext uri="{FF2B5EF4-FFF2-40B4-BE49-F238E27FC236}">
                <a16:creationId xmlns:a16="http://schemas.microsoft.com/office/drawing/2014/main" id="{DC89F3D9-6BB3-364D-8DCB-DF1E9A3EB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550" y="3060700"/>
            <a:ext cx="21320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Proven wrong: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   Rutherford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        1909</a:t>
            </a:r>
          </a:p>
        </p:txBody>
      </p:sp>
      <p:cxnSp>
        <p:nvCxnSpPr>
          <p:cNvPr id="46107" name="Straight Connector 43">
            <a:extLst>
              <a:ext uri="{FF2B5EF4-FFF2-40B4-BE49-F238E27FC236}">
                <a16:creationId xmlns:a16="http://schemas.microsoft.com/office/drawing/2014/main" id="{7003B0AD-F55F-F940-A177-6753FFB66A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72200" y="457200"/>
            <a:ext cx="2667000" cy="2667000"/>
          </a:xfrm>
          <a:prstGeom prst="line">
            <a:avLst/>
          </a:prstGeom>
          <a:noFill/>
          <a:ln w="9525">
            <a:solidFill>
              <a:srgbClr val="FF2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8" name="Straight Connector 13">
            <a:extLst>
              <a:ext uri="{FF2B5EF4-FFF2-40B4-BE49-F238E27FC236}">
                <a16:creationId xmlns:a16="http://schemas.microsoft.com/office/drawing/2014/main" id="{5356FE1A-2D05-AB4B-B100-9095A682BC5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248400" y="533400"/>
            <a:ext cx="2667000" cy="2209800"/>
          </a:xfrm>
          <a:prstGeom prst="line">
            <a:avLst/>
          </a:prstGeom>
          <a:noFill/>
          <a:ln w="9525">
            <a:solidFill>
              <a:srgbClr val="FF2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6109" name="Picture 41">
            <a:extLst>
              <a:ext uri="{FF2B5EF4-FFF2-40B4-BE49-F238E27FC236}">
                <a16:creationId xmlns:a16="http://schemas.microsoft.com/office/drawing/2014/main" id="{03B56358-F7C8-D84A-96E3-B407B680B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273675"/>
            <a:ext cx="108743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0" name="Picture 42">
            <a:extLst>
              <a:ext uri="{FF2B5EF4-FFF2-40B4-BE49-F238E27FC236}">
                <a16:creationId xmlns:a16="http://schemas.microsoft.com/office/drawing/2014/main" id="{BE23E398-E795-EA40-AD17-3868B6734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5197475"/>
            <a:ext cx="19304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1" name="TextBox 46">
            <a:extLst>
              <a:ext uri="{FF2B5EF4-FFF2-40B4-BE49-F238E27FC236}">
                <a16:creationId xmlns:a16="http://schemas.microsoft.com/office/drawing/2014/main" id="{C9AC8527-1209-4C49-8598-1BC8AD5C3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6400800"/>
            <a:ext cx="982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Carbon</a:t>
            </a:r>
          </a:p>
        </p:txBody>
      </p:sp>
      <p:sp>
        <p:nvSpPr>
          <p:cNvPr id="46112" name="TextBox 53">
            <a:extLst>
              <a:ext uri="{FF2B5EF4-FFF2-40B4-BE49-F238E27FC236}">
                <a16:creationId xmlns:a16="http://schemas.microsoft.com/office/drawing/2014/main" id="{55B54401-10CF-B74F-ACF6-289A81E7C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6400800"/>
            <a:ext cx="96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Oxygen</a:t>
            </a:r>
          </a:p>
        </p:txBody>
      </p:sp>
      <p:cxnSp>
        <p:nvCxnSpPr>
          <p:cNvPr id="46113" name="Straight Arrow Connector 48">
            <a:extLst>
              <a:ext uri="{FF2B5EF4-FFF2-40B4-BE49-F238E27FC236}">
                <a16:creationId xmlns:a16="http://schemas.microsoft.com/office/drawing/2014/main" id="{E54B233F-317F-ED4B-8DB2-2FC10DE0535B}"/>
              </a:ext>
            </a:extLst>
          </p:cNvPr>
          <p:cNvCxnSpPr>
            <a:cxnSpLocks noChangeShapeType="1"/>
            <a:stCxn id="46111" idx="3"/>
          </p:cNvCxnSpPr>
          <p:nvPr/>
        </p:nvCxnSpPr>
        <p:spPr bwMode="auto">
          <a:xfrm flipV="1">
            <a:off x="1239838" y="6400800"/>
            <a:ext cx="708025" cy="200025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14" name="Straight Arrow Connector 56">
            <a:extLst>
              <a:ext uri="{FF2B5EF4-FFF2-40B4-BE49-F238E27FC236}">
                <a16:creationId xmlns:a16="http://schemas.microsoft.com/office/drawing/2014/main" id="{B034C3CB-E284-0D4C-AD06-258BA6D1C79D}"/>
              </a:ext>
            </a:extLst>
          </p:cNvPr>
          <p:cNvCxnSpPr>
            <a:cxnSpLocks noChangeShapeType="1"/>
            <a:endCxn id="46112" idx="1"/>
          </p:cNvCxnSpPr>
          <p:nvPr/>
        </p:nvCxnSpPr>
        <p:spPr bwMode="auto">
          <a:xfrm>
            <a:off x="2695575" y="6400800"/>
            <a:ext cx="923925" cy="200025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15" name="TextBox 51">
            <a:extLst>
              <a:ext uri="{FF2B5EF4-FFF2-40B4-BE49-F238E27FC236}">
                <a16:creationId xmlns:a16="http://schemas.microsoft.com/office/drawing/2014/main" id="{54F70436-FFBB-4040-95BE-4ACEE8A80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4463" y="6411913"/>
            <a:ext cx="1906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FF2600"/>
                </a:solidFill>
              </a:rPr>
              <a:t>Won’t happen</a:t>
            </a:r>
          </a:p>
        </p:txBody>
      </p:sp>
      <p:pic>
        <p:nvPicPr>
          <p:cNvPr id="46116" name="Picture 52">
            <a:extLst>
              <a:ext uri="{FF2B5EF4-FFF2-40B4-BE49-F238E27FC236}">
                <a16:creationId xmlns:a16="http://schemas.microsoft.com/office/drawing/2014/main" id="{C036B178-2E78-974B-8B8D-ADF8F80717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5246688"/>
            <a:ext cx="12319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7" name="Picture 54">
            <a:extLst>
              <a:ext uri="{FF2B5EF4-FFF2-40B4-BE49-F238E27FC236}">
                <a16:creationId xmlns:a16="http://schemas.microsoft.com/office/drawing/2014/main" id="{EA626A8B-51B2-F04B-8A02-8937B3E1D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5245100"/>
            <a:ext cx="1144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8" name="Picture 55">
            <a:extLst>
              <a:ext uri="{FF2B5EF4-FFF2-40B4-BE49-F238E27FC236}">
                <a16:creationId xmlns:a16="http://schemas.microsoft.com/office/drawing/2014/main" id="{1C7288E4-B545-6248-80E7-B741A800A5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953000"/>
            <a:ext cx="10668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9" name="TextBox 57">
            <a:extLst>
              <a:ext uri="{FF2B5EF4-FFF2-40B4-BE49-F238E27FC236}">
                <a16:creationId xmlns:a16="http://schemas.microsoft.com/office/drawing/2014/main" id="{93E09BD4-B7AC-3144-806C-7C3D15ED5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3775" y="4341813"/>
            <a:ext cx="2030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 i="1"/>
              <a:t>        Paracelsus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 i="1"/>
              <a:t>(alchemist, ~ 1500)</a:t>
            </a:r>
          </a:p>
        </p:txBody>
      </p:sp>
      <p:sp>
        <p:nvSpPr>
          <p:cNvPr id="46120" name="TextBox 64">
            <a:extLst>
              <a:ext uri="{FF2B5EF4-FFF2-40B4-BE49-F238E27FC236}">
                <a16:creationId xmlns:a16="http://schemas.microsoft.com/office/drawing/2014/main" id="{E152CB46-8546-B44F-9BD8-762F2FE43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3" y="6305550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Copper</a:t>
            </a:r>
          </a:p>
        </p:txBody>
      </p:sp>
      <p:sp>
        <p:nvSpPr>
          <p:cNvPr id="46121" name="TextBox 65">
            <a:extLst>
              <a:ext uri="{FF2B5EF4-FFF2-40B4-BE49-F238E27FC236}">
                <a16:creationId xmlns:a16="http://schemas.microsoft.com/office/drawing/2014/main" id="{758A4BB0-2F7E-EA40-B93D-D0F5F4CD8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305550"/>
            <a:ext cx="696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Gold</a:t>
            </a:r>
          </a:p>
        </p:txBody>
      </p:sp>
      <p:cxnSp>
        <p:nvCxnSpPr>
          <p:cNvPr id="46122" name="Straight Arrow Connector 66">
            <a:extLst>
              <a:ext uri="{FF2B5EF4-FFF2-40B4-BE49-F238E27FC236}">
                <a16:creationId xmlns:a16="http://schemas.microsoft.com/office/drawing/2014/main" id="{EA719B70-5D4A-7149-9CAF-65E550672CF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329363" y="6461125"/>
            <a:ext cx="369887" cy="57150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3" name="Straight Arrow Connector 67">
            <a:extLst>
              <a:ext uri="{FF2B5EF4-FFF2-40B4-BE49-F238E27FC236}">
                <a16:creationId xmlns:a16="http://schemas.microsoft.com/office/drawing/2014/main" id="{977BB0AA-3FA9-BF41-95EA-349D481A05FA}"/>
              </a:ext>
            </a:extLst>
          </p:cNvPr>
          <p:cNvCxnSpPr>
            <a:cxnSpLocks noChangeShapeType="1"/>
            <a:endCxn id="46121" idx="1"/>
          </p:cNvCxnSpPr>
          <p:nvPr/>
        </p:nvCxnSpPr>
        <p:spPr bwMode="auto">
          <a:xfrm>
            <a:off x="7646988" y="6461125"/>
            <a:ext cx="582612" cy="44450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4" name="TextBox 68">
            <a:extLst>
              <a:ext uri="{FF2B5EF4-FFF2-40B4-BE49-F238E27FC236}">
                <a16:creationId xmlns:a16="http://schemas.microsoft.com/office/drawing/2014/main" id="{CAE9C962-3F37-734E-872C-1BD98D599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0963" y="6472238"/>
            <a:ext cx="1646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FF2600"/>
                </a:solidFill>
              </a:rPr>
              <a:t>Didn’t work</a:t>
            </a:r>
          </a:p>
        </p:txBody>
      </p:sp>
    </p:spTree>
    <p:extLst>
      <p:ext uri="{BB962C8B-B14F-4D97-AF65-F5344CB8AC3E}">
        <p14:creationId xmlns:p14="http://schemas.microsoft.com/office/powerpoint/2010/main" val="3349041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val 72">
            <a:extLst>
              <a:ext uri="{FF2B5EF4-FFF2-40B4-BE49-F238E27FC236}">
                <a16:creationId xmlns:a16="http://schemas.microsoft.com/office/drawing/2014/main" id="{C27BFEE3-A535-BE4F-B161-5D33B9A5B685}"/>
              </a:ext>
            </a:extLst>
          </p:cNvPr>
          <p:cNvSpPr/>
          <p:nvPr/>
        </p:nvSpPr>
        <p:spPr bwMode="auto">
          <a:xfrm>
            <a:off x="5970373" y="1371600"/>
            <a:ext cx="2411627" cy="2411627"/>
          </a:xfrm>
          <a:prstGeom prst="ellipse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en-US" sz="400" b="0">
              <a:solidFill>
                <a:srgbClr val="FFFF00"/>
              </a:solidFill>
              <a:ea typeface="ＭＳ Ｐゴシック" charset="0"/>
            </a:endParaRPr>
          </a:p>
        </p:txBody>
      </p:sp>
      <p:sp>
        <p:nvSpPr>
          <p:cNvPr id="45" name="Donut 44">
            <a:extLst>
              <a:ext uri="{FF2B5EF4-FFF2-40B4-BE49-F238E27FC236}">
                <a16:creationId xmlns:a16="http://schemas.microsoft.com/office/drawing/2014/main" id="{521540EB-BEE9-6541-811F-98B479905A87}"/>
              </a:ext>
            </a:extLst>
          </p:cNvPr>
          <p:cNvSpPr/>
          <p:nvPr/>
        </p:nvSpPr>
        <p:spPr bwMode="auto">
          <a:xfrm>
            <a:off x="6088063" y="1462088"/>
            <a:ext cx="2176462" cy="2217737"/>
          </a:xfrm>
          <a:prstGeom prst="donut">
            <a:avLst/>
          </a:prstGeom>
          <a:noFill/>
          <a:ln>
            <a:solidFill>
              <a:srgbClr val="FF0000"/>
            </a:solidFill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en-US" sz="400" b="0">
              <a:solidFill>
                <a:srgbClr val="FF0000"/>
              </a:solidFill>
              <a:ea typeface="ＭＳ Ｐゴシック" charset="0"/>
            </a:endParaRPr>
          </a:p>
        </p:txBody>
      </p:sp>
      <p:pic>
        <p:nvPicPr>
          <p:cNvPr id="48133" name="Picture 45">
            <a:extLst>
              <a:ext uri="{FF2B5EF4-FFF2-40B4-BE49-F238E27FC236}">
                <a16:creationId xmlns:a16="http://schemas.microsoft.com/office/drawing/2014/main" id="{8FF31B04-41AC-294B-A40A-64AD17FBE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5800"/>
            <a:ext cx="16827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7666" name="Rectangle 2">
            <a:extLst>
              <a:ext uri="{FF2B5EF4-FFF2-40B4-BE49-F238E27FC236}">
                <a16:creationId xmlns:a16="http://schemas.microsoft.com/office/drawing/2014/main" id="{34E5C65E-10B0-7B4C-A154-19B74A649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" y="0"/>
            <a:ext cx="4073525" cy="609600"/>
          </a:xfrm>
        </p:spPr>
        <p:txBody>
          <a:bodyPr/>
          <a:lstStyle/>
          <a:p>
            <a:pPr>
              <a:defRPr/>
            </a:pPr>
            <a:r>
              <a:rPr lang="en-US" sz="3200" b="1" u="sng" dirty="0">
                <a:solidFill>
                  <a:srgbClr val="FF2600"/>
                </a:solidFill>
                <a:cs typeface="+mj-cs"/>
              </a:rPr>
              <a:t>What is in an atom?</a:t>
            </a:r>
          </a:p>
        </p:txBody>
      </p:sp>
      <p:sp>
        <p:nvSpPr>
          <p:cNvPr id="48135" name="TextBox 1">
            <a:extLst>
              <a:ext uri="{FF2B5EF4-FFF2-40B4-BE49-F238E27FC236}">
                <a16:creationId xmlns:a16="http://schemas.microsoft.com/office/drawing/2014/main" id="{8AFDC90C-0B27-6746-B947-8982D7AF4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8" y="785813"/>
            <a:ext cx="2743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u="sng">
                <a:solidFill>
                  <a:srgbClr val="0432FF"/>
                </a:solidFill>
              </a:rPr>
              <a:t>Correct answer: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/>
              <a:t>One nucleus + electrons</a:t>
            </a:r>
          </a:p>
        </p:txBody>
      </p:sp>
      <p:sp>
        <p:nvSpPr>
          <p:cNvPr id="48136" name="TextBox 8">
            <a:extLst>
              <a:ext uri="{FF2B5EF4-FFF2-40B4-BE49-F238E27FC236}">
                <a16:creationId xmlns:a16="http://schemas.microsoft.com/office/drawing/2014/main" id="{5A899A4A-8B02-0749-8430-91E61115B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63525"/>
            <a:ext cx="27574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     Correct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 i="1"/>
              <a:t>but not to scale: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 i="1"/>
              <a:t>nucleus shown too large</a:t>
            </a:r>
          </a:p>
        </p:txBody>
      </p:sp>
      <p:pic>
        <p:nvPicPr>
          <p:cNvPr id="48137" name="Picture 41">
            <a:extLst>
              <a:ext uri="{FF2B5EF4-FFF2-40B4-BE49-F238E27FC236}">
                <a16:creationId xmlns:a16="http://schemas.microsoft.com/office/drawing/2014/main" id="{25ED28C9-7E4A-E644-906E-723ACCB8A7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5330825"/>
            <a:ext cx="762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8" name="Picture 42">
            <a:extLst>
              <a:ext uri="{FF2B5EF4-FFF2-40B4-BE49-F238E27FC236}">
                <a16:creationId xmlns:a16="http://schemas.microsoft.com/office/drawing/2014/main" id="{81C96A5A-298D-2B4D-BDCD-A4183C2218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495800"/>
            <a:ext cx="25669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Oval 58">
            <a:extLst>
              <a:ext uri="{FF2B5EF4-FFF2-40B4-BE49-F238E27FC236}">
                <a16:creationId xmlns:a16="http://schemas.microsoft.com/office/drawing/2014/main" id="{64F54E20-A391-324A-8439-BF4BCDC1E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788" y="2590800"/>
            <a:ext cx="46037" cy="4603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0" name="Oval 60">
            <a:extLst>
              <a:ext uri="{FF2B5EF4-FFF2-40B4-BE49-F238E27FC236}">
                <a16:creationId xmlns:a16="http://schemas.microsoft.com/office/drawing/2014/main" id="{360384FF-4464-FC49-A972-760BA56BE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14478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1" name="Oval 63">
            <a:extLst>
              <a:ext uri="{FF2B5EF4-FFF2-40B4-BE49-F238E27FC236}">
                <a16:creationId xmlns:a16="http://schemas.microsoft.com/office/drawing/2014/main" id="{9FC75748-2358-3A4C-9E90-FC048D3C9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950" y="25908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2" name="Oval 69">
            <a:extLst>
              <a:ext uri="{FF2B5EF4-FFF2-40B4-BE49-F238E27FC236}">
                <a16:creationId xmlns:a16="http://schemas.microsoft.com/office/drawing/2014/main" id="{5EA821D9-3ED7-7647-BDFB-287925D72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350" y="25908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3" name="Oval 70">
            <a:extLst>
              <a:ext uri="{FF2B5EF4-FFF2-40B4-BE49-F238E27FC236}">
                <a16:creationId xmlns:a16="http://schemas.microsoft.com/office/drawing/2014/main" id="{FC5C8A9B-0FD6-6140-9B5C-B03F2FCCC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817938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4" name="TextBox 71">
            <a:extLst>
              <a:ext uri="{FF2B5EF4-FFF2-40B4-BE49-F238E27FC236}">
                <a16:creationId xmlns:a16="http://schemas.microsoft.com/office/drawing/2014/main" id="{59CF77D7-3549-A746-88D7-4CC68961C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811588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8145" name="Oval 61">
            <a:extLst>
              <a:ext uri="{FF2B5EF4-FFF2-40B4-BE49-F238E27FC236}">
                <a16:creationId xmlns:a16="http://schemas.microsoft.com/office/drawing/2014/main" id="{E100C218-CF94-1941-937B-F7EFD13B2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0" y="36576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6" name="Oval 62">
            <a:extLst>
              <a:ext uri="{FF2B5EF4-FFF2-40B4-BE49-F238E27FC236}">
                <a16:creationId xmlns:a16="http://schemas.microsoft.com/office/drawing/2014/main" id="{4898B3ED-A3C1-8246-AD2E-D1EABD255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2544763"/>
            <a:ext cx="46038" cy="46037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7" name="Oval 74">
            <a:extLst>
              <a:ext uri="{FF2B5EF4-FFF2-40B4-BE49-F238E27FC236}">
                <a16:creationId xmlns:a16="http://schemas.microsoft.com/office/drawing/2014/main" id="{F224AE85-7099-DF45-9431-2F6EF61D9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963988"/>
            <a:ext cx="46038" cy="46037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8" name="Oval 75">
            <a:extLst>
              <a:ext uri="{FF2B5EF4-FFF2-40B4-BE49-F238E27FC236}">
                <a16:creationId xmlns:a16="http://schemas.microsoft.com/office/drawing/2014/main" id="{DA47A61D-643F-4440-A34F-CF211989F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588" y="2514600"/>
            <a:ext cx="46037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cxnSp>
        <p:nvCxnSpPr>
          <p:cNvPr id="48149" name="Straight Arrow Connector 4">
            <a:extLst>
              <a:ext uri="{FF2B5EF4-FFF2-40B4-BE49-F238E27FC236}">
                <a16:creationId xmlns:a16="http://schemas.microsoft.com/office/drawing/2014/main" id="{19E36E97-CE75-1D4B-A1C3-4ADCBD18D9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400" y="3987800"/>
            <a:ext cx="304800" cy="0"/>
          </a:xfrm>
          <a:prstGeom prst="straightConnector1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0" name="TextBox 5">
            <a:extLst>
              <a:ext uri="{FF2B5EF4-FFF2-40B4-BE49-F238E27FC236}">
                <a16:creationId xmlns:a16="http://schemas.microsoft.com/office/drawing/2014/main" id="{A7DC3D0A-A0B1-A149-860C-19249B528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663" y="3733800"/>
            <a:ext cx="1622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electron (-)</a:t>
            </a:r>
          </a:p>
        </p:txBody>
      </p:sp>
      <p:sp>
        <p:nvSpPr>
          <p:cNvPr id="48151" name="Oval 76">
            <a:extLst>
              <a:ext uri="{FF2B5EF4-FFF2-40B4-BE49-F238E27FC236}">
                <a16:creationId xmlns:a16="http://schemas.microsoft.com/office/drawing/2014/main" id="{D4708A18-E07F-2747-A207-8AEA91113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197350"/>
            <a:ext cx="304800" cy="304800"/>
          </a:xfrm>
          <a:prstGeom prst="ellipse">
            <a:avLst/>
          </a:prstGeom>
          <a:solidFill>
            <a:srgbClr val="F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52" name="TextBox 77">
            <a:extLst>
              <a:ext uri="{FF2B5EF4-FFF2-40B4-BE49-F238E27FC236}">
                <a16:creationId xmlns:a16="http://schemas.microsoft.com/office/drawing/2014/main" id="{810E5A5A-297D-EB49-9498-961B1D970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187825"/>
            <a:ext cx="776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C</a:t>
            </a:r>
            <a:endParaRPr lang="en-US" altLang="en-US" sz="1400" baseline="30000">
              <a:solidFill>
                <a:schemeClr val="bg1"/>
              </a:solidFill>
            </a:endParaRPr>
          </a:p>
        </p:txBody>
      </p:sp>
      <p:sp>
        <p:nvSpPr>
          <p:cNvPr id="48153" name="Oval 78">
            <a:extLst>
              <a:ext uri="{FF2B5EF4-FFF2-40B4-BE49-F238E27FC236}">
                <a16:creationId xmlns:a16="http://schemas.microsoft.com/office/drawing/2014/main" id="{7834287F-7742-FC4B-AEB9-83DEE261E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343400"/>
            <a:ext cx="46038" cy="46038"/>
          </a:xfrm>
          <a:prstGeom prst="ellipse">
            <a:avLst/>
          </a:prstGeom>
          <a:solidFill>
            <a:srgbClr val="F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cxnSp>
        <p:nvCxnSpPr>
          <p:cNvPr id="48154" name="Straight Arrow Connector 79">
            <a:extLst>
              <a:ext uri="{FF2B5EF4-FFF2-40B4-BE49-F238E27FC236}">
                <a16:creationId xmlns:a16="http://schemas.microsoft.com/office/drawing/2014/main" id="{44DA8F66-02D1-6844-9655-216D265CD4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400" y="4367213"/>
            <a:ext cx="304800" cy="0"/>
          </a:xfrm>
          <a:prstGeom prst="straightConnector1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5" name="TextBox 80">
            <a:extLst>
              <a:ext uri="{FF2B5EF4-FFF2-40B4-BE49-F238E27FC236}">
                <a16:creationId xmlns:a16="http://schemas.microsoft.com/office/drawing/2014/main" id="{1A549B50-4F7F-F24C-957D-52AFFED90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663" y="4113213"/>
            <a:ext cx="2559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nucleus (++++++)</a:t>
            </a:r>
          </a:p>
        </p:txBody>
      </p:sp>
      <p:sp>
        <p:nvSpPr>
          <p:cNvPr id="48156" name="TextBox 6">
            <a:extLst>
              <a:ext uri="{FF2B5EF4-FFF2-40B4-BE49-F238E27FC236}">
                <a16:creationId xmlns:a16="http://schemas.microsoft.com/office/drawing/2014/main" id="{A77E83DA-2DB6-A14F-AF27-87EF1A15F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688" y="4525963"/>
            <a:ext cx="3000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(case of carbon in drawing)</a:t>
            </a:r>
          </a:p>
        </p:txBody>
      </p:sp>
      <p:sp>
        <p:nvSpPr>
          <p:cNvPr id="48157" name="TextBox 82">
            <a:extLst>
              <a:ext uri="{FF2B5EF4-FFF2-40B4-BE49-F238E27FC236}">
                <a16:creationId xmlns:a16="http://schemas.microsoft.com/office/drawing/2014/main" id="{A1EE2B49-BF29-C54C-948E-135D623F3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" y="1436688"/>
            <a:ext cx="3678238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u="sng">
                <a:solidFill>
                  <a:srgbClr val="0432FF"/>
                </a:solidFill>
              </a:rPr>
              <a:t>Correct sizes: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/>
              <a:t> nucleus = 1 unit size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/>
              <a:t> atom = 50,000 units size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/>
              <a:t> (size of atom = electrons’ orbits)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b="0" i="1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The nucleus is an extremely tiny thing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 in the center of an atom, like a point!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(even though most of the mass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of the atom </a:t>
            </a:r>
            <a:r>
              <a:rPr lang="en-US" altLang="en-US" sz="1800" b="0" i="1" u="sng">
                <a:solidFill>
                  <a:srgbClr val="0432FF"/>
                </a:solidFill>
              </a:rPr>
              <a:t>is</a:t>
            </a:r>
            <a:r>
              <a:rPr lang="en-US" altLang="en-US" sz="1800" b="0" i="1">
                <a:solidFill>
                  <a:srgbClr val="0432FF"/>
                </a:solidFill>
              </a:rPr>
              <a:t> in the nucleus)</a:t>
            </a:r>
          </a:p>
        </p:txBody>
      </p:sp>
      <p:pic>
        <p:nvPicPr>
          <p:cNvPr id="48158" name="Picture 12">
            <a:extLst>
              <a:ext uri="{FF2B5EF4-FFF2-40B4-BE49-F238E27FC236}">
                <a16:creationId xmlns:a16="http://schemas.microsoft.com/office/drawing/2014/main" id="{351C6899-C413-444E-9E10-C0BFAC2E0A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495800"/>
            <a:ext cx="21351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59" name="TextBox 16">
            <a:extLst>
              <a:ext uri="{FF2B5EF4-FFF2-40B4-BE49-F238E27FC236}">
                <a16:creationId xmlns:a16="http://schemas.microsoft.com/office/drawing/2014/main" id="{BA8D3A03-BD16-CD46-86E1-5D05D6B1A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6132513"/>
            <a:ext cx="1885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Carbon dioxide</a:t>
            </a:r>
          </a:p>
        </p:txBody>
      </p:sp>
      <p:sp>
        <p:nvSpPr>
          <p:cNvPr id="48160" name="TextBox 83">
            <a:extLst>
              <a:ext uri="{FF2B5EF4-FFF2-40B4-BE49-F238E27FC236}">
                <a16:creationId xmlns:a16="http://schemas.microsoft.com/office/drawing/2014/main" id="{F852A5DE-6572-9143-9D15-AFA001439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6146800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Carbon + oxygen</a:t>
            </a:r>
          </a:p>
        </p:txBody>
      </p:sp>
      <p:cxnSp>
        <p:nvCxnSpPr>
          <p:cNvPr id="48161" name="Straight Arrow Connector 84">
            <a:extLst>
              <a:ext uri="{FF2B5EF4-FFF2-40B4-BE49-F238E27FC236}">
                <a16:creationId xmlns:a16="http://schemas.microsoft.com/office/drawing/2014/main" id="{469487C7-7D45-8349-B7AA-F1EFE578263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120900" y="6146800"/>
            <a:ext cx="709613" cy="200025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2" name="Straight Arrow Connector 85">
            <a:extLst>
              <a:ext uri="{FF2B5EF4-FFF2-40B4-BE49-F238E27FC236}">
                <a16:creationId xmlns:a16="http://schemas.microsoft.com/office/drawing/2014/main" id="{333C5686-2391-BE4E-995E-6574871C22B0}"/>
              </a:ext>
            </a:extLst>
          </p:cNvPr>
          <p:cNvCxnSpPr>
            <a:cxnSpLocks noChangeShapeType="1"/>
            <a:endCxn id="48160" idx="1"/>
          </p:cNvCxnSpPr>
          <p:nvPr/>
        </p:nvCxnSpPr>
        <p:spPr bwMode="auto">
          <a:xfrm>
            <a:off x="2946400" y="6148388"/>
            <a:ext cx="628650" cy="198437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3" name="TextBox 86">
            <a:extLst>
              <a:ext uri="{FF2B5EF4-FFF2-40B4-BE49-F238E27FC236}">
                <a16:creationId xmlns:a16="http://schemas.microsoft.com/office/drawing/2014/main" id="{AA517013-98DF-8E45-AE61-0E71143C3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063" y="6408738"/>
            <a:ext cx="207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FF2600"/>
                </a:solidFill>
              </a:rPr>
              <a:t>CO</a:t>
            </a:r>
            <a:r>
              <a:rPr lang="en-US" altLang="en-US" sz="2400" b="0" i="1" baseline="-25000">
                <a:solidFill>
                  <a:srgbClr val="FF2600"/>
                </a:solidFill>
              </a:rPr>
              <a:t>2</a:t>
            </a:r>
            <a:r>
              <a:rPr lang="en-US" altLang="en-US" sz="2400" b="0" i="1">
                <a:solidFill>
                  <a:srgbClr val="FF2600"/>
                </a:solidFill>
              </a:rPr>
              <a:t>      C + O</a:t>
            </a:r>
            <a:r>
              <a:rPr lang="en-US" altLang="en-US" sz="2400" b="0" i="1" baseline="-25000">
                <a:solidFill>
                  <a:srgbClr val="FF2600"/>
                </a:solidFill>
              </a:rPr>
              <a:t>2</a:t>
            </a:r>
          </a:p>
        </p:txBody>
      </p:sp>
      <p:cxnSp>
        <p:nvCxnSpPr>
          <p:cNvPr id="48164" name="Straight Arrow Connector 19">
            <a:extLst>
              <a:ext uri="{FF2B5EF4-FFF2-40B4-BE49-F238E27FC236}">
                <a16:creationId xmlns:a16="http://schemas.microsoft.com/office/drawing/2014/main" id="{AA68817B-AFA8-564E-87E1-2708584D5BF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47938" y="6629400"/>
            <a:ext cx="354012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5" name="TextBox 26">
            <a:extLst>
              <a:ext uri="{FF2B5EF4-FFF2-40B4-BE49-F238E27FC236}">
                <a16:creationId xmlns:a16="http://schemas.microsoft.com/office/drawing/2014/main" id="{3FB2F862-E312-7B4C-AD06-F3D7AF655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4195763"/>
            <a:ext cx="2992438" cy="4619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Nuclei are preserved:</a:t>
            </a:r>
          </a:p>
        </p:txBody>
      </p:sp>
      <p:sp>
        <p:nvSpPr>
          <p:cNvPr id="48166" name="TextBox 27">
            <a:extLst>
              <a:ext uri="{FF2B5EF4-FFF2-40B4-BE49-F238E27FC236}">
                <a16:creationId xmlns:a16="http://schemas.microsoft.com/office/drawing/2014/main" id="{B2BB04D3-8951-4E4B-9333-1C1EC4609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8038" y="4876800"/>
            <a:ext cx="3027362" cy="19383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The electric charge of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the </a:t>
            </a:r>
            <a:r>
              <a:rPr lang="en-US" altLang="en-US" sz="2400" u="sng">
                <a:solidFill>
                  <a:srgbClr val="0432FF"/>
                </a:solidFill>
              </a:rPr>
              <a:t>nucleus</a:t>
            </a:r>
            <a:r>
              <a:rPr lang="en-US" altLang="en-US" sz="2400"/>
              <a:t> tells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which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432FF"/>
                </a:solidFill>
              </a:rPr>
              <a:t>chemical element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it is.</a:t>
            </a:r>
          </a:p>
        </p:txBody>
      </p:sp>
    </p:spTree>
    <p:extLst>
      <p:ext uri="{BB962C8B-B14F-4D97-AF65-F5344CB8AC3E}">
        <p14:creationId xmlns:p14="http://schemas.microsoft.com/office/powerpoint/2010/main" val="443041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DBF4A1F3-FFBC-2D40-8B5A-9F29A5979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8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Text Box 2">
            <a:extLst>
              <a:ext uri="{FF2B5EF4-FFF2-40B4-BE49-F238E27FC236}">
                <a16:creationId xmlns:a16="http://schemas.microsoft.com/office/drawing/2014/main" id="{823AD161-0B31-0047-A464-254E0F913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2243" name="Text Box 3">
            <a:extLst>
              <a:ext uri="{FF2B5EF4-FFF2-40B4-BE49-F238E27FC236}">
                <a16:creationId xmlns:a16="http://schemas.microsoft.com/office/drawing/2014/main" id="{3DAF73E0-2453-3E42-ACD4-D58B767F4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2244" name="Rectangle 4">
            <a:extLst>
              <a:ext uri="{FF2B5EF4-FFF2-40B4-BE49-F238E27FC236}">
                <a16:creationId xmlns:a16="http://schemas.microsoft.com/office/drawing/2014/main" id="{A9372063-1F50-7D4B-BE28-6991C3549F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9 </a:t>
            </a:r>
          </a:p>
        </p:txBody>
      </p:sp>
      <p:sp>
        <p:nvSpPr>
          <p:cNvPr id="522245" name="Text Box 5">
            <a:extLst>
              <a:ext uri="{FF2B5EF4-FFF2-40B4-BE49-F238E27FC236}">
                <a16:creationId xmlns:a16="http://schemas.microsoft.com/office/drawing/2014/main" id="{A220F471-87DD-D443-A3C4-9F59EB414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2246" name="Text Box 6">
            <a:extLst>
              <a:ext uri="{FF2B5EF4-FFF2-40B4-BE49-F238E27FC236}">
                <a16:creationId xmlns:a16="http://schemas.microsoft.com/office/drawing/2014/main" id="{97EFBD66-7868-EA44-A941-DA220C59D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6934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The constituents of atoms are: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Protons, electrons and neutrons.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Chemical compounds.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Molecules of various sorts.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Electrons and protons.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E</a:t>
            </a:r>
            <a:r>
              <a:rPr lang="en-US" altLang="en-US" sz="2400" dirty="0">
                <a:solidFill>
                  <a:srgbClr val="FF0000"/>
                </a:solidFill>
              </a:rPr>
              <a:t> One nucleus and electrons.</a:t>
            </a:r>
          </a:p>
        </p:txBody>
      </p:sp>
      <p:sp>
        <p:nvSpPr>
          <p:cNvPr id="522247" name="Text Box 7">
            <a:extLst>
              <a:ext uri="{FF2B5EF4-FFF2-40B4-BE49-F238E27FC236}">
                <a16:creationId xmlns:a16="http://schemas.microsoft.com/office/drawing/2014/main" id="{ECFDDD79-0499-0849-9CDF-9136F3165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2248" name="Text Box 8">
            <a:extLst>
              <a:ext uri="{FF2B5EF4-FFF2-40B4-BE49-F238E27FC236}">
                <a16:creationId xmlns:a16="http://schemas.microsoft.com/office/drawing/2014/main" id="{11E15602-F4C1-4D43-95DA-D631AEDEB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2249" name="Text Box 9">
            <a:extLst>
              <a:ext uri="{FF2B5EF4-FFF2-40B4-BE49-F238E27FC236}">
                <a16:creationId xmlns:a16="http://schemas.microsoft.com/office/drawing/2014/main" id="{9274A966-6B7D-D448-97DA-1D84D74E3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2250" name="Text Box 10">
            <a:extLst>
              <a:ext uri="{FF2B5EF4-FFF2-40B4-BE49-F238E27FC236}">
                <a16:creationId xmlns:a16="http://schemas.microsoft.com/office/drawing/2014/main" id="{246E5CF5-A222-B34F-8C79-6D8423D16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2251" name="Text Box 11">
            <a:extLst>
              <a:ext uri="{FF2B5EF4-FFF2-40B4-BE49-F238E27FC236}">
                <a16:creationId xmlns:a16="http://schemas.microsoft.com/office/drawing/2014/main" id="{C633BEBA-E13D-0243-B5EE-7F874F7B1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2252" name="Text Box 12">
            <a:extLst>
              <a:ext uri="{FF2B5EF4-FFF2-40B4-BE49-F238E27FC236}">
                <a16:creationId xmlns:a16="http://schemas.microsoft.com/office/drawing/2014/main" id="{0CE8927B-1774-7249-8CCB-7F995285E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2253" name="Text Box 13">
            <a:extLst>
              <a:ext uri="{FF2B5EF4-FFF2-40B4-BE49-F238E27FC236}">
                <a16:creationId xmlns:a16="http://schemas.microsoft.com/office/drawing/2014/main" id="{F46AB225-6702-8240-8E05-9CDC6D86A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2254" name="Text Box 14">
            <a:extLst>
              <a:ext uri="{FF2B5EF4-FFF2-40B4-BE49-F238E27FC236}">
                <a16:creationId xmlns:a16="http://schemas.microsoft.com/office/drawing/2014/main" id="{80E8E46E-C27C-D744-9A4B-7A3C84DE3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2255" name="Text Box 15">
            <a:extLst>
              <a:ext uri="{FF2B5EF4-FFF2-40B4-BE49-F238E27FC236}">
                <a16:creationId xmlns:a16="http://schemas.microsoft.com/office/drawing/2014/main" id="{390A15CA-7CCC-2B4F-B048-CA427F59B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2256" name="Text Box 16">
            <a:extLst>
              <a:ext uri="{FF2B5EF4-FFF2-40B4-BE49-F238E27FC236}">
                <a16:creationId xmlns:a16="http://schemas.microsoft.com/office/drawing/2014/main" id="{AFFEBF25-5C9C-CC4B-A9EE-763AC10C0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2257" name="Text Box 17">
            <a:extLst>
              <a:ext uri="{FF2B5EF4-FFF2-40B4-BE49-F238E27FC236}">
                <a16:creationId xmlns:a16="http://schemas.microsoft.com/office/drawing/2014/main" id="{DF942E24-CE2E-C548-91A5-D7565E248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2258" name="Text Box 18">
            <a:extLst>
              <a:ext uri="{FF2B5EF4-FFF2-40B4-BE49-F238E27FC236}">
                <a16:creationId xmlns:a16="http://schemas.microsoft.com/office/drawing/2014/main" id="{8478E9C8-8B46-484F-ACB1-F720F6097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2259" name="Text Box 19">
            <a:extLst>
              <a:ext uri="{FF2B5EF4-FFF2-40B4-BE49-F238E27FC236}">
                <a16:creationId xmlns:a16="http://schemas.microsoft.com/office/drawing/2014/main" id="{1CB27FEB-B3D8-6047-951E-0B7E43908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2260" name="Text Box 20">
            <a:extLst>
              <a:ext uri="{FF2B5EF4-FFF2-40B4-BE49-F238E27FC236}">
                <a16:creationId xmlns:a16="http://schemas.microsoft.com/office/drawing/2014/main" id="{760CE022-8DE8-6843-8C55-095446C70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2261" name="Text Box 21">
            <a:extLst>
              <a:ext uri="{FF2B5EF4-FFF2-40B4-BE49-F238E27FC236}">
                <a16:creationId xmlns:a16="http://schemas.microsoft.com/office/drawing/2014/main" id="{058BED06-7C17-3047-BB5D-F38B9A9AF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2262" name="Text Box 22">
            <a:extLst>
              <a:ext uri="{FF2B5EF4-FFF2-40B4-BE49-F238E27FC236}">
                <a16:creationId xmlns:a16="http://schemas.microsoft.com/office/drawing/2014/main" id="{69368E14-832D-8747-A716-CEB3DC5DC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2263" name="Text Box 23">
            <a:extLst>
              <a:ext uri="{FF2B5EF4-FFF2-40B4-BE49-F238E27FC236}">
                <a16:creationId xmlns:a16="http://schemas.microsoft.com/office/drawing/2014/main" id="{906F1BE3-C6A8-C744-8F5A-DEC9FE56C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2264" name="Text Box 24">
            <a:extLst>
              <a:ext uri="{FF2B5EF4-FFF2-40B4-BE49-F238E27FC236}">
                <a16:creationId xmlns:a16="http://schemas.microsoft.com/office/drawing/2014/main" id="{C3EB7815-21B6-154A-8268-DE5F447EA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2265" name="Text Box 25">
            <a:extLst>
              <a:ext uri="{FF2B5EF4-FFF2-40B4-BE49-F238E27FC236}">
                <a16:creationId xmlns:a16="http://schemas.microsoft.com/office/drawing/2014/main" id="{2FF8DE63-FEF2-914E-B14C-9E49B1A65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2266" name="Text Box 26">
            <a:extLst>
              <a:ext uri="{FF2B5EF4-FFF2-40B4-BE49-F238E27FC236}">
                <a16:creationId xmlns:a16="http://schemas.microsoft.com/office/drawing/2014/main" id="{74B7702D-57A3-624A-AB1D-F8DE0319A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2267" name="Text Box 27">
            <a:extLst>
              <a:ext uri="{FF2B5EF4-FFF2-40B4-BE49-F238E27FC236}">
                <a16:creationId xmlns:a16="http://schemas.microsoft.com/office/drawing/2014/main" id="{30D6CC51-FC51-AC4E-9D51-FE41453D6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2268" name="Text Box 28">
            <a:extLst>
              <a:ext uri="{FF2B5EF4-FFF2-40B4-BE49-F238E27FC236}">
                <a16:creationId xmlns:a16="http://schemas.microsoft.com/office/drawing/2014/main" id="{8EABBC6F-1099-634F-B14D-B155F8381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2269" name="Text Box 29">
            <a:extLst>
              <a:ext uri="{FF2B5EF4-FFF2-40B4-BE49-F238E27FC236}">
                <a16:creationId xmlns:a16="http://schemas.microsoft.com/office/drawing/2014/main" id="{AF588817-F443-DB43-B7E3-3F7DA8585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2270" name="Text Box 30">
            <a:extLst>
              <a:ext uri="{FF2B5EF4-FFF2-40B4-BE49-F238E27FC236}">
                <a16:creationId xmlns:a16="http://schemas.microsoft.com/office/drawing/2014/main" id="{47CED581-0283-594C-90FB-B9F0F900C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2271" name="Text Box 31">
            <a:extLst>
              <a:ext uri="{FF2B5EF4-FFF2-40B4-BE49-F238E27FC236}">
                <a16:creationId xmlns:a16="http://schemas.microsoft.com/office/drawing/2014/main" id="{D09DFBDA-4142-2342-ACCE-A512959A1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2272" name="Text Box 32">
            <a:extLst>
              <a:ext uri="{FF2B5EF4-FFF2-40B4-BE49-F238E27FC236}">
                <a16:creationId xmlns:a16="http://schemas.microsoft.com/office/drawing/2014/main" id="{CA7C0E54-9E69-6C47-8915-BBAD28C48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2273" name="Text Box 33">
            <a:extLst>
              <a:ext uri="{FF2B5EF4-FFF2-40B4-BE49-F238E27FC236}">
                <a16:creationId xmlns:a16="http://schemas.microsoft.com/office/drawing/2014/main" id="{D430A761-434F-5941-9D5D-F5AD6FB30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2274" name="Text Box 34">
            <a:extLst>
              <a:ext uri="{FF2B5EF4-FFF2-40B4-BE49-F238E27FC236}">
                <a16:creationId xmlns:a16="http://schemas.microsoft.com/office/drawing/2014/main" id="{7A81BB3F-FCB5-444F-93EB-15AE06F00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2275" name="Text Box 35">
            <a:extLst>
              <a:ext uri="{FF2B5EF4-FFF2-40B4-BE49-F238E27FC236}">
                <a16:creationId xmlns:a16="http://schemas.microsoft.com/office/drawing/2014/main" id="{16CD8C77-67A6-6F4B-89CC-2F9516FCB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22276" name="Text Box 36">
            <a:extLst>
              <a:ext uri="{FF2B5EF4-FFF2-40B4-BE49-F238E27FC236}">
                <a16:creationId xmlns:a16="http://schemas.microsoft.com/office/drawing/2014/main" id="{FBE84EE0-EAE9-9C45-BF10-CD1EF7412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36822840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2" grpId="0" animBg="1" autoUpdateAnimBg="0"/>
      <p:bldP spid="522243" grpId="0" animBg="1" autoUpdateAnimBg="0"/>
      <p:bldP spid="522245" grpId="0" animBg="1" autoUpdateAnimBg="0"/>
      <p:bldP spid="522246" grpId="0" autoUpdateAnimBg="0"/>
      <p:bldP spid="522246" grpId="1" autoUpdateAnimBg="0"/>
      <p:bldP spid="522247" grpId="0" animBg="1" autoUpdateAnimBg="0"/>
      <p:bldP spid="522248" grpId="0" animBg="1" autoUpdateAnimBg="0"/>
      <p:bldP spid="522249" grpId="0" animBg="1" autoUpdateAnimBg="0"/>
      <p:bldP spid="522250" grpId="0" animBg="1" autoUpdateAnimBg="0"/>
      <p:bldP spid="522251" grpId="0" animBg="1" autoUpdateAnimBg="0"/>
      <p:bldP spid="522252" grpId="0" animBg="1" autoUpdateAnimBg="0"/>
      <p:bldP spid="522253" grpId="0" animBg="1" autoUpdateAnimBg="0"/>
      <p:bldP spid="522254" grpId="0" animBg="1" autoUpdateAnimBg="0"/>
      <p:bldP spid="522255" grpId="0" animBg="1" autoUpdateAnimBg="0"/>
      <p:bldP spid="522256" grpId="0" animBg="1" autoUpdateAnimBg="0"/>
      <p:bldP spid="522257" grpId="0" animBg="1" autoUpdateAnimBg="0"/>
      <p:bldP spid="522258" grpId="0" animBg="1" autoUpdateAnimBg="0"/>
      <p:bldP spid="522259" grpId="0" animBg="1" autoUpdateAnimBg="0"/>
      <p:bldP spid="522260" grpId="0" animBg="1" autoUpdateAnimBg="0"/>
      <p:bldP spid="522261" grpId="0" animBg="1" autoUpdateAnimBg="0"/>
      <p:bldP spid="522262" grpId="0" animBg="1" autoUpdateAnimBg="0"/>
      <p:bldP spid="522263" grpId="0" animBg="1" autoUpdateAnimBg="0"/>
      <p:bldP spid="522264" grpId="0" animBg="1" autoUpdateAnimBg="0"/>
      <p:bldP spid="522265" grpId="0" animBg="1" autoUpdateAnimBg="0"/>
      <p:bldP spid="522266" grpId="0" animBg="1" autoUpdateAnimBg="0"/>
      <p:bldP spid="522267" grpId="0" animBg="1" autoUpdateAnimBg="0"/>
      <p:bldP spid="522268" grpId="0" animBg="1" autoUpdateAnimBg="0"/>
      <p:bldP spid="522269" grpId="0" animBg="1" autoUpdateAnimBg="0"/>
      <p:bldP spid="522270" grpId="0" animBg="1" autoUpdateAnimBg="0"/>
      <p:bldP spid="522271" grpId="0" animBg="1" autoUpdateAnimBg="0"/>
      <p:bldP spid="522272" grpId="0" animBg="1" autoUpdateAnimBg="0"/>
      <p:bldP spid="522273" grpId="0" animBg="1" autoUpdateAnimBg="0"/>
      <p:bldP spid="522274" grpId="0" animBg="1" autoUpdateAnimBg="0"/>
      <p:bldP spid="522275" grpId="0" animBg="1" autoUpdateAnimBg="0"/>
      <p:bldP spid="52227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Text Box 2">
            <a:extLst>
              <a:ext uri="{FF2B5EF4-FFF2-40B4-BE49-F238E27FC236}">
                <a16:creationId xmlns:a16="http://schemas.microsoft.com/office/drawing/2014/main" id="{ACFE8147-28FC-1644-92EC-04C770CF0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4291" name="Text Box 3">
            <a:extLst>
              <a:ext uri="{FF2B5EF4-FFF2-40B4-BE49-F238E27FC236}">
                <a16:creationId xmlns:a16="http://schemas.microsoft.com/office/drawing/2014/main" id="{E8C4F37C-123F-9B41-86BA-146138975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4292" name="Rectangle 4">
            <a:extLst>
              <a:ext uri="{FF2B5EF4-FFF2-40B4-BE49-F238E27FC236}">
                <a16:creationId xmlns:a16="http://schemas.microsoft.com/office/drawing/2014/main" id="{65641374-63D3-BE41-AC8C-5BC40E09F0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10 </a:t>
            </a:r>
          </a:p>
        </p:txBody>
      </p:sp>
      <p:sp>
        <p:nvSpPr>
          <p:cNvPr id="524293" name="Text Box 5">
            <a:extLst>
              <a:ext uri="{FF2B5EF4-FFF2-40B4-BE49-F238E27FC236}">
                <a16:creationId xmlns:a16="http://schemas.microsoft.com/office/drawing/2014/main" id="{377068AF-557C-9D43-BC80-3609B4E7F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4294" name="Text Box 6">
            <a:extLst>
              <a:ext uri="{FF2B5EF4-FFF2-40B4-BE49-F238E27FC236}">
                <a16:creationId xmlns:a16="http://schemas.microsoft.com/office/drawing/2014/main" id="{05B55673-D963-9643-B4A6-813BF64BC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73152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Can a </a:t>
            </a:r>
            <a:r>
              <a:rPr lang="en-US" altLang="en-US" sz="2400" i="1" dirty="0">
                <a:solidFill>
                  <a:schemeClr val="accent2"/>
                </a:solidFill>
              </a:rPr>
              <a:t>chemical</a:t>
            </a:r>
            <a:r>
              <a:rPr lang="en-US" altLang="en-US" sz="2400" dirty="0">
                <a:solidFill>
                  <a:schemeClr val="accent2"/>
                </a:solidFill>
              </a:rPr>
              <a:t> process turn hydrogen into helium?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Yes, but only at very hot temperature.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Yes, and that is the process that keeps the Sun hot.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No, because too much energy is needed to change one nucleus into another.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No, because a chemical process can turn hydrogen only into oxygen. </a:t>
            </a:r>
          </a:p>
        </p:txBody>
      </p:sp>
      <p:sp>
        <p:nvSpPr>
          <p:cNvPr id="524295" name="Text Box 7">
            <a:extLst>
              <a:ext uri="{FF2B5EF4-FFF2-40B4-BE49-F238E27FC236}">
                <a16:creationId xmlns:a16="http://schemas.microsoft.com/office/drawing/2014/main" id="{148D41EF-8EFC-314E-A320-5A604A6AF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4296" name="Text Box 8">
            <a:extLst>
              <a:ext uri="{FF2B5EF4-FFF2-40B4-BE49-F238E27FC236}">
                <a16:creationId xmlns:a16="http://schemas.microsoft.com/office/drawing/2014/main" id="{0962BA00-D156-5149-92AF-845A09106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4297" name="Text Box 9">
            <a:extLst>
              <a:ext uri="{FF2B5EF4-FFF2-40B4-BE49-F238E27FC236}">
                <a16:creationId xmlns:a16="http://schemas.microsoft.com/office/drawing/2014/main" id="{6431120B-18F1-9F4D-A46F-6B0F3C6D8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4298" name="Text Box 10">
            <a:extLst>
              <a:ext uri="{FF2B5EF4-FFF2-40B4-BE49-F238E27FC236}">
                <a16:creationId xmlns:a16="http://schemas.microsoft.com/office/drawing/2014/main" id="{E4DFC346-DB7B-2045-BD87-C6EB24D34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4299" name="Text Box 11">
            <a:extLst>
              <a:ext uri="{FF2B5EF4-FFF2-40B4-BE49-F238E27FC236}">
                <a16:creationId xmlns:a16="http://schemas.microsoft.com/office/drawing/2014/main" id="{98157331-664D-044E-B608-E1DA411F1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4300" name="Text Box 12">
            <a:extLst>
              <a:ext uri="{FF2B5EF4-FFF2-40B4-BE49-F238E27FC236}">
                <a16:creationId xmlns:a16="http://schemas.microsoft.com/office/drawing/2014/main" id="{675DC5CF-A181-E643-BD5F-4E3CCC9B1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4301" name="Text Box 13">
            <a:extLst>
              <a:ext uri="{FF2B5EF4-FFF2-40B4-BE49-F238E27FC236}">
                <a16:creationId xmlns:a16="http://schemas.microsoft.com/office/drawing/2014/main" id="{410E280F-176A-C14C-BA07-942664B11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4302" name="Text Box 14">
            <a:extLst>
              <a:ext uri="{FF2B5EF4-FFF2-40B4-BE49-F238E27FC236}">
                <a16:creationId xmlns:a16="http://schemas.microsoft.com/office/drawing/2014/main" id="{A5E8EA92-39A6-5D40-A3FC-0E0BD9969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4303" name="Text Box 15">
            <a:extLst>
              <a:ext uri="{FF2B5EF4-FFF2-40B4-BE49-F238E27FC236}">
                <a16:creationId xmlns:a16="http://schemas.microsoft.com/office/drawing/2014/main" id="{3B7F294B-430F-D243-A78F-BC767F7B4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4304" name="Text Box 16">
            <a:extLst>
              <a:ext uri="{FF2B5EF4-FFF2-40B4-BE49-F238E27FC236}">
                <a16:creationId xmlns:a16="http://schemas.microsoft.com/office/drawing/2014/main" id="{12FF3E8C-CA0A-7443-ADDE-CD4CF4AD7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4305" name="Text Box 17">
            <a:extLst>
              <a:ext uri="{FF2B5EF4-FFF2-40B4-BE49-F238E27FC236}">
                <a16:creationId xmlns:a16="http://schemas.microsoft.com/office/drawing/2014/main" id="{80ADC97A-D506-8041-87E2-2F7A8370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4306" name="Text Box 18">
            <a:extLst>
              <a:ext uri="{FF2B5EF4-FFF2-40B4-BE49-F238E27FC236}">
                <a16:creationId xmlns:a16="http://schemas.microsoft.com/office/drawing/2014/main" id="{A91F94A3-C771-0F4C-9367-B6FF19996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4307" name="Text Box 19">
            <a:extLst>
              <a:ext uri="{FF2B5EF4-FFF2-40B4-BE49-F238E27FC236}">
                <a16:creationId xmlns:a16="http://schemas.microsoft.com/office/drawing/2014/main" id="{960E2490-33D2-6848-BF90-AE89555D8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4308" name="Text Box 20">
            <a:extLst>
              <a:ext uri="{FF2B5EF4-FFF2-40B4-BE49-F238E27FC236}">
                <a16:creationId xmlns:a16="http://schemas.microsoft.com/office/drawing/2014/main" id="{789AA7C8-6A5B-604C-BF51-FA4BE79B6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4309" name="Text Box 21">
            <a:extLst>
              <a:ext uri="{FF2B5EF4-FFF2-40B4-BE49-F238E27FC236}">
                <a16:creationId xmlns:a16="http://schemas.microsoft.com/office/drawing/2014/main" id="{525B6E82-56AF-F74E-A656-2269EC336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4310" name="Text Box 22">
            <a:extLst>
              <a:ext uri="{FF2B5EF4-FFF2-40B4-BE49-F238E27FC236}">
                <a16:creationId xmlns:a16="http://schemas.microsoft.com/office/drawing/2014/main" id="{CDC18CD6-158C-DD4F-A133-55E384A98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4311" name="Text Box 23">
            <a:extLst>
              <a:ext uri="{FF2B5EF4-FFF2-40B4-BE49-F238E27FC236}">
                <a16:creationId xmlns:a16="http://schemas.microsoft.com/office/drawing/2014/main" id="{3EFD68D6-7494-684E-9966-C33501FEA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4312" name="Text Box 24">
            <a:extLst>
              <a:ext uri="{FF2B5EF4-FFF2-40B4-BE49-F238E27FC236}">
                <a16:creationId xmlns:a16="http://schemas.microsoft.com/office/drawing/2014/main" id="{637C93E4-BC95-0E48-BA67-054BEEC2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4313" name="Text Box 25">
            <a:extLst>
              <a:ext uri="{FF2B5EF4-FFF2-40B4-BE49-F238E27FC236}">
                <a16:creationId xmlns:a16="http://schemas.microsoft.com/office/drawing/2014/main" id="{3732B6E4-8FFE-2044-B597-EEA205F2F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4314" name="Text Box 26">
            <a:extLst>
              <a:ext uri="{FF2B5EF4-FFF2-40B4-BE49-F238E27FC236}">
                <a16:creationId xmlns:a16="http://schemas.microsoft.com/office/drawing/2014/main" id="{01D5FB2F-375E-BA4A-9DEE-EF9B050F0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4315" name="Text Box 27">
            <a:extLst>
              <a:ext uri="{FF2B5EF4-FFF2-40B4-BE49-F238E27FC236}">
                <a16:creationId xmlns:a16="http://schemas.microsoft.com/office/drawing/2014/main" id="{92464C1A-2678-9149-8FCF-3600DD8AF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4316" name="Text Box 28">
            <a:extLst>
              <a:ext uri="{FF2B5EF4-FFF2-40B4-BE49-F238E27FC236}">
                <a16:creationId xmlns:a16="http://schemas.microsoft.com/office/drawing/2014/main" id="{513AE0DA-3A95-D24E-B057-4D444FFF4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4317" name="Text Box 29">
            <a:extLst>
              <a:ext uri="{FF2B5EF4-FFF2-40B4-BE49-F238E27FC236}">
                <a16:creationId xmlns:a16="http://schemas.microsoft.com/office/drawing/2014/main" id="{8CFA0770-B836-F746-810A-8126578CC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4318" name="Text Box 30">
            <a:extLst>
              <a:ext uri="{FF2B5EF4-FFF2-40B4-BE49-F238E27FC236}">
                <a16:creationId xmlns:a16="http://schemas.microsoft.com/office/drawing/2014/main" id="{FF0F4ACC-7C7F-C84C-927F-E35D17EC0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4319" name="Text Box 31">
            <a:extLst>
              <a:ext uri="{FF2B5EF4-FFF2-40B4-BE49-F238E27FC236}">
                <a16:creationId xmlns:a16="http://schemas.microsoft.com/office/drawing/2014/main" id="{DA79497E-F197-5146-AF9D-AF1046EAB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4320" name="Text Box 32">
            <a:extLst>
              <a:ext uri="{FF2B5EF4-FFF2-40B4-BE49-F238E27FC236}">
                <a16:creationId xmlns:a16="http://schemas.microsoft.com/office/drawing/2014/main" id="{98FB39F8-E4C3-6948-9092-7CB99C2E0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4321" name="Text Box 33">
            <a:extLst>
              <a:ext uri="{FF2B5EF4-FFF2-40B4-BE49-F238E27FC236}">
                <a16:creationId xmlns:a16="http://schemas.microsoft.com/office/drawing/2014/main" id="{7646464E-0706-3845-B80C-62B8B5C51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4322" name="Text Box 34">
            <a:extLst>
              <a:ext uri="{FF2B5EF4-FFF2-40B4-BE49-F238E27FC236}">
                <a16:creationId xmlns:a16="http://schemas.microsoft.com/office/drawing/2014/main" id="{A33FCABC-4D43-6843-B155-68384F98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4323" name="Text Box 35">
            <a:extLst>
              <a:ext uri="{FF2B5EF4-FFF2-40B4-BE49-F238E27FC236}">
                <a16:creationId xmlns:a16="http://schemas.microsoft.com/office/drawing/2014/main" id="{43081EB6-F723-C24A-8D20-6D88AFC29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389392759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290" grpId="0" animBg="1" autoUpdateAnimBg="0"/>
      <p:bldP spid="524291" grpId="0" animBg="1" autoUpdateAnimBg="0"/>
      <p:bldP spid="524293" grpId="0" animBg="1" autoUpdateAnimBg="0"/>
      <p:bldP spid="524294" grpId="0" autoUpdateAnimBg="0"/>
      <p:bldP spid="524294" grpId="1" autoUpdateAnimBg="0"/>
      <p:bldP spid="524295" grpId="0" animBg="1" autoUpdateAnimBg="0"/>
      <p:bldP spid="524296" grpId="0" animBg="1" autoUpdateAnimBg="0"/>
      <p:bldP spid="524297" grpId="0" animBg="1" autoUpdateAnimBg="0"/>
      <p:bldP spid="524298" grpId="0" animBg="1" autoUpdateAnimBg="0"/>
      <p:bldP spid="524299" grpId="0" animBg="1" autoUpdateAnimBg="0"/>
      <p:bldP spid="524300" grpId="0" animBg="1" autoUpdateAnimBg="0"/>
      <p:bldP spid="524301" grpId="0" animBg="1" autoUpdateAnimBg="0"/>
      <p:bldP spid="524302" grpId="0" animBg="1" autoUpdateAnimBg="0"/>
      <p:bldP spid="524303" grpId="0" animBg="1" autoUpdateAnimBg="0"/>
      <p:bldP spid="524304" grpId="0" animBg="1" autoUpdateAnimBg="0"/>
      <p:bldP spid="524305" grpId="0" animBg="1" autoUpdateAnimBg="0"/>
      <p:bldP spid="524306" grpId="0" animBg="1" autoUpdateAnimBg="0"/>
      <p:bldP spid="524307" grpId="0" animBg="1" autoUpdateAnimBg="0"/>
      <p:bldP spid="524308" grpId="0" animBg="1" autoUpdateAnimBg="0"/>
      <p:bldP spid="524309" grpId="0" animBg="1" autoUpdateAnimBg="0"/>
      <p:bldP spid="524310" grpId="0" animBg="1" autoUpdateAnimBg="0"/>
      <p:bldP spid="524311" grpId="0" animBg="1" autoUpdateAnimBg="0"/>
      <p:bldP spid="524312" grpId="0" animBg="1" autoUpdateAnimBg="0"/>
      <p:bldP spid="524313" grpId="0" animBg="1" autoUpdateAnimBg="0"/>
      <p:bldP spid="524314" grpId="0" animBg="1" autoUpdateAnimBg="0"/>
      <p:bldP spid="524315" grpId="0" animBg="1" autoUpdateAnimBg="0"/>
      <p:bldP spid="524316" grpId="0" animBg="1" autoUpdateAnimBg="0"/>
      <p:bldP spid="524317" grpId="0" animBg="1" autoUpdateAnimBg="0"/>
      <p:bldP spid="524318" grpId="0" animBg="1" autoUpdateAnimBg="0"/>
      <p:bldP spid="524319" grpId="0" animBg="1" autoUpdateAnimBg="0"/>
      <p:bldP spid="524320" grpId="0" animBg="1" autoUpdateAnimBg="0"/>
      <p:bldP spid="524321" grpId="0" animBg="1" autoUpdateAnimBg="0"/>
      <p:bldP spid="524322" grpId="0" animBg="1" autoUpdateAnimBg="0"/>
      <p:bldP spid="52432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>
            <a:extLst>
              <a:ext uri="{FF2B5EF4-FFF2-40B4-BE49-F238E27FC236}">
                <a16:creationId xmlns:a16="http://schemas.microsoft.com/office/drawing/2014/main" id="{099E7B83-4A08-7746-94A2-E5E5C5E46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1800" y="1066800"/>
            <a:ext cx="2057400" cy="228600"/>
          </a:xfrm>
        </p:spPr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cs typeface="+mj-cs"/>
              </a:rPr>
              <a:t>Phases</a:t>
            </a:r>
          </a:p>
        </p:txBody>
      </p:sp>
      <p:sp>
        <p:nvSpPr>
          <p:cNvPr id="29699" name="Text Box 6">
            <a:extLst>
              <a:ext uri="{FF2B5EF4-FFF2-40B4-BE49-F238E27FC236}">
                <a16:creationId xmlns:a16="http://schemas.microsoft.com/office/drawing/2014/main" id="{F60157D9-2238-DD48-B234-4522A6F8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-31750"/>
            <a:ext cx="676433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The phases of matter</a:t>
            </a:r>
            <a:endParaRPr lang="en-US" altLang="en-US" sz="2800" b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 	 </a:t>
            </a:r>
            <a:r>
              <a:rPr lang="en-US" altLang="en-US" sz="2400">
                <a:solidFill>
                  <a:srgbClr val="FFFF00"/>
                </a:solidFill>
              </a:rPr>
              <a:t>Solid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 	</a:t>
            </a:r>
            <a:r>
              <a:rPr lang="en-US" altLang="en-US" sz="2400">
                <a:sym typeface="Symbol" pitchFamily="2" charset="2"/>
              </a:rPr>
              <a:t> </a:t>
            </a:r>
            <a:r>
              <a:rPr lang="en-US" altLang="en-US" sz="2400">
                <a:solidFill>
                  <a:srgbClr val="FFFF00"/>
                </a:solidFill>
              </a:rPr>
              <a:t>Liquid</a:t>
            </a:r>
            <a:r>
              <a:rPr lang="en-US" altLang="en-US" sz="2400" b="0">
                <a:solidFill>
                  <a:srgbClr val="FFFF00"/>
                </a:solidFill>
              </a:rPr>
              <a:t> </a:t>
            </a:r>
            <a:r>
              <a:rPr lang="en-US" altLang="en-US" sz="2000" b="0" i="1">
                <a:solidFill>
                  <a:srgbClr val="FFFF00"/>
                </a:solidFill>
              </a:rPr>
              <a:t>(only under pressure – rarely in astronomy)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 	</a:t>
            </a:r>
            <a:r>
              <a:rPr lang="en-US" altLang="en-US" sz="2400">
                <a:sym typeface="Symbol" pitchFamily="2" charset="2"/>
              </a:rPr>
              <a:t> </a:t>
            </a:r>
            <a:r>
              <a:rPr lang="en-US" altLang="en-US" sz="2400">
                <a:solidFill>
                  <a:srgbClr val="FFFF00"/>
                </a:solidFill>
              </a:rPr>
              <a:t>Gas</a:t>
            </a:r>
          </a:p>
        </p:txBody>
      </p:sp>
      <p:sp>
        <p:nvSpPr>
          <p:cNvPr id="29700" name="Text Box 10">
            <a:extLst>
              <a:ext uri="{FF2B5EF4-FFF2-40B4-BE49-F238E27FC236}">
                <a16:creationId xmlns:a16="http://schemas.microsoft.com/office/drawing/2014/main" id="{1004397E-0EA8-0B42-B543-C4E027353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1772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Hot matter: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         </a:t>
            </a:r>
            <a:r>
              <a:rPr lang="en-US" altLang="en-US" sz="2400">
                <a:solidFill>
                  <a:schemeClr val="bg1"/>
                </a:solidFill>
              </a:rPr>
              <a:t>T &gt; 1,000 - 2,000 K</a:t>
            </a:r>
            <a:r>
              <a:rPr lang="en-US" altLang="en-US" sz="2400">
                <a:solidFill>
                  <a:srgbClr val="FFFF00"/>
                </a:solidFill>
              </a:rPr>
              <a:t> molecules fall apart into atoms</a:t>
            </a:r>
            <a:r>
              <a:rPr lang="en-US" altLang="en-US" sz="2400">
                <a:solidFill>
                  <a:srgbClr val="00FF00"/>
                </a:solidFill>
              </a:rPr>
              <a:t> </a:t>
            </a:r>
            <a:r>
              <a:rPr lang="en-US" altLang="en-US" sz="2400" b="0" i="1">
                <a:solidFill>
                  <a:srgbClr val="00FF00"/>
                </a:solidFill>
              </a:rPr>
              <a:t>(gas)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i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         </a:t>
            </a:r>
            <a:r>
              <a:rPr lang="en-US" altLang="en-US" sz="2400">
                <a:solidFill>
                  <a:schemeClr val="bg1"/>
                </a:solidFill>
              </a:rPr>
              <a:t>T &gt; 2,000 - 3,000 K</a:t>
            </a:r>
            <a:r>
              <a:rPr lang="en-US" altLang="en-US" sz="2400">
                <a:solidFill>
                  <a:srgbClr val="FFFF00"/>
                </a:solidFill>
              </a:rPr>
              <a:t> atoms are ionized </a:t>
            </a:r>
            <a:r>
              <a:rPr lang="en-US" altLang="en-US" sz="2400">
                <a:solidFill>
                  <a:srgbClr val="00CC00"/>
                </a:solidFill>
              </a:rPr>
              <a:t>(</a:t>
            </a:r>
            <a:r>
              <a:rPr lang="en-US" altLang="en-US" sz="2400" i="1">
                <a:solidFill>
                  <a:srgbClr val="00CC00"/>
                </a:solidFill>
              </a:rPr>
              <a:t>plasma</a:t>
            </a:r>
            <a:r>
              <a:rPr lang="en-US" altLang="en-US" sz="2400">
                <a:solidFill>
                  <a:srgbClr val="00CC00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AB89A-E0DA-F54B-BF10-A45A12BBF7B9}"/>
              </a:ext>
            </a:extLst>
          </p:cNvPr>
          <p:cNvSpPr txBox="1"/>
          <p:nvPr/>
        </p:nvSpPr>
        <p:spPr>
          <a:xfrm>
            <a:off x="2117725" y="4267200"/>
            <a:ext cx="6264275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H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10,000 K</a:t>
            </a: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He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20,000K ; He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40,000K</a:t>
            </a: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C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N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O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... at ~2,000K </a:t>
            </a: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</a:t>
            </a:r>
            <a:r>
              <a:rPr lang="mr-IN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…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ea typeface="ＭＳ Ｐゴシック" charset="-128"/>
            </a:endParaRP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C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++++++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N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+++++++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O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+++++++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, </a:t>
            </a:r>
            <a:r>
              <a:rPr lang="mr-IN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…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&gt;50,000K</a:t>
            </a:r>
          </a:p>
          <a:p>
            <a:pPr>
              <a:defRPr/>
            </a:pPr>
            <a:endParaRPr lang="en-US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9702" name="TextBox 2">
            <a:extLst>
              <a:ext uri="{FF2B5EF4-FFF2-40B4-BE49-F238E27FC236}">
                <a16:creationId xmlns:a16="http://schemas.microsoft.com/office/drawing/2014/main" id="{C363A04F-CAC8-364D-831A-0D852770A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288" y="4267200"/>
            <a:ext cx="1382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hydrogen</a:t>
            </a:r>
            <a:endParaRPr lang="en-US" altLang="en-US" sz="2400" i="1" baseline="-25000">
              <a:solidFill>
                <a:srgbClr val="00FF00"/>
              </a:solidFill>
            </a:endParaRPr>
          </a:p>
        </p:txBody>
      </p:sp>
      <p:sp>
        <p:nvSpPr>
          <p:cNvPr id="29703" name="TextBox 3">
            <a:extLst>
              <a:ext uri="{FF2B5EF4-FFF2-40B4-BE49-F238E27FC236}">
                <a16:creationId xmlns:a16="http://schemas.microsoft.com/office/drawing/2014/main" id="{1F6B13E3-D925-E94C-83EA-EDA256735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38" y="4302125"/>
            <a:ext cx="385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FF00"/>
                </a:solidFill>
                <a:sym typeface="Wingdings" pitchFamily="2" charset="2"/>
              </a:rPr>
              <a:t></a:t>
            </a:r>
            <a:endParaRPr lang="en-US" altLang="en-US" sz="2400" baseline="-25000">
              <a:solidFill>
                <a:srgbClr val="00FF00"/>
              </a:solidFill>
            </a:endParaRPr>
          </a:p>
        </p:txBody>
      </p:sp>
      <p:sp>
        <p:nvSpPr>
          <p:cNvPr id="29704" name="TextBox 9">
            <a:extLst>
              <a:ext uri="{FF2B5EF4-FFF2-40B4-BE49-F238E27FC236}">
                <a16:creationId xmlns:a16="http://schemas.microsoft.com/office/drawing/2014/main" id="{CA09429B-6763-074C-870F-2ADA1810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4648200"/>
            <a:ext cx="1073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helium</a:t>
            </a:r>
            <a:endParaRPr lang="en-US" altLang="en-US" sz="2400" i="1" baseline="-25000">
              <a:solidFill>
                <a:srgbClr val="00FF00"/>
              </a:solidFill>
            </a:endParaRPr>
          </a:p>
        </p:txBody>
      </p:sp>
      <p:sp>
        <p:nvSpPr>
          <p:cNvPr id="29705" name="TextBox 10">
            <a:extLst>
              <a:ext uri="{FF2B5EF4-FFF2-40B4-BE49-F238E27FC236}">
                <a16:creationId xmlns:a16="http://schemas.microsoft.com/office/drawing/2014/main" id="{91C783FE-CC8A-4945-BAEF-3D380EF08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838" y="4683125"/>
            <a:ext cx="385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FF00"/>
                </a:solidFill>
                <a:sym typeface="Wingdings" pitchFamily="2" charset="2"/>
              </a:rPr>
              <a:t></a:t>
            </a:r>
            <a:endParaRPr lang="en-US" altLang="en-US" sz="2400" baseline="-25000">
              <a:solidFill>
                <a:srgbClr val="00FF00"/>
              </a:solidFill>
            </a:endParaRPr>
          </a:p>
        </p:txBody>
      </p:sp>
      <p:sp>
        <p:nvSpPr>
          <p:cNvPr id="29706" name="TextBox 11">
            <a:extLst>
              <a:ext uri="{FF2B5EF4-FFF2-40B4-BE49-F238E27FC236}">
                <a16:creationId xmlns:a16="http://schemas.microsoft.com/office/drawing/2014/main" id="{7AA575BB-B7F2-2D4C-A40E-29616B005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29238"/>
            <a:ext cx="1830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called metals</a:t>
            </a:r>
            <a:endParaRPr lang="en-US" altLang="en-US" sz="2400" i="1" baseline="-25000">
              <a:solidFill>
                <a:srgbClr val="00FF00"/>
              </a:solidFill>
            </a:endParaRPr>
          </a:p>
        </p:txBody>
      </p:sp>
      <p:sp>
        <p:nvSpPr>
          <p:cNvPr id="29707" name="TextBox 12">
            <a:extLst>
              <a:ext uri="{FF2B5EF4-FFF2-40B4-BE49-F238E27FC236}">
                <a16:creationId xmlns:a16="http://schemas.microsoft.com/office/drawing/2014/main" id="{EAC3EB38-5C89-104E-9604-8A66185F1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5376863"/>
            <a:ext cx="385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FF00"/>
                </a:solidFill>
                <a:sym typeface="Wingdings" pitchFamily="2" charset="2"/>
              </a:rPr>
              <a:t></a:t>
            </a:r>
            <a:endParaRPr lang="en-US" altLang="en-US" sz="2400" baseline="-25000">
              <a:solidFill>
                <a:srgbClr val="00FF00"/>
              </a:solidFill>
            </a:endParaRPr>
          </a:p>
        </p:txBody>
      </p:sp>
      <p:sp>
        <p:nvSpPr>
          <p:cNvPr id="29708" name="Left Brace 4">
            <a:extLst>
              <a:ext uri="{FF2B5EF4-FFF2-40B4-BE49-F238E27FC236}">
                <a16:creationId xmlns:a16="http://schemas.microsoft.com/office/drawing/2014/main" id="{BF20E6D8-E137-2141-9226-CDC5D4FAD3B8}"/>
              </a:ext>
            </a:extLst>
          </p:cNvPr>
          <p:cNvSpPr>
            <a:spLocks/>
          </p:cNvSpPr>
          <p:nvPr/>
        </p:nvSpPr>
        <p:spPr bwMode="auto">
          <a:xfrm>
            <a:off x="2117725" y="5110163"/>
            <a:ext cx="168275" cy="1138237"/>
          </a:xfrm>
          <a:prstGeom prst="leftBrace">
            <a:avLst>
              <a:gd name="adj1" fmla="val 8361"/>
              <a:gd name="adj2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0000"/>
              </a:solidFill>
            </a:endParaRPr>
          </a:p>
        </p:txBody>
      </p:sp>
      <p:sp>
        <p:nvSpPr>
          <p:cNvPr id="29709" name="Right Brace 5">
            <a:extLst>
              <a:ext uri="{FF2B5EF4-FFF2-40B4-BE49-F238E27FC236}">
                <a16:creationId xmlns:a16="http://schemas.microsoft.com/office/drawing/2014/main" id="{EA5F6A2A-5D1F-9847-A025-56B5CD3B468B}"/>
              </a:ext>
            </a:extLst>
          </p:cNvPr>
          <p:cNvSpPr>
            <a:spLocks/>
          </p:cNvSpPr>
          <p:nvPr/>
        </p:nvSpPr>
        <p:spPr bwMode="auto">
          <a:xfrm flipH="1">
            <a:off x="2197100" y="5181600"/>
            <a:ext cx="317500" cy="838200"/>
          </a:xfrm>
          <a:prstGeom prst="rightBrace">
            <a:avLst>
              <a:gd name="adj1" fmla="val 24994"/>
              <a:gd name="adj2" fmla="val 50000"/>
            </a:avLst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00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7F8AC-4BFA-1746-A6B7-49A02BE5DE94}"/>
              </a:ext>
            </a:extLst>
          </p:cNvPr>
          <p:cNvSpPr txBox="1"/>
          <p:nvPr/>
        </p:nvSpPr>
        <p:spPr>
          <a:xfrm>
            <a:off x="668338" y="6303963"/>
            <a:ext cx="17986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fully ionized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2FEA19-4083-7141-8921-6FBD2372EBF7}"/>
              </a:ext>
            </a:extLst>
          </p:cNvPr>
          <p:cNvSpPr txBox="1"/>
          <p:nvPr/>
        </p:nvSpPr>
        <p:spPr>
          <a:xfrm>
            <a:off x="7162800" y="4965700"/>
            <a:ext cx="17986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once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ionized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6320835-0020-4145-9320-DF0E57BFF224}"/>
              </a:ext>
            </a:extLst>
          </p:cNvPr>
          <p:cNvCxnSpPr/>
          <p:nvPr/>
        </p:nvCxnSpPr>
        <p:spPr bwMode="auto">
          <a:xfrm flipV="1">
            <a:off x="2465388" y="6096000"/>
            <a:ext cx="506412" cy="400050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5AE6219-933C-A24E-B1B7-6F9F7963E732}"/>
              </a:ext>
            </a:extLst>
          </p:cNvPr>
          <p:cNvCxnSpPr/>
          <p:nvPr/>
        </p:nvCxnSpPr>
        <p:spPr bwMode="auto">
          <a:xfrm flipV="1">
            <a:off x="2438400" y="6075363"/>
            <a:ext cx="1751013" cy="458787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98F4568-43BB-6142-A809-A040E56EB483}"/>
              </a:ext>
            </a:extLst>
          </p:cNvPr>
          <p:cNvCxnSpPr/>
          <p:nvPr/>
        </p:nvCxnSpPr>
        <p:spPr bwMode="auto">
          <a:xfrm flipV="1">
            <a:off x="2438400" y="6151563"/>
            <a:ext cx="3095625" cy="382587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03577FB-98B0-704B-84D3-C4160DFE52F2}"/>
              </a:ext>
            </a:extLst>
          </p:cNvPr>
          <p:cNvCxnSpPr>
            <a:stCxn id="17" idx="1"/>
          </p:cNvCxnSpPr>
          <p:nvPr/>
        </p:nvCxnSpPr>
        <p:spPr bwMode="auto">
          <a:xfrm flipH="1" flipV="1">
            <a:off x="6096000" y="5195888"/>
            <a:ext cx="1066800" cy="0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9716" name="TextBox 27">
            <a:extLst>
              <a:ext uri="{FF2B5EF4-FFF2-40B4-BE49-F238E27FC236}">
                <a16:creationId xmlns:a16="http://schemas.microsoft.com/office/drawing/2014/main" id="{CE5DF123-06A1-844E-A2E3-5F9F5AC7F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71888"/>
            <a:ext cx="2441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FF00"/>
                </a:solidFill>
              </a:rPr>
              <a:t>More accurately:</a:t>
            </a:r>
          </a:p>
        </p:txBody>
      </p:sp>
      <p:sp>
        <p:nvSpPr>
          <p:cNvPr id="29717" name="Freeform 30">
            <a:extLst>
              <a:ext uri="{FF2B5EF4-FFF2-40B4-BE49-F238E27FC236}">
                <a16:creationId xmlns:a16="http://schemas.microsoft.com/office/drawing/2014/main" id="{88347477-AF93-AC41-AE91-AC04D3282F03}"/>
              </a:ext>
            </a:extLst>
          </p:cNvPr>
          <p:cNvSpPr>
            <a:spLocks/>
          </p:cNvSpPr>
          <p:nvPr/>
        </p:nvSpPr>
        <p:spPr bwMode="auto">
          <a:xfrm>
            <a:off x="3567113" y="3122613"/>
            <a:ext cx="2413000" cy="650875"/>
          </a:xfrm>
          <a:custGeom>
            <a:avLst/>
            <a:gdLst>
              <a:gd name="T0" fmla="*/ 1072735 w 2413686"/>
              <a:gd name="T1" fmla="*/ 652595 h 650789"/>
              <a:gd name="T2" fmla="*/ 1072735 w 2413686"/>
              <a:gd name="T3" fmla="*/ 652595 h 650789"/>
              <a:gd name="T4" fmla="*/ 1064545 w 2413686"/>
              <a:gd name="T5" fmla="*/ 578244 h 650789"/>
              <a:gd name="T6" fmla="*/ 1056356 w 2413686"/>
              <a:gd name="T7" fmla="*/ 454341 h 650789"/>
              <a:gd name="T8" fmla="*/ 1039978 w 2413686"/>
              <a:gd name="T9" fmla="*/ 404767 h 650789"/>
              <a:gd name="T10" fmla="*/ 1015413 w 2413686"/>
              <a:gd name="T11" fmla="*/ 388249 h 650789"/>
              <a:gd name="T12" fmla="*/ 949902 w 2413686"/>
              <a:gd name="T13" fmla="*/ 371731 h 650789"/>
              <a:gd name="T14" fmla="*/ 434005 w 2413686"/>
              <a:gd name="T15" fmla="*/ 371731 h 650789"/>
              <a:gd name="T16" fmla="*/ 335737 w 2413686"/>
              <a:gd name="T17" fmla="*/ 355214 h 650789"/>
              <a:gd name="T18" fmla="*/ 155595 w 2413686"/>
              <a:gd name="T19" fmla="*/ 330437 h 650789"/>
              <a:gd name="T20" fmla="*/ 106462 w 2413686"/>
              <a:gd name="T21" fmla="*/ 322170 h 650789"/>
              <a:gd name="T22" fmla="*/ 57329 w 2413686"/>
              <a:gd name="T23" fmla="*/ 313898 h 650789"/>
              <a:gd name="T24" fmla="*/ 32762 w 2413686"/>
              <a:gd name="T25" fmla="*/ 305640 h 650789"/>
              <a:gd name="T26" fmla="*/ 16370 w 2413686"/>
              <a:gd name="T27" fmla="*/ 280863 h 650789"/>
              <a:gd name="T28" fmla="*/ 0 w 2413686"/>
              <a:gd name="T29" fmla="*/ 231305 h 650789"/>
              <a:gd name="T30" fmla="*/ 24566 w 2413686"/>
              <a:gd name="T31" fmla="*/ 132162 h 650789"/>
              <a:gd name="T32" fmla="*/ 40937 w 2413686"/>
              <a:gd name="T33" fmla="*/ 107385 h 650789"/>
              <a:gd name="T34" fmla="*/ 90070 w 2413686"/>
              <a:gd name="T35" fmla="*/ 74350 h 650789"/>
              <a:gd name="T36" fmla="*/ 114637 w 2413686"/>
              <a:gd name="T37" fmla="*/ 57832 h 650789"/>
              <a:gd name="T38" fmla="*/ 180160 w 2413686"/>
              <a:gd name="T39" fmla="*/ 41294 h 650789"/>
              <a:gd name="T40" fmla="*/ 1031789 w 2413686"/>
              <a:gd name="T41" fmla="*/ 33035 h 650789"/>
              <a:gd name="T42" fmla="*/ 1121868 w 2413686"/>
              <a:gd name="T43" fmla="*/ 24776 h 650789"/>
              <a:gd name="T44" fmla="*/ 1162811 w 2413686"/>
              <a:gd name="T45" fmla="*/ 16517 h 650789"/>
              <a:gd name="T46" fmla="*/ 1261076 w 2413686"/>
              <a:gd name="T47" fmla="*/ 0 h 650789"/>
              <a:gd name="T48" fmla="*/ 1465797 w 2413686"/>
              <a:gd name="T49" fmla="*/ 8258 h 650789"/>
              <a:gd name="T50" fmla="*/ 1621385 w 2413686"/>
              <a:gd name="T51" fmla="*/ 16517 h 650789"/>
              <a:gd name="T52" fmla="*/ 1817916 w 2413686"/>
              <a:gd name="T53" fmla="*/ 24776 h 650789"/>
              <a:gd name="T54" fmla="*/ 1957125 w 2413686"/>
              <a:gd name="T55" fmla="*/ 41294 h 650789"/>
              <a:gd name="T56" fmla="*/ 2284678 w 2413686"/>
              <a:gd name="T57" fmla="*/ 49574 h 650789"/>
              <a:gd name="T58" fmla="*/ 2333811 w 2413686"/>
              <a:gd name="T59" fmla="*/ 57832 h 650789"/>
              <a:gd name="T60" fmla="*/ 2366566 w 2413686"/>
              <a:gd name="T61" fmla="*/ 107385 h 650789"/>
              <a:gd name="T62" fmla="*/ 2382944 w 2413686"/>
              <a:gd name="T63" fmla="*/ 156959 h 650789"/>
              <a:gd name="T64" fmla="*/ 2391132 w 2413686"/>
              <a:gd name="T65" fmla="*/ 181736 h 650789"/>
              <a:gd name="T66" fmla="*/ 2399322 w 2413686"/>
              <a:gd name="T67" fmla="*/ 214771 h 650789"/>
              <a:gd name="T68" fmla="*/ 2382944 w 2413686"/>
              <a:gd name="T69" fmla="*/ 289122 h 650789"/>
              <a:gd name="T70" fmla="*/ 2374755 w 2413686"/>
              <a:gd name="T71" fmla="*/ 313898 h 650789"/>
              <a:gd name="T72" fmla="*/ 2350188 w 2413686"/>
              <a:gd name="T73" fmla="*/ 338696 h 650789"/>
              <a:gd name="T74" fmla="*/ 2243733 w 2413686"/>
              <a:gd name="T75" fmla="*/ 363472 h 650789"/>
              <a:gd name="T76" fmla="*/ 2145468 w 2413686"/>
              <a:gd name="T77" fmla="*/ 371731 h 650789"/>
              <a:gd name="T78" fmla="*/ 1383908 w 2413686"/>
              <a:gd name="T79" fmla="*/ 379990 h 650789"/>
              <a:gd name="T80" fmla="*/ 1326588 w 2413686"/>
              <a:gd name="T81" fmla="*/ 388249 h 650789"/>
              <a:gd name="T82" fmla="*/ 1195566 w 2413686"/>
              <a:gd name="T83" fmla="*/ 404767 h 650789"/>
              <a:gd name="T84" fmla="*/ 1171000 w 2413686"/>
              <a:gd name="T85" fmla="*/ 413036 h 650789"/>
              <a:gd name="T86" fmla="*/ 1146433 w 2413686"/>
              <a:gd name="T87" fmla="*/ 429564 h 650789"/>
              <a:gd name="T88" fmla="*/ 1113678 w 2413686"/>
              <a:gd name="T89" fmla="*/ 479117 h 650789"/>
              <a:gd name="T90" fmla="*/ 1097301 w 2413686"/>
              <a:gd name="T91" fmla="*/ 569985 h 650789"/>
              <a:gd name="T92" fmla="*/ 1089111 w 2413686"/>
              <a:gd name="T93" fmla="*/ 611301 h 650789"/>
              <a:gd name="T94" fmla="*/ 1072735 w 2413686"/>
              <a:gd name="T95" fmla="*/ 652595 h 6507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13686" h="650789">
                <a:moveTo>
                  <a:pt x="1079157" y="650789"/>
                </a:moveTo>
                <a:lnTo>
                  <a:pt x="1079157" y="650789"/>
                </a:lnTo>
                <a:cubicBezTo>
                  <a:pt x="1076411" y="626075"/>
                  <a:pt x="1072984" y="601428"/>
                  <a:pt x="1070919" y="576648"/>
                </a:cubicBezTo>
                <a:cubicBezTo>
                  <a:pt x="1067491" y="535510"/>
                  <a:pt x="1068519" y="493947"/>
                  <a:pt x="1062681" y="453081"/>
                </a:cubicBezTo>
                <a:cubicBezTo>
                  <a:pt x="1060225" y="435889"/>
                  <a:pt x="1060655" y="413288"/>
                  <a:pt x="1046205" y="403654"/>
                </a:cubicBezTo>
                <a:cubicBezTo>
                  <a:pt x="1037967" y="398162"/>
                  <a:pt x="1030347" y="391606"/>
                  <a:pt x="1021492" y="387178"/>
                </a:cubicBezTo>
                <a:cubicBezTo>
                  <a:pt x="1004605" y="378734"/>
                  <a:pt x="971254" y="373835"/>
                  <a:pt x="955589" y="370702"/>
                </a:cubicBezTo>
                <a:cubicBezTo>
                  <a:pt x="734954" y="378057"/>
                  <a:pt x="662034" y="385730"/>
                  <a:pt x="436605" y="370702"/>
                </a:cubicBezTo>
                <a:cubicBezTo>
                  <a:pt x="403273" y="368480"/>
                  <a:pt x="370991" y="357551"/>
                  <a:pt x="337751" y="354227"/>
                </a:cubicBezTo>
                <a:cubicBezTo>
                  <a:pt x="222133" y="342665"/>
                  <a:pt x="282594" y="350526"/>
                  <a:pt x="156519" y="329513"/>
                </a:cubicBezTo>
                <a:lnTo>
                  <a:pt x="107092" y="321275"/>
                </a:lnTo>
                <a:cubicBezTo>
                  <a:pt x="90616" y="318529"/>
                  <a:pt x="73511" y="318318"/>
                  <a:pt x="57665" y="313037"/>
                </a:cubicBezTo>
                <a:lnTo>
                  <a:pt x="32951" y="304800"/>
                </a:lnTo>
                <a:cubicBezTo>
                  <a:pt x="27459" y="296562"/>
                  <a:pt x="20496" y="289134"/>
                  <a:pt x="16475" y="280086"/>
                </a:cubicBezTo>
                <a:cubicBezTo>
                  <a:pt x="9422" y="264216"/>
                  <a:pt x="0" y="230659"/>
                  <a:pt x="0" y="230659"/>
                </a:cubicBezTo>
                <a:cubicBezTo>
                  <a:pt x="4117" y="205955"/>
                  <a:pt x="10209" y="153561"/>
                  <a:pt x="24713" y="131805"/>
                </a:cubicBezTo>
                <a:cubicBezTo>
                  <a:pt x="30205" y="123567"/>
                  <a:pt x="33738" y="113611"/>
                  <a:pt x="41189" y="107091"/>
                </a:cubicBezTo>
                <a:cubicBezTo>
                  <a:pt x="56091" y="94052"/>
                  <a:pt x="74140" y="85124"/>
                  <a:pt x="90616" y="74140"/>
                </a:cubicBezTo>
                <a:cubicBezTo>
                  <a:pt x="98854" y="68648"/>
                  <a:pt x="105937" y="60795"/>
                  <a:pt x="115330" y="57664"/>
                </a:cubicBezTo>
                <a:cubicBezTo>
                  <a:pt x="135548" y="50925"/>
                  <a:pt x="160196" y="41575"/>
                  <a:pt x="181232" y="41189"/>
                </a:cubicBezTo>
                <a:lnTo>
                  <a:pt x="1037967" y="32951"/>
                </a:lnTo>
                <a:cubicBezTo>
                  <a:pt x="1068173" y="30205"/>
                  <a:pt x="1098488" y="28475"/>
                  <a:pt x="1128584" y="24713"/>
                </a:cubicBezTo>
                <a:cubicBezTo>
                  <a:pt x="1142477" y="22976"/>
                  <a:pt x="1155962" y="18777"/>
                  <a:pt x="1169773" y="16475"/>
                </a:cubicBezTo>
                <a:cubicBezTo>
                  <a:pt x="1292426" y="-3968"/>
                  <a:pt x="1171531" y="19417"/>
                  <a:pt x="1268627" y="0"/>
                </a:cubicBezTo>
                <a:lnTo>
                  <a:pt x="1474573" y="8237"/>
                </a:lnTo>
                <a:lnTo>
                  <a:pt x="1631092" y="16475"/>
                </a:lnTo>
                <a:lnTo>
                  <a:pt x="1828800" y="24713"/>
                </a:lnTo>
                <a:cubicBezTo>
                  <a:pt x="1889144" y="36782"/>
                  <a:pt x="1887371" y="38055"/>
                  <a:pt x="1968843" y="41189"/>
                </a:cubicBezTo>
                <a:cubicBezTo>
                  <a:pt x="2078634" y="45412"/>
                  <a:pt x="2188519" y="46681"/>
                  <a:pt x="2298357" y="49427"/>
                </a:cubicBezTo>
                <a:cubicBezTo>
                  <a:pt x="2314833" y="52173"/>
                  <a:pt x="2334100" y="48086"/>
                  <a:pt x="2347784" y="57664"/>
                </a:cubicBezTo>
                <a:cubicBezTo>
                  <a:pt x="2364006" y="69019"/>
                  <a:pt x="2380735" y="107091"/>
                  <a:pt x="2380735" y="107091"/>
                </a:cubicBezTo>
                <a:lnTo>
                  <a:pt x="2397211" y="156518"/>
                </a:lnTo>
                <a:cubicBezTo>
                  <a:pt x="2399957" y="164756"/>
                  <a:pt x="2403342" y="172808"/>
                  <a:pt x="2405448" y="181232"/>
                </a:cubicBezTo>
                <a:lnTo>
                  <a:pt x="2413686" y="214183"/>
                </a:lnTo>
                <a:cubicBezTo>
                  <a:pt x="2408026" y="242483"/>
                  <a:pt x="2404964" y="261189"/>
                  <a:pt x="2397211" y="288324"/>
                </a:cubicBezTo>
                <a:cubicBezTo>
                  <a:pt x="2394826" y="296673"/>
                  <a:pt x="2393790" y="305812"/>
                  <a:pt x="2388973" y="313037"/>
                </a:cubicBezTo>
                <a:cubicBezTo>
                  <a:pt x="2382510" y="322731"/>
                  <a:pt x="2374443" y="332093"/>
                  <a:pt x="2364259" y="337751"/>
                </a:cubicBezTo>
                <a:cubicBezTo>
                  <a:pt x="2335482" y="353738"/>
                  <a:pt x="2288342" y="359183"/>
                  <a:pt x="2257167" y="362464"/>
                </a:cubicBezTo>
                <a:cubicBezTo>
                  <a:pt x="2224283" y="365925"/>
                  <a:pt x="2191373" y="370072"/>
                  <a:pt x="2158313" y="370702"/>
                </a:cubicBezTo>
                <a:lnTo>
                  <a:pt x="1392194" y="378940"/>
                </a:lnTo>
                <a:cubicBezTo>
                  <a:pt x="1372973" y="381686"/>
                  <a:pt x="1353813" y="384909"/>
                  <a:pt x="1334530" y="387178"/>
                </a:cubicBezTo>
                <a:cubicBezTo>
                  <a:pt x="1286092" y="392877"/>
                  <a:pt x="1248770" y="393422"/>
                  <a:pt x="1202724" y="403654"/>
                </a:cubicBezTo>
                <a:cubicBezTo>
                  <a:pt x="1194248" y="405538"/>
                  <a:pt x="1186249" y="409145"/>
                  <a:pt x="1178011" y="411891"/>
                </a:cubicBezTo>
                <a:cubicBezTo>
                  <a:pt x="1169773" y="417383"/>
                  <a:pt x="1159817" y="420916"/>
                  <a:pt x="1153297" y="428367"/>
                </a:cubicBezTo>
                <a:cubicBezTo>
                  <a:pt x="1140258" y="443269"/>
                  <a:pt x="1120346" y="477794"/>
                  <a:pt x="1120346" y="477794"/>
                </a:cubicBezTo>
                <a:cubicBezTo>
                  <a:pt x="1106065" y="577758"/>
                  <a:pt x="1119407" y="498493"/>
                  <a:pt x="1103870" y="568410"/>
                </a:cubicBezTo>
                <a:cubicBezTo>
                  <a:pt x="1100833" y="582078"/>
                  <a:pt x="1099028" y="596016"/>
                  <a:pt x="1095632" y="609600"/>
                </a:cubicBezTo>
                <a:cubicBezTo>
                  <a:pt x="1085657" y="649499"/>
                  <a:pt x="1081903" y="643924"/>
                  <a:pt x="1079157" y="650789"/>
                </a:cubicBezTo>
                <a:close/>
              </a:path>
            </a:pathLst>
          </a:cu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99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F275579-DFEA-6B40-96E5-AE5B00E0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533400" cy="304800"/>
          </a:xfrm>
        </p:spPr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747" name="Text Box 7">
            <a:extLst>
              <a:ext uri="{FF2B5EF4-FFF2-40B4-BE49-F238E27FC236}">
                <a16:creationId xmlns:a16="http://schemas.microsoft.com/office/drawing/2014/main" id="{85A28943-9C1F-6E43-9282-B22F120E9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4953000"/>
            <a:ext cx="705257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CC00"/>
                </a:solidFill>
              </a:rPr>
              <a:t>What is interstellar matter made of?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CC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CC00"/>
                </a:solidFill>
              </a:rPr>
              <a:t>  </a:t>
            </a:r>
            <a:r>
              <a:rPr lang="en-US" altLang="en-US" sz="2000" dirty="0">
                <a:solidFill>
                  <a:srgbClr val="66FFFF"/>
                </a:solidFill>
                <a:sym typeface="Symbol" pitchFamily="2" charset="2"/>
              </a:rPr>
              <a:t> </a:t>
            </a:r>
            <a:r>
              <a:rPr lang="en-US" altLang="en-US" sz="2000" dirty="0">
                <a:solidFill>
                  <a:srgbClr val="FFC000"/>
                </a:solidFill>
              </a:rPr>
              <a:t>when gas: </a:t>
            </a:r>
            <a:r>
              <a:rPr lang="en-US" altLang="en-US" sz="1800" dirty="0">
                <a:solidFill>
                  <a:srgbClr val="66FFFF"/>
                </a:solidFill>
              </a:rPr>
              <a:t>H</a:t>
            </a:r>
            <a:r>
              <a:rPr lang="en-US" altLang="en-US" sz="1800" baseline="-25000" dirty="0">
                <a:solidFill>
                  <a:srgbClr val="66FFFF"/>
                </a:solidFill>
              </a:rPr>
              <a:t>2</a:t>
            </a:r>
            <a:r>
              <a:rPr lang="en-US" altLang="en-US" sz="1800" dirty="0">
                <a:solidFill>
                  <a:srgbClr val="66FFFF"/>
                </a:solidFill>
              </a:rPr>
              <a:t>, H, H+, and other atoms, ions, and molecules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66FFFF"/>
                </a:solidFill>
                <a:sym typeface="Symbol" pitchFamily="2" charset="2"/>
              </a:rPr>
              <a:t>   </a:t>
            </a:r>
            <a:r>
              <a:rPr lang="en-US" altLang="en-US" sz="2000" i="1" dirty="0">
                <a:solidFill>
                  <a:srgbClr val="FFC000"/>
                </a:solidFill>
              </a:rPr>
              <a:t>when solid grains (“dust”):</a:t>
            </a:r>
            <a:r>
              <a:rPr lang="en-US" altLang="en-US" sz="2000" dirty="0">
                <a:solidFill>
                  <a:srgbClr val="FFC000"/>
                </a:solidFill>
              </a:rPr>
              <a:t> </a:t>
            </a:r>
            <a:r>
              <a:rPr lang="en-US" altLang="en-US" sz="1800" dirty="0">
                <a:solidFill>
                  <a:srgbClr val="66FFFF"/>
                </a:solidFill>
              </a:rPr>
              <a:t>ice, carbon (‘soot’), silicates (“rock”)</a:t>
            </a:r>
          </a:p>
        </p:txBody>
      </p:sp>
      <p:sp>
        <p:nvSpPr>
          <p:cNvPr id="31748" name="Text Box 9">
            <a:extLst>
              <a:ext uri="{FF2B5EF4-FFF2-40B4-BE49-F238E27FC236}">
                <a16:creationId xmlns:a16="http://schemas.microsoft.com/office/drawing/2014/main" id="{B409489A-5291-1049-BDEC-80F9CCE64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228600"/>
            <a:ext cx="507145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What is plasma?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sym typeface="Symbol" pitchFamily="2" charset="2"/>
              </a:rPr>
              <a:t>   </a:t>
            </a:r>
            <a:r>
              <a:rPr lang="en-US" altLang="en-US" sz="2400" dirty="0">
                <a:solidFill>
                  <a:srgbClr val="FFFF00"/>
                </a:solidFill>
              </a:rPr>
              <a:t>Matter with a lot of ionized atoms.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sym typeface="Symbol" pitchFamily="2" charset="2"/>
              </a:rPr>
              <a:t>    </a:t>
            </a:r>
            <a:r>
              <a:rPr lang="en-US" altLang="en-US" sz="2400" dirty="0">
                <a:solidFill>
                  <a:srgbClr val="FFFF00"/>
                </a:solidFill>
              </a:rPr>
              <a:t>Feels magnetic field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CC00"/>
                </a:solidFill>
              </a:rPr>
              <a:t>Examples:	</a:t>
            </a:r>
            <a:r>
              <a:rPr lang="en-US" altLang="en-US" sz="2000" b="0" i="1" dirty="0">
                <a:solidFill>
                  <a:schemeClr val="bg1"/>
                </a:solidFill>
              </a:rPr>
              <a:t>Flame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Lightening bolt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Substance of the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The Solar wind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Hot interstellar matter</a:t>
            </a:r>
            <a:endParaRPr lang="en-US" altLang="en-US" sz="2400" b="0" dirty="0">
              <a:solidFill>
                <a:srgbClr val="FFFF00"/>
              </a:solidFill>
            </a:endParaRPr>
          </a:p>
        </p:txBody>
      </p:sp>
      <p:pic>
        <p:nvPicPr>
          <p:cNvPr id="31749" name="Picture 11" descr="Ionization">
            <a:extLst>
              <a:ext uri="{FF2B5EF4-FFF2-40B4-BE49-F238E27FC236}">
                <a16:creationId xmlns:a16="http://schemas.microsoft.com/office/drawing/2014/main" id="{243ED855-D24D-394E-8507-3D201C1BA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465872"/>
            <a:ext cx="4076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A73635-D16B-3E43-955F-EF415BCDA604}"/>
              </a:ext>
            </a:extLst>
          </p:cNvPr>
          <p:cNvSpPr txBox="1"/>
          <p:nvPr/>
        </p:nvSpPr>
        <p:spPr>
          <a:xfrm>
            <a:off x="76200" y="4275872"/>
            <a:ext cx="8648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955899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6C6EB27-01CC-BE44-943D-5C920B6F8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13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Text Box 2">
            <a:extLst>
              <a:ext uri="{FF2B5EF4-FFF2-40B4-BE49-F238E27FC236}">
                <a16:creationId xmlns:a16="http://schemas.microsoft.com/office/drawing/2014/main" id="{4C1C7EFC-1583-9F44-9837-636D98B0D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18147" name="Text Box 3">
            <a:extLst>
              <a:ext uri="{FF2B5EF4-FFF2-40B4-BE49-F238E27FC236}">
                <a16:creationId xmlns:a16="http://schemas.microsoft.com/office/drawing/2014/main" id="{89CF757D-6665-E94C-BC4D-E9E2E7DDF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18148" name="Rectangle 4">
            <a:extLst>
              <a:ext uri="{FF2B5EF4-FFF2-40B4-BE49-F238E27FC236}">
                <a16:creationId xmlns:a16="http://schemas.microsoft.com/office/drawing/2014/main" id="{EC6A9F2A-C236-6549-B060-827E5E63F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11 </a:t>
            </a:r>
          </a:p>
        </p:txBody>
      </p:sp>
      <p:sp>
        <p:nvSpPr>
          <p:cNvPr id="518149" name="Text Box 5">
            <a:extLst>
              <a:ext uri="{FF2B5EF4-FFF2-40B4-BE49-F238E27FC236}">
                <a16:creationId xmlns:a16="http://schemas.microsoft.com/office/drawing/2014/main" id="{E9978AD5-EDEA-EF4C-B2CF-DD25EFADE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18150" name="Text Box 6">
            <a:extLst>
              <a:ext uri="{FF2B5EF4-FFF2-40B4-BE49-F238E27FC236}">
                <a16:creationId xmlns:a16="http://schemas.microsoft.com/office/drawing/2014/main" id="{7F2D50E7-A337-0441-82E3-0B949AE5B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0"/>
            <a:ext cx="76200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plasma?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Substance under tremendous pressure.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Liquid or gas containing chemical compounds.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Gas containing (at least a portion of) ionized atoms</a:t>
            </a:r>
            <a:r>
              <a:rPr lang="en-US" altLang="en-US" sz="2400" dirty="0"/>
              <a:t>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Fully ionized gas.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A gas of purely neutral hydrogen atoms.</a:t>
            </a:r>
          </a:p>
        </p:txBody>
      </p:sp>
      <p:sp>
        <p:nvSpPr>
          <p:cNvPr id="518151" name="Text Box 7">
            <a:extLst>
              <a:ext uri="{FF2B5EF4-FFF2-40B4-BE49-F238E27FC236}">
                <a16:creationId xmlns:a16="http://schemas.microsoft.com/office/drawing/2014/main" id="{CF9E84C8-D727-0F49-A462-317D2D199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18152" name="Text Box 8">
            <a:extLst>
              <a:ext uri="{FF2B5EF4-FFF2-40B4-BE49-F238E27FC236}">
                <a16:creationId xmlns:a16="http://schemas.microsoft.com/office/drawing/2014/main" id="{BD14A9E9-9780-B343-B82B-CD5E06891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18153" name="Text Box 9">
            <a:extLst>
              <a:ext uri="{FF2B5EF4-FFF2-40B4-BE49-F238E27FC236}">
                <a16:creationId xmlns:a16="http://schemas.microsoft.com/office/drawing/2014/main" id="{FA13FB85-1A7F-AA4B-9D55-BD6EFD044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18154" name="Text Box 10">
            <a:extLst>
              <a:ext uri="{FF2B5EF4-FFF2-40B4-BE49-F238E27FC236}">
                <a16:creationId xmlns:a16="http://schemas.microsoft.com/office/drawing/2014/main" id="{0C03CB04-C549-BE41-B97A-C22722B65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18155" name="Text Box 11">
            <a:extLst>
              <a:ext uri="{FF2B5EF4-FFF2-40B4-BE49-F238E27FC236}">
                <a16:creationId xmlns:a16="http://schemas.microsoft.com/office/drawing/2014/main" id="{14615D97-598E-114E-A530-C7339B03F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18156" name="Text Box 12">
            <a:extLst>
              <a:ext uri="{FF2B5EF4-FFF2-40B4-BE49-F238E27FC236}">
                <a16:creationId xmlns:a16="http://schemas.microsoft.com/office/drawing/2014/main" id="{C2301AB7-1594-7344-B395-AE5F6A862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18157" name="Text Box 13">
            <a:extLst>
              <a:ext uri="{FF2B5EF4-FFF2-40B4-BE49-F238E27FC236}">
                <a16:creationId xmlns:a16="http://schemas.microsoft.com/office/drawing/2014/main" id="{FF2FCA95-1DDC-2E4A-ADB4-112F99ACC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18158" name="Text Box 14">
            <a:extLst>
              <a:ext uri="{FF2B5EF4-FFF2-40B4-BE49-F238E27FC236}">
                <a16:creationId xmlns:a16="http://schemas.microsoft.com/office/drawing/2014/main" id="{4755873B-18A1-544F-B287-597EE375B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18159" name="Text Box 15">
            <a:extLst>
              <a:ext uri="{FF2B5EF4-FFF2-40B4-BE49-F238E27FC236}">
                <a16:creationId xmlns:a16="http://schemas.microsoft.com/office/drawing/2014/main" id="{362AE706-9444-EF49-9902-E3243FD00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18160" name="Text Box 16">
            <a:extLst>
              <a:ext uri="{FF2B5EF4-FFF2-40B4-BE49-F238E27FC236}">
                <a16:creationId xmlns:a16="http://schemas.microsoft.com/office/drawing/2014/main" id="{4116C3A4-8849-9C4E-9D1B-D41FB9A87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18161" name="Text Box 17">
            <a:extLst>
              <a:ext uri="{FF2B5EF4-FFF2-40B4-BE49-F238E27FC236}">
                <a16:creationId xmlns:a16="http://schemas.microsoft.com/office/drawing/2014/main" id="{6DB6BFA8-5D57-3D4D-A29C-4C209CB4D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18162" name="Text Box 18">
            <a:extLst>
              <a:ext uri="{FF2B5EF4-FFF2-40B4-BE49-F238E27FC236}">
                <a16:creationId xmlns:a16="http://schemas.microsoft.com/office/drawing/2014/main" id="{0C5E7254-F428-FD4E-8EAC-B464B7A00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18163" name="Text Box 19">
            <a:extLst>
              <a:ext uri="{FF2B5EF4-FFF2-40B4-BE49-F238E27FC236}">
                <a16:creationId xmlns:a16="http://schemas.microsoft.com/office/drawing/2014/main" id="{8FB17FD5-D8A2-8946-A8BC-5271C8C0F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18164" name="Text Box 20">
            <a:extLst>
              <a:ext uri="{FF2B5EF4-FFF2-40B4-BE49-F238E27FC236}">
                <a16:creationId xmlns:a16="http://schemas.microsoft.com/office/drawing/2014/main" id="{6CC54751-2D1C-F845-A234-67449298E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18165" name="Text Box 21">
            <a:extLst>
              <a:ext uri="{FF2B5EF4-FFF2-40B4-BE49-F238E27FC236}">
                <a16:creationId xmlns:a16="http://schemas.microsoft.com/office/drawing/2014/main" id="{7E4E07F4-635B-1C44-A84A-33A80FC2C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18166" name="Text Box 22">
            <a:extLst>
              <a:ext uri="{FF2B5EF4-FFF2-40B4-BE49-F238E27FC236}">
                <a16:creationId xmlns:a16="http://schemas.microsoft.com/office/drawing/2014/main" id="{001494E1-568C-3249-8D67-47D2FA5E1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18167" name="Text Box 23">
            <a:extLst>
              <a:ext uri="{FF2B5EF4-FFF2-40B4-BE49-F238E27FC236}">
                <a16:creationId xmlns:a16="http://schemas.microsoft.com/office/drawing/2014/main" id="{4AAF144E-91A9-0548-B51C-B5276E88E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18168" name="Text Box 24">
            <a:extLst>
              <a:ext uri="{FF2B5EF4-FFF2-40B4-BE49-F238E27FC236}">
                <a16:creationId xmlns:a16="http://schemas.microsoft.com/office/drawing/2014/main" id="{1BF7643B-0C3B-8942-A50B-E53CD8E22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18169" name="Text Box 25">
            <a:extLst>
              <a:ext uri="{FF2B5EF4-FFF2-40B4-BE49-F238E27FC236}">
                <a16:creationId xmlns:a16="http://schemas.microsoft.com/office/drawing/2014/main" id="{B49E16DE-0835-D04D-A2CF-BE43EF790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18170" name="Text Box 26">
            <a:extLst>
              <a:ext uri="{FF2B5EF4-FFF2-40B4-BE49-F238E27FC236}">
                <a16:creationId xmlns:a16="http://schemas.microsoft.com/office/drawing/2014/main" id="{E1F0E3D0-6ADD-9D4B-9334-A6B255F8F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18171" name="Text Box 27">
            <a:extLst>
              <a:ext uri="{FF2B5EF4-FFF2-40B4-BE49-F238E27FC236}">
                <a16:creationId xmlns:a16="http://schemas.microsoft.com/office/drawing/2014/main" id="{F229E889-283E-A541-9126-8917A053B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18172" name="Text Box 28">
            <a:extLst>
              <a:ext uri="{FF2B5EF4-FFF2-40B4-BE49-F238E27FC236}">
                <a16:creationId xmlns:a16="http://schemas.microsoft.com/office/drawing/2014/main" id="{8FB611DF-C971-C843-B1FA-DE41B305D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18173" name="Text Box 29">
            <a:extLst>
              <a:ext uri="{FF2B5EF4-FFF2-40B4-BE49-F238E27FC236}">
                <a16:creationId xmlns:a16="http://schemas.microsoft.com/office/drawing/2014/main" id="{63898D7A-E4FF-9D42-B1FD-2DF5F9D0A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18174" name="Text Box 30">
            <a:extLst>
              <a:ext uri="{FF2B5EF4-FFF2-40B4-BE49-F238E27FC236}">
                <a16:creationId xmlns:a16="http://schemas.microsoft.com/office/drawing/2014/main" id="{751C6070-6C88-C847-830B-E72CCF3EF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18175" name="Text Box 31">
            <a:extLst>
              <a:ext uri="{FF2B5EF4-FFF2-40B4-BE49-F238E27FC236}">
                <a16:creationId xmlns:a16="http://schemas.microsoft.com/office/drawing/2014/main" id="{094646C3-9B30-F24C-B83C-4E8314992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18176" name="Text Box 32">
            <a:extLst>
              <a:ext uri="{FF2B5EF4-FFF2-40B4-BE49-F238E27FC236}">
                <a16:creationId xmlns:a16="http://schemas.microsoft.com/office/drawing/2014/main" id="{70C5E24D-DAB5-134C-A82E-2383D38B0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18177" name="Text Box 33">
            <a:extLst>
              <a:ext uri="{FF2B5EF4-FFF2-40B4-BE49-F238E27FC236}">
                <a16:creationId xmlns:a16="http://schemas.microsoft.com/office/drawing/2014/main" id="{C5F565F6-BFB2-1446-BE0C-3CDC5D23B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18178" name="Text Box 34">
            <a:extLst>
              <a:ext uri="{FF2B5EF4-FFF2-40B4-BE49-F238E27FC236}">
                <a16:creationId xmlns:a16="http://schemas.microsoft.com/office/drawing/2014/main" id="{CE168513-DD2C-1B4F-8BA1-038062EC1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18179" name="Text Box 35">
            <a:extLst>
              <a:ext uri="{FF2B5EF4-FFF2-40B4-BE49-F238E27FC236}">
                <a16:creationId xmlns:a16="http://schemas.microsoft.com/office/drawing/2014/main" id="{11E2E95F-F7FD-4D44-B2B0-0B089FD1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18180" name="Text Box 36">
            <a:extLst>
              <a:ext uri="{FF2B5EF4-FFF2-40B4-BE49-F238E27FC236}">
                <a16:creationId xmlns:a16="http://schemas.microsoft.com/office/drawing/2014/main" id="{152AA035-2E6C-D540-813A-4023188F5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421656110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6" grpId="0" animBg="1" autoUpdateAnimBg="0"/>
      <p:bldP spid="518147" grpId="0" animBg="1" autoUpdateAnimBg="0"/>
      <p:bldP spid="518149" grpId="0" animBg="1" autoUpdateAnimBg="0"/>
      <p:bldP spid="518150" grpId="0" autoUpdateAnimBg="0"/>
      <p:bldP spid="518150" grpId="1" autoUpdateAnimBg="0"/>
      <p:bldP spid="518151" grpId="0" animBg="1" autoUpdateAnimBg="0"/>
      <p:bldP spid="518152" grpId="0" animBg="1" autoUpdateAnimBg="0"/>
      <p:bldP spid="518153" grpId="0" animBg="1" autoUpdateAnimBg="0"/>
      <p:bldP spid="518154" grpId="0" animBg="1" autoUpdateAnimBg="0"/>
      <p:bldP spid="518155" grpId="0" animBg="1" autoUpdateAnimBg="0"/>
      <p:bldP spid="518156" grpId="0" animBg="1" autoUpdateAnimBg="0"/>
      <p:bldP spid="518157" grpId="0" animBg="1" autoUpdateAnimBg="0"/>
      <p:bldP spid="518158" grpId="0" animBg="1" autoUpdateAnimBg="0"/>
      <p:bldP spid="518159" grpId="0" animBg="1" autoUpdateAnimBg="0"/>
      <p:bldP spid="518160" grpId="0" animBg="1" autoUpdateAnimBg="0"/>
      <p:bldP spid="518161" grpId="0" animBg="1" autoUpdateAnimBg="0"/>
      <p:bldP spid="518162" grpId="0" animBg="1" autoUpdateAnimBg="0"/>
      <p:bldP spid="518163" grpId="0" animBg="1" autoUpdateAnimBg="0"/>
      <p:bldP spid="518164" grpId="0" animBg="1" autoUpdateAnimBg="0"/>
      <p:bldP spid="518165" grpId="0" animBg="1" autoUpdateAnimBg="0"/>
      <p:bldP spid="518166" grpId="0" animBg="1" autoUpdateAnimBg="0"/>
      <p:bldP spid="518167" grpId="0" animBg="1" autoUpdateAnimBg="0"/>
      <p:bldP spid="518168" grpId="0" animBg="1" autoUpdateAnimBg="0"/>
      <p:bldP spid="518169" grpId="0" animBg="1" autoUpdateAnimBg="0"/>
      <p:bldP spid="518170" grpId="0" animBg="1" autoUpdateAnimBg="0"/>
      <p:bldP spid="518171" grpId="0" animBg="1" autoUpdateAnimBg="0"/>
      <p:bldP spid="518172" grpId="0" animBg="1" autoUpdateAnimBg="0"/>
      <p:bldP spid="518173" grpId="0" animBg="1" autoUpdateAnimBg="0"/>
      <p:bldP spid="518174" grpId="0" animBg="1" autoUpdateAnimBg="0"/>
      <p:bldP spid="518175" grpId="0" animBg="1" autoUpdateAnimBg="0"/>
      <p:bldP spid="518176" grpId="0" animBg="1" autoUpdateAnimBg="0"/>
      <p:bldP spid="518177" grpId="0" animBg="1" autoUpdateAnimBg="0"/>
      <p:bldP spid="518178" grpId="0" animBg="1" autoUpdateAnimBg="0"/>
      <p:bldP spid="518179" grpId="0" animBg="1" autoUpdateAnimBg="0"/>
      <p:bldP spid="51818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Text Box 2">
            <a:extLst>
              <a:ext uri="{FF2B5EF4-FFF2-40B4-BE49-F238E27FC236}">
                <a16:creationId xmlns:a16="http://schemas.microsoft.com/office/drawing/2014/main" id="{28DCAF13-F567-9246-830E-23D801C57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18147" name="Text Box 3">
            <a:extLst>
              <a:ext uri="{FF2B5EF4-FFF2-40B4-BE49-F238E27FC236}">
                <a16:creationId xmlns:a16="http://schemas.microsoft.com/office/drawing/2014/main" id="{15FC2B01-FA35-F845-87D4-764D6FB9A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18148" name="Rectangle 4">
            <a:extLst>
              <a:ext uri="{FF2B5EF4-FFF2-40B4-BE49-F238E27FC236}">
                <a16:creationId xmlns:a16="http://schemas.microsoft.com/office/drawing/2014/main" id="{B9277F61-1157-AC42-9C67-C52DA9F96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12 </a:t>
            </a:r>
          </a:p>
        </p:txBody>
      </p:sp>
      <p:sp>
        <p:nvSpPr>
          <p:cNvPr id="518149" name="Text Box 5">
            <a:extLst>
              <a:ext uri="{FF2B5EF4-FFF2-40B4-BE49-F238E27FC236}">
                <a16:creationId xmlns:a16="http://schemas.microsoft.com/office/drawing/2014/main" id="{4070F010-91D0-BD43-AB8F-ACF8F2CE9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18150" name="Text Box 6">
            <a:extLst>
              <a:ext uri="{FF2B5EF4-FFF2-40B4-BE49-F238E27FC236}">
                <a16:creationId xmlns:a16="http://schemas.microsoft.com/office/drawing/2014/main" id="{A3909AAB-1FE7-F44A-9060-ED9FB755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8534400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dirty="0">
                <a:solidFill>
                  <a:schemeClr val="accent2"/>
                </a:solidFill>
              </a:rPr>
              <a:t>What is ionization?</a:t>
            </a:r>
            <a:endParaRPr lang="en-US" altLang="x-none" sz="2400" dirty="0"/>
          </a:p>
          <a:p>
            <a:pPr>
              <a:buFontTx/>
              <a:buNone/>
              <a:defRPr/>
            </a:pPr>
            <a:r>
              <a:rPr lang="en-US" altLang="x-none" dirty="0">
                <a:solidFill>
                  <a:srgbClr val="00CC00"/>
                </a:solidFill>
              </a:rPr>
              <a:t>A</a:t>
            </a:r>
            <a:r>
              <a:rPr lang="en-US" altLang="x-none" sz="2400" dirty="0"/>
              <a:t> Molecules fall apart into atoms due to heat.</a:t>
            </a:r>
          </a:p>
          <a:p>
            <a:pPr>
              <a:buFontTx/>
              <a:buNone/>
              <a:defRPr/>
            </a:pPr>
            <a:r>
              <a:rPr lang="en-US" altLang="x-none" sz="2400" dirty="0"/>
              <a:t>	Glowing gas is formed.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x-none" dirty="0">
                <a:solidFill>
                  <a:srgbClr val="00CC00"/>
                </a:solidFill>
              </a:rPr>
              <a:t>B </a:t>
            </a:r>
            <a:r>
              <a:rPr lang="en-US" altLang="x-none" sz="2400" dirty="0"/>
              <a:t>Nuclear processes in stars produce dangerous radiation.</a:t>
            </a:r>
          </a:p>
          <a:p>
            <a:pPr marL="0" indent="0">
              <a:buFontTx/>
              <a:buNone/>
              <a:defRPr/>
            </a:pPr>
            <a:r>
              <a:rPr lang="en-US" altLang="x-none" dirty="0">
                <a:solidFill>
                  <a:srgbClr val="00CC00"/>
                </a:solidFill>
              </a:rPr>
              <a:t>C</a:t>
            </a:r>
            <a:r>
              <a:rPr lang="en-US" altLang="x-none" sz="2400" b="0" dirty="0"/>
              <a:t> </a:t>
            </a:r>
            <a:r>
              <a:rPr lang="en-US" altLang="x-none" sz="2400" dirty="0"/>
              <a:t>Atomic nuclei fall apart into neutrons and protons.</a:t>
            </a:r>
          </a:p>
          <a:p>
            <a:pPr marL="0" indent="0">
              <a:buFontTx/>
              <a:buNone/>
              <a:defRPr/>
            </a:pPr>
            <a:r>
              <a:rPr lang="en-US" altLang="x-none" sz="2400" dirty="0"/>
              <a:t>	A neutron star results.</a:t>
            </a:r>
            <a:endParaRPr lang="en-US" altLang="x-none" sz="2400" b="0" dirty="0"/>
          </a:p>
          <a:p>
            <a:pPr marL="0" indent="0">
              <a:buFontTx/>
              <a:buNone/>
              <a:defRPr/>
            </a:pPr>
            <a:r>
              <a:rPr lang="en-US" altLang="x-none" dirty="0">
                <a:solidFill>
                  <a:srgbClr val="FF0000"/>
                </a:solidFill>
              </a:rPr>
              <a:t>D</a:t>
            </a:r>
            <a:r>
              <a:rPr lang="en-US" altLang="x-none" sz="2400" dirty="0">
                <a:solidFill>
                  <a:srgbClr val="FF0000"/>
                </a:solidFill>
              </a:rPr>
              <a:t> Atoms lose (some of) their electrons due to heat or UV</a:t>
            </a:r>
          </a:p>
          <a:p>
            <a:pPr marL="0" indent="0">
              <a:buFontTx/>
              <a:buNone/>
              <a:defRPr/>
            </a:pPr>
            <a:r>
              <a:rPr lang="en-US" altLang="x-none" sz="2400" dirty="0">
                <a:solidFill>
                  <a:srgbClr val="FF0000"/>
                </a:solidFill>
              </a:rPr>
              <a:t>	radiation. The substance becomes plasma.</a:t>
            </a:r>
          </a:p>
        </p:txBody>
      </p:sp>
      <p:sp>
        <p:nvSpPr>
          <p:cNvPr id="518151" name="Text Box 7">
            <a:extLst>
              <a:ext uri="{FF2B5EF4-FFF2-40B4-BE49-F238E27FC236}">
                <a16:creationId xmlns:a16="http://schemas.microsoft.com/office/drawing/2014/main" id="{864600C3-BC89-5B4C-8F09-1B69A10B5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18152" name="Text Box 8">
            <a:extLst>
              <a:ext uri="{FF2B5EF4-FFF2-40B4-BE49-F238E27FC236}">
                <a16:creationId xmlns:a16="http://schemas.microsoft.com/office/drawing/2014/main" id="{E1B0E8E4-73C6-9844-8F06-509601BA1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18153" name="Text Box 9">
            <a:extLst>
              <a:ext uri="{FF2B5EF4-FFF2-40B4-BE49-F238E27FC236}">
                <a16:creationId xmlns:a16="http://schemas.microsoft.com/office/drawing/2014/main" id="{037B44A5-E193-0446-A73D-D0CF69B5B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18154" name="Text Box 10">
            <a:extLst>
              <a:ext uri="{FF2B5EF4-FFF2-40B4-BE49-F238E27FC236}">
                <a16:creationId xmlns:a16="http://schemas.microsoft.com/office/drawing/2014/main" id="{1226E7EC-06D0-9048-9978-745796EA7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18155" name="Text Box 11">
            <a:extLst>
              <a:ext uri="{FF2B5EF4-FFF2-40B4-BE49-F238E27FC236}">
                <a16:creationId xmlns:a16="http://schemas.microsoft.com/office/drawing/2014/main" id="{9AA45469-A5BB-FC43-8C05-02A52F27B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18156" name="Text Box 12">
            <a:extLst>
              <a:ext uri="{FF2B5EF4-FFF2-40B4-BE49-F238E27FC236}">
                <a16:creationId xmlns:a16="http://schemas.microsoft.com/office/drawing/2014/main" id="{B5D2A556-C988-E44E-803F-D2318A831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18157" name="Text Box 13">
            <a:extLst>
              <a:ext uri="{FF2B5EF4-FFF2-40B4-BE49-F238E27FC236}">
                <a16:creationId xmlns:a16="http://schemas.microsoft.com/office/drawing/2014/main" id="{55764B06-C8A3-314E-B645-35069CA65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18158" name="Text Box 14">
            <a:extLst>
              <a:ext uri="{FF2B5EF4-FFF2-40B4-BE49-F238E27FC236}">
                <a16:creationId xmlns:a16="http://schemas.microsoft.com/office/drawing/2014/main" id="{67219C32-E3E2-7044-A4E8-D399F663B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18159" name="Text Box 15">
            <a:extLst>
              <a:ext uri="{FF2B5EF4-FFF2-40B4-BE49-F238E27FC236}">
                <a16:creationId xmlns:a16="http://schemas.microsoft.com/office/drawing/2014/main" id="{9564F6AA-48CB-C946-A995-1CFEB9564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18160" name="Text Box 16">
            <a:extLst>
              <a:ext uri="{FF2B5EF4-FFF2-40B4-BE49-F238E27FC236}">
                <a16:creationId xmlns:a16="http://schemas.microsoft.com/office/drawing/2014/main" id="{8E3FA513-ADBB-734A-BD50-4575AA28F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18161" name="Text Box 17">
            <a:extLst>
              <a:ext uri="{FF2B5EF4-FFF2-40B4-BE49-F238E27FC236}">
                <a16:creationId xmlns:a16="http://schemas.microsoft.com/office/drawing/2014/main" id="{78FFA3F9-D9CF-4949-91ED-A136894BB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18162" name="Text Box 18">
            <a:extLst>
              <a:ext uri="{FF2B5EF4-FFF2-40B4-BE49-F238E27FC236}">
                <a16:creationId xmlns:a16="http://schemas.microsoft.com/office/drawing/2014/main" id="{6B8A1518-CEE3-A947-9573-6285ABB54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18163" name="Text Box 19">
            <a:extLst>
              <a:ext uri="{FF2B5EF4-FFF2-40B4-BE49-F238E27FC236}">
                <a16:creationId xmlns:a16="http://schemas.microsoft.com/office/drawing/2014/main" id="{CD6D1A40-41CE-9C4F-8E6E-B8A4C927A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18164" name="Text Box 20">
            <a:extLst>
              <a:ext uri="{FF2B5EF4-FFF2-40B4-BE49-F238E27FC236}">
                <a16:creationId xmlns:a16="http://schemas.microsoft.com/office/drawing/2014/main" id="{7A5FE229-BD6E-2245-A3FC-3962596B5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18165" name="Text Box 21">
            <a:extLst>
              <a:ext uri="{FF2B5EF4-FFF2-40B4-BE49-F238E27FC236}">
                <a16:creationId xmlns:a16="http://schemas.microsoft.com/office/drawing/2014/main" id="{794549ED-F9ED-C740-B568-880F2CA0D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18166" name="Text Box 22">
            <a:extLst>
              <a:ext uri="{FF2B5EF4-FFF2-40B4-BE49-F238E27FC236}">
                <a16:creationId xmlns:a16="http://schemas.microsoft.com/office/drawing/2014/main" id="{E37F0816-9910-3C43-BE91-F72746DAC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18167" name="Text Box 23">
            <a:extLst>
              <a:ext uri="{FF2B5EF4-FFF2-40B4-BE49-F238E27FC236}">
                <a16:creationId xmlns:a16="http://schemas.microsoft.com/office/drawing/2014/main" id="{2B432510-DBDB-C946-A845-FF2B207BF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18168" name="Text Box 24">
            <a:extLst>
              <a:ext uri="{FF2B5EF4-FFF2-40B4-BE49-F238E27FC236}">
                <a16:creationId xmlns:a16="http://schemas.microsoft.com/office/drawing/2014/main" id="{C74579BA-7CD4-C04F-96F3-F61A84D3F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18169" name="Text Box 25">
            <a:extLst>
              <a:ext uri="{FF2B5EF4-FFF2-40B4-BE49-F238E27FC236}">
                <a16:creationId xmlns:a16="http://schemas.microsoft.com/office/drawing/2014/main" id="{BE613381-1793-B84F-BA8E-CBD112B1C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18170" name="Text Box 26">
            <a:extLst>
              <a:ext uri="{FF2B5EF4-FFF2-40B4-BE49-F238E27FC236}">
                <a16:creationId xmlns:a16="http://schemas.microsoft.com/office/drawing/2014/main" id="{BD4D96B5-535C-5843-BB71-28D04DABE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18171" name="Text Box 27">
            <a:extLst>
              <a:ext uri="{FF2B5EF4-FFF2-40B4-BE49-F238E27FC236}">
                <a16:creationId xmlns:a16="http://schemas.microsoft.com/office/drawing/2014/main" id="{70474C06-B08E-CF41-9629-57CF3FFD5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18172" name="Text Box 28">
            <a:extLst>
              <a:ext uri="{FF2B5EF4-FFF2-40B4-BE49-F238E27FC236}">
                <a16:creationId xmlns:a16="http://schemas.microsoft.com/office/drawing/2014/main" id="{2E45B872-3794-5546-AAE2-4937D835E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18173" name="Text Box 29">
            <a:extLst>
              <a:ext uri="{FF2B5EF4-FFF2-40B4-BE49-F238E27FC236}">
                <a16:creationId xmlns:a16="http://schemas.microsoft.com/office/drawing/2014/main" id="{9956169E-002E-A44E-8B70-ABA2D5A48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18174" name="Text Box 30">
            <a:extLst>
              <a:ext uri="{FF2B5EF4-FFF2-40B4-BE49-F238E27FC236}">
                <a16:creationId xmlns:a16="http://schemas.microsoft.com/office/drawing/2014/main" id="{81D3D012-F845-1242-BFA0-2D3AD3F99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18175" name="Text Box 31">
            <a:extLst>
              <a:ext uri="{FF2B5EF4-FFF2-40B4-BE49-F238E27FC236}">
                <a16:creationId xmlns:a16="http://schemas.microsoft.com/office/drawing/2014/main" id="{22C76C57-9E08-3C48-A236-9FC825F03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18176" name="Text Box 32">
            <a:extLst>
              <a:ext uri="{FF2B5EF4-FFF2-40B4-BE49-F238E27FC236}">
                <a16:creationId xmlns:a16="http://schemas.microsoft.com/office/drawing/2014/main" id="{7C62CCAA-EA62-7543-BC4F-042FA580E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18177" name="Text Box 33">
            <a:extLst>
              <a:ext uri="{FF2B5EF4-FFF2-40B4-BE49-F238E27FC236}">
                <a16:creationId xmlns:a16="http://schemas.microsoft.com/office/drawing/2014/main" id="{D06DE2EC-506D-8644-A1A0-70B278E59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18178" name="Text Box 34">
            <a:extLst>
              <a:ext uri="{FF2B5EF4-FFF2-40B4-BE49-F238E27FC236}">
                <a16:creationId xmlns:a16="http://schemas.microsoft.com/office/drawing/2014/main" id="{8FA429DC-71E6-3147-8477-2C1E08763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18179" name="Text Box 35">
            <a:extLst>
              <a:ext uri="{FF2B5EF4-FFF2-40B4-BE49-F238E27FC236}">
                <a16:creationId xmlns:a16="http://schemas.microsoft.com/office/drawing/2014/main" id="{CB4B75EB-F7FD-9640-8434-C4E7A47DD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353958392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6" grpId="0" animBg="1" autoUpdateAnimBg="0"/>
      <p:bldP spid="518147" grpId="0" animBg="1" autoUpdateAnimBg="0"/>
      <p:bldP spid="518149" grpId="0" animBg="1" autoUpdateAnimBg="0"/>
      <p:bldP spid="518150" grpId="0" autoUpdateAnimBg="0"/>
      <p:bldP spid="518150" grpId="1" autoUpdateAnimBg="0"/>
      <p:bldP spid="518151" grpId="0" animBg="1" autoUpdateAnimBg="0"/>
      <p:bldP spid="518152" grpId="0" animBg="1" autoUpdateAnimBg="0"/>
      <p:bldP spid="518153" grpId="0" animBg="1" autoUpdateAnimBg="0"/>
      <p:bldP spid="518154" grpId="0" animBg="1" autoUpdateAnimBg="0"/>
      <p:bldP spid="518155" grpId="0" animBg="1" autoUpdateAnimBg="0"/>
      <p:bldP spid="518156" grpId="0" animBg="1" autoUpdateAnimBg="0"/>
      <p:bldP spid="518157" grpId="0" animBg="1" autoUpdateAnimBg="0"/>
      <p:bldP spid="518158" grpId="0" animBg="1" autoUpdateAnimBg="0"/>
      <p:bldP spid="518159" grpId="0" animBg="1" autoUpdateAnimBg="0"/>
      <p:bldP spid="518160" grpId="0" animBg="1" autoUpdateAnimBg="0"/>
      <p:bldP spid="518161" grpId="0" animBg="1" autoUpdateAnimBg="0"/>
      <p:bldP spid="518162" grpId="0" animBg="1" autoUpdateAnimBg="0"/>
      <p:bldP spid="518163" grpId="0" animBg="1" autoUpdateAnimBg="0"/>
      <p:bldP spid="518164" grpId="0" animBg="1" autoUpdateAnimBg="0"/>
      <p:bldP spid="518165" grpId="0" animBg="1" autoUpdateAnimBg="0"/>
      <p:bldP spid="518166" grpId="0" animBg="1" autoUpdateAnimBg="0"/>
      <p:bldP spid="518167" grpId="0" animBg="1" autoUpdateAnimBg="0"/>
      <p:bldP spid="518168" grpId="0" animBg="1" autoUpdateAnimBg="0"/>
      <p:bldP spid="518169" grpId="0" animBg="1" autoUpdateAnimBg="0"/>
      <p:bldP spid="518170" grpId="0" animBg="1" autoUpdateAnimBg="0"/>
      <p:bldP spid="518171" grpId="0" animBg="1" autoUpdateAnimBg="0"/>
      <p:bldP spid="518172" grpId="0" animBg="1" autoUpdateAnimBg="0"/>
      <p:bldP spid="518173" grpId="0" animBg="1" autoUpdateAnimBg="0"/>
      <p:bldP spid="518174" grpId="0" animBg="1" autoUpdateAnimBg="0"/>
      <p:bldP spid="518175" grpId="0" animBg="1" autoUpdateAnimBg="0"/>
      <p:bldP spid="518176" grpId="0" animBg="1" autoUpdateAnimBg="0"/>
      <p:bldP spid="518177" grpId="0" animBg="1" autoUpdateAnimBg="0"/>
      <p:bldP spid="518178" grpId="0" animBg="1" autoUpdateAnimBg="0"/>
      <p:bldP spid="51817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>
            <a:extLst>
              <a:ext uri="{FF2B5EF4-FFF2-40B4-BE49-F238E27FC236}">
                <a16:creationId xmlns:a16="http://schemas.microsoft.com/office/drawing/2014/main" id="{A429C11A-8A20-3541-93DC-4437AC2E1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2971800" cy="533400"/>
          </a:xfrm>
        </p:spPr>
        <p:txBody>
          <a:bodyPr/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cs typeface="+mj-cs"/>
              </a:rPr>
              <a:t>Cosmic rays</a:t>
            </a:r>
          </a:p>
        </p:txBody>
      </p:sp>
      <p:pic>
        <p:nvPicPr>
          <p:cNvPr id="33795" name="Picture 5" descr="CosmicRayShower">
            <a:extLst>
              <a:ext uri="{FF2B5EF4-FFF2-40B4-BE49-F238E27FC236}">
                <a16:creationId xmlns:a16="http://schemas.microsoft.com/office/drawing/2014/main" id="{53F1EE34-EFBA-1F45-8CED-98B5CA7D7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515938"/>
            <a:ext cx="423227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SolarWind-0">
            <a:extLst>
              <a:ext uri="{FF2B5EF4-FFF2-40B4-BE49-F238E27FC236}">
                <a16:creationId xmlns:a16="http://schemas.microsoft.com/office/drawing/2014/main" id="{5741E8EF-5786-7F4F-9689-ED323B7CC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30480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7">
            <a:extLst>
              <a:ext uri="{FF2B5EF4-FFF2-40B4-BE49-F238E27FC236}">
                <a16:creationId xmlns:a16="http://schemas.microsoft.com/office/drawing/2014/main" id="{71729CE0-807D-3D4B-BE76-1EDD20256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66800"/>
            <a:ext cx="226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The Solar Wind</a:t>
            </a:r>
          </a:p>
        </p:txBody>
      </p:sp>
      <p:sp>
        <p:nvSpPr>
          <p:cNvPr id="33798" name="Text Box 8">
            <a:extLst>
              <a:ext uri="{FF2B5EF4-FFF2-40B4-BE49-F238E27FC236}">
                <a16:creationId xmlns:a16="http://schemas.microsoft.com/office/drawing/2014/main" id="{C4EF0632-A333-F941-9C30-0FE65A9A1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3962400"/>
            <a:ext cx="308610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protons, electrons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Earth</a:t>
            </a:r>
            <a:r>
              <a:rPr lang="ja-JP" altLang="en-US" sz="1800" i="1">
                <a:solidFill>
                  <a:srgbClr val="FFC0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1800" i="1">
                <a:solidFill>
                  <a:srgbClr val="FFC000"/>
                </a:solidFill>
              </a:rPr>
              <a:t>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atmosphere and magnetic field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absorb them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i="1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(dangerous for astronauts)</a:t>
            </a:r>
          </a:p>
        </p:txBody>
      </p:sp>
      <p:sp>
        <p:nvSpPr>
          <p:cNvPr id="33799" name="Text Box 9">
            <a:extLst>
              <a:ext uri="{FF2B5EF4-FFF2-40B4-BE49-F238E27FC236}">
                <a16:creationId xmlns:a16="http://schemas.microsoft.com/office/drawing/2014/main" id="{FCCC86AF-83FB-E849-981D-4F8E9F649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011738"/>
            <a:ext cx="3625850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very energetic protons &amp; nuclei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Break up into showers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of many less energetic particles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in the atmosphere.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i="1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 (always present: causes mutations)</a:t>
            </a:r>
          </a:p>
        </p:txBody>
      </p:sp>
      <p:sp>
        <p:nvSpPr>
          <p:cNvPr id="33800" name="Text Box 10">
            <a:extLst>
              <a:ext uri="{FF2B5EF4-FFF2-40B4-BE49-F238E27FC236}">
                <a16:creationId xmlns:a16="http://schemas.microsoft.com/office/drawing/2014/main" id="{70C9476E-0C5C-A647-B024-7E8A71359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638" y="0"/>
            <a:ext cx="2943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From Deep Space </a:t>
            </a:r>
            <a:r>
              <a:rPr lang="en-US" altLang="en-US" sz="1800">
                <a:solidFill>
                  <a:srgbClr val="66FFFF"/>
                </a:solidFill>
              </a:rPr>
              <a:t>(??)</a:t>
            </a:r>
          </a:p>
        </p:txBody>
      </p:sp>
    </p:spTree>
    <p:extLst>
      <p:ext uri="{BB962C8B-B14F-4D97-AF65-F5344CB8AC3E}">
        <p14:creationId xmlns:p14="http://schemas.microsoft.com/office/powerpoint/2010/main" val="687058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6C6EB27-01CC-BE44-943D-5C920B6F8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080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Text Box 2">
            <a:extLst>
              <a:ext uri="{FF2B5EF4-FFF2-40B4-BE49-F238E27FC236}">
                <a16:creationId xmlns:a16="http://schemas.microsoft.com/office/drawing/2014/main" id="{B7904F40-6663-EA40-B1DF-78B3F2093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34531" name="Text Box 3">
            <a:extLst>
              <a:ext uri="{FF2B5EF4-FFF2-40B4-BE49-F238E27FC236}">
                <a16:creationId xmlns:a16="http://schemas.microsoft.com/office/drawing/2014/main" id="{1DF60667-9CE9-A845-A3EA-0E61FE5B5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534532" name="Rectangle 4">
            <a:extLst>
              <a:ext uri="{FF2B5EF4-FFF2-40B4-BE49-F238E27FC236}">
                <a16:creationId xmlns:a16="http://schemas.microsoft.com/office/drawing/2014/main" id="{50EF6D17-D311-4749-ACD6-075356F51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>
                <a:solidFill>
                  <a:srgbClr val="FF0000"/>
                </a:solidFill>
                <a:cs typeface="+mj-cs"/>
              </a:rPr>
              <a:t>Question 13 </a:t>
            </a:r>
            <a:endParaRPr lang="en-US" sz="60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534533" name="Text Box 5">
            <a:extLst>
              <a:ext uri="{FF2B5EF4-FFF2-40B4-BE49-F238E27FC236}">
                <a16:creationId xmlns:a16="http://schemas.microsoft.com/office/drawing/2014/main" id="{FCA586C6-0758-3C48-A419-A5AD48767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534534" name="Text Box 6">
            <a:extLst>
              <a:ext uri="{FF2B5EF4-FFF2-40B4-BE49-F238E27FC236}">
                <a16:creationId xmlns:a16="http://schemas.microsoft.com/office/drawing/2014/main" id="{452D7074-943D-1141-8837-863BC8337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534535" name="Text Box 7">
            <a:extLst>
              <a:ext uri="{FF2B5EF4-FFF2-40B4-BE49-F238E27FC236}">
                <a16:creationId xmlns:a16="http://schemas.microsoft.com/office/drawing/2014/main" id="{2BEC7F13-E146-9D44-8957-071F4CF5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34536" name="Text Box 8">
            <a:extLst>
              <a:ext uri="{FF2B5EF4-FFF2-40B4-BE49-F238E27FC236}">
                <a16:creationId xmlns:a16="http://schemas.microsoft.com/office/drawing/2014/main" id="{B383423F-68F1-9942-A883-70FF0C7A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34537" name="Text Box 9">
            <a:extLst>
              <a:ext uri="{FF2B5EF4-FFF2-40B4-BE49-F238E27FC236}">
                <a16:creationId xmlns:a16="http://schemas.microsoft.com/office/drawing/2014/main" id="{7A8FDDF6-E4AB-154C-9620-F8A2A3853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34538" name="Text Box 10">
            <a:extLst>
              <a:ext uri="{FF2B5EF4-FFF2-40B4-BE49-F238E27FC236}">
                <a16:creationId xmlns:a16="http://schemas.microsoft.com/office/drawing/2014/main" id="{82F90690-2B34-484C-A04F-7458D2E6A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34539" name="Text Box 11">
            <a:extLst>
              <a:ext uri="{FF2B5EF4-FFF2-40B4-BE49-F238E27FC236}">
                <a16:creationId xmlns:a16="http://schemas.microsoft.com/office/drawing/2014/main" id="{AC16C30A-1F48-EB48-B3D9-4480869C3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34540" name="Text Box 12">
            <a:extLst>
              <a:ext uri="{FF2B5EF4-FFF2-40B4-BE49-F238E27FC236}">
                <a16:creationId xmlns:a16="http://schemas.microsoft.com/office/drawing/2014/main" id="{F58FDE93-1C4A-4948-BA65-836B846D3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34541" name="Text Box 13">
            <a:extLst>
              <a:ext uri="{FF2B5EF4-FFF2-40B4-BE49-F238E27FC236}">
                <a16:creationId xmlns:a16="http://schemas.microsoft.com/office/drawing/2014/main" id="{A5D222E6-839F-1640-80A2-A5A780718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34542" name="Text Box 14">
            <a:extLst>
              <a:ext uri="{FF2B5EF4-FFF2-40B4-BE49-F238E27FC236}">
                <a16:creationId xmlns:a16="http://schemas.microsoft.com/office/drawing/2014/main" id="{DA53E34C-CF23-5645-B5B5-A4BFC4DF7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34543" name="Text Box 15">
            <a:extLst>
              <a:ext uri="{FF2B5EF4-FFF2-40B4-BE49-F238E27FC236}">
                <a16:creationId xmlns:a16="http://schemas.microsoft.com/office/drawing/2014/main" id="{E5EB2CFD-1DE7-FA40-B84D-2949487D8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34544" name="Text Box 16">
            <a:extLst>
              <a:ext uri="{FF2B5EF4-FFF2-40B4-BE49-F238E27FC236}">
                <a16:creationId xmlns:a16="http://schemas.microsoft.com/office/drawing/2014/main" id="{D2F0B268-B95D-224E-93D5-C22042C8E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34545" name="Text Box 17">
            <a:extLst>
              <a:ext uri="{FF2B5EF4-FFF2-40B4-BE49-F238E27FC236}">
                <a16:creationId xmlns:a16="http://schemas.microsoft.com/office/drawing/2014/main" id="{F0C3FEF0-3F51-504C-A324-3145A6BBF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34546" name="Text Box 18">
            <a:extLst>
              <a:ext uri="{FF2B5EF4-FFF2-40B4-BE49-F238E27FC236}">
                <a16:creationId xmlns:a16="http://schemas.microsoft.com/office/drawing/2014/main" id="{336605DD-708D-7147-BBD7-0DAF465FF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34547" name="Text Box 19">
            <a:extLst>
              <a:ext uri="{FF2B5EF4-FFF2-40B4-BE49-F238E27FC236}">
                <a16:creationId xmlns:a16="http://schemas.microsoft.com/office/drawing/2014/main" id="{A1908077-F385-8A42-A16F-11902D43B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34548" name="Text Box 20">
            <a:extLst>
              <a:ext uri="{FF2B5EF4-FFF2-40B4-BE49-F238E27FC236}">
                <a16:creationId xmlns:a16="http://schemas.microsoft.com/office/drawing/2014/main" id="{77BDDDB8-7CAB-5744-AB8F-F5CC12EF7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34549" name="Text Box 21">
            <a:extLst>
              <a:ext uri="{FF2B5EF4-FFF2-40B4-BE49-F238E27FC236}">
                <a16:creationId xmlns:a16="http://schemas.microsoft.com/office/drawing/2014/main" id="{E1F4BF89-DD98-7F48-8459-706B21643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34550" name="Text Box 22">
            <a:extLst>
              <a:ext uri="{FF2B5EF4-FFF2-40B4-BE49-F238E27FC236}">
                <a16:creationId xmlns:a16="http://schemas.microsoft.com/office/drawing/2014/main" id="{85BAB19F-ED11-E84B-A2C6-12FFF7796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34551" name="Text Box 23">
            <a:extLst>
              <a:ext uri="{FF2B5EF4-FFF2-40B4-BE49-F238E27FC236}">
                <a16:creationId xmlns:a16="http://schemas.microsoft.com/office/drawing/2014/main" id="{59874752-116D-F74F-9CAE-0393B2689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34552" name="Text Box 24">
            <a:extLst>
              <a:ext uri="{FF2B5EF4-FFF2-40B4-BE49-F238E27FC236}">
                <a16:creationId xmlns:a16="http://schemas.microsoft.com/office/drawing/2014/main" id="{5ADC7C7A-0FDC-3349-8076-B09F9D864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34553" name="Text Box 25">
            <a:extLst>
              <a:ext uri="{FF2B5EF4-FFF2-40B4-BE49-F238E27FC236}">
                <a16:creationId xmlns:a16="http://schemas.microsoft.com/office/drawing/2014/main" id="{838E958F-A06B-2348-9571-51F232055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34554" name="Text Box 26">
            <a:extLst>
              <a:ext uri="{FF2B5EF4-FFF2-40B4-BE49-F238E27FC236}">
                <a16:creationId xmlns:a16="http://schemas.microsoft.com/office/drawing/2014/main" id="{3576A660-AD33-744D-816A-E22722143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34555" name="Text Box 27">
            <a:extLst>
              <a:ext uri="{FF2B5EF4-FFF2-40B4-BE49-F238E27FC236}">
                <a16:creationId xmlns:a16="http://schemas.microsoft.com/office/drawing/2014/main" id="{1782613E-4574-D342-9C2A-840235375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34556" name="Text Box 28">
            <a:extLst>
              <a:ext uri="{FF2B5EF4-FFF2-40B4-BE49-F238E27FC236}">
                <a16:creationId xmlns:a16="http://schemas.microsoft.com/office/drawing/2014/main" id="{F0E94FA2-762B-AA4D-BF36-DC0D542A7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34557" name="Text Box 29">
            <a:extLst>
              <a:ext uri="{FF2B5EF4-FFF2-40B4-BE49-F238E27FC236}">
                <a16:creationId xmlns:a16="http://schemas.microsoft.com/office/drawing/2014/main" id="{6B9A15CB-9283-344F-A5C6-368677C9D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34559" name="Text Box 31">
            <a:extLst>
              <a:ext uri="{FF2B5EF4-FFF2-40B4-BE49-F238E27FC236}">
                <a16:creationId xmlns:a16="http://schemas.microsoft.com/office/drawing/2014/main" id="{9AB36D7F-66BB-334E-8840-39A2868FC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73152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of the following causes a noticeable amount of radiation, present on Earth?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The Solar Wind.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ja-JP" altLang="en-US" sz="24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dirty="0">
                <a:solidFill>
                  <a:schemeClr val="accent2"/>
                </a:solidFill>
              </a:rPr>
              <a:t>Deep Space</a:t>
            </a:r>
            <a:r>
              <a:rPr lang="ja-JP" altLang="en-US" sz="24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dirty="0">
                <a:solidFill>
                  <a:schemeClr val="accent2"/>
                </a:solidFill>
              </a:rPr>
              <a:t> cosmic rays.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Radiation from nuclear reactors.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Radiation from naturally occurring decays.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 </a:t>
            </a:r>
            <a:r>
              <a:rPr lang="en-US" altLang="en-US" sz="2400" dirty="0"/>
              <a:t>I and III.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II.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I, II and III.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None of the above.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All of the above.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3D7EDF-AE62-6A44-8A90-050A2C47F00C}"/>
              </a:ext>
            </a:extLst>
          </p:cNvPr>
          <p:cNvSpPr txBox="1"/>
          <p:nvPr/>
        </p:nvSpPr>
        <p:spPr>
          <a:xfrm>
            <a:off x="152400" y="76200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1" dirty="0"/>
              <a:t>(45)</a:t>
            </a:r>
          </a:p>
        </p:txBody>
      </p:sp>
    </p:spTree>
    <p:extLst>
      <p:ext uri="{BB962C8B-B14F-4D97-AF65-F5344CB8AC3E}">
        <p14:creationId xmlns:p14="http://schemas.microsoft.com/office/powerpoint/2010/main" val="30253288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0" grpId="0" animBg="1"/>
      <p:bldP spid="534531" grpId="0" animBg="1"/>
      <p:bldP spid="534533" grpId="0" animBg="1"/>
      <p:bldP spid="534534" grpId="0" animBg="1"/>
      <p:bldP spid="534535" grpId="0" animBg="1"/>
      <p:bldP spid="534536" grpId="0" animBg="1"/>
      <p:bldP spid="534537" grpId="0" animBg="1"/>
      <p:bldP spid="534538" grpId="0" animBg="1"/>
      <p:bldP spid="534539" grpId="0" animBg="1"/>
      <p:bldP spid="534540" grpId="0" animBg="1"/>
      <p:bldP spid="534541" grpId="0" animBg="1"/>
      <p:bldP spid="534542" grpId="0" animBg="1"/>
      <p:bldP spid="534543" grpId="0" animBg="1"/>
      <p:bldP spid="534544" grpId="0" animBg="1"/>
      <p:bldP spid="534545" grpId="0" animBg="1"/>
      <p:bldP spid="534546" grpId="0" animBg="1"/>
      <p:bldP spid="534547" grpId="0" animBg="1"/>
      <p:bldP spid="534548" grpId="0" animBg="1"/>
      <p:bldP spid="534549" grpId="0" animBg="1"/>
      <p:bldP spid="534550" grpId="0" animBg="1"/>
      <p:bldP spid="534551" grpId="0" animBg="1"/>
      <p:bldP spid="534552" grpId="0" animBg="1"/>
      <p:bldP spid="534553" grpId="0" animBg="1"/>
      <p:bldP spid="534554" grpId="0" animBg="1"/>
      <p:bldP spid="534555" grpId="0" animBg="1"/>
      <p:bldP spid="534556" grpId="0" animBg="1"/>
      <p:bldP spid="534557" grpId="0" animBg="1"/>
      <p:bldP spid="534559" grpId="0"/>
      <p:bldP spid="534559" grpId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1669</Words>
  <Application>Microsoft Macintosh PowerPoint</Application>
  <PresentationFormat>On-screen Show (4:3)</PresentationFormat>
  <Paragraphs>577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ＭＳ Ｐゴシック</vt:lpstr>
      <vt:lpstr>Arial</vt:lpstr>
      <vt:lpstr>Symbol</vt:lpstr>
      <vt:lpstr>Times</vt:lpstr>
      <vt:lpstr>Wingdings</vt:lpstr>
      <vt:lpstr>Blank Presentation</vt:lpstr>
      <vt:lpstr>Setup:</vt:lpstr>
      <vt:lpstr>Review questions coming …</vt:lpstr>
      <vt:lpstr>Question 4 </vt:lpstr>
      <vt:lpstr>Question 5 </vt:lpstr>
      <vt:lpstr>Question 6 </vt:lpstr>
      <vt:lpstr>Question 7 </vt:lpstr>
      <vt:lpstr>Question 8 </vt:lpstr>
      <vt:lpstr>What is in an atom?</vt:lpstr>
      <vt:lpstr>What is in an atom?</vt:lpstr>
      <vt:lpstr>Questions coming …</vt:lpstr>
      <vt:lpstr>Question 9 </vt:lpstr>
      <vt:lpstr>Question 10 </vt:lpstr>
      <vt:lpstr>Phases</vt:lpstr>
      <vt:lpstr> </vt:lpstr>
      <vt:lpstr>Questions coming …</vt:lpstr>
      <vt:lpstr>Question 11 </vt:lpstr>
      <vt:lpstr>Question 12 </vt:lpstr>
      <vt:lpstr>Cosmic rays</vt:lpstr>
      <vt:lpstr>Question coming …</vt:lpstr>
      <vt:lpstr>Question 13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248</cp:revision>
  <dcterms:modified xsi:type="dcterms:W3CDTF">2026-10-06T16:44:41Z</dcterms:modified>
</cp:coreProperties>
</file>