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590" r:id="rId2"/>
    <p:sldId id="292" r:id="rId3"/>
    <p:sldId id="299" r:id="rId4"/>
    <p:sldId id="286" r:id="rId5"/>
    <p:sldId id="285" r:id="rId6"/>
    <p:sldId id="395" r:id="rId7"/>
    <p:sldId id="338" r:id="rId8"/>
    <p:sldId id="339" r:id="rId9"/>
    <p:sldId id="305" r:id="rId10"/>
    <p:sldId id="306" r:id="rId11"/>
    <p:sldId id="309" r:id="rId12"/>
    <p:sldId id="310" r:id="rId13"/>
    <p:sldId id="311" r:id="rId14"/>
    <p:sldId id="312" r:id="rId1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01"/>
    <p:restoredTop sz="97847"/>
  </p:normalViewPr>
  <p:slideViewPr>
    <p:cSldViewPr>
      <p:cViewPr varScale="1">
        <p:scale>
          <a:sx n="155" d="100"/>
          <a:sy n="155" d="100"/>
        </p:scale>
        <p:origin x="2424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0" d="100"/>
          <a:sy n="80" d="100"/>
        </p:scale>
        <p:origin x="-1856" y="-12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7A1C16A-F3C0-D244-AFDE-39A98ECE2E9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A564EBC-0E57-6A49-9637-897786164A6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ＭＳ Ｐゴシック" charset="-128"/>
              </a:defRPr>
            </a:lvl1pPr>
          </a:lstStyle>
          <a:p>
            <a:pPr>
              <a:defRPr/>
            </a:pPr>
            <a:fld id="{C60EFCF8-E533-1642-B292-2A393803D99F}" type="datetimeFigureOut">
              <a:rPr lang="en-US"/>
              <a:pPr>
                <a:defRPr/>
              </a:pPr>
              <a:t>9/17/26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9D96E75-D676-3146-AFED-E157038810C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4903C47-A75B-B141-B772-AFBB8C111C8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AB97099-B601-9F45-B348-9F6BE6DA359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BD8E72C2-4B82-BA4B-82D6-8BDE7BC621F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24DC070F-54D2-DB4F-BCA2-4D8B5A6113B5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>
            <a:extLst>
              <a:ext uri="{FF2B5EF4-FFF2-40B4-BE49-F238E27FC236}">
                <a16:creationId xmlns:a16="http://schemas.microsoft.com/office/drawing/2014/main" id="{A605776C-8030-2E44-86E4-B96D06CAA3FE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3" name="Rectangle 5">
            <a:extLst>
              <a:ext uri="{FF2B5EF4-FFF2-40B4-BE49-F238E27FC236}">
                <a16:creationId xmlns:a16="http://schemas.microsoft.com/office/drawing/2014/main" id="{4EFA1453-7C0F-4849-B8DA-926444B83BD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174" name="Rectangle 6">
            <a:extLst>
              <a:ext uri="{FF2B5EF4-FFF2-40B4-BE49-F238E27FC236}">
                <a16:creationId xmlns:a16="http://schemas.microsoft.com/office/drawing/2014/main" id="{CA4F4363-A53B-7E41-A414-22D29BF30D56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5" name="Rectangle 7">
            <a:extLst>
              <a:ext uri="{FF2B5EF4-FFF2-40B4-BE49-F238E27FC236}">
                <a16:creationId xmlns:a16="http://schemas.microsoft.com/office/drawing/2014/main" id="{F2AE028F-EFAC-BC42-B4E6-69A088C9424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CB33AF2-29AC-3343-BD72-D998D7D50B0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>
            <a:extLst>
              <a:ext uri="{FF2B5EF4-FFF2-40B4-BE49-F238E27FC236}">
                <a16:creationId xmlns:a16="http://schemas.microsoft.com/office/drawing/2014/main" id="{9B21AC5C-0FDD-FB42-B6D9-F58D3EF0CEB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DCF51860-D9F0-A14C-9DEF-F704D4832704}" type="slidenum">
              <a:rPr lang="en-US" altLang="en-US" sz="1200" smtClean="0"/>
              <a:pPr/>
              <a:t>1</a:t>
            </a:fld>
            <a:endParaRPr lang="en-US" altLang="en-US" sz="1200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E0E440F0-2B8B-EA42-BBB2-B79B6908BD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4566E525-ACE6-D24B-B67F-CD338E28B6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7">
            <a:extLst>
              <a:ext uri="{FF2B5EF4-FFF2-40B4-BE49-F238E27FC236}">
                <a16:creationId xmlns:a16="http://schemas.microsoft.com/office/drawing/2014/main" id="{8331FB9C-AB4F-6D42-BC31-B63155BED17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D03A90F2-A2B4-4A41-903D-9F9151E1B769}" type="slidenum">
              <a:rPr lang="en-US" altLang="en-US" sz="1200"/>
              <a:pPr/>
              <a:t>2</a:t>
            </a:fld>
            <a:endParaRPr lang="en-US" altLang="en-US" sz="1200"/>
          </a:p>
        </p:txBody>
      </p:sp>
      <p:sp>
        <p:nvSpPr>
          <p:cNvPr id="28674" name="Rectangle 2">
            <a:extLst>
              <a:ext uri="{FF2B5EF4-FFF2-40B4-BE49-F238E27FC236}">
                <a16:creationId xmlns:a16="http://schemas.microsoft.com/office/drawing/2014/main" id="{9CD444B4-8F45-FB4B-9349-FFD732771E2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>
            <a:extLst>
              <a:ext uri="{FF2B5EF4-FFF2-40B4-BE49-F238E27FC236}">
                <a16:creationId xmlns:a16="http://schemas.microsoft.com/office/drawing/2014/main" id="{49BB1924-E9AE-584C-83B1-15252AC967F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7">
            <a:extLst>
              <a:ext uri="{FF2B5EF4-FFF2-40B4-BE49-F238E27FC236}">
                <a16:creationId xmlns:a16="http://schemas.microsoft.com/office/drawing/2014/main" id="{C921824C-A11F-D246-852D-F3134A2E0AA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CE71E39D-1EC7-7B45-8877-0D80CCE8ED0B}" type="slidenum">
              <a:rPr lang="en-US" altLang="en-US" sz="1200"/>
              <a:pPr/>
              <a:t>3</a:t>
            </a:fld>
            <a:endParaRPr lang="en-US" altLang="en-US" sz="1200"/>
          </a:p>
        </p:txBody>
      </p:sp>
      <p:sp>
        <p:nvSpPr>
          <p:cNvPr id="49154" name="Rectangle 2">
            <a:extLst>
              <a:ext uri="{FF2B5EF4-FFF2-40B4-BE49-F238E27FC236}">
                <a16:creationId xmlns:a16="http://schemas.microsoft.com/office/drawing/2014/main" id="{D6BDD9C0-001F-2640-BAB9-09548A50339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1" name="Rectangle 3">
            <a:extLst>
              <a:ext uri="{FF2B5EF4-FFF2-40B4-BE49-F238E27FC236}">
                <a16:creationId xmlns:a16="http://schemas.microsoft.com/office/drawing/2014/main" id="{78DD6E67-4D46-F841-B36E-E5ADCA5B3A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7">
            <a:extLst>
              <a:ext uri="{FF2B5EF4-FFF2-40B4-BE49-F238E27FC236}">
                <a16:creationId xmlns:a16="http://schemas.microsoft.com/office/drawing/2014/main" id="{2E0B9CA4-29E7-6946-9B52-50F798572E5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882A73B1-5164-BE44-9ED7-6D492DA293C3}" type="slidenum">
              <a:rPr lang="en-US" altLang="en-US" sz="1200"/>
              <a:pPr/>
              <a:t>4</a:t>
            </a:fld>
            <a:endParaRPr lang="en-US" altLang="en-US" sz="1200"/>
          </a:p>
        </p:txBody>
      </p:sp>
      <p:sp>
        <p:nvSpPr>
          <p:cNvPr id="51202" name="Rectangle 2">
            <a:extLst>
              <a:ext uri="{FF2B5EF4-FFF2-40B4-BE49-F238E27FC236}">
                <a16:creationId xmlns:a16="http://schemas.microsoft.com/office/drawing/2014/main" id="{C7289391-2606-C54E-BE83-4136D771DE1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3" name="Rectangle 3">
            <a:extLst>
              <a:ext uri="{FF2B5EF4-FFF2-40B4-BE49-F238E27FC236}">
                <a16:creationId xmlns:a16="http://schemas.microsoft.com/office/drawing/2014/main" id="{5C8C88AD-B4EF-0449-8AE0-94815E99DA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7">
            <a:extLst>
              <a:ext uri="{FF2B5EF4-FFF2-40B4-BE49-F238E27FC236}">
                <a16:creationId xmlns:a16="http://schemas.microsoft.com/office/drawing/2014/main" id="{E41328B4-6720-8849-B0A1-3474D6A1088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7DBF8DAC-3DBF-A44A-B9C0-84FF0028C0C3}" type="slidenum">
              <a:rPr lang="en-US" altLang="en-US" sz="1200"/>
              <a:pPr/>
              <a:t>5</a:t>
            </a:fld>
            <a:endParaRPr lang="en-US" altLang="en-US" sz="1200"/>
          </a:p>
        </p:txBody>
      </p:sp>
      <p:sp>
        <p:nvSpPr>
          <p:cNvPr id="53250" name="Rectangle 2">
            <a:extLst>
              <a:ext uri="{FF2B5EF4-FFF2-40B4-BE49-F238E27FC236}">
                <a16:creationId xmlns:a16="http://schemas.microsoft.com/office/drawing/2014/main" id="{414953DC-5419-7F4E-A87F-0B951347F6E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5" name="Rectangle 3">
            <a:extLst>
              <a:ext uri="{FF2B5EF4-FFF2-40B4-BE49-F238E27FC236}">
                <a16:creationId xmlns:a16="http://schemas.microsoft.com/office/drawing/2014/main" id="{3B2DF25D-5FEC-3343-BA17-049FE80384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7">
            <a:extLst>
              <a:ext uri="{FF2B5EF4-FFF2-40B4-BE49-F238E27FC236}">
                <a16:creationId xmlns:a16="http://schemas.microsoft.com/office/drawing/2014/main" id="{23B6F825-66A4-D547-BE14-9D0B2283526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AD7CF707-64C8-4F43-8D77-A9ECF3875507}" type="slidenum">
              <a:rPr lang="en-US" altLang="en-US" sz="1200"/>
              <a:pPr/>
              <a:t>6</a:t>
            </a:fld>
            <a:endParaRPr lang="en-US" altLang="en-US" sz="1200"/>
          </a:p>
        </p:txBody>
      </p:sp>
      <p:sp>
        <p:nvSpPr>
          <p:cNvPr id="55298" name="Rectangle 2">
            <a:extLst>
              <a:ext uri="{FF2B5EF4-FFF2-40B4-BE49-F238E27FC236}">
                <a16:creationId xmlns:a16="http://schemas.microsoft.com/office/drawing/2014/main" id="{09362596-B18C-564E-B7B8-96E7DA13DE4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>
            <a:extLst>
              <a:ext uri="{FF2B5EF4-FFF2-40B4-BE49-F238E27FC236}">
                <a16:creationId xmlns:a16="http://schemas.microsoft.com/office/drawing/2014/main" id="{FA03470B-2566-A447-9F7F-64D3A52049B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7">
            <a:extLst>
              <a:ext uri="{FF2B5EF4-FFF2-40B4-BE49-F238E27FC236}">
                <a16:creationId xmlns:a16="http://schemas.microsoft.com/office/drawing/2014/main" id="{95B3E7A0-F6DE-B04C-A33B-F2550E0E924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D3D6AAF4-ADB9-E14A-9400-2E49C51BB2C4}" type="slidenum">
              <a:rPr lang="en-US" altLang="en-US" sz="1200"/>
              <a:pPr/>
              <a:t>7</a:t>
            </a:fld>
            <a:endParaRPr lang="en-US" altLang="en-US" sz="1200"/>
          </a:p>
        </p:txBody>
      </p:sp>
      <p:sp>
        <p:nvSpPr>
          <p:cNvPr id="59394" name="Rectangle 1026">
            <a:extLst>
              <a:ext uri="{FF2B5EF4-FFF2-40B4-BE49-F238E27FC236}">
                <a16:creationId xmlns:a16="http://schemas.microsoft.com/office/drawing/2014/main" id="{4264B702-7705-D540-9D3D-8635C9A3D9C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4451" name="Rectangle 1027">
            <a:extLst>
              <a:ext uri="{FF2B5EF4-FFF2-40B4-BE49-F238E27FC236}">
                <a16:creationId xmlns:a16="http://schemas.microsoft.com/office/drawing/2014/main" id="{C0DC0BC6-4232-D84D-B3BA-61E62084075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7">
            <a:extLst>
              <a:ext uri="{FF2B5EF4-FFF2-40B4-BE49-F238E27FC236}">
                <a16:creationId xmlns:a16="http://schemas.microsoft.com/office/drawing/2014/main" id="{9FBED3E8-FCC8-F042-B34A-3CA96259A05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AC45EEDD-9C28-7D49-BCCC-40255D52316A}" type="slidenum">
              <a:rPr lang="en-US" altLang="en-US" sz="1200"/>
              <a:pPr/>
              <a:t>8</a:t>
            </a:fld>
            <a:endParaRPr lang="en-US" altLang="en-US" sz="1200"/>
          </a:p>
        </p:txBody>
      </p:sp>
      <p:sp>
        <p:nvSpPr>
          <p:cNvPr id="61442" name="Rectangle 1026">
            <a:extLst>
              <a:ext uri="{FF2B5EF4-FFF2-40B4-BE49-F238E27FC236}">
                <a16:creationId xmlns:a16="http://schemas.microsoft.com/office/drawing/2014/main" id="{D59F3361-9BF5-8A44-9969-7B51D10EE96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4451" name="Rectangle 1027">
            <a:extLst>
              <a:ext uri="{FF2B5EF4-FFF2-40B4-BE49-F238E27FC236}">
                <a16:creationId xmlns:a16="http://schemas.microsoft.com/office/drawing/2014/main" id="{77C48173-76A5-8640-860A-6B9AD258802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7">
            <a:extLst>
              <a:ext uri="{FF2B5EF4-FFF2-40B4-BE49-F238E27FC236}">
                <a16:creationId xmlns:a16="http://schemas.microsoft.com/office/drawing/2014/main" id="{590A40B0-2F9D-4C4F-88AF-7DF4E232D86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97F02B0B-3542-B546-B387-6CCE0359C635}" type="slidenum">
              <a:rPr lang="en-US" altLang="en-US" sz="1200"/>
              <a:pPr/>
              <a:t>9</a:t>
            </a:fld>
            <a:endParaRPr lang="en-US" altLang="en-US" sz="1200"/>
          </a:p>
        </p:txBody>
      </p:sp>
      <p:sp>
        <p:nvSpPr>
          <p:cNvPr id="66562" name="Rectangle 2">
            <a:extLst>
              <a:ext uri="{FF2B5EF4-FFF2-40B4-BE49-F238E27FC236}">
                <a16:creationId xmlns:a16="http://schemas.microsoft.com/office/drawing/2014/main" id="{0C18A3F0-52D4-6A45-8CF9-E3B0777CA9F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>
            <a:extLst>
              <a:ext uri="{FF2B5EF4-FFF2-40B4-BE49-F238E27FC236}">
                <a16:creationId xmlns:a16="http://schemas.microsoft.com/office/drawing/2014/main" id="{6709C1C0-6EC7-A242-A89F-C58DB76B8C6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7">
            <a:extLst>
              <a:ext uri="{FF2B5EF4-FFF2-40B4-BE49-F238E27FC236}">
                <a16:creationId xmlns:a16="http://schemas.microsoft.com/office/drawing/2014/main" id="{3DD240E4-A857-8847-86CC-7B5548CD927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63BDEF74-F3E9-454D-9804-D4A26E06105B}" type="slidenum">
              <a:rPr lang="en-US" altLang="en-US" sz="1200"/>
              <a:pPr/>
              <a:t>10</a:t>
            </a:fld>
            <a:endParaRPr lang="en-US" altLang="en-US" sz="1200"/>
          </a:p>
        </p:txBody>
      </p:sp>
      <p:sp>
        <p:nvSpPr>
          <p:cNvPr id="68610" name="Rectangle 2">
            <a:extLst>
              <a:ext uri="{FF2B5EF4-FFF2-40B4-BE49-F238E27FC236}">
                <a16:creationId xmlns:a16="http://schemas.microsoft.com/office/drawing/2014/main" id="{FE897B2E-5B9A-5348-83F5-C91911B7CCA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5" name="Rectangle 3">
            <a:extLst>
              <a:ext uri="{FF2B5EF4-FFF2-40B4-BE49-F238E27FC236}">
                <a16:creationId xmlns:a16="http://schemas.microsoft.com/office/drawing/2014/main" id="{27D6892F-F5D8-714B-BC1A-43BA916D15D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7">
            <a:extLst>
              <a:ext uri="{FF2B5EF4-FFF2-40B4-BE49-F238E27FC236}">
                <a16:creationId xmlns:a16="http://schemas.microsoft.com/office/drawing/2014/main" id="{E957E40A-B5FE-D347-B7A9-CC478E425C4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95D90DD0-624D-0043-BF89-58F114964911}" type="slidenum">
              <a:rPr lang="en-US" altLang="en-US" sz="1200"/>
              <a:pPr/>
              <a:t>11</a:t>
            </a:fld>
            <a:endParaRPr lang="en-US" altLang="en-US" sz="1200"/>
          </a:p>
        </p:txBody>
      </p:sp>
      <p:sp>
        <p:nvSpPr>
          <p:cNvPr id="70658" name="Rectangle 2">
            <a:extLst>
              <a:ext uri="{FF2B5EF4-FFF2-40B4-BE49-F238E27FC236}">
                <a16:creationId xmlns:a16="http://schemas.microsoft.com/office/drawing/2014/main" id="{28B40661-6669-F844-90BD-A690B214215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4211" name="Rectangle 3">
            <a:extLst>
              <a:ext uri="{FF2B5EF4-FFF2-40B4-BE49-F238E27FC236}">
                <a16:creationId xmlns:a16="http://schemas.microsoft.com/office/drawing/2014/main" id="{B11ECAC4-52DE-074F-960D-A40342FE7CE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7">
            <a:extLst>
              <a:ext uri="{FF2B5EF4-FFF2-40B4-BE49-F238E27FC236}">
                <a16:creationId xmlns:a16="http://schemas.microsoft.com/office/drawing/2014/main" id="{E1B127BC-E0A0-B342-9C05-EF28C342AEC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49E09AB1-ECF5-134C-A76D-05FA5492977A}" type="slidenum">
              <a:rPr lang="en-US" altLang="en-US" sz="1200"/>
              <a:pPr/>
              <a:t>12</a:t>
            </a:fld>
            <a:endParaRPr lang="en-US" altLang="en-US" sz="1200"/>
          </a:p>
        </p:txBody>
      </p:sp>
      <p:sp>
        <p:nvSpPr>
          <p:cNvPr id="72706" name="Rectangle 2">
            <a:extLst>
              <a:ext uri="{FF2B5EF4-FFF2-40B4-BE49-F238E27FC236}">
                <a16:creationId xmlns:a16="http://schemas.microsoft.com/office/drawing/2014/main" id="{5F89E1A7-5AD1-DD48-ACEE-B15BEE75278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6259" name="Rectangle 3">
            <a:extLst>
              <a:ext uri="{FF2B5EF4-FFF2-40B4-BE49-F238E27FC236}">
                <a16:creationId xmlns:a16="http://schemas.microsoft.com/office/drawing/2014/main" id="{064371FF-9014-9E4D-96DA-7EB8F6EC374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7">
            <a:extLst>
              <a:ext uri="{FF2B5EF4-FFF2-40B4-BE49-F238E27FC236}">
                <a16:creationId xmlns:a16="http://schemas.microsoft.com/office/drawing/2014/main" id="{F3A0AB75-F78D-0D41-B76B-7A62C06FCB6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64F0A9C2-D25A-194B-A43B-6EA70E85E615}" type="slidenum">
              <a:rPr lang="en-US" altLang="en-US" sz="1200"/>
              <a:pPr/>
              <a:t>13</a:t>
            </a:fld>
            <a:endParaRPr lang="en-US" altLang="en-US" sz="1200"/>
          </a:p>
        </p:txBody>
      </p:sp>
      <p:sp>
        <p:nvSpPr>
          <p:cNvPr id="74754" name="Rectangle 2">
            <a:extLst>
              <a:ext uri="{FF2B5EF4-FFF2-40B4-BE49-F238E27FC236}">
                <a16:creationId xmlns:a16="http://schemas.microsoft.com/office/drawing/2014/main" id="{7EFF41FE-A7F8-AC44-9FDE-80F27A14BAE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8307" name="Rectangle 3">
            <a:extLst>
              <a:ext uri="{FF2B5EF4-FFF2-40B4-BE49-F238E27FC236}">
                <a16:creationId xmlns:a16="http://schemas.microsoft.com/office/drawing/2014/main" id="{662F4630-C870-7E49-9B52-0E059F1954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Rectangle 7">
            <a:extLst>
              <a:ext uri="{FF2B5EF4-FFF2-40B4-BE49-F238E27FC236}">
                <a16:creationId xmlns:a16="http://schemas.microsoft.com/office/drawing/2014/main" id="{1D614920-7424-1540-949C-71E548EEB24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086BDF92-9609-C940-A71C-5393E0EDA32A}" type="slidenum">
              <a:rPr lang="en-US" altLang="en-US" sz="1200"/>
              <a:pPr/>
              <a:t>14</a:t>
            </a:fld>
            <a:endParaRPr lang="en-US" altLang="en-US" sz="1200"/>
          </a:p>
        </p:txBody>
      </p:sp>
      <p:sp>
        <p:nvSpPr>
          <p:cNvPr id="76802" name="Rectangle 2">
            <a:extLst>
              <a:ext uri="{FF2B5EF4-FFF2-40B4-BE49-F238E27FC236}">
                <a16:creationId xmlns:a16="http://schemas.microsoft.com/office/drawing/2014/main" id="{505DD800-7485-2A4E-BA3E-D076E4F4604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0355" name="Rectangle 3">
            <a:extLst>
              <a:ext uri="{FF2B5EF4-FFF2-40B4-BE49-F238E27FC236}">
                <a16:creationId xmlns:a16="http://schemas.microsoft.com/office/drawing/2014/main" id="{74F1924E-6063-DB44-A5D6-9714C49A71C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DD89552-AE21-A84C-8267-2582058C3E6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2786121-D1A2-E447-8413-D0390183A02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89AD3AF-770D-BC47-A503-93EF283A781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70DE4A-7273-CA44-82AA-4C8BCA6007F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367333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6373889-DE1D-1341-AD6B-7C7A5E62A03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0889CDB-3DDC-534B-8C62-BEA8C7E8345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C3D1D42-B812-5742-8014-797BD6153FE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5EAE69-5835-EC4F-B711-FC869D994C9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720047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4C25659-4D75-2244-8A69-A5B746D4E0D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7C6430B-70AD-6440-A1AB-A5A0B681DCE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BE5D375-3FB3-B347-9FE0-7DD7FCD273A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B28D41-7352-A844-8CF5-67C1E2AD086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146647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8471678-C066-2E42-B1E2-B2CA67C1CAB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3ADF0B3-5395-2343-8314-4B60EEC75B3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8450D6F-F866-0042-9F30-68B5A93166A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6A31F2-5845-D84B-AEEE-28C21FC8AF2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04684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39458E7E-6C80-E649-A057-54514BA3C2C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6C55D185-96D4-3947-ABA2-C610F168938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F6AA922A-3071-2A49-8170-9236877B0C7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F8A41C2-5705-6946-81B9-5088006AE31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95133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0F23109B-9693-2D4D-8593-68629336589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64DC0E26-F0D5-7247-9F6D-33A9A88FA3D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EF05BE46-A3E7-8E4B-B308-C4BD015A318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DC882F-28A0-0F48-997E-EB16C359172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51172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47216BCD-97A0-3B4F-A626-44069E6D094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FFDF709A-2C5B-DC4C-B065-64932E91E4D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6C951FEA-0C70-6345-8002-641241403CA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0447D8D-3943-B54B-A722-0D6E86E449A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29231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5EEFCA7-D358-F04A-A042-98285B8E392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5AD20F8-F118-F34C-AB73-7560EDF5F1B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6B75ACB-395D-E54E-A72A-44CFE020B4F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FC23CA6-F860-7941-B9F3-6D6B9EC5AE0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946482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A00C85F-C2CA-B44A-8DE7-4293B91BF86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2F5F46F-4629-CD43-9CDA-30CF97424A4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498EAD9-2966-9C43-9428-57F3C99568A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BAAB92B-CC0E-9841-B234-6FCED3F4840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83848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A2F37C4-A81D-6F4D-ACC6-D6A04FA0ADA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8CBC067-63C5-AF45-804D-B3D16412431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D2218C4-DFAB-844F-83FB-D77E8C42CC4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798A253-02F8-AF4E-81D5-FB06D24B409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803411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7397DD2-177B-1847-B131-886383CD83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45BBFDB-48D5-C246-987A-1329CD90EC7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C8CFC58-5306-D745-AB28-3B61CF38D8D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5F8649A-FB96-3C48-8E42-DE6A0C73EB5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89643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D897D491-4100-0D4E-BC2C-BB46D6AE78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BA2178B7-530B-E74C-B95D-4D0C98AAEE1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DB2F1C0F-36E5-E143-853D-F412F04AA32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A8C2F573-FB26-DD4A-BB64-671AFBDDEB1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2FE822B4-A82E-CB47-B227-FB4A953CEC3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E78F8AD2-F7C5-BC43-83D6-9AA051CC3C5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  <a:cs typeface="ＭＳ Ｐゴシック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026">
            <a:extLst>
              <a:ext uri="{FF2B5EF4-FFF2-40B4-BE49-F238E27FC236}">
                <a16:creationId xmlns:a16="http://schemas.microsoft.com/office/drawing/2014/main" id="{BC9FA7AF-FEEF-8446-8EDC-FF81C64EA8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304800"/>
            <a:ext cx="3962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FF0000"/>
                </a:solidFill>
              </a:rPr>
              <a:t>Prepare your scantron:</a:t>
            </a:r>
            <a:endParaRPr lang="en-US" altLang="en-US" sz="4400" b="1">
              <a:solidFill>
                <a:schemeClr val="tx2"/>
              </a:solidFill>
            </a:endParaRPr>
          </a:p>
        </p:txBody>
      </p:sp>
      <p:sp>
        <p:nvSpPr>
          <p:cNvPr id="15362" name="Text Box 1027">
            <a:extLst>
              <a:ext uri="{FF2B5EF4-FFF2-40B4-BE49-F238E27FC236}">
                <a16:creationId xmlns:a16="http://schemas.microsoft.com/office/drawing/2014/main" id="{768DA87F-2EBF-064A-86BC-B35007CB9B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806450"/>
            <a:ext cx="5105400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000" dirty="0">
                <a:solidFill>
                  <a:schemeClr val="accent2"/>
                </a:solidFill>
              </a:rPr>
              <a:t> Fill in your name and fill the bubbles under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chemeClr val="accent2"/>
                </a:solidFill>
              </a:rPr>
              <a:t>       your name.</a:t>
            </a:r>
          </a:p>
          <a:p>
            <a:pPr>
              <a:spcBef>
                <a:spcPct val="0"/>
              </a:spcBef>
            </a:pPr>
            <a:r>
              <a:rPr lang="en-US" altLang="en-US" sz="2000" dirty="0">
                <a:solidFill>
                  <a:schemeClr val="accent2"/>
                </a:solidFill>
              </a:rPr>
              <a:t> LAST NAME FIRST, First name second</a:t>
            </a:r>
          </a:p>
          <a:p>
            <a:pPr>
              <a:spcBef>
                <a:spcPct val="0"/>
              </a:spcBef>
            </a:pPr>
            <a:r>
              <a:rPr lang="en-US" altLang="en-US" sz="2000" dirty="0">
                <a:solidFill>
                  <a:schemeClr val="accent2"/>
                </a:solidFill>
              </a:rPr>
              <a:t> Put </a:t>
            </a:r>
            <a:r>
              <a:rPr lang="en-US" altLang="en-US" sz="2000" dirty="0">
                <a:solidFill>
                  <a:srgbClr val="FF3300"/>
                </a:solidFill>
              </a:rPr>
              <a:t>your</a:t>
            </a:r>
            <a:r>
              <a:rPr lang="en-US" altLang="en-US" sz="2000" dirty="0">
                <a:solidFill>
                  <a:schemeClr val="accent2"/>
                </a:solidFill>
              </a:rPr>
              <a:t> 4-digit code instead of </a:t>
            </a:r>
            <a:r>
              <a:rPr lang="ja-JP" altLang="en-US" sz="1600">
                <a:solidFill>
                  <a:schemeClr val="accent2"/>
                </a:solidFill>
                <a:latin typeface="Arial" panose="020B0604020202020204" pitchFamily="34" charset="0"/>
              </a:rPr>
              <a:t>“</a:t>
            </a:r>
            <a:r>
              <a:rPr lang="en-US" altLang="ja-JP" sz="1600" dirty="0">
                <a:solidFill>
                  <a:schemeClr val="accent2"/>
                </a:solidFill>
              </a:rPr>
              <a:t>IDENTIFICATION NUMBER</a:t>
            </a:r>
            <a:r>
              <a:rPr lang="ja-JP" altLang="en-US" sz="1600">
                <a:solidFill>
                  <a:schemeClr val="accent2"/>
                </a:solidFill>
                <a:latin typeface="Arial" panose="020B0604020202020204" pitchFamily="34" charset="0"/>
              </a:rPr>
              <a:t>”</a:t>
            </a:r>
            <a:r>
              <a:rPr lang="en-US" altLang="ja-JP" sz="1600" dirty="0">
                <a:solidFill>
                  <a:schemeClr val="accent2"/>
                </a:solidFill>
              </a:rPr>
              <a:t>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chemeClr val="accent2"/>
                </a:solidFill>
              </a:rPr>
              <a:t>  ---  </a:t>
            </a:r>
            <a:r>
              <a:rPr lang="en-US" altLang="en-US" sz="1600" i="1" dirty="0">
                <a:solidFill>
                  <a:schemeClr val="accent2"/>
                </a:solidFill>
              </a:rPr>
              <a:t>(The last 4 digits of your </a:t>
            </a:r>
            <a:r>
              <a:rPr lang="en-US" altLang="en-US" sz="1600" i="1" dirty="0" err="1">
                <a:solidFill>
                  <a:schemeClr val="accent2"/>
                </a:solidFill>
              </a:rPr>
              <a:t>OleMiss</a:t>
            </a:r>
            <a:r>
              <a:rPr lang="en-US" altLang="en-US" sz="1600" i="1" dirty="0">
                <a:solidFill>
                  <a:schemeClr val="accent2"/>
                </a:solidFill>
              </a:rPr>
              <a:t> ID.)</a:t>
            </a:r>
            <a:endParaRPr lang="en-US" altLang="en-US" sz="2400" i="1" dirty="0"/>
          </a:p>
        </p:txBody>
      </p:sp>
      <p:sp>
        <p:nvSpPr>
          <p:cNvPr id="15363" name="Rectangle 1028">
            <a:extLst>
              <a:ext uri="{FF2B5EF4-FFF2-40B4-BE49-F238E27FC236}">
                <a16:creationId xmlns:a16="http://schemas.microsoft.com/office/drawing/2014/main" id="{B8939ECB-1928-9548-A60B-0085CEDB19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3886200"/>
            <a:ext cx="27432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Question # 1: </a:t>
            </a:r>
            <a:r>
              <a:rPr lang="en-US" altLang="en-US" sz="2000" dirty="0"/>
              <a:t>answer </a:t>
            </a:r>
            <a:r>
              <a:rPr lang="en-US" altLang="en-US" sz="2000" b="1" dirty="0">
                <a:solidFill>
                  <a:schemeClr val="accent2"/>
                </a:solidFill>
              </a:rPr>
              <a:t>A</a:t>
            </a:r>
            <a:r>
              <a:rPr lang="en-US" altLang="en-US" sz="2000" dirty="0">
                <a:solidFill>
                  <a:srgbClr val="FF0000"/>
                </a:solidFill>
              </a:rPr>
              <a:t>      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Question # 2: </a:t>
            </a:r>
            <a:r>
              <a:rPr lang="en-US" altLang="en-US" sz="2000" dirty="0"/>
              <a:t>answer </a:t>
            </a:r>
            <a:r>
              <a:rPr lang="en-US" altLang="en-US" sz="2000" b="1" dirty="0">
                <a:solidFill>
                  <a:schemeClr val="accent2"/>
                </a:solidFill>
              </a:rPr>
              <a:t>C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Question # 3: </a:t>
            </a:r>
            <a:r>
              <a:rPr lang="en-US" altLang="en-US" sz="2000" dirty="0"/>
              <a:t>answer </a:t>
            </a:r>
            <a:r>
              <a:rPr lang="en-US" altLang="en-US" sz="2000" b="1" dirty="0">
                <a:solidFill>
                  <a:schemeClr val="accent2"/>
                </a:solidFill>
              </a:rPr>
              <a:t>A</a:t>
            </a:r>
          </a:p>
        </p:txBody>
      </p:sp>
      <p:sp>
        <p:nvSpPr>
          <p:cNvPr id="110597" name="Rectangle 1029">
            <a:extLst>
              <a:ext uri="{FF2B5EF4-FFF2-40B4-BE49-F238E27FC236}">
                <a16:creationId xmlns:a16="http://schemas.microsoft.com/office/drawing/2014/main" id="{38ED574B-34C2-0140-AE6B-E825F158C2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505200" y="4267200"/>
            <a:ext cx="1219200" cy="304800"/>
          </a:xfrm>
        </p:spPr>
        <p:txBody>
          <a:bodyPr/>
          <a:lstStyle/>
          <a:p>
            <a:r>
              <a:rPr lang="en-US" altLang="en-US" sz="2800" b="1">
                <a:solidFill>
                  <a:srgbClr val="FF0000"/>
                </a:solidFill>
              </a:rPr>
              <a:t>Setup:</a:t>
            </a:r>
          </a:p>
        </p:txBody>
      </p:sp>
      <p:sp>
        <p:nvSpPr>
          <p:cNvPr id="110599" name="Text Box 1031">
            <a:extLst>
              <a:ext uri="{FF2B5EF4-FFF2-40B4-BE49-F238E27FC236}">
                <a16:creationId xmlns:a16="http://schemas.microsoft.com/office/drawing/2014/main" id="{0B184107-C386-B448-9902-1BA5C0CE76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6381751"/>
            <a:ext cx="607695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i="1" u="sng" dirty="0">
                <a:effectLst>
                  <a:outerShdw blurRad="38100" dist="38100" dir="2700000" algn="tl">
                    <a:srgbClr val="FFFFFF"/>
                  </a:outerShdw>
                </a:effectLst>
                <a:ea typeface="ＭＳ Ｐゴシック" charset="0"/>
              </a:rPr>
              <a:t>Please take a moment to mute your cell phone!</a:t>
            </a:r>
            <a:endParaRPr lang="en-US" dirty="0">
              <a:ea typeface="ＭＳ Ｐゴシック" charset="0"/>
            </a:endParaRPr>
          </a:p>
        </p:txBody>
      </p:sp>
      <p:pic>
        <p:nvPicPr>
          <p:cNvPr id="15366" name="Picture 1032">
            <a:extLst>
              <a:ext uri="{FF2B5EF4-FFF2-40B4-BE49-F238E27FC236}">
                <a16:creationId xmlns:a16="http://schemas.microsoft.com/office/drawing/2014/main" id="{1916D5F0-79B7-894E-B402-2274F61E21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1524000"/>
            <a:ext cx="86995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7" name="Text Box 1033">
            <a:extLst>
              <a:ext uri="{FF2B5EF4-FFF2-40B4-BE49-F238E27FC236}">
                <a16:creationId xmlns:a16="http://schemas.microsoft.com/office/drawing/2014/main" id="{0442931B-E898-0749-B40F-C7CED0A7BA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56513" y="381000"/>
            <a:ext cx="1487487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/>
              <a:t>Use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/>
              <a:t>a pencil,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/>
              <a:t>not a pen!</a:t>
            </a:r>
          </a:p>
        </p:txBody>
      </p:sp>
      <p:pic>
        <p:nvPicPr>
          <p:cNvPr id="15368" name="Picture 1034" descr="Scantron2b">
            <a:extLst>
              <a:ext uri="{FF2B5EF4-FFF2-40B4-BE49-F238E27FC236}">
                <a16:creationId xmlns:a16="http://schemas.microsoft.com/office/drawing/2014/main" id="{A78BC932-3427-8249-85D3-E21B9D377E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4725" y="2841625"/>
            <a:ext cx="1819275" cy="401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9" name="Line 1038">
            <a:extLst>
              <a:ext uri="{FF2B5EF4-FFF2-40B4-BE49-F238E27FC236}">
                <a16:creationId xmlns:a16="http://schemas.microsoft.com/office/drawing/2014/main" id="{6A5D2584-B0FE-B54F-94E0-D349E408AA3B}"/>
              </a:ext>
            </a:extLst>
          </p:cNvPr>
          <p:cNvSpPr>
            <a:spLocks noChangeShapeType="1"/>
          </p:cNvSpPr>
          <p:nvPr/>
        </p:nvSpPr>
        <p:spPr bwMode="auto">
          <a:xfrm>
            <a:off x="7239000" y="4114800"/>
            <a:ext cx="381000" cy="762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70" name="Line 1039">
            <a:extLst>
              <a:ext uri="{FF2B5EF4-FFF2-40B4-BE49-F238E27FC236}">
                <a16:creationId xmlns:a16="http://schemas.microsoft.com/office/drawing/2014/main" id="{0515E687-7755-9940-9696-0B77FBB88365}"/>
              </a:ext>
            </a:extLst>
          </p:cNvPr>
          <p:cNvSpPr>
            <a:spLocks noChangeShapeType="1"/>
          </p:cNvSpPr>
          <p:nvPr/>
        </p:nvSpPr>
        <p:spPr bwMode="auto">
          <a:xfrm>
            <a:off x="7239000" y="4419600"/>
            <a:ext cx="3048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71" name="Rectangle 1040">
            <a:extLst>
              <a:ext uri="{FF2B5EF4-FFF2-40B4-BE49-F238E27FC236}">
                <a16:creationId xmlns:a16="http://schemas.microsoft.com/office/drawing/2014/main" id="{A00D181F-420B-4140-9274-89AB5EB3DD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6200" y="4572000"/>
            <a:ext cx="228600" cy="1524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>
              <a:solidFill>
                <a:schemeClr val="bg1"/>
              </a:solidFill>
            </a:endParaRPr>
          </a:p>
        </p:txBody>
      </p:sp>
      <p:sp>
        <p:nvSpPr>
          <p:cNvPr id="15372" name="Line 1041">
            <a:extLst>
              <a:ext uri="{FF2B5EF4-FFF2-40B4-BE49-F238E27FC236}">
                <a16:creationId xmlns:a16="http://schemas.microsoft.com/office/drawing/2014/main" id="{268440FB-C9ED-474D-B843-0D0A017DAB4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239000" y="4572000"/>
            <a:ext cx="609600" cy="1524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15373" name="Picture 1" descr="Scantron3.png">
            <a:extLst>
              <a:ext uri="{FF2B5EF4-FFF2-40B4-BE49-F238E27FC236}">
                <a16:creationId xmlns:a16="http://schemas.microsoft.com/office/drawing/2014/main" id="{818EDBAD-7C28-1A4A-9378-776FC23AFE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400" y="0"/>
            <a:ext cx="2387600" cy="4256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74" name="Line 1036">
            <a:extLst>
              <a:ext uri="{FF2B5EF4-FFF2-40B4-BE49-F238E27FC236}">
                <a16:creationId xmlns:a16="http://schemas.microsoft.com/office/drawing/2014/main" id="{30F9B2BD-11FC-3F4D-BBB3-16676E448BD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914400" y="1905000"/>
            <a:ext cx="1828800" cy="17526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75" name="Line 1037">
            <a:extLst>
              <a:ext uri="{FF2B5EF4-FFF2-40B4-BE49-F238E27FC236}">
                <a16:creationId xmlns:a16="http://schemas.microsoft.com/office/drawing/2014/main" id="{F17347E1-4A43-4F47-9985-43FBE6A021C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85800" y="990600"/>
            <a:ext cx="2057400" cy="1524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Text Box 1042">
            <a:extLst>
              <a:ext uri="{FF2B5EF4-FFF2-40B4-BE49-F238E27FC236}">
                <a16:creationId xmlns:a16="http://schemas.microsoft.com/office/drawing/2014/main" id="{F5898064-8BFE-3548-B586-9BFF9D37D9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25" y="4802916"/>
            <a:ext cx="4372388" cy="1200329"/>
          </a:xfrm>
          <a:prstGeom prst="rect">
            <a:avLst/>
          </a:prstGeom>
          <a:solidFill>
            <a:srgbClr val="FFFF00"/>
          </a:solidFill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00CC00"/>
                </a:solidFill>
              </a:rPr>
              <a:t>Test 1 is coming up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00CC00"/>
                </a:solidFill>
              </a:rPr>
              <a:t> </a:t>
            </a:r>
            <a:r>
              <a:rPr lang="en-US" altLang="en-US" sz="2400" b="1" dirty="0"/>
              <a:t>on Friday, Sept. 18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 dirty="0"/>
              <a:t>(same hour as the usual lecture)</a:t>
            </a:r>
            <a:endParaRPr lang="en-US" altLang="en-US" sz="1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0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7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2">
            <a:extLst>
              <a:ext uri="{FF2B5EF4-FFF2-40B4-BE49-F238E27FC236}">
                <a16:creationId xmlns:a16="http://schemas.microsoft.com/office/drawing/2014/main" id="{EBFE09A8-6302-9448-A6BF-E8EA47F6A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158875"/>
            <a:ext cx="6826250" cy="535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FF00"/>
                </a:solidFill>
              </a:rPr>
              <a:t> - </a:t>
            </a:r>
            <a:r>
              <a:rPr lang="en-US" altLang="en-US" sz="2400" b="1" dirty="0">
                <a:solidFill>
                  <a:srgbClr val="66FFFF"/>
                </a:solidFill>
              </a:rPr>
              <a:t>Stars</a:t>
            </a:r>
            <a:r>
              <a:rPr lang="en-US" altLang="en-US" sz="2400" dirty="0">
                <a:solidFill>
                  <a:srgbClr val="FFFF00"/>
                </a:solidFill>
              </a:rPr>
              <a:t> (in constellations)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dirty="0">
              <a:solidFill>
                <a:srgbClr val="FFFF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FF00"/>
                </a:solidFill>
              </a:rPr>
              <a:t> - </a:t>
            </a:r>
            <a:r>
              <a:rPr lang="en-US" altLang="en-US" sz="2400" dirty="0">
                <a:solidFill>
                  <a:srgbClr val="FF3300"/>
                </a:solidFill>
              </a:rPr>
              <a:t>Everything you see is part of the Galaxy</a:t>
            </a:r>
            <a:endParaRPr lang="en-US" altLang="en-US" sz="2400" dirty="0">
              <a:solidFill>
                <a:srgbClr val="FFFF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FF00"/>
                </a:solidFill>
              </a:rPr>
              <a:t>         • The glow of the Milky Way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FF00"/>
                </a:solidFill>
              </a:rPr>
              <a:t>         • Stars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FF00"/>
                </a:solidFill>
              </a:rPr>
              <a:t>         • </a:t>
            </a:r>
            <a:r>
              <a:rPr lang="en-US" altLang="en-US" sz="1800" dirty="0">
                <a:solidFill>
                  <a:srgbClr val="66FFFF"/>
                </a:solidFill>
              </a:rPr>
              <a:t>Star clusters</a:t>
            </a:r>
            <a:r>
              <a:rPr lang="en-US" altLang="en-US" sz="1800" dirty="0">
                <a:solidFill>
                  <a:srgbClr val="FFFF00"/>
                </a:solidFill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FF00"/>
                </a:solidFill>
              </a:rPr>
              <a:t>                   open clusters (young, unstable)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FF00"/>
                </a:solidFill>
              </a:rPr>
              <a:t>                   globular clusters (old, rich)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FF00"/>
                </a:solidFill>
              </a:rPr>
              <a:t>         • </a:t>
            </a:r>
            <a:r>
              <a:rPr lang="en-US" altLang="en-US" sz="1800" dirty="0">
                <a:solidFill>
                  <a:srgbClr val="66FFFF"/>
                </a:solidFill>
              </a:rPr>
              <a:t>Planetary nebulae </a:t>
            </a:r>
            <a:r>
              <a:rPr lang="en-US" altLang="en-US" sz="1800" dirty="0">
                <a:solidFill>
                  <a:srgbClr val="FFFF00"/>
                </a:solidFill>
              </a:rPr>
              <a:t>(dying stars’ last breath)</a:t>
            </a:r>
            <a:endParaRPr lang="en-US" altLang="en-US" sz="1800" dirty="0">
              <a:solidFill>
                <a:srgbClr val="66FFFF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FF00"/>
                </a:solidFill>
              </a:rPr>
              <a:t>         • </a:t>
            </a:r>
            <a:r>
              <a:rPr lang="en-US" altLang="en-US" sz="1800" dirty="0">
                <a:solidFill>
                  <a:srgbClr val="66FFFF"/>
                </a:solidFill>
              </a:rPr>
              <a:t>Supernova remnants </a:t>
            </a:r>
            <a:r>
              <a:rPr lang="en-US" altLang="en-US" sz="1800" dirty="0">
                <a:solidFill>
                  <a:srgbClr val="FFFF00"/>
                </a:solidFill>
              </a:rPr>
              <a:t>(star blew up)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FF00"/>
                </a:solidFill>
              </a:rPr>
              <a:t>         • </a:t>
            </a:r>
            <a:r>
              <a:rPr lang="en-US" altLang="en-US" sz="1800" dirty="0">
                <a:solidFill>
                  <a:srgbClr val="66FFFF"/>
                </a:solidFill>
              </a:rPr>
              <a:t>Diffuse nebulae </a:t>
            </a:r>
            <a:r>
              <a:rPr lang="en-US" altLang="en-US" sz="1800" dirty="0">
                <a:solidFill>
                  <a:srgbClr val="FFFF00"/>
                </a:solidFill>
              </a:rPr>
              <a:t>(glowing interstellar gas / star formation region)</a:t>
            </a:r>
            <a:endParaRPr lang="en-US" altLang="en-US" sz="2400" dirty="0">
              <a:solidFill>
                <a:srgbClr val="FFFF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dirty="0">
              <a:solidFill>
                <a:srgbClr val="FFFF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FF00"/>
                </a:solidFill>
              </a:rPr>
              <a:t> - </a:t>
            </a:r>
            <a:r>
              <a:rPr lang="en-US" altLang="en-US" sz="2400" dirty="0">
                <a:solidFill>
                  <a:srgbClr val="FF3300"/>
                </a:solidFill>
              </a:rPr>
              <a:t>Except: other </a:t>
            </a:r>
            <a:r>
              <a:rPr lang="en-US" altLang="en-US" sz="2400" dirty="0">
                <a:solidFill>
                  <a:srgbClr val="66FFFF"/>
                </a:solidFill>
              </a:rPr>
              <a:t>galaxies</a:t>
            </a:r>
            <a:r>
              <a:rPr lang="en-US" altLang="en-US" sz="2400" dirty="0">
                <a:solidFill>
                  <a:srgbClr val="FF3300"/>
                </a:solidFill>
              </a:rPr>
              <a:t>.</a:t>
            </a:r>
            <a:endParaRPr lang="en-US" altLang="en-US" sz="2400" dirty="0">
              <a:solidFill>
                <a:srgbClr val="FFFF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FF00"/>
                </a:solidFill>
              </a:rPr>
              <a:t>            </a:t>
            </a:r>
            <a:r>
              <a:rPr lang="en-US" altLang="en-US" sz="1800" i="1" dirty="0">
                <a:solidFill>
                  <a:schemeClr val="accent1"/>
                </a:solidFill>
              </a:rPr>
              <a:t>Only 3 other galaxies to the naked eye:</a:t>
            </a:r>
            <a:endParaRPr lang="en-US" altLang="en-US" sz="2400" dirty="0">
              <a:solidFill>
                <a:srgbClr val="FFFF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FF00"/>
                </a:solidFill>
              </a:rPr>
              <a:t>               • The Andromeda Galaxy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FF00"/>
                </a:solidFill>
              </a:rPr>
              <a:t>               • The Small </a:t>
            </a:r>
            <a:r>
              <a:rPr lang="en-US" altLang="en-US" sz="1800" dirty="0" err="1">
                <a:solidFill>
                  <a:srgbClr val="FFFF00"/>
                </a:solidFill>
              </a:rPr>
              <a:t>Magellanic</a:t>
            </a:r>
            <a:r>
              <a:rPr lang="en-US" altLang="en-US" sz="1800" dirty="0">
                <a:solidFill>
                  <a:srgbClr val="FFFF00"/>
                </a:solidFill>
              </a:rPr>
              <a:t> Cloud (southern)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FF00"/>
                </a:solidFill>
              </a:rPr>
              <a:t>               • The Large </a:t>
            </a:r>
            <a:r>
              <a:rPr lang="en-US" altLang="en-US" sz="1800" dirty="0" err="1">
                <a:solidFill>
                  <a:srgbClr val="FFFF00"/>
                </a:solidFill>
              </a:rPr>
              <a:t>Magellanic</a:t>
            </a:r>
            <a:r>
              <a:rPr lang="en-US" altLang="en-US" sz="1800" dirty="0">
                <a:solidFill>
                  <a:srgbClr val="FFFF00"/>
                </a:solidFill>
              </a:rPr>
              <a:t> Cloud (southern)</a:t>
            </a:r>
          </a:p>
        </p:txBody>
      </p:sp>
      <p:sp>
        <p:nvSpPr>
          <p:cNvPr id="27652" name="Text Box 4">
            <a:extLst>
              <a:ext uri="{FF2B5EF4-FFF2-40B4-BE49-F238E27FC236}">
                <a16:creationId xmlns:a16="http://schemas.microsoft.com/office/drawing/2014/main" id="{A0734768-1B9B-7C4F-AA38-9F7DC87470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33731" y="1698446"/>
            <a:ext cx="1881669" cy="120032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altLang="x-none" sz="1800" dirty="0">
                <a:solidFill>
                  <a:schemeClr val="accent1"/>
                </a:solidFill>
              </a:rPr>
              <a:t>The</a:t>
            </a:r>
          </a:p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altLang="x-none" sz="1800" dirty="0">
                <a:solidFill>
                  <a:schemeClr val="accent1"/>
                </a:solidFill>
              </a:rPr>
              <a:t>Messier</a:t>
            </a:r>
          </a:p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altLang="x-none" sz="1800" dirty="0">
                <a:solidFill>
                  <a:schemeClr val="accent1"/>
                </a:solidFill>
              </a:rPr>
              <a:t>Catalog</a:t>
            </a:r>
          </a:p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altLang="x-none" sz="1800" dirty="0">
                <a:solidFill>
                  <a:schemeClr val="accent1"/>
                </a:solidFill>
              </a:rPr>
              <a:t>M1 through M110</a:t>
            </a:r>
            <a:endParaRPr lang="en-US" altLang="x-none" sz="2400" dirty="0"/>
          </a:p>
        </p:txBody>
      </p:sp>
      <p:sp>
        <p:nvSpPr>
          <p:cNvPr id="2" name="Text Box 8">
            <a:extLst>
              <a:ext uri="{FF2B5EF4-FFF2-40B4-BE49-F238E27FC236}">
                <a16:creationId xmlns:a16="http://schemas.microsoft.com/office/drawing/2014/main" id="{43755DEE-CE9C-4247-B65B-4E631F8C0F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32563" y="403225"/>
            <a:ext cx="236220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400" b="1">
                <a:solidFill>
                  <a:srgbClr val="00CC00"/>
                </a:solidFill>
              </a:rPr>
              <a:t>All outside the Solar System,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400" b="1">
                <a:solidFill>
                  <a:srgbClr val="00CC00"/>
                </a:solidFill>
              </a:rPr>
              <a:t> remember?</a:t>
            </a:r>
            <a:endParaRPr lang="en-US" altLang="en-US" sz="2400"/>
          </a:p>
        </p:txBody>
      </p:sp>
      <p:sp>
        <p:nvSpPr>
          <p:cNvPr id="27653" name="Oval 9">
            <a:extLst>
              <a:ext uri="{FF2B5EF4-FFF2-40B4-BE49-F238E27FC236}">
                <a16:creationId xmlns:a16="http://schemas.microsoft.com/office/drawing/2014/main" id="{0B04D2FE-67CA-EC41-BD87-12E4422049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4600" y="304800"/>
            <a:ext cx="2667000" cy="685800"/>
          </a:xfrm>
          <a:prstGeom prst="ellipse">
            <a:avLst/>
          </a:prstGeom>
          <a:noFill/>
          <a:ln w="9525">
            <a:solidFill>
              <a:srgbClr val="00CC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1210" name="Rectangle 10">
            <a:extLst>
              <a:ext uri="{FF2B5EF4-FFF2-40B4-BE49-F238E27FC236}">
                <a16:creationId xmlns:a16="http://schemas.microsoft.com/office/drawing/2014/main" id="{45E4B8DE-67D5-3C40-A427-C3A0BE9A1485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0"/>
            <a:ext cx="3505200" cy="838200"/>
          </a:xfrm>
        </p:spPr>
        <p:txBody>
          <a:bodyPr/>
          <a:lstStyle/>
          <a:p>
            <a:pPr>
              <a:defRPr/>
            </a:pPr>
            <a:r>
              <a:rPr lang="en-US" sz="3200" b="1">
                <a:solidFill>
                  <a:srgbClr val="FF0000"/>
                </a:solidFill>
                <a:cs typeface="+mj-cs"/>
              </a:rPr>
              <a:t>What is in the sky?</a:t>
            </a:r>
            <a:endParaRPr lang="en-US">
              <a:cs typeface="+mj-cs"/>
            </a:endParaRPr>
          </a:p>
        </p:txBody>
      </p:sp>
      <p:sp>
        <p:nvSpPr>
          <p:cNvPr id="27655" name="Text Box 6">
            <a:extLst>
              <a:ext uri="{FF2B5EF4-FFF2-40B4-BE49-F238E27FC236}">
                <a16:creationId xmlns:a16="http://schemas.microsoft.com/office/drawing/2014/main" id="{DB2F48BB-5314-CF49-83C0-24E6A7FA1E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3654425"/>
            <a:ext cx="685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1400">
                <a:solidFill>
                  <a:schemeClr val="bg1"/>
                </a:solidFill>
              </a:rPr>
              <a:t>~ 1 ly</a:t>
            </a:r>
            <a:endParaRPr lang="en-US" altLang="en-US" sz="2400"/>
          </a:p>
        </p:txBody>
      </p:sp>
      <p:sp>
        <p:nvSpPr>
          <p:cNvPr id="27656" name="Text Box 6">
            <a:extLst>
              <a:ext uri="{FF2B5EF4-FFF2-40B4-BE49-F238E27FC236}">
                <a16:creationId xmlns:a16="http://schemas.microsoft.com/office/drawing/2014/main" id="{F82EAD81-8482-5F40-A1F9-3906B7F854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3106738"/>
            <a:ext cx="685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1400">
                <a:solidFill>
                  <a:schemeClr val="bg1"/>
                </a:solidFill>
              </a:rPr>
              <a:t>~ 10 ly</a:t>
            </a:r>
            <a:endParaRPr lang="en-US" altLang="en-US" sz="2400"/>
          </a:p>
        </p:txBody>
      </p:sp>
      <p:sp>
        <p:nvSpPr>
          <p:cNvPr id="27657" name="Text Box 6">
            <a:extLst>
              <a:ext uri="{FF2B5EF4-FFF2-40B4-BE49-F238E27FC236}">
                <a16:creationId xmlns:a16="http://schemas.microsoft.com/office/drawing/2014/main" id="{2C025F9A-4533-CC4E-8E1C-848D1ECF48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352800"/>
            <a:ext cx="8382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1400">
                <a:solidFill>
                  <a:schemeClr val="bg1"/>
                </a:solidFill>
              </a:rPr>
              <a:t>~ 100 ly</a:t>
            </a:r>
            <a:endParaRPr lang="en-US" altLang="en-US" sz="2400"/>
          </a:p>
        </p:txBody>
      </p:sp>
      <p:sp>
        <p:nvSpPr>
          <p:cNvPr id="27658" name="Text Box 6">
            <a:extLst>
              <a:ext uri="{FF2B5EF4-FFF2-40B4-BE49-F238E27FC236}">
                <a16:creationId xmlns:a16="http://schemas.microsoft.com/office/drawing/2014/main" id="{FAC56A40-473E-C947-9988-3176EF6DCF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200525"/>
            <a:ext cx="83820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1400">
                <a:solidFill>
                  <a:schemeClr val="bg1"/>
                </a:solidFill>
              </a:rPr>
              <a:t>~ 100 ly</a:t>
            </a:r>
            <a:endParaRPr lang="en-US" altLang="en-US" sz="2400"/>
          </a:p>
        </p:txBody>
      </p:sp>
      <p:sp>
        <p:nvSpPr>
          <p:cNvPr id="27659" name="Text Box 6">
            <a:extLst>
              <a:ext uri="{FF2B5EF4-FFF2-40B4-BE49-F238E27FC236}">
                <a16:creationId xmlns:a16="http://schemas.microsoft.com/office/drawing/2014/main" id="{7CFEF5A0-DD41-B94D-8032-F99223C988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3946525"/>
            <a:ext cx="685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1400">
                <a:solidFill>
                  <a:schemeClr val="bg1"/>
                </a:solidFill>
              </a:rPr>
              <a:t>~ 10 ly</a:t>
            </a:r>
            <a:endParaRPr lang="en-US" altLang="en-US" sz="2400"/>
          </a:p>
        </p:txBody>
      </p:sp>
      <p:sp>
        <p:nvSpPr>
          <p:cNvPr id="27660" name="Text Box 6">
            <a:extLst>
              <a:ext uri="{FF2B5EF4-FFF2-40B4-BE49-F238E27FC236}">
                <a16:creationId xmlns:a16="http://schemas.microsoft.com/office/drawing/2014/main" id="{D9CF580A-E719-414F-AFF9-ADFB69F959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25" y="2898775"/>
            <a:ext cx="685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1400">
                <a:solidFill>
                  <a:schemeClr val="bg1"/>
                </a:solidFill>
              </a:rPr>
              <a:t>Size: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061CA5F-93AD-2F4C-8F1E-3A71E4C0DE92}"/>
              </a:ext>
            </a:extLst>
          </p:cNvPr>
          <p:cNvSpPr txBox="1"/>
          <p:nvPr/>
        </p:nvSpPr>
        <p:spPr>
          <a:xfrm>
            <a:off x="6652731" y="2819640"/>
            <a:ext cx="26805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solidFill>
                  <a:schemeClr val="bg1"/>
                </a:solidFill>
              </a:rPr>
              <a:t>(Charles Messier 1774)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71F09E8-E63F-9743-8A7A-20E73DE22B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0931" y="3151008"/>
            <a:ext cx="1046648" cy="132715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8" name="Rectangle 10">
            <a:extLst>
              <a:ext uri="{FF2B5EF4-FFF2-40B4-BE49-F238E27FC236}">
                <a16:creationId xmlns:a16="http://schemas.microsoft.com/office/drawing/2014/main" id="{521808DF-EACD-414E-9232-9175F02D9BE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1600200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>
                <a:cs typeface="+mj-cs"/>
              </a:rPr>
              <a:t>M 1</a:t>
            </a:r>
          </a:p>
        </p:txBody>
      </p:sp>
      <p:sp>
        <p:nvSpPr>
          <p:cNvPr id="48131" name="Text Box 2">
            <a:extLst>
              <a:ext uri="{FF2B5EF4-FFF2-40B4-BE49-F238E27FC236}">
                <a16:creationId xmlns:a16="http://schemas.microsoft.com/office/drawing/2014/main" id="{C6FB3690-857F-0A4D-856E-41B1D40EAB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3946525"/>
            <a:ext cx="22510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rgbClr val="00CC00"/>
                </a:solidFill>
              </a:rPr>
              <a:t>Look in a telescope</a:t>
            </a:r>
            <a:endParaRPr lang="en-US" altLang="en-US" sz="1800">
              <a:solidFill>
                <a:srgbClr val="FFFF00"/>
              </a:solidFill>
            </a:endParaRPr>
          </a:p>
        </p:txBody>
      </p:sp>
      <p:sp>
        <p:nvSpPr>
          <p:cNvPr id="48132" name="Text Box 3">
            <a:extLst>
              <a:ext uri="{FF2B5EF4-FFF2-40B4-BE49-F238E27FC236}">
                <a16:creationId xmlns:a16="http://schemas.microsoft.com/office/drawing/2014/main" id="{E0D3035F-75DE-FA43-873B-B40DE4DBF7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914400"/>
            <a:ext cx="22796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rgbClr val="00CC00"/>
                </a:solidFill>
              </a:rPr>
              <a:t>With the naked eye</a:t>
            </a:r>
            <a:endParaRPr lang="en-US" altLang="en-US" sz="1800">
              <a:solidFill>
                <a:srgbClr val="FFFF00"/>
              </a:solidFill>
            </a:endParaRPr>
          </a:p>
        </p:txBody>
      </p:sp>
      <p:sp>
        <p:nvSpPr>
          <p:cNvPr id="48133" name="Text Box 4">
            <a:extLst>
              <a:ext uri="{FF2B5EF4-FFF2-40B4-BE49-F238E27FC236}">
                <a16:creationId xmlns:a16="http://schemas.microsoft.com/office/drawing/2014/main" id="{1BC3F0C3-2B0C-2744-8174-9868011FA6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468313"/>
            <a:ext cx="37338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FF00"/>
                </a:solidFill>
              </a:rPr>
              <a:t>A supernova remnant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66FFFF"/>
                </a:solidFill>
              </a:rPr>
              <a:t>a star blew up, 1054 AD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8AD8"/>
                </a:solidFill>
              </a:rPr>
              <a:t>(the only one visible in a telescope)</a:t>
            </a:r>
            <a:endParaRPr lang="en-US" altLang="en-US" sz="2400">
              <a:solidFill>
                <a:srgbClr val="FF8AD8"/>
              </a:solidFill>
            </a:endParaRPr>
          </a:p>
        </p:txBody>
      </p:sp>
      <p:sp>
        <p:nvSpPr>
          <p:cNvPr id="48134" name="Text Box 5">
            <a:extLst>
              <a:ext uri="{FF2B5EF4-FFF2-40B4-BE49-F238E27FC236}">
                <a16:creationId xmlns:a16="http://schemas.microsoft.com/office/drawing/2014/main" id="{5707DB1D-5153-7C4A-891C-B598D245C5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64288" y="1489075"/>
            <a:ext cx="159702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rgbClr val="00CC00"/>
                </a:solidFill>
              </a:rPr>
              <a:t>Photography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rgbClr val="00CC00"/>
                </a:solidFill>
              </a:rPr>
              <a:t>(10 hours)</a:t>
            </a:r>
          </a:p>
        </p:txBody>
      </p:sp>
      <p:sp>
        <p:nvSpPr>
          <p:cNvPr id="48135" name="Rectangle 6">
            <a:extLst>
              <a:ext uri="{FF2B5EF4-FFF2-40B4-BE49-F238E27FC236}">
                <a16:creationId xmlns:a16="http://schemas.microsoft.com/office/drawing/2014/main" id="{737A9883-A400-1D48-AA26-FD25F12A62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" y="1752600"/>
            <a:ext cx="1676400" cy="1524000"/>
          </a:xfrm>
          <a:prstGeom prst="rect">
            <a:avLst/>
          </a:prstGeom>
          <a:noFill/>
          <a:ln w="9525">
            <a:solidFill>
              <a:srgbClr val="5F5F5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pic>
        <p:nvPicPr>
          <p:cNvPr id="48136" name="Picture 7">
            <a:extLst>
              <a:ext uri="{FF2B5EF4-FFF2-40B4-BE49-F238E27FC236}">
                <a16:creationId xmlns:a16="http://schemas.microsoft.com/office/drawing/2014/main" id="{B7232382-7D8D-2140-8975-99F33519CC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2173288"/>
            <a:ext cx="4419600" cy="4684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7" name="Picture 8">
            <a:extLst>
              <a:ext uri="{FF2B5EF4-FFF2-40B4-BE49-F238E27FC236}">
                <a16:creationId xmlns:a16="http://schemas.microsoft.com/office/drawing/2014/main" id="{D8E81A76-BC26-CC43-8388-032AFBAE95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4343400"/>
            <a:ext cx="3124200" cy="208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8" name="Rectangle 9">
            <a:extLst>
              <a:ext uri="{FF2B5EF4-FFF2-40B4-BE49-F238E27FC236}">
                <a16:creationId xmlns:a16="http://schemas.microsoft.com/office/drawing/2014/main" id="{29B54684-016C-0849-BE0E-7C76E1A985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40386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FF0000"/>
                </a:solidFill>
              </a:rPr>
              <a:t>M1 - The Crab Nebula</a:t>
            </a:r>
            <a:endParaRPr lang="en-US" altLang="en-US" sz="44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>
            <a:extLst>
              <a:ext uri="{FF2B5EF4-FFF2-40B4-BE49-F238E27FC236}">
                <a16:creationId xmlns:a16="http://schemas.microsoft.com/office/drawing/2014/main" id="{F671AB2D-7546-9246-BBAC-F822CDCD5D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468438"/>
            <a:ext cx="3352800" cy="2265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59" name="Rectangle 3">
            <a:extLst>
              <a:ext uri="{FF2B5EF4-FFF2-40B4-BE49-F238E27FC236}">
                <a16:creationId xmlns:a16="http://schemas.microsoft.com/office/drawing/2014/main" id="{36DC98EA-6356-9B47-85AE-E06C92CB77A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" y="0"/>
            <a:ext cx="5562600" cy="990600"/>
          </a:xfrm>
          <a:extLst>
            <a:ext uri="{909E8E84-426E-40dd-AFC4-6F175D3DCCD1}"/>
          </a:extLst>
        </p:spPr>
        <p:txBody>
          <a:bodyPr/>
          <a:lstStyle/>
          <a:p>
            <a:pPr>
              <a:defRPr/>
            </a:pPr>
            <a:r>
              <a:rPr lang="en-US" sz="3600" b="1" dirty="0">
                <a:solidFill>
                  <a:srgbClr val="FF0000"/>
                </a:solidFill>
                <a:cs typeface="+mj-cs"/>
              </a:rPr>
              <a:t>M 31 </a:t>
            </a:r>
            <a:r>
              <a:rPr lang="mr-IN" sz="3600" b="1" dirty="0">
                <a:solidFill>
                  <a:srgbClr val="FF0000"/>
                </a:solidFill>
                <a:cs typeface="+mj-cs"/>
              </a:rPr>
              <a:t>–</a:t>
            </a:r>
            <a:r>
              <a:rPr lang="en-US" sz="3600" b="1" dirty="0">
                <a:solidFill>
                  <a:srgbClr val="FF0000"/>
                </a:solidFill>
                <a:cs typeface="+mj-cs"/>
              </a:rPr>
              <a:t> the </a:t>
            </a:r>
            <a:br>
              <a:rPr lang="en-US" sz="3600" b="1" dirty="0">
                <a:solidFill>
                  <a:srgbClr val="FF0000"/>
                </a:solidFill>
                <a:cs typeface="+mj-cs"/>
              </a:rPr>
            </a:br>
            <a:r>
              <a:rPr lang="en-US" sz="3600" b="1" dirty="0">
                <a:solidFill>
                  <a:srgbClr val="FF0000"/>
                </a:solidFill>
                <a:cs typeface="+mj-cs"/>
              </a:rPr>
              <a:t>Andromeda galaxy</a:t>
            </a:r>
            <a:endParaRPr lang="en-US" dirty="0">
              <a:solidFill>
                <a:srgbClr val="FF0000"/>
              </a:solidFill>
              <a:cs typeface="+mj-cs"/>
            </a:endParaRPr>
          </a:p>
        </p:txBody>
      </p:sp>
      <p:sp>
        <p:nvSpPr>
          <p:cNvPr id="50180" name="Line 6">
            <a:extLst>
              <a:ext uri="{FF2B5EF4-FFF2-40B4-BE49-F238E27FC236}">
                <a16:creationId xmlns:a16="http://schemas.microsoft.com/office/drawing/2014/main" id="{74B1464B-769D-D543-AE54-2BEBAB8DA3E2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895600" y="2743200"/>
            <a:ext cx="304800" cy="762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50181" name="Picture 7">
            <a:extLst>
              <a:ext uri="{FF2B5EF4-FFF2-40B4-BE49-F238E27FC236}">
                <a16:creationId xmlns:a16="http://schemas.microsoft.com/office/drawing/2014/main" id="{C936F182-A829-E540-8172-BB94D3C743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0513" y="1143000"/>
            <a:ext cx="3773487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82" name="Text Box 8">
            <a:extLst>
              <a:ext uri="{FF2B5EF4-FFF2-40B4-BE49-F238E27FC236}">
                <a16:creationId xmlns:a16="http://schemas.microsoft.com/office/drawing/2014/main" id="{83E5404B-CA02-EE47-B7E8-D3DEF995C9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2452688"/>
            <a:ext cx="159543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rgbClr val="00CC00"/>
                </a:solidFill>
              </a:rPr>
              <a:t>Photography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rgbClr val="00CC00"/>
                </a:solidFill>
              </a:rPr>
              <a:t>(20 hours)</a:t>
            </a:r>
          </a:p>
        </p:txBody>
      </p:sp>
      <p:pic>
        <p:nvPicPr>
          <p:cNvPr id="50183" name="Picture 9">
            <a:extLst>
              <a:ext uri="{FF2B5EF4-FFF2-40B4-BE49-F238E27FC236}">
                <a16:creationId xmlns:a16="http://schemas.microsoft.com/office/drawing/2014/main" id="{A368F1C1-E00C-6947-8713-8D01C954A9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4114800"/>
            <a:ext cx="2971800" cy="255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84" name="Text Box 10">
            <a:extLst>
              <a:ext uri="{FF2B5EF4-FFF2-40B4-BE49-F238E27FC236}">
                <a16:creationId xmlns:a16="http://schemas.microsoft.com/office/drawing/2014/main" id="{1DD70F73-47FF-D54E-BC0F-B9F00399C8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8400" y="419100"/>
            <a:ext cx="1524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FF00"/>
                </a:solidFill>
              </a:rPr>
              <a:t>A galaxy</a:t>
            </a:r>
            <a:r>
              <a:rPr lang="en-US" altLang="en-US" sz="2400">
                <a:solidFill>
                  <a:srgbClr val="66FFFF"/>
                </a:solidFill>
              </a:rPr>
              <a:t> </a:t>
            </a:r>
          </a:p>
        </p:txBody>
      </p:sp>
      <p:sp>
        <p:nvSpPr>
          <p:cNvPr id="50185" name="Text Box 4">
            <a:extLst>
              <a:ext uri="{FF2B5EF4-FFF2-40B4-BE49-F238E27FC236}">
                <a16:creationId xmlns:a16="http://schemas.microsoft.com/office/drawing/2014/main" id="{0D89DC76-3D18-754E-88B3-16F2F3D124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3870325"/>
            <a:ext cx="22510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rgbClr val="00CC00"/>
                </a:solidFill>
              </a:rPr>
              <a:t>Look in a telescope</a:t>
            </a:r>
            <a:endParaRPr lang="en-US" altLang="en-US" sz="1800">
              <a:solidFill>
                <a:srgbClr val="FFFF00"/>
              </a:solidFill>
            </a:endParaRPr>
          </a:p>
        </p:txBody>
      </p:sp>
      <p:sp>
        <p:nvSpPr>
          <p:cNvPr id="50186" name="Text Box 5">
            <a:extLst>
              <a:ext uri="{FF2B5EF4-FFF2-40B4-BE49-F238E27FC236}">
                <a16:creationId xmlns:a16="http://schemas.microsoft.com/office/drawing/2014/main" id="{41F203FA-49F2-B643-8ABE-ABB5729D22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1203325"/>
            <a:ext cx="22796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rgbClr val="00CC00"/>
                </a:solidFill>
              </a:rPr>
              <a:t>With the naked eye</a:t>
            </a:r>
            <a:endParaRPr lang="en-US" altLang="en-US" sz="180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43" name="Rectangle 11">
            <a:extLst>
              <a:ext uri="{FF2B5EF4-FFF2-40B4-BE49-F238E27FC236}">
                <a16:creationId xmlns:a16="http://schemas.microsoft.com/office/drawing/2014/main" id="{06467A3C-6039-394E-8242-F6E848C2FFE9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cs typeface="+mj-cs"/>
              </a:rPr>
              <a:t>All is part of the Galaxy</a:t>
            </a:r>
          </a:p>
        </p:txBody>
      </p:sp>
      <p:sp>
        <p:nvSpPr>
          <p:cNvPr id="52227" name="Text Box 2">
            <a:extLst>
              <a:ext uri="{FF2B5EF4-FFF2-40B4-BE49-F238E27FC236}">
                <a16:creationId xmlns:a16="http://schemas.microsoft.com/office/drawing/2014/main" id="{94E48FB5-1AC9-E746-88EC-A2EC5DDE35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4962525" cy="234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srgbClr val="FF0000"/>
                </a:solidFill>
              </a:rPr>
              <a:t>All these are part of </a:t>
            </a:r>
            <a:r>
              <a:rPr lang="en-US" altLang="en-US" sz="2400" b="1" i="1" u="sng">
                <a:solidFill>
                  <a:srgbClr val="FF0000"/>
                </a:solidFill>
              </a:rPr>
              <a:t>our Galaxy</a:t>
            </a:r>
            <a:r>
              <a:rPr lang="en-US" altLang="en-US" sz="2400" b="1">
                <a:solidFill>
                  <a:srgbClr val="FF0000"/>
                </a:solidFill>
              </a:rPr>
              <a:t>:</a:t>
            </a:r>
            <a:endParaRPr lang="en-US" altLang="en-US" sz="2400"/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rgbClr val="66FFFF"/>
                </a:solidFill>
              </a:rPr>
              <a:t>• Stars (</a:t>
            </a:r>
            <a:r>
              <a:rPr lang="en-US" altLang="en-US" sz="1600" b="1">
                <a:solidFill>
                  <a:srgbClr val="66FFFF"/>
                </a:solidFill>
              </a:rPr>
              <a:t>with planets, moons, comets, …)</a:t>
            </a:r>
            <a:endParaRPr lang="en-US" altLang="en-US" sz="2000" b="1">
              <a:solidFill>
                <a:srgbClr val="66FFFF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rgbClr val="66FFFF"/>
                </a:solidFill>
              </a:rPr>
              <a:t>• Star clusters (</a:t>
            </a:r>
            <a:r>
              <a:rPr lang="en-US" altLang="en-US" sz="1600" b="1">
                <a:solidFill>
                  <a:srgbClr val="66FFFF"/>
                </a:solidFill>
              </a:rPr>
              <a:t>open and globular</a:t>
            </a:r>
            <a:r>
              <a:rPr lang="en-US" altLang="en-US" sz="2000" b="1">
                <a:solidFill>
                  <a:srgbClr val="66FFFF"/>
                </a:solidFill>
              </a:rPr>
              <a:t>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rgbClr val="66FFFF"/>
                </a:solidFill>
              </a:rPr>
              <a:t>• Special stars (</a:t>
            </a:r>
            <a:r>
              <a:rPr lang="en-US" altLang="en-US" sz="1600" b="1">
                <a:solidFill>
                  <a:srgbClr val="66FFFF"/>
                </a:solidFill>
              </a:rPr>
              <a:t>such as one with planetary nebulae</a:t>
            </a:r>
            <a:r>
              <a:rPr lang="en-US" altLang="en-US" sz="2000" b="1">
                <a:solidFill>
                  <a:srgbClr val="66FFFF"/>
                </a:solidFill>
              </a:rPr>
              <a:t>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rgbClr val="66FFFF"/>
                </a:solidFill>
              </a:rPr>
              <a:t>• Shiny and dark gas clouds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rgbClr val="66FFFF"/>
                </a:solidFill>
              </a:rPr>
              <a:t>• The light of the Milky Way</a:t>
            </a:r>
            <a:endParaRPr lang="en-US" altLang="en-US" sz="2400">
              <a:solidFill>
                <a:srgbClr val="66FFFF"/>
              </a:solidFill>
            </a:endParaRPr>
          </a:p>
        </p:txBody>
      </p:sp>
      <p:pic>
        <p:nvPicPr>
          <p:cNvPr id="52228" name="Picture 3">
            <a:extLst>
              <a:ext uri="{FF2B5EF4-FFF2-40B4-BE49-F238E27FC236}">
                <a16:creationId xmlns:a16="http://schemas.microsoft.com/office/drawing/2014/main" id="{9885627C-B19E-7F4D-B257-6FBA55DD89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2438400"/>
            <a:ext cx="3289300" cy="298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29" name="Picture 4">
            <a:extLst>
              <a:ext uri="{FF2B5EF4-FFF2-40B4-BE49-F238E27FC236}">
                <a16:creationId xmlns:a16="http://schemas.microsoft.com/office/drawing/2014/main" id="{F34CC26C-BDE7-6D47-A350-6B05714DAC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438400"/>
            <a:ext cx="5033963" cy="249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30" name="Text Box 5">
            <a:extLst>
              <a:ext uri="{FF2B5EF4-FFF2-40B4-BE49-F238E27FC236}">
                <a16:creationId xmlns:a16="http://schemas.microsoft.com/office/drawing/2014/main" id="{472A2478-C5E5-ED47-9B7E-43440A06D1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6813" y="457200"/>
            <a:ext cx="2478087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FF00"/>
                </a:solidFill>
              </a:rPr>
              <a:t>A huge </a:t>
            </a:r>
            <a:r>
              <a:rPr lang="ja-JP" altLang="en-US" sz="2400">
                <a:solidFill>
                  <a:srgbClr val="FFFF00"/>
                </a:solidFill>
                <a:latin typeface="Arial" panose="020B0604020202020204" pitchFamily="34" charset="0"/>
              </a:rPr>
              <a:t>“</a:t>
            </a:r>
            <a:r>
              <a:rPr lang="en-US" altLang="ja-JP" sz="2400">
                <a:solidFill>
                  <a:srgbClr val="FFFF00"/>
                </a:solidFill>
              </a:rPr>
              <a:t>star city</a:t>
            </a:r>
            <a:r>
              <a:rPr lang="ja-JP" altLang="en-US" sz="2400">
                <a:solidFill>
                  <a:srgbClr val="FFFF00"/>
                </a:solidFill>
                <a:latin typeface="Arial" panose="020B0604020202020204" pitchFamily="34" charset="0"/>
              </a:rPr>
              <a:t>”</a:t>
            </a:r>
            <a:endParaRPr lang="en-US" altLang="ja-JP" sz="2400">
              <a:solidFill>
                <a:srgbClr val="FFFF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FF00"/>
                </a:solidFill>
              </a:rPr>
              <a:t>of 100 billion stars</a:t>
            </a:r>
            <a:endParaRPr lang="en-US" altLang="en-US" sz="2400"/>
          </a:p>
        </p:txBody>
      </p:sp>
      <p:sp>
        <p:nvSpPr>
          <p:cNvPr id="52231" name="Text Box 6">
            <a:extLst>
              <a:ext uri="{FF2B5EF4-FFF2-40B4-BE49-F238E27FC236}">
                <a16:creationId xmlns:a16="http://schemas.microsoft.com/office/drawing/2014/main" id="{978EA64E-F84A-2843-9D99-D434B1FE53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1813" y="5867400"/>
            <a:ext cx="629602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CC00"/>
                </a:solidFill>
              </a:rPr>
              <a:t>Everything we see in the sky is part of our Galaxy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CC00"/>
                </a:solidFill>
              </a:rPr>
              <a:t> - except other galaxies</a:t>
            </a:r>
            <a:r>
              <a:rPr lang="en-US" altLang="en-US" sz="2400"/>
              <a:t> </a:t>
            </a:r>
            <a:r>
              <a:rPr lang="en-US" altLang="en-US" sz="1400"/>
              <a:t>(</a:t>
            </a:r>
            <a:r>
              <a:rPr lang="en-US" altLang="en-US" sz="1400">
                <a:solidFill>
                  <a:srgbClr val="FF3300"/>
                </a:solidFill>
              </a:rPr>
              <a:t>(spirals or not)</a:t>
            </a:r>
            <a:endParaRPr lang="en-US" altLang="en-US" sz="2400"/>
          </a:p>
        </p:txBody>
      </p:sp>
      <p:sp>
        <p:nvSpPr>
          <p:cNvPr id="52232" name="Line 7">
            <a:extLst>
              <a:ext uri="{FF2B5EF4-FFF2-40B4-BE49-F238E27FC236}">
                <a16:creationId xmlns:a16="http://schemas.microsoft.com/office/drawing/2014/main" id="{5B6B481B-C701-5641-9940-1B5A89A07FAC}"/>
              </a:ext>
            </a:extLst>
          </p:cNvPr>
          <p:cNvSpPr>
            <a:spLocks noChangeShapeType="1"/>
          </p:cNvSpPr>
          <p:nvPr/>
        </p:nvSpPr>
        <p:spPr bwMode="auto">
          <a:xfrm>
            <a:off x="3352800" y="381000"/>
            <a:ext cx="2895600" cy="30480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233" name="Line 8">
            <a:extLst>
              <a:ext uri="{FF2B5EF4-FFF2-40B4-BE49-F238E27FC236}">
                <a16:creationId xmlns:a16="http://schemas.microsoft.com/office/drawing/2014/main" id="{F40FBEFD-1EF7-4640-9F44-518E18D6C666}"/>
              </a:ext>
            </a:extLst>
          </p:cNvPr>
          <p:cNvSpPr>
            <a:spLocks noChangeShapeType="1"/>
          </p:cNvSpPr>
          <p:nvPr/>
        </p:nvSpPr>
        <p:spPr bwMode="auto">
          <a:xfrm>
            <a:off x="6019800" y="1981200"/>
            <a:ext cx="1066800" cy="13716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234" name="Line 9">
            <a:extLst>
              <a:ext uri="{FF2B5EF4-FFF2-40B4-BE49-F238E27FC236}">
                <a16:creationId xmlns:a16="http://schemas.microsoft.com/office/drawing/2014/main" id="{1A4DF039-7CDB-6147-85C8-8E2E8BCEB0F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505200" y="1981200"/>
            <a:ext cx="2514600" cy="17526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235" name="Text Box 10">
            <a:extLst>
              <a:ext uri="{FF2B5EF4-FFF2-40B4-BE49-F238E27FC236}">
                <a16:creationId xmlns:a16="http://schemas.microsoft.com/office/drawing/2014/main" id="{29EFA93D-29E0-DD42-8389-D012FE8F8B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7575" y="1752600"/>
            <a:ext cx="322103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400" b="1">
                <a:solidFill>
                  <a:srgbClr val="FF3300"/>
                </a:solidFill>
              </a:rPr>
              <a:t>You are here: Sun and the Solar System</a:t>
            </a:r>
            <a:endParaRPr lang="en-US" altLang="en-US" sz="24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>
            <a:extLst>
              <a:ext uri="{FF2B5EF4-FFF2-40B4-BE49-F238E27FC236}">
                <a16:creationId xmlns:a16="http://schemas.microsoft.com/office/drawing/2014/main" id="{B62A28EA-6044-144C-96A1-5B9FF42663F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3048000"/>
            <a:ext cx="7772400" cy="2209800"/>
          </a:xfrm>
        </p:spPr>
        <p:txBody>
          <a:bodyPr/>
          <a:lstStyle/>
          <a:p>
            <a:r>
              <a:rPr lang="en-US" altLang="en-US" sz="6000">
                <a:solidFill>
                  <a:srgbClr val="66FFFF"/>
                </a:solidFill>
              </a:rPr>
              <a:t>Questions coming …</a:t>
            </a:r>
            <a:endParaRPr lang="en-US" altLang="en-US">
              <a:solidFill>
                <a:srgbClr val="66FFFF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Text Box 2">
            <a:extLst>
              <a:ext uri="{FF2B5EF4-FFF2-40B4-BE49-F238E27FC236}">
                <a16:creationId xmlns:a16="http://schemas.microsoft.com/office/drawing/2014/main" id="{634DD592-5098-EE43-B34B-3859EA9ED1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7200" b="1">
                <a:solidFill>
                  <a:srgbClr val="FF0000"/>
                </a:solidFill>
              </a:rPr>
              <a:t> </a:t>
            </a:r>
            <a:endParaRPr lang="en-US" altLang="en-US" sz="6000" b="1">
              <a:solidFill>
                <a:srgbClr val="FF00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b="1">
                <a:solidFill>
                  <a:srgbClr val="FF0000"/>
                </a:solidFill>
              </a:rPr>
              <a:t>sec</a:t>
            </a:r>
            <a:r>
              <a:rPr lang="en-US" altLang="en-US" sz="9600" b="1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103427" name="Text Box 3">
            <a:extLst>
              <a:ext uri="{FF2B5EF4-FFF2-40B4-BE49-F238E27FC236}">
                <a16:creationId xmlns:a16="http://schemas.microsoft.com/office/drawing/2014/main" id="{1EE4BD6B-B8E0-4040-8B0A-51AA100958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103428" name="Rectangle 4">
            <a:extLst>
              <a:ext uri="{FF2B5EF4-FFF2-40B4-BE49-F238E27FC236}">
                <a16:creationId xmlns:a16="http://schemas.microsoft.com/office/drawing/2014/main" id="{BAB044F2-6561-EC41-B5AA-672AA3A20CC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pPr>
              <a:defRPr/>
            </a:pPr>
            <a:r>
              <a:rPr lang="en-US" sz="6000" b="1" dirty="0">
                <a:solidFill>
                  <a:srgbClr val="FF0000"/>
                </a:solidFill>
                <a:cs typeface="+mj-cs"/>
              </a:rPr>
              <a:t>Question 4</a:t>
            </a:r>
          </a:p>
        </p:txBody>
      </p:sp>
      <p:sp>
        <p:nvSpPr>
          <p:cNvPr id="103429" name="Text Box 5">
            <a:extLst>
              <a:ext uri="{FF2B5EF4-FFF2-40B4-BE49-F238E27FC236}">
                <a16:creationId xmlns:a16="http://schemas.microsoft.com/office/drawing/2014/main" id="{DDDE9D4D-91A0-8B48-8ABA-A6A075C195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29</a:t>
            </a:r>
          </a:p>
        </p:txBody>
      </p:sp>
      <p:sp>
        <p:nvSpPr>
          <p:cNvPr id="103430" name="Text Box 6">
            <a:extLst>
              <a:ext uri="{FF2B5EF4-FFF2-40B4-BE49-F238E27FC236}">
                <a16:creationId xmlns:a16="http://schemas.microsoft.com/office/drawing/2014/main" id="{4B2F41E9-80A6-C944-88ED-4BC4C625AD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474788"/>
            <a:ext cx="6654800" cy="366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9144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828800" indent="-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286000" indent="-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7432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32004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6576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41148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2"/>
                </a:solidFill>
              </a:rPr>
              <a:t>Which of the following, observed in the sky, may possibly not belong to our Galaxy?</a:t>
            </a:r>
            <a:endParaRPr lang="en-US" altLang="en-US" sz="2400" b="1" dirty="0">
              <a:solidFill>
                <a:schemeClr val="bg1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b="1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A</a:t>
            </a:r>
            <a:r>
              <a:rPr lang="en-US" altLang="en-US" sz="2400" b="1" dirty="0"/>
              <a:t> An open cluster.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B </a:t>
            </a:r>
            <a:r>
              <a:rPr lang="en-US" altLang="en-US" sz="2400" b="1" dirty="0"/>
              <a:t>A globular cluster.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C </a:t>
            </a:r>
            <a:r>
              <a:rPr lang="en-US" altLang="en-US" sz="2400" b="1" dirty="0"/>
              <a:t>A planetary nebula.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D</a:t>
            </a:r>
            <a:r>
              <a:rPr lang="en-US" altLang="en-US" sz="2400" b="1" dirty="0"/>
              <a:t> A field star.</a:t>
            </a:r>
            <a:endParaRPr lang="en-US" altLang="en-US" sz="2400" b="1" dirty="0">
              <a:solidFill>
                <a:schemeClr val="accent2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</a:rPr>
              <a:t>E</a:t>
            </a:r>
            <a:r>
              <a:rPr lang="en-US" altLang="en-US" sz="2400" b="1" dirty="0">
                <a:solidFill>
                  <a:srgbClr val="FF0000"/>
                </a:solidFill>
              </a:rPr>
              <a:t> None of these.</a:t>
            </a:r>
          </a:p>
        </p:txBody>
      </p:sp>
      <p:sp>
        <p:nvSpPr>
          <p:cNvPr id="103431" name="Text Box 7">
            <a:extLst>
              <a:ext uri="{FF2B5EF4-FFF2-40B4-BE49-F238E27FC236}">
                <a16:creationId xmlns:a16="http://schemas.microsoft.com/office/drawing/2014/main" id="{C0A8A4EF-219B-8A49-B50D-30C0E8F515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103432" name="Text Box 8">
            <a:extLst>
              <a:ext uri="{FF2B5EF4-FFF2-40B4-BE49-F238E27FC236}">
                <a16:creationId xmlns:a16="http://schemas.microsoft.com/office/drawing/2014/main" id="{AC70692B-A822-1E4C-AE25-25CD332C23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103433" name="Text Box 9">
            <a:extLst>
              <a:ext uri="{FF2B5EF4-FFF2-40B4-BE49-F238E27FC236}">
                <a16:creationId xmlns:a16="http://schemas.microsoft.com/office/drawing/2014/main" id="{3ABCEBB9-3B27-574D-A865-F7066A80C1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26</a:t>
            </a:r>
          </a:p>
        </p:txBody>
      </p:sp>
      <p:sp>
        <p:nvSpPr>
          <p:cNvPr id="103434" name="Text Box 10">
            <a:extLst>
              <a:ext uri="{FF2B5EF4-FFF2-40B4-BE49-F238E27FC236}">
                <a16:creationId xmlns:a16="http://schemas.microsoft.com/office/drawing/2014/main" id="{7327AB6C-D97F-1B46-A74C-4F08593B33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103435" name="Text Box 11">
            <a:extLst>
              <a:ext uri="{FF2B5EF4-FFF2-40B4-BE49-F238E27FC236}">
                <a16:creationId xmlns:a16="http://schemas.microsoft.com/office/drawing/2014/main" id="{382147F2-7764-AF40-BCBF-3FE046F503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103436" name="Text Box 12">
            <a:extLst>
              <a:ext uri="{FF2B5EF4-FFF2-40B4-BE49-F238E27FC236}">
                <a16:creationId xmlns:a16="http://schemas.microsoft.com/office/drawing/2014/main" id="{2951B10B-4625-3449-9291-46151F46FA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103437" name="Text Box 13">
            <a:extLst>
              <a:ext uri="{FF2B5EF4-FFF2-40B4-BE49-F238E27FC236}">
                <a16:creationId xmlns:a16="http://schemas.microsoft.com/office/drawing/2014/main" id="{22156769-BD4E-8D4B-938D-23D636C903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22</a:t>
            </a:r>
          </a:p>
        </p:txBody>
      </p:sp>
      <p:sp>
        <p:nvSpPr>
          <p:cNvPr id="103438" name="Text Box 14">
            <a:extLst>
              <a:ext uri="{FF2B5EF4-FFF2-40B4-BE49-F238E27FC236}">
                <a16:creationId xmlns:a16="http://schemas.microsoft.com/office/drawing/2014/main" id="{68B5902E-F98C-1D43-BFE3-0E82E2FB08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103439" name="Text Box 15">
            <a:extLst>
              <a:ext uri="{FF2B5EF4-FFF2-40B4-BE49-F238E27FC236}">
                <a16:creationId xmlns:a16="http://schemas.microsoft.com/office/drawing/2014/main" id="{6E4CA656-BC8F-8045-952E-3E5A2BBC4F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103440" name="Text Box 16">
            <a:extLst>
              <a:ext uri="{FF2B5EF4-FFF2-40B4-BE49-F238E27FC236}">
                <a16:creationId xmlns:a16="http://schemas.microsoft.com/office/drawing/2014/main" id="{CF601C7F-E208-8E49-AEC1-6469170FCB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4925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103441" name="Text Box 17">
            <a:extLst>
              <a:ext uri="{FF2B5EF4-FFF2-40B4-BE49-F238E27FC236}">
                <a16:creationId xmlns:a16="http://schemas.microsoft.com/office/drawing/2014/main" id="{F89452C2-C75D-5C47-8E47-BBC412D923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103442" name="Text Box 18">
            <a:extLst>
              <a:ext uri="{FF2B5EF4-FFF2-40B4-BE49-F238E27FC236}">
                <a16:creationId xmlns:a16="http://schemas.microsoft.com/office/drawing/2014/main" id="{9F656D97-DE73-EF4D-AF9B-472F0B189E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103443" name="Text Box 19">
            <a:extLst>
              <a:ext uri="{FF2B5EF4-FFF2-40B4-BE49-F238E27FC236}">
                <a16:creationId xmlns:a16="http://schemas.microsoft.com/office/drawing/2014/main" id="{AE7EA039-514F-0E41-8116-D78D8FF398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103444" name="Text Box 20">
            <a:extLst>
              <a:ext uri="{FF2B5EF4-FFF2-40B4-BE49-F238E27FC236}">
                <a16:creationId xmlns:a16="http://schemas.microsoft.com/office/drawing/2014/main" id="{28360152-954E-F947-9A59-2DC8AC4F2B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103445" name="Text Box 21">
            <a:extLst>
              <a:ext uri="{FF2B5EF4-FFF2-40B4-BE49-F238E27FC236}">
                <a16:creationId xmlns:a16="http://schemas.microsoft.com/office/drawing/2014/main" id="{BE85D24A-2C40-0042-B793-34642D2900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103446" name="Text Box 22">
            <a:extLst>
              <a:ext uri="{FF2B5EF4-FFF2-40B4-BE49-F238E27FC236}">
                <a16:creationId xmlns:a16="http://schemas.microsoft.com/office/drawing/2014/main" id="{A7F7AE16-53E5-AA45-869B-C2D6A0612F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103447" name="Text Box 23">
            <a:extLst>
              <a:ext uri="{FF2B5EF4-FFF2-40B4-BE49-F238E27FC236}">
                <a16:creationId xmlns:a16="http://schemas.microsoft.com/office/drawing/2014/main" id="{953D9649-1B8C-F540-AF2F-BA5940BD4B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103448" name="Text Box 24">
            <a:extLst>
              <a:ext uri="{FF2B5EF4-FFF2-40B4-BE49-F238E27FC236}">
                <a16:creationId xmlns:a16="http://schemas.microsoft.com/office/drawing/2014/main" id="{D14363C3-9FB5-2740-A25D-21F68C2454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103449" name="Text Box 25">
            <a:extLst>
              <a:ext uri="{FF2B5EF4-FFF2-40B4-BE49-F238E27FC236}">
                <a16:creationId xmlns:a16="http://schemas.microsoft.com/office/drawing/2014/main" id="{ED87FC16-045A-5941-A611-C080CFED22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103450" name="Text Box 26">
            <a:extLst>
              <a:ext uri="{FF2B5EF4-FFF2-40B4-BE49-F238E27FC236}">
                <a16:creationId xmlns:a16="http://schemas.microsoft.com/office/drawing/2014/main" id="{F86BBD72-9C9C-044B-A6EC-FE2C4E25C1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103451" name="Text Box 27">
            <a:extLst>
              <a:ext uri="{FF2B5EF4-FFF2-40B4-BE49-F238E27FC236}">
                <a16:creationId xmlns:a16="http://schemas.microsoft.com/office/drawing/2014/main" id="{42F9C063-122E-1B41-8BFD-21D6EBEA80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103452" name="Text Box 28">
            <a:extLst>
              <a:ext uri="{FF2B5EF4-FFF2-40B4-BE49-F238E27FC236}">
                <a16:creationId xmlns:a16="http://schemas.microsoft.com/office/drawing/2014/main" id="{A25C181A-0FEF-6540-96DB-849F77B151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103453" name="Text Box 29">
            <a:extLst>
              <a:ext uri="{FF2B5EF4-FFF2-40B4-BE49-F238E27FC236}">
                <a16:creationId xmlns:a16="http://schemas.microsoft.com/office/drawing/2014/main" id="{257AB288-0601-0D4F-A32D-332A0CF0CB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103454" name="Text Box 30">
            <a:extLst>
              <a:ext uri="{FF2B5EF4-FFF2-40B4-BE49-F238E27FC236}">
                <a16:creationId xmlns:a16="http://schemas.microsoft.com/office/drawing/2014/main" id="{FAEDC4CE-BC13-7A4D-B3F7-8D7FB7B0ED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103455" name="Text Box 31">
            <a:extLst>
              <a:ext uri="{FF2B5EF4-FFF2-40B4-BE49-F238E27FC236}">
                <a16:creationId xmlns:a16="http://schemas.microsoft.com/office/drawing/2014/main" id="{696AA274-EE1D-EB42-968E-17E7ADE7D9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103456" name="Text Box 32">
            <a:extLst>
              <a:ext uri="{FF2B5EF4-FFF2-40B4-BE49-F238E27FC236}">
                <a16:creationId xmlns:a16="http://schemas.microsoft.com/office/drawing/2014/main" id="{FFFF2038-E1A3-6349-A530-A445A9063C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103457" name="Text Box 33">
            <a:extLst>
              <a:ext uri="{FF2B5EF4-FFF2-40B4-BE49-F238E27FC236}">
                <a16:creationId xmlns:a16="http://schemas.microsoft.com/office/drawing/2014/main" id="{0531BF20-C6DF-B64D-B14E-C3101EC9D6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103458" name="Text Box 34">
            <a:extLst>
              <a:ext uri="{FF2B5EF4-FFF2-40B4-BE49-F238E27FC236}">
                <a16:creationId xmlns:a16="http://schemas.microsoft.com/office/drawing/2014/main" id="{D3B169AC-6D14-FC46-B83D-D7DD93C59A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103459" name="Text Box 35">
            <a:extLst>
              <a:ext uri="{FF2B5EF4-FFF2-40B4-BE49-F238E27FC236}">
                <a16:creationId xmlns:a16="http://schemas.microsoft.com/office/drawing/2014/main" id="{CC178F43-71FC-724A-B4B4-0759B17E53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0 </a:t>
            </a:r>
          </a:p>
        </p:txBody>
      </p:sp>
      <p:sp>
        <p:nvSpPr>
          <p:cNvPr id="103460" name="Text Box 36">
            <a:extLst>
              <a:ext uri="{FF2B5EF4-FFF2-40B4-BE49-F238E27FC236}">
                <a16:creationId xmlns:a16="http://schemas.microsoft.com/office/drawing/2014/main" id="{90DC4A57-A497-5A45-B9A4-B79706761A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5622925"/>
            <a:ext cx="8164513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b="1">
                <a:solidFill>
                  <a:schemeClr val="accent2"/>
                </a:solidFill>
              </a:rPr>
              <a:t>Next question coming …</a:t>
            </a: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103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 nodeType="afterGroup">
                            <p:stCondLst>
                              <p:cond delay="33000"/>
                            </p:stCondLst>
                            <p:childTnLst>
                              <p:par>
                                <p:cTn id="108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426" grpId="0" animBg="1"/>
      <p:bldP spid="103427" grpId="0" animBg="1"/>
      <p:bldP spid="103429" grpId="0" animBg="1"/>
      <p:bldP spid="103430" grpId="0"/>
      <p:bldP spid="103430" grpId="1"/>
      <p:bldP spid="103431" grpId="0" animBg="1"/>
      <p:bldP spid="103432" grpId="0" animBg="1"/>
      <p:bldP spid="103433" grpId="0" animBg="1"/>
      <p:bldP spid="103434" grpId="0" animBg="1"/>
      <p:bldP spid="103435" grpId="0" animBg="1"/>
      <p:bldP spid="103436" grpId="0" animBg="1"/>
      <p:bldP spid="103437" grpId="0" animBg="1"/>
      <p:bldP spid="103438" grpId="0" animBg="1"/>
      <p:bldP spid="103439" grpId="0" animBg="1"/>
      <p:bldP spid="103440" grpId="0" animBg="1"/>
      <p:bldP spid="103441" grpId="0" animBg="1"/>
      <p:bldP spid="103442" grpId="0" animBg="1"/>
      <p:bldP spid="103443" grpId="0" animBg="1"/>
      <p:bldP spid="103444" grpId="0" animBg="1"/>
      <p:bldP spid="103445" grpId="0" animBg="1"/>
      <p:bldP spid="103446" grpId="0" animBg="1"/>
      <p:bldP spid="103447" grpId="0" animBg="1"/>
      <p:bldP spid="103448" grpId="0" animBg="1"/>
      <p:bldP spid="103449" grpId="0" animBg="1"/>
      <p:bldP spid="103450" grpId="0" animBg="1"/>
      <p:bldP spid="103451" grpId="0" animBg="1"/>
      <p:bldP spid="103452" grpId="0" animBg="1"/>
      <p:bldP spid="103453" grpId="0" animBg="1"/>
      <p:bldP spid="103454" grpId="0" animBg="1"/>
      <p:bldP spid="103455" grpId="0" animBg="1"/>
      <p:bldP spid="103456" grpId="0" animBg="1"/>
      <p:bldP spid="103457" grpId="0" animBg="1"/>
      <p:bldP spid="103458" grpId="0" animBg="1"/>
      <p:bldP spid="103459" grpId="0" animBg="1"/>
      <p:bldP spid="10346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Text Box 2">
            <a:extLst>
              <a:ext uri="{FF2B5EF4-FFF2-40B4-BE49-F238E27FC236}">
                <a16:creationId xmlns:a16="http://schemas.microsoft.com/office/drawing/2014/main" id="{A9F64772-66AE-2F49-8DE6-AB722CA401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7200" b="1">
                <a:solidFill>
                  <a:srgbClr val="FF0000"/>
                </a:solidFill>
              </a:rPr>
              <a:t> </a:t>
            </a:r>
            <a:endParaRPr lang="en-US" altLang="en-US" sz="6000" b="1">
              <a:solidFill>
                <a:srgbClr val="FF00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b="1">
                <a:solidFill>
                  <a:srgbClr val="FF0000"/>
                </a:solidFill>
              </a:rPr>
              <a:t>sec</a:t>
            </a:r>
            <a:r>
              <a:rPr lang="en-US" altLang="en-US" sz="9600" b="1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103427" name="Text Box 3">
            <a:extLst>
              <a:ext uri="{FF2B5EF4-FFF2-40B4-BE49-F238E27FC236}">
                <a16:creationId xmlns:a16="http://schemas.microsoft.com/office/drawing/2014/main" id="{5931990F-92B7-5E48-A14D-791789A3CB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103428" name="Rectangle 4">
            <a:extLst>
              <a:ext uri="{FF2B5EF4-FFF2-40B4-BE49-F238E27FC236}">
                <a16:creationId xmlns:a16="http://schemas.microsoft.com/office/drawing/2014/main" id="{1EDC9CEB-264B-2A4D-91F1-D1751C74BDC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pPr>
              <a:defRPr/>
            </a:pPr>
            <a:r>
              <a:rPr lang="en-US" sz="6000" b="1" dirty="0">
                <a:solidFill>
                  <a:srgbClr val="FF0000"/>
                </a:solidFill>
                <a:cs typeface="+mj-cs"/>
              </a:rPr>
              <a:t>Question 5</a:t>
            </a:r>
          </a:p>
        </p:txBody>
      </p:sp>
      <p:sp>
        <p:nvSpPr>
          <p:cNvPr id="103429" name="Text Box 5">
            <a:extLst>
              <a:ext uri="{FF2B5EF4-FFF2-40B4-BE49-F238E27FC236}">
                <a16:creationId xmlns:a16="http://schemas.microsoft.com/office/drawing/2014/main" id="{AEE0B164-4968-2B4C-953E-84DD50312E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29</a:t>
            </a:r>
          </a:p>
        </p:txBody>
      </p:sp>
      <p:sp>
        <p:nvSpPr>
          <p:cNvPr id="103430" name="Text Box 6">
            <a:extLst>
              <a:ext uri="{FF2B5EF4-FFF2-40B4-BE49-F238E27FC236}">
                <a16:creationId xmlns:a16="http://schemas.microsoft.com/office/drawing/2014/main" id="{1167C90B-F26C-5B4D-921F-8FA20A463D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524000"/>
            <a:ext cx="6629400" cy="3662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9144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828800" indent="-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286000" indent="-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7432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32004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6576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41148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2"/>
                </a:solidFill>
              </a:rPr>
              <a:t>What instrument do you need to ‘see’ the </a:t>
            </a:r>
            <a:r>
              <a:rPr lang="en-US" altLang="en-US" sz="2400" b="1" dirty="0">
                <a:solidFill>
                  <a:srgbClr val="FF0000"/>
                </a:solidFill>
              </a:rPr>
              <a:t>spiral arms </a:t>
            </a:r>
            <a:r>
              <a:rPr lang="en-US" altLang="en-US" sz="2400" b="1" dirty="0">
                <a:solidFill>
                  <a:schemeClr val="accent2"/>
                </a:solidFill>
              </a:rPr>
              <a:t>of the Andromeda Galaxy?</a:t>
            </a:r>
            <a:endParaRPr lang="en-US" altLang="en-US" sz="2400" b="1" dirty="0">
              <a:solidFill>
                <a:schemeClr val="bg1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b="1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A</a:t>
            </a:r>
            <a:r>
              <a:rPr lang="en-US" altLang="en-US" sz="2400" b="1" dirty="0"/>
              <a:t> None: only your eyes.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B </a:t>
            </a:r>
            <a:r>
              <a:rPr lang="en-US" altLang="en-US" sz="2400" b="1" dirty="0"/>
              <a:t>A pair of binoculars suffice.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C </a:t>
            </a:r>
            <a:r>
              <a:rPr lang="en-US" altLang="en-US" sz="2400" b="1" dirty="0"/>
              <a:t>An amateur telescope at least.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D</a:t>
            </a:r>
            <a:r>
              <a:rPr lang="en-US" altLang="en-US" sz="2400" b="1" dirty="0"/>
              <a:t> A very large, professional size telescope.</a:t>
            </a:r>
            <a:endParaRPr lang="en-US" altLang="en-US" sz="2400" b="1" dirty="0">
              <a:solidFill>
                <a:schemeClr val="accent2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</a:rPr>
              <a:t>E</a:t>
            </a:r>
            <a:r>
              <a:rPr lang="en-US" altLang="en-US" sz="2400" b="1" dirty="0">
                <a:solidFill>
                  <a:srgbClr val="FF0000"/>
                </a:solidFill>
              </a:rPr>
              <a:t> A camera (digital or film) on a telescope.</a:t>
            </a:r>
          </a:p>
        </p:txBody>
      </p:sp>
      <p:sp>
        <p:nvSpPr>
          <p:cNvPr id="103431" name="Text Box 7">
            <a:extLst>
              <a:ext uri="{FF2B5EF4-FFF2-40B4-BE49-F238E27FC236}">
                <a16:creationId xmlns:a16="http://schemas.microsoft.com/office/drawing/2014/main" id="{185EE3AD-06A5-9F4B-997D-4FE367A22A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103432" name="Text Box 8">
            <a:extLst>
              <a:ext uri="{FF2B5EF4-FFF2-40B4-BE49-F238E27FC236}">
                <a16:creationId xmlns:a16="http://schemas.microsoft.com/office/drawing/2014/main" id="{90A8F72A-F563-7B45-BD41-11B130FE14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103433" name="Text Box 9">
            <a:extLst>
              <a:ext uri="{FF2B5EF4-FFF2-40B4-BE49-F238E27FC236}">
                <a16:creationId xmlns:a16="http://schemas.microsoft.com/office/drawing/2014/main" id="{9493B014-4645-354B-962D-E321CFD61F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26</a:t>
            </a:r>
          </a:p>
        </p:txBody>
      </p:sp>
      <p:sp>
        <p:nvSpPr>
          <p:cNvPr id="103434" name="Text Box 10">
            <a:extLst>
              <a:ext uri="{FF2B5EF4-FFF2-40B4-BE49-F238E27FC236}">
                <a16:creationId xmlns:a16="http://schemas.microsoft.com/office/drawing/2014/main" id="{1F3AAB3E-79DE-364F-A57D-6AF431698C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103435" name="Text Box 11">
            <a:extLst>
              <a:ext uri="{FF2B5EF4-FFF2-40B4-BE49-F238E27FC236}">
                <a16:creationId xmlns:a16="http://schemas.microsoft.com/office/drawing/2014/main" id="{83C5A3D3-D36D-B840-8F93-B59250D85B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103436" name="Text Box 12">
            <a:extLst>
              <a:ext uri="{FF2B5EF4-FFF2-40B4-BE49-F238E27FC236}">
                <a16:creationId xmlns:a16="http://schemas.microsoft.com/office/drawing/2014/main" id="{B150DD48-4111-4C40-A845-4A52227F31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103437" name="Text Box 13">
            <a:extLst>
              <a:ext uri="{FF2B5EF4-FFF2-40B4-BE49-F238E27FC236}">
                <a16:creationId xmlns:a16="http://schemas.microsoft.com/office/drawing/2014/main" id="{BCC5C494-CFB1-A74E-AD7E-7E7BB19262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22</a:t>
            </a:r>
          </a:p>
        </p:txBody>
      </p:sp>
      <p:sp>
        <p:nvSpPr>
          <p:cNvPr id="103438" name="Text Box 14">
            <a:extLst>
              <a:ext uri="{FF2B5EF4-FFF2-40B4-BE49-F238E27FC236}">
                <a16:creationId xmlns:a16="http://schemas.microsoft.com/office/drawing/2014/main" id="{38776B1E-EA3D-2140-A584-71EAD2255C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103439" name="Text Box 15">
            <a:extLst>
              <a:ext uri="{FF2B5EF4-FFF2-40B4-BE49-F238E27FC236}">
                <a16:creationId xmlns:a16="http://schemas.microsoft.com/office/drawing/2014/main" id="{8F771071-BCF3-AD45-B1C0-722EABA008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103440" name="Text Box 16">
            <a:extLst>
              <a:ext uri="{FF2B5EF4-FFF2-40B4-BE49-F238E27FC236}">
                <a16:creationId xmlns:a16="http://schemas.microsoft.com/office/drawing/2014/main" id="{1CAC57E4-8838-7849-A62F-448F33C08C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4925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103441" name="Text Box 17">
            <a:extLst>
              <a:ext uri="{FF2B5EF4-FFF2-40B4-BE49-F238E27FC236}">
                <a16:creationId xmlns:a16="http://schemas.microsoft.com/office/drawing/2014/main" id="{5533B078-08B7-FE4F-9163-B4DF4ED8F5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103442" name="Text Box 18">
            <a:extLst>
              <a:ext uri="{FF2B5EF4-FFF2-40B4-BE49-F238E27FC236}">
                <a16:creationId xmlns:a16="http://schemas.microsoft.com/office/drawing/2014/main" id="{7FB9DE44-F9FD-BF43-B9EA-D2F9F332B8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103443" name="Text Box 19">
            <a:extLst>
              <a:ext uri="{FF2B5EF4-FFF2-40B4-BE49-F238E27FC236}">
                <a16:creationId xmlns:a16="http://schemas.microsoft.com/office/drawing/2014/main" id="{F09BC3B3-F2C9-BB49-93E7-690F5A1C36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103444" name="Text Box 20">
            <a:extLst>
              <a:ext uri="{FF2B5EF4-FFF2-40B4-BE49-F238E27FC236}">
                <a16:creationId xmlns:a16="http://schemas.microsoft.com/office/drawing/2014/main" id="{705FAEA2-E035-1E47-8769-E742E52C6F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103445" name="Text Box 21">
            <a:extLst>
              <a:ext uri="{FF2B5EF4-FFF2-40B4-BE49-F238E27FC236}">
                <a16:creationId xmlns:a16="http://schemas.microsoft.com/office/drawing/2014/main" id="{2A5E1443-314A-0444-8AD9-17DDFB2B8A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103446" name="Text Box 22">
            <a:extLst>
              <a:ext uri="{FF2B5EF4-FFF2-40B4-BE49-F238E27FC236}">
                <a16:creationId xmlns:a16="http://schemas.microsoft.com/office/drawing/2014/main" id="{44A7095C-4D20-1747-8C36-2EA154E98C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103447" name="Text Box 23">
            <a:extLst>
              <a:ext uri="{FF2B5EF4-FFF2-40B4-BE49-F238E27FC236}">
                <a16:creationId xmlns:a16="http://schemas.microsoft.com/office/drawing/2014/main" id="{1FCC4C6F-8F0C-4748-AC9E-976B25FB37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103448" name="Text Box 24">
            <a:extLst>
              <a:ext uri="{FF2B5EF4-FFF2-40B4-BE49-F238E27FC236}">
                <a16:creationId xmlns:a16="http://schemas.microsoft.com/office/drawing/2014/main" id="{EDD8EF05-CB6A-5B4A-B76C-3CCCAA69B8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103449" name="Text Box 25">
            <a:extLst>
              <a:ext uri="{FF2B5EF4-FFF2-40B4-BE49-F238E27FC236}">
                <a16:creationId xmlns:a16="http://schemas.microsoft.com/office/drawing/2014/main" id="{3BDDC36D-53BB-FD46-873D-3D82A79AEC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103450" name="Text Box 26">
            <a:extLst>
              <a:ext uri="{FF2B5EF4-FFF2-40B4-BE49-F238E27FC236}">
                <a16:creationId xmlns:a16="http://schemas.microsoft.com/office/drawing/2014/main" id="{4C7BC144-4192-6A41-96A2-1EE7A6B27A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103451" name="Text Box 27">
            <a:extLst>
              <a:ext uri="{FF2B5EF4-FFF2-40B4-BE49-F238E27FC236}">
                <a16:creationId xmlns:a16="http://schemas.microsoft.com/office/drawing/2014/main" id="{44246A5E-F432-DF41-9C00-DFBAB465F2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103452" name="Text Box 28">
            <a:extLst>
              <a:ext uri="{FF2B5EF4-FFF2-40B4-BE49-F238E27FC236}">
                <a16:creationId xmlns:a16="http://schemas.microsoft.com/office/drawing/2014/main" id="{103045C8-0137-094B-A40D-1AD755DE88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103453" name="Text Box 29">
            <a:extLst>
              <a:ext uri="{FF2B5EF4-FFF2-40B4-BE49-F238E27FC236}">
                <a16:creationId xmlns:a16="http://schemas.microsoft.com/office/drawing/2014/main" id="{E1A2B488-B4BA-AE4A-B295-680A164F56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103454" name="Text Box 30">
            <a:extLst>
              <a:ext uri="{FF2B5EF4-FFF2-40B4-BE49-F238E27FC236}">
                <a16:creationId xmlns:a16="http://schemas.microsoft.com/office/drawing/2014/main" id="{DE96DC17-239A-FC4E-B975-C6B500434B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103455" name="Text Box 31">
            <a:extLst>
              <a:ext uri="{FF2B5EF4-FFF2-40B4-BE49-F238E27FC236}">
                <a16:creationId xmlns:a16="http://schemas.microsoft.com/office/drawing/2014/main" id="{EE0C6F1B-45E8-4449-A918-DE3E3B6643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103456" name="Text Box 32">
            <a:extLst>
              <a:ext uri="{FF2B5EF4-FFF2-40B4-BE49-F238E27FC236}">
                <a16:creationId xmlns:a16="http://schemas.microsoft.com/office/drawing/2014/main" id="{CC317C4A-AA57-3940-82FD-0F553DCB32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103457" name="Text Box 33">
            <a:extLst>
              <a:ext uri="{FF2B5EF4-FFF2-40B4-BE49-F238E27FC236}">
                <a16:creationId xmlns:a16="http://schemas.microsoft.com/office/drawing/2014/main" id="{5886E9ED-14FC-EA4A-98AB-207DF6CB89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103458" name="Text Box 34">
            <a:extLst>
              <a:ext uri="{FF2B5EF4-FFF2-40B4-BE49-F238E27FC236}">
                <a16:creationId xmlns:a16="http://schemas.microsoft.com/office/drawing/2014/main" id="{CDF6C085-95CA-294A-AD81-22CE784414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103459" name="Text Box 35">
            <a:extLst>
              <a:ext uri="{FF2B5EF4-FFF2-40B4-BE49-F238E27FC236}">
                <a16:creationId xmlns:a16="http://schemas.microsoft.com/office/drawing/2014/main" id="{832F3B9C-E90C-224E-A0FD-6588E3DF3A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0 </a:t>
            </a: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103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426" grpId="0" animBg="1"/>
      <p:bldP spid="103427" grpId="0" animBg="1"/>
      <p:bldP spid="103429" grpId="0" animBg="1"/>
      <p:bldP spid="103430" grpId="0"/>
      <p:bldP spid="103430" grpId="1"/>
      <p:bldP spid="103431" grpId="0" animBg="1"/>
      <p:bldP spid="103432" grpId="0" animBg="1"/>
      <p:bldP spid="103433" grpId="0" animBg="1"/>
      <p:bldP spid="103434" grpId="0" animBg="1"/>
      <p:bldP spid="103435" grpId="0" animBg="1"/>
      <p:bldP spid="103436" grpId="0" animBg="1"/>
      <p:bldP spid="103437" grpId="0" animBg="1"/>
      <p:bldP spid="103438" grpId="0" animBg="1"/>
      <p:bldP spid="103439" grpId="0" animBg="1"/>
      <p:bldP spid="103440" grpId="0" animBg="1"/>
      <p:bldP spid="103441" grpId="0" animBg="1"/>
      <p:bldP spid="103442" grpId="0" animBg="1"/>
      <p:bldP spid="103443" grpId="0" animBg="1"/>
      <p:bldP spid="103444" grpId="0" animBg="1"/>
      <p:bldP spid="103445" grpId="0" animBg="1"/>
      <p:bldP spid="103446" grpId="0" animBg="1"/>
      <p:bldP spid="103447" grpId="0" animBg="1"/>
      <p:bldP spid="103448" grpId="0" animBg="1"/>
      <p:bldP spid="103449" grpId="0" animBg="1"/>
      <p:bldP spid="103450" grpId="0" animBg="1"/>
      <p:bldP spid="103451" grpId="0" animBg="1"/>
      <p:bldP spid="103452" grpId="0" animBg="1"/>
      <p:bldP spid="103453" grpId="0" animBg="1"/>
      <p:bldP spid="103454" grpId="0" animBg="1"/>
      <p:bldP spid="103455" grpId="0" animBg="1"/>
      <p:bldP spid="103456" grpId="0" animBg="1"/>
      <p:bldP spid="103457" grpId="0" animBg="1"/>
      <p:bldP spid="103458" grpId="0" animBg="1"/>
      <p:bldP spid="10345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>
            <a:extLst>
              <a:ext uri="{FF2B5EF4-FFF2-40B4-BE49-F238E27FC236}">
                <a16:creationId xmlns:a16="http://schemas.microsoft.com/office/drawing/2014/main" id="{B5234405-54E8-D643-BF38-E61F0B0D89E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57400" y="685800"/>
            <a:ext cx="5181600" cy="685800"/>
          </a:xfrm>
        </p:spPr>
        <p:txBody>
          <a:bodyPr/>
          <a:lstStyle/>
          <a:p>
            <a:pPr>
              <a:defRPr/>
            </a:pPr>
            <a:r>
              <a:rPr lang="en-US">
                <a:solidFill>
                  <a:srgbClr val="FF0000"/>
                </a:solidFill>
                <a:cs typeface="+mj-cs"/>
              </a:rPr>
              <a:t>Exercises: recognize</a:t>
            </a:r>
          </a:p>
        </p:txBody>
      </p:sp>
      <p:sp>
        <p:nvSpPr>
          <p:cNvPr id="65539" name="Rectangle 3">
            <a:extLst>
              <a:ext uri="{FF2B5EF4-FFF2-40B4-BE49-F238E27FC236}">
                <a16:creationId xmlns:a16="http://schemas.microsoft.com/office/drawing/2014/main" id="{FA677F56-4D6A-E04A-BD93-3364204B9C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1219200"/>
            <a:ext cx="51816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400">
                <a:solidFill>
                  <a:srgbClr val="FF0000"/>
                </a:solidFill>
              </a:rPr>
              <a:t>deep-sky objects</a:t>
            </a:r>
          </a:p>
        </p:txBody>
      </p:sp>
      <p:sp>
        <p:nvSpPr>
          <p:cNvPr id="65540" name="Rectangle 4">
            <a:extLst>
              <a:ext uri="{FF2B5EF4-FFF2-40B4-BE49-F238E27FC236}">
                <a16:creationId xmlns:a16="http://schemas.microsoft.com/office/drawing/2014/main" id="{16E420EA-9DD9-ED42-8B1C-0D0FA7E69C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13" y="2209800"/>
            <a:ext cx="8355012" cy="415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FF00"/>
                </a:solidFill>
              </a:rPr>
              <a:t>You</a:t>
            </a:r>
            <a:r>
              <a:rPr lang="ja-JP" altLang="en-US" sz="2400">
                <a:solidFill>
                  <a:srgbClr val="FFFF00"/>
                </a:solidFill>
                <a:latin typeface="Arial" panose="020B0604020202020204" pitchFamily="34" charset="0"/>
              </a:rPr>
              <a:t>’</a:t>
            </a:r>
            <a:r>
              <a:rPr lang="en-US" altLang="ja-JP" sz="2400">
                <a:solidFill>
                  <a:srgbClr val="FFFF00"/>
                </a:solidFill>
              </a:rPr>
              <a:t>ll need to answer: </a:t>
            </a:r>
            <a:r>
              <a:rPr lang="en-US" altLang="ja-JP" sz="2400" i="1">
                <a:solidFill>
                  <a:srgbClr val="FF8AD8"/>
                </a:solidFill>
              </a:rPr>
              <a:t>which</a:t>
            </a:r>
            <a:r>
              <a:rPr lang="en-US" altLang="ja-JP" sz="2400">
                <a:solidFill>
                  <a:srgbClr val="FFFF00"/>
                </a:solidFill>
              </a:rPr>
              <a:t> of these five types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FF00"/>
                </a:solidFill>
              </a:rPr>
              <a:t>of deep-sky objects we are looking at and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FF00"/>
                </a:solidFill>
              </a:rPr>
              <a:t> </a:t>
            </a:r>
            <a:r>
              <a:rPr lang="en-US" altLang="en-US" sz="2400" i="1">
                <a:solidFill>
                  <a:srgbClr val="FF8AD8"/>
                </a:solidFill>
              </a:rPr>
              <a:t>how we know</a:t>
            </a:r>
            <a:r>
              <a:rPr lang="en-US" altLang="en-US" sz="2400">
                <a:solidFill>
                  <a:srgbClr val="FF8AD8"/>
                </a:solidFill>
              </a:rPr>
              <a:t> </a:t>
            </a:r>
            <a:r>
              <a:rPr lang="en-US" altLang="en-US" sz="2400">
                <a:solidFill>
                  <a:srgbClr val="FFFF00"/>
                </a:solidFill>
              </a:rPr>
              <a:t>and </a:t>
            </a:r>
            <a:r>
              <a:rPr lang="en-US" altLang="en-US" sz="2400" i="1">
                <a:solidFill>
                  <a:srgbClr val="FF8AD8"/>
                </a:solidFill>
              </a:rPr>
              <a:t>what it is</a:t>
            </a:r>
            <a:r>
              <a:rPr lang="en-US" altLang="en-US" sz="2400">
                <a:solidFill>
                  <a:srgbClr val="FFFF00"/>
                </a:solidFill>
              </a:rPr>
              <a:t>: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FFFF00"/>
              </a:solidFill>
            </a:endParaRPr>
          </a:p>
          <a:p>
            <a:pPr algn="ctr">
              <a:spcBef>
                <a:spcPct val="0"/>
              </a:spcBef>
              <a:buFontTx/>
              <a:buAutoNum type="arabicPeriod"/>
            </a:pPr>
            <a:r>
              <a:rPr lang="en-US" altLang="en-US" sz="2400">
                <a:solidFill>
                  <a:srgbClr val="66FFFF"/>
                </a:solidFill>
              </a:rPr>
              <a:t>open cluster</a:t>
            </a:r>
          </a:p>
          <a:p>
            <a:pPr algn="ctr">
              <a:spcBef>
                <a:spcPct val="0"/>
              </a:spcBef>
              <a:buFontTx/>
              <a:buAutoNum type="arabicPeriod"/>
            </a:pPr>
            <a:r>
              <a:rPr lang="en-US" altLang="en-US" sz="2400">
                <a:solidFill>
                  <a:srgbClr val="66FFFF"/>
                </a:solidFill>
              </a:rPr>
              <a:t>globular cluster</a:t>
            </a:r>
            <a:endParaRPr lang="en-US" altLang="en-US" sz="2400">
              <a:solidFill>
                <a:srgbClr val="FFFF00"/>
              </a:solidFill>
            </a:endParaRPr>
          </a:p>
          <a:p>
            <a:pPr algn="ctr">
              <a:spcBef>
                <a:spcPct val="0"/>
              </a:spcBef>
              <a:buFontTx/>
              <a:buAutoNum type="arabicPeriod"/>
            </a:pPr>
            <a:r>
              <a:rPr lang="en-US" altLang="en-US" sz="2400">
                <a:solidFill>
                  <a:srgbClr val="66FFFF"/>
                </a:solidFill>
              </a:rPr>
              <a:t>galaxy</a:t>
            </a:r>
          </a:p>
          <a:p>
            <a:pPr algn="ctr">
              <a:spcBef>
                <a:spcPct val="0"/>
              </a:spcBef>
              <a:buFontTx/>
              <a:buAutoNum type="arabicPeriod"/>
            </a:pPr>
            <a:r>
              <a:rPr lang="en-US" altLang="en-US" sz="2400">
                <a:solidFill>
                  <a:srgbClr val="66FFFF"/>
                </a:solidFill>
              </a:rPr>
              <a:t>planetary nebula</a:t>
            </a:r>
          </a:p>
          <a:p>
            <a:pPr algn="ctr">
              <a:spcBef>
                <a:spcPct val="0"/>
              </a:spcBef>
              <a:buFontTx/>
              <a:buAutoNum type="arabicPeriod"/>
            </a:pPr>
            <a:r>
              <a:rPr lang="en-US" altLang="en-US" sz="2400">
                <a:solidFill>
                  <a:srgbClr val="66FFFF"/>
                </a:solidFill>
              </a:rPr>
              <a:t>diffuse nebula: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66FFFF"/>
                </a:solidFill>
              </a:rPr>
              <a:t>		reflection nebula, HII region, dust cloud, or a combination </a:t>
            </a:r>
          </a:p>
          <a:p>
            <a:pPr algn="ctr">
              <a:spcBef>
                <a:spcPct val="0"/>
              </a:spcBef>
              <a:buFontTx/>
              <a:buAutoNum type="arabicPeriod"/>
            </a:pPr>
            <a:endParaRPr lang="en-US" altLang="en-US" sz="240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16">
            <a:extLst>
              <a:ext uri="{FF2B5EF4-FFF2-40B4-BE49-F238E27FC236}">
                <a16:creationId xmlns:a16="http://schemas.microsoft.com/office/drawing/2014/main" id="{2486A6DD-0A81-8447-9BEB-CE9527116C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9400" y="2057400"/>
            <a:ext cx="3352800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accent2"/>
                </a:solidFill>
              </a:rPr>
              <a:t>	What is it?</a:t>
            </a:r>
          </a:p>
        </p:txBody>
      </p:sp>
      <p:sp>
        <p:nvSpPr>
          <p:cNvPr id="67587" name="Rectangle 15">
            <a:extLst>
              <a:ext uri="{FF2B5EF4-FFF2-40B4-BE49-F238E27FC236}">
                <a16:creationId xmlns:a16="http://schemas.microsoft.com/office/drawing/2014/main" id="{9E211436-2757-6841-8D8C-BB4943D38F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1676400"/>
            <a:ext cx="2819400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66FFFF"/>
                </a:solidFill>
              </a:rPr>
              <a:t>How do we know?</a:t>
            </a:r>
            <a:endParaRPr lang="en-US" altLang="en-US" sz="2400">
              <a:solidFill>
                <a:schemeClr val="accent2"/>
              </a:solidFill>
            </a:endParaRPr>
          </a:p>
        </p:txBody>
      </p:sp>
      <p:sp>
        <p:nvSpPr>
          <p:cNvPr id="67588" name="Rectangle 14">
            <a:extLst>
              <a:ext uri="{FF2B5EF4-FFF2-40B4-BE49-F238E27FC236}">
                <a16:creationId xmlns:a16="http://schemas.microsoft.com/office/drawing/2014/main" id="{BBF74D49-51CE-B340-8A20-47CB0AB119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1143000"/>
            <a:ext cx="3657600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FF00"/>
                </a:solidFill>
              </a:rPr>
              <a:t>What object?</a:t>
            </a:r>
            <a:endParaRPr lang="en-US" altLang="en-US" sz="2400">
              <a:solidFill>
                <a:schemeClr val="accent2"/>
              </a:solidFill>
            </a:endParaRPr>
          </a:p>
        </p:txBody>
      </p:sp>
      <p:sp>
        <p:nvSpPr>
          <p:cNvPr id="65538" name="Rectangle 2">
            <a:extLst>
              <a:ext uri="{FF2B5EF4-FFF2-40B4-BE49-F238E27FC236}">
                <a16:creationId xmlns:a16="http://schemas.microsoft.com/office/drawing/2014/main" id="{730CFCA0-8094-7D4A-86EC-5B4D13375C0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0" y="0"/>
            <a:ext cx="5181600" cy="685800"/>
          </a:xfrm>
        </p:spPr>
        <p:txBody>
          <a:bodyPr/>
          <a:lstStyle/>
          <a:p>
            <a:pPr>
              <a:defRPr/>
            </a:pPr>
            <a:r>
              <a:rPr lang="en-US">
                <a:solidFill>
                  <a:srgbClr val="FF0000"/>
                </a:solidFill>
                <a:cs typeface="+mj-cs"/>
              </a:rPr>
              <a:t>Exercise 1</a:t>
            </a:r>
          </a:p>
        </p:txBody>
      </p:sp>
      <p:pic>
        <p:nvPicPr>
          <p:cNvPr id="67590" name="Picture 5">
            <a:extLst>
              <a:ext uri="{FF2B5EF4-FFF2-40B4-BE49-F238E27FC236}">
                <a16:creationId xmlns:a16="http://schemas.microsoft.com/office/drawing/2014/main" id="{8DFE8D67-EE1C-014C-9A7F-D09732B1BA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3400"/>
            <a:ext cx="1870075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5542" name="Rectangle 6">
            <a:extLst>
              <a:ext uri="{FF2B5EF4-FFF2-40B4-BE49-F238E27FC236}">
                <a16:creationId xmlns:a16="http://schemas.microsoft.com/office/drawing/2014/main" id="{11F78B66-D0FE-7248-9CF5-C743BF87FB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1143000"/>
            <a:ext cx="2562225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FF00"/>
                </a:solidFill>
              </a:rPr>
              <a:t>Supernova remnant</a:t>
            </a:r>
            <a:endParaRPr lang="en-US" altLang="en-US" sz="2400">
              <a:solidFill>
                <a:schemeClr val="accent2"/>
              </a:solidFill>
            </a:endParaRPr>
          </a:p>
        </p:txBody>
      </p:sp>
      <p:pic>
        <p:nvPicPr>
          <p:cNvPr id="67592" name="Picture 7" descr="M15">
            <a:extLst>
              <a:ext uri="{FF2B5EF4-FFF2-40B4-BE49-F238E27FC236}">
                <a16:creationId xmlns:a16="http://schemas.microsoft.com/office/drawing/2014/main" id="{33EDACBB-D535-934D-B0AA-7A07723A64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67000"/>
            <a:ext cx="2286000" cy="196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593" name="Picture 9" descr="Bubble">
            <a:extLst>
              <a:ext uri="{FF2B5EF4-FFF2-40B4-BE49-F238E27FC236}">
                <a16:creationId xmlns:a16="http://schemas.microsoft.com/office/drawing/2014/main" id="{DD1D31BB-95CF-E14F-B144-8E4A737D1C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99013"/>
            <a:ext cx="3048000" cy="2058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5548" name="Rectangle 12">
            <a:extLst>
              <a:ext uri="{FF2B5EF4-FFF2-40B4-BE49-F238E27FC236}">
                <a16:creationId xmlns:a16="http://schemas.microsoft.com/office/drawing/2014/main" id="{B2356C74-9071-A048-A251-34736BB1DF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9400" y="1676400"/>
            <a:ext cx="4738688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66FFFF"/>
                </a:solidFill>
              </a:rPr>
              <a:t>	Looks like result of explosion</a:t>
            </a:r>
            <a:endParaRPr lang="en-US" altLang="en-US" sz="2400">
              <a:solidFill>
                <a:schemeClr val="accent2"/>
              </a:solidFill>
            </a:endParaRPr>
          </a:p>
        </p:txBody>
      </p:sp>
      <p:sp>
        <p:nvSpPr>
          <p:cNvPr id="65549" name="Rectangle 13">
            <a:extLst>
              <a:ext uri="{FF2B5EF4-FFF2-40B4-BE49-F238E27FC236}">
                <a16:creationId xmlns:a16="http://schemas.microsoft.com/office/drawing/2014/main" id="{D9A4E24F-C9A6-C049-9454-1E573B279A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2057400"/>
            <a:ext cx="2884488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accent2"/>
                </a:solidFill>
              </a:rPr>
              <a:t>	A star blew up</a:t>
            </a:r>
          </a:p>
        </p:txBody>
      </p:sp>
      <p:sp>
        <p:nvSpPr>
          <p:cNvPr id="67596" name="Rectangle 17">
            <a:extLst>
              <a:ext uri="{FF2B5EF4-FFF2-40B4-BE49-F238E27FC236}">
                <a16:creationId xmlns:a16="http://schemas.microsoft.com/office/drawing/2014/main" id="{10A22CDB-9097-534F-AE37-1FD7AC52C0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0" y="3810000"/>
            <a:ext cx="3352800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accent2"/>
                </a:solidFill>
              </a:rPr>
              <a:t>	What is it?</a:t>
            </a:r>
          </a:p>
        </p:txBody>
      </p:sp>
      <p:sp>
        <p:nvSpPr>
          <p:cNvPr id="67597" name="Rectangle 18">
            <a:extLst>
              <a:ext uri="{FF2B5EF4-FFF2-40B4-BE49-F238E27FC236}">
                <a16:creationId xmlns:a16="http://schemas.microsoft.com/office/drawing/2014/main" id="{E239EDFB-4976-FF46-83F2-62AB08F97D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3429000"/>
            <a:ext cx="2819400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66FFFF"/>
                </a:solidFill>
              </a:rPr>
              <a:t>How do we know?</a:t>
            </a:r>
            <a:endParaRPr lang="en-US" altLang="en-US" sz="2400">
              <a:solidFill>
                <a:schemeClr val="accent2"/>
              </a:solidFill>
            </a:endParaRPr>
          </a:p>
        </p:txBody>
      </p:sp>
      <p:sp>
        <p:nvSpPr>
          <p:cNvPr id="67598" name="Rectangle 19">
            <a:extLst>
              <a:ext uri="{FF2B5EF4-FFF2-40B4-BE49-F238E27FC236}">
                <a16:creationId xmlns:a16="http://schemas.microsoft.com/office/drawing/2014/main" id="{75AE8456-D8B0-EA49-8978-230DB0AD1B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2895600"/>
            <a:ext cx="3657600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FF00"/>
                </a:solidFill>
              </a:rPr>
              <a:t>What object?</a:t>
            </a:r>
            <a:endParaRPr lang="en-US" altLang="en-US" sz="2400">
              <a:solidFill>
                <a:schemeClr val="accent2"/>
              </a:solidFill>
            </a:endParaRPr>
          </a:p>
        </p:txBody>
      </p:sp>
      <p:sp>
        <p:nvSpPr>
          <p:cNvPr id="65556" name="Rectangle 20">
            <a:extLst>
              <a:ext uri="{FF2B5EF4-FFF2-40B4-BE49-F238E27FC236}">
                <a16:creationId xmlns:a16="http://schemas.microsoft.com/office/drawing/2014/main" id="{BBF9823A-F2CC-BF41-98E5-01F43E757B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2895600"/>
            <a:ext cx="2155825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FF00"/>
                </a:solidFill>
              </a:rPr>
              <a:t>Globular cluster</a:t>
            </a:r>
            <a:endParaRPr lang="en-US" altLang="en-US" sz="2400">
              <a:solidFill>
                <a:schemeClr val="accent2"/>
              </a:solidFill>
            </a:endParaRPr>
          </a:p>
        </p:txBody>
      </p:sp>
      <p:sp>
        <p:nvSpPr>
          <p:cNvPr id="65557" name="Rectangle 21">
            <a:extLst>
              <a:ext uri="{FF2B5EF4-FFF2-40B4-BE49-F238E27FC236}">
                <a16:creationId xmlns:a16="http://schemas.microsoft.com/office/drawing/2014/main" id="{C1FB8C37-44EF-1544-A9DB-F6908321F7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0" y="3429000"/>
            <a:ext cx="4398963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66FFFF"/>
                </a:solidFill>
              </a:rPr>
              <a:t>	Many stars in sphere shape</a:t>
            </a:r>
            <a:endParaRPr lang="en-US" altLang="en-US" sz="2400">
              <a:solidFill>
                <a:schemeClr val="accent2"/>
              </a:solidFill>
            </a:endParaRPr>
          </a:p>
        </p:txBody>
      </p:sp>
      <p:sp>
        <p:nvSpPr>
          <p:cNvPr id="65558" name="Rectangle 22">
            <a:extLst>
              <a:ext uri="{FF2B5EF4-FFF2-40B4-BE49-F238E27FC236}">
                <a16:creationId xmlns:a16="http://schemas.microsoft.com/office/drawing/2014/main" id="{2E17C08E-0C97-3642-837E-C276562499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0" y="3810000"/>
            <a:ext cx="5062538" cy="822325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accent2"/>
                </a:solidFill>
              </a:rPr>
              <a:t>	Cluster of &gt; 100,000 stars inside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accent2"/>
                </a:solidFill>
              </a:rPr>
              <a:t>		the Galaxy</a:t>
            </a:r>
          </a:p>
        </p:txBody>
      </p:sp>
      <p:sp>
        <p:nvSpPr>
          <p:cNvPr id="67602" name="Rectangle 23">
            <a:extLst>
              <a:ext uri="{FF2B5EF4-FFF2-40B4-BE49-F238E27FC236}">
                <a16:creationId xmlns:a16="http://schemas.microsoft.com/office/drawing/2014/main" id="{1C26AB0F-56F2-524D-A705-413D6C10B1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6172200"/>
            <a:ext cx="3352800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accent2"/>
                </a:solidFill>
              </a:rPr>
              <a:t>What is it?</a:t>
            </a:r>
          </a:p>
        </p:txBody>
      </p:sp>
      <p:sp>
        <p:nvSpPr>
          <p:cNvPr id="67603" name="Rectangle 24">
            <a:extLst>
              <a:ext uri="{FF2B5EF4-FFF2-40B4-BE49-F238E27FC236}">
                <a16:creationId xmlns:a16="http://schemas.microsoft.com/office/drawing/2014/main" id="{7A77D8CC-41FE-CD49-9D19-0A128837C0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2800" y="5486400"/>
            <a:ext cx="2819400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66FFFF"/>
                </a:solidFill>
              </a:rPr>
              <a:t>How do we know?</a:t>
            </a:r>
            <a:endParaRPr lang="en-US" altLang="en-US" sz="2400">
              <a:solidFill>
                <a:schemeClr val="accent2"/>
              </a:solidFill>
            </a:endParaRPr>
          </a:p>
        </p:txBody>
      </p:sp>
      <p:sp>
        <p:nvSpPr>
          <p:cNvPr id="67604" name="Rectangle 25">
            <a:extLst>
              <a:ext uri="{FF2B5EF4-FFF2-40B4-BE49-F238E27FC236}">
                <a16:creationId xmlns:a16="http://schemas.microsoft.com/office/drawing/2014/main" id="{CAE09271-4425-9B40-B85A-A1CD0BC738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2800" y="4876800"/>
            <a:ext cx="3657600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FF00"/>
                </a:solidFill>
              </a:rPr>
              <a:t>What object?</a:t>
            </a:r>
            <a:endParaRPr lang="en-US" altLang="en-US" sz="2400">
              <a:solidFill>
                <a:schemeClr val="accent2"/>
              </a:solidFill>
            </a:endParaRPr>
          </a:p>
        </p:txBody>
      </p:sp>
      <p:sp>
        <p:nvSpPr>
          <p:cNvPr id="65562" name="Rectangle 26">
            <a:extLst>
              <a:ext uri="{FF2B5EF4-FFF2-40B4-BE49-F238E27FC236}">
                <a16:creationId xmlns:a16="http://schemas.microsoft.com/office/drawing/2014/main" id="{6576ECCB-20C8-7F4F-80F9-C6D859BC54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2800" y="4876800"/>
            <a:ext cx="3340100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FF00"/>
                </a:solidFill>
              </a:rPr>
              <a:t>Diffuse nebula (HII zone)</a:t>
            </a:r>
            <a:endParaRPr lang="en-US" altLang="en-US" sz="2400">
              <a:solidFill>
                <a:schemeClr val="accent2"/>
              </a:solidFill>
            </a:endParaRPr>
          </a:p>
        </p:txBody>
      </p:sp>
      <p:sp>
        <p:nvSpPr>
          <p:cNvPr id="65563" name="Rectangle 27">
            <a:extLst>
              <a:ext uri="{FF2B5EF4-FFF2-40B4-BE49-F238E27FC236}">
                <a16:creationId xmlns:a16="http://schemas.microsoft.com/office/drawing/2014/main" id="{CA34519F-CFF7-B94B-B0EA-C12B924FB2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0100" y="5410200"/>
            <a:ext cx="4891088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66FFFF"/>
                </a:solidFill>
              </a:rPr>
              <a:t>Glowing gas illuminated by blue stars </a:t>
            </a:r>
          </a:p>
        </p:txBody>
      </p:sp>
      <p:sp>
        <p:nvSpPr>
          <p:cNvPr id="65564" name="Rectangle 28">
            <a:extLst>
              <a:ext uri="{FF2B5EF4-FFF2-40B4-BE49-F238E27FC236}">
                <a16:creationId xmlns:a16="http://schemas.microsoft.com/office/drawing/2014/main" id="{8119A1FA-2655-C943-AD66-DA63788600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6019800"/>
            <a:ext cx="4484688" cy="822325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accent2"/>
                </a:solidFill>
              </a:rPr>
              <a:t>Hot interstellar hydrogen gas cloud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accent2"/>
                </a:solidFill>
              </a:rPr>
              <a:t>         surrounds young hot stars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42" grpId="0" animBg="1" autoUpdateAnimBg="0"/>
      <p:bldP spid="65548" grpId="0" animBg="1"/>
      <p:bldP spid="65549" grpId="0" animBg="1"/>
      <p:bldP spid="65556" grpId="0" animBg="1" autoUpdateAnimBg="0"/>
      <p:bldP spid="65557" grpId="0" animBg="1"/>
      <p:bldP spid="65558" grpId="0" animBg="1"/>
      <p:bldP spid="65562" grpId="0" animBg="1" autoUpdateAnimBg="0"/>
      <p:bldP spid="65563" grpId="0" animBg="1"/>
      <p:bldP spid="6556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>
            <a:extLst>
              <a:ext uri="{FF2B5EF4-FFF2-40B4-BE49-F238E27FC236}">
                <a16:creationId xmlns:a16="http://schemas.microsoft.com/office/drawing/2014/main" id="{4876C287-694F-134B-947E-37B7C6CA11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9400" y="2057400"/>
            <a:ext cx="3352800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accent2"/>
                </a:solidFill>
              </a:rPr>
              <a:t>	What is it?</a:t>
            </a:r>
          </a:p>
        </p:txBody>
      </p:sp>
      <p:sp>
        <p:nvSpPr>
          <p:cNvPr id="69635" name="Rectangle 3">
            <a:extLst>
              <a:ext uri="{FF2B5EF4-FFF2-40B4-BE49-F238E27FC236}">
                <a16:creationId xmlns:a16="http://schemas.microsoft.com/office/drawing/2014/main" id="{59D22946-70B1-274D-963C-A0F4F8359C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1676400"/>
            <a:ext cx="2819400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66FFFF"/>
                </a:solidFill>
              </a:rPr>
              <a:t>How do we know?</a:t>
            </a:r>
            <a:endParaRPr lang="en-US" altLang="en-US" sz="2400">
              <a:solidFill>
                <a:schemeClr val="accent2"/>
              </a:solidFill>
            </a:endParaRPr>
          </a:p>
        </p:txBody>
      </p:sp>
      <p:sp>
        <p:nvSpPr>
          <p:cNvPr id="69636" name="Rectangle 4">
            <a:extLst>
              <a:ext uri="{FF2B5EF4-FFF2-40B4-BE49-F238E27FC236}">
                <a16:creationId xmlns:a16="http://schemas.microsoft.com/office/drawing/2014/main" id="{575ADBF5-56C8-B443-AA17-C22092309A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600" y="1143000"/>
            <a:ext cx="3657600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FF00"/>
                </a:solidFill>
              </a:rPr>
              <a:t>What object?</a:t>
            </a:r>
            <a:endParaRPr lang="en-US" altLang="en-US" sz="2400">
              <a:solidFill>
                <a:schemeClr val="accent2"/>
              </a:solidFill>
            </a:endParaRPr>
          </a:p>
        </p:txBody>
      </p:sp>
      <p:sp>
        <p:nvSpPr>
          <p:cNvPr id="93189" name="Rectangle 5">
            <a:extLst>
              <a:ext uri="{FF2B5EF4-FFF2-40B4-BE49-F238E27FC236}">
                <a16:creationId xmlns:a16="http://schemas.microsoft.com/office/drawing/2014/main" id="{DF717196-ED54-2549-84EC-990F2F5507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0" y="0"/>
            <a:ext cx="5181600" cy="685800"/>
          </a:xfrm>
        </p:spPr>
        <p:txBody>
          <a:bodyPr/>
          <a:lstStyle/>
          <a:p>
            <a:pPr>
              <a:defRPr/>
            </a:pPr>
            <a:r>
              <a:rPr lang="en-US">
                <a:solidFill>
                  <a:srgbClr val="FF0000"/>
                </a:solidFill>
                <a:cs typeface="+mj-cs"/>
              </a:rPr>
              <a:t>Exercise 2</a:t>
            </a:r>
          </a:p>
        </p:txBody>
      </p:sp>
      <p:sp>
        <p:nvSpPr>
          <p:cNvPr id="93191" name="Rectangle 7">
            <a:extLst>
              <a:ext uri="{FF2B5EF4-FFF2-40B4-BE49-F238E27FC236}">
                <a16:creationId xmlns:a16="http://schemas.microsoft.com/office/drawing/2014/main" id="{05C1642B-A566-3A4C-B6A2-211E93E2E7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600" y="1143000"/>
            <a:ext cx="2224088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FF00"/>
                </a:solidFill>
              </a:rPr>
              <a:t>Planetary nebula</a:t>
            </a:r>
            <a:endParaRPr lang="en-US" altLang="en-US" sz="2400">
              <a:solidFill>
                <a:schemeClr val="accent2"/>
              </a:solidFill>
            </a:endParaRPr>
          </a:p>
        </p:txBody>
      </p:sp>
      <p:sp>
        <p:nvSpPr>
          <p:cNvPr id="93194" name="Rectangle 10">
            <a:extLst>
              <a:ext uri="{FF2B5EF4-FFF2-40B4-BE49-F238E27FC236}">
                <a16:creationId xmlns:a16="http://schemas.microsoft.com/office/drawing/2014/main" id="{E90D02E4-C875-BF40-B9FB-DC85DBE39A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9400" y="1676400"/>
            <a:ext cx="5661025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66FFFF"/>
                </a:solidFill>
              </a:rPr>
              <a:t>	One star in the middle of colorful gas</a:t>
            </a:r>
            <a:endParaRPr lang="en-US" altLang="en-US" sz="2400">
              <a:solidFill>
                <a:schemeClr val="accent2"/>
              </a:solidFill>
            </a:endParaRPr>
          </a:p>
        </p:txBody>
      </p:sp>
      <p:sp>
        <p:nvSpPr>
          <p:cNvPr id="93195" name="Rectangle 11">
            <a:extLst>
              <a:ext uri="{FF2B5EF4-FFF2-40B4-BE49-F238E27FC236}">
                <a16:creationId xmlns:a16="http://schemas.microsoft.com/office/drawing/2014/main" id="{A87F89C7-A76A-2B40-9A08-683FB0D0E1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2057400"/>
            <a:ext cx="5043488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accent2"/>
                </a:solidFill>
              </a:rPr>
              <a:t>Old star loosing its atmosphere to space</a:t>
            </a:r>
          </a:p>
        </p:txBody>
      </p:sp>
      <p:sp>
        <p:nvSpPr>
          <p:cNvPr id="69641" name="Rectangle 12">
            <a:extLst>
              <a:ext uri="{FF2B5EF4-FFF2-40B4-BE49-F238E27FC236}">
                <a16:creationId xmlns:a16="http://schemas.microsoft.com/office/drawing/2014/main" id="{47F04738-396E-E446-A38F-8191B3BAEF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0" y="3810000"/>
            <a:ext cx="3352800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accent2"/>
                </a:solidFill>
              </a:rPr>
              <a:t>	What is it?</a:t>
            </a:r>
          </a:p>
        </p:txBody>
      </p:sp>
      <p:sp>
        <p:nvSpPr>
          <p:cNvPr id="69642" name="Rectangle 13">
            <a:extLst>
              <a:ext uri="{FF2B5EF4-FFF2-40B4-BE49-F238E27FC236}">
                <a16:creationId xmlns:a16="http://schemas.microsoft.com/office/drawing/2014/main" id="{1AE24404-3B59-0145-812E-940ED439E9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3429000"/>
            <a:ext cx="2819400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66FFFF"/>
                </a:solidFill>
              </a:rPr>
              <a:t>How do we know?</a:t>
            </a:r>
            <a:endParaRPr lang="en-US" altLang="en-US" sz="2400">
              <a:solidFill>
                <a:schemeClr val="accent2"/>
              </a:solidFill>
            </a:endParaRPr>
          </a:p>
        </p:txBody>
      </p:sp>
      <p:sp>
        <p:nvSpPr>
          <p:cNvPr id="69643" name="Rectangle 14">
            <a:extLst>
              <a:ext uri="{FF2B5EF4-FFF2-40B4-BE49-F238E27FC236}">
                <a16:creationId xmlns:a16="http://schemas.microsoft.com/office/drawing/2014/main" id="{8995346A-3C93-DD48-94C5-05283E51C2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600" y="2895600"/>
            <a:ext cx="3657600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FF00"/>
                </a:solidFill>
              </a:rPr>
              <a:t>What object?</a:t>
            </a:r>
            <a:endParaRPr lang="en-US" altLang="en-US" sz="2400">
              <a:solidFill>
                <a:schemeClr val="accent2"/>
              </a:solidFill>
            </a:endParaRPr>
          </a:p>
        </p:txBody>
      </p:sp>
      <p:sp>
        <p:nvSpPr>
          <p:cNvPr id="93199" name="Rectangle 15">
            <a:extLst>
              <a:ext uri="{FF2B5EF4-FFF2-40B4-BE49-F238E27FC236}">
                <a16:creationId xmlns:a16="http://schemas.microsoft.com/office/drawing/2014/main" id="{E81661FF-334B-4343-BC8D-C1170E4BA0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2800" y="2895600"/>
            <a:ext cx="1733550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FF00"/>
                </a:solidFill>
              </a:rPr>
              <a:t>Open cluster</a:t>
            </a:r>
            <a:endParaRPr lang="en-US" altLang="en-US" sz="2400">
              <a:solidFill>
                <a:schemeClr val="accent2"/>
              </a:solidFill>
            </a:endParaRPr>
          </a:p>
        </p:txBody>
      </p:sp>
      <p:sp>
        <p:nvSpPr>
          <p:cNvPr id="93200" name="Rectangle 16">
            <a:extLst>
              <a:ext uri="{FF2B5EF4-FFF2-40B4-BE49-F238E27FC236}">
                <a16:creationId xmlns:a16="http://schemas.microsoft.com/office/drawing/2014/main" id="{59826F52-C5E1-1D4A-B733-C97E09A661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0" y="3429000"/>
            <a:ext cx="3603625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66FFFF"/>
                </a:solidFill>
              </a:rPr>
              <a:t>	Many scattered stars</a:t>
            </a:r>
            <a:endParaRPr lang="en-US" altLang="en-US" sz="2400">
              <a:solidFill>
                <a:schemeClr val="accent2"/>
              </a:solidFill>
            </a:endParaRPr>
          </a:p>
        </p:txBody>
      </p:sp>
      <p:sp>
        <p:nvSpPr>
          <p:cNvPr id="93201" name="Rectangle 17">
            <a:extLst>
              <a:ext uri="{FF2B5EF4-FFF2-40B4-BE49-F238E27FC236}">
                <a16:creationId xmlns:a16="http://schemas.microsoft.com/office/drawing/2014/main" id="{FEC5DF8A-46D0-B347-946C-864D0B0879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0" y="3810000"/>
            <a:ext cx="4743450" cy="118745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accent2"/>
                </a:solidFill>
              </a:rPr>
              <a:t>	Loose disintegrating cluster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accent2"/>
                </a:solidFill>
              </a:rPr>
              <a:t>		of ~ 1,000 young stars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accent2"/>
                </a:solidFill>
              </a:rPr>
              <a:t>		inside the Galaxy</a:t>
            </a:r>
          </a:p>
        </p:txBody>
      </p:sp>
      <p:sp>
        <p:nvSpPr>
          <p:cNvPr id="69647" name="Rectangle 18">
            <a:extLst>
              <a:ext uri="{FF2B5EF4-FFF2-40B4-BE49-F238E27FC236}">
                <a16:creationId xmlns:a16="http://schemas.microsoft.com/office/drawing/2014/main" id="{1417BA51-17F2-3845-B652-FF2BE841B7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5867400"/>
            <a:ext cx="3352800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accent2"/>
                </a:solidFill>
              </a:rPr>
              <a:t>	What is it?</a:t>
            </a:r>
          </a:p>
        </p:txBody>
      </p:sp>
      <p:sp>
        <p:nvSpPr>
          <p:cNvPr id="69648" name="Rectangle 19">
            <a:extLst>
              <a:ext uri="{FF2B5EF4-FFF2-40B4-BE49-F238E27FC236}">
                <a16:creationId xmlns:a16="http://schemas.microsoft.com/office/drawing/2014/main" id="{6496EC04-E856-174C-AD40-6ACD62E669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9600" y="5486400"/>
            <a:ext cx="2819400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66FFFF"/>
                </a:solidFill>
              </a:rPr>
              <a:t>How do we know?</a:t>
            </a:r>
            <a:endParaRPr lang="en-US" altLang="en-US" sz="2400">
              <a:solidFill>
                <a:schemeClr val="accent2"/>
              </a:solidFill>
            </a:endParaRPr>
          </a:p>
        </p:txBody>
      </p:sp>
      <p:sp>
        <p:nvSpPr>
          <p:cNvPr id="69649" name="Rectangle 20">
            <a:extLst>
              <a:ext uri="{FF2B5EF4-FFF2-40B4-BE49-F238E27FC236}">
                <a16:creationId xmlns:a16="http://schemas.microsoft.com/office/drawing/2014/main" id="{E1E0CCDD-1A75-ED41-8422-659D089DCE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2800" y="4953000"/>
            <a:ext cx="3657600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FF00"/>
                </a:solidFill>
              </a:rPr>
              <a:t>What object?</a:t>
            </a:r>
            <a:endParaRPr lang="en-US" altLang="en-US" sz="2400">
              <a:solidFill>
                <a:schemeClr val="accent2"/>
              </a:solidFill>
            </a:endParaRPr>
          </a:p>
        </p:txBody>
      </p:sp>
      <p:sp>
        <p:nvSpPr>
          <p:cNvPr id="93205" name="Rectangle 21">
            <a:extLst>
              <a:ext uri="{FF2B5EF4-FFF2-40B4-BE49-F238E27FC236}">
                <a16:creationId xmlns:a16="http://schemas.microsoft.com/office/drawing/2014/main" id="{97CE0D4F-933F-F14B-B75C-AB4F7567B1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2800" y="4953000"/>
            <a:ext cx="1752600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FF00"/>
                </a:solidFill>
              </a:rPr>
              <a:t>Galaxy</a:t>
            </a:r>
            <a:endParaRPr lang="en-US" altLang="en-US" sz="2400">
              <a:solidFill>
                <a:schemeClr val="accent2"/>
              </a:solidFill>
            </a:endParaRPr>
          </a:p>
        </p:txBody>
      </p:sp>
      <p:sp>
        <p:nvSpPr>
          <p:cNvPr id="93206" name="Rectangle 22">
            <a:extLst>
              <a:ext uri="{FF2B5EF4-FFF2-40B4-BE49-F238E27FC236}">
                <a16:creationId xmlns:a16="http://schemas.microsoft.com/office/drawing/2014/main" id="{DA5A3C70-8AE1-BC47-84AA-0BB6E3FC7E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5486400"/>
            <a:ext cx="5135563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66FFFF"/>
                </a:solidFill>
              </a:rPr>
              <a:t>  Lens-shaped star system with dark lane</a:t>
            </a:r>
            <a:endParaRPr lang="en-US" altLang="en-US" sz="2400">
              <a:solidFill>
                <a:schemeClr val="accent2"/>
              </a:solidFill>
            </a:endParaRPr>
          </a:p>
        </p:txBody>
      </p:sp>
      <p:sp>
        <p:nvSpPr>
          <p:cNvPr id="93207" name="Rectangle 23">
            <a:extLst>
              <a:ext uri="{FF2B5EF4-FFF2-40B4-BE49-F238E27FC236}">
                <a16:creationId xmlns:a16="http://schemas.microsoft.com/office/drawing/2014/main" id="{FF797769-81B6-EE46-A4A3-D100EA429B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5867400"/>
            <a:ext cx="4654550" cy="822325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accent2"/>
                </a:solidFill>
              </a:rPr>
              <a:t>  Star system of 100 billion stars like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accent2"/>
                </a:solidFill>
              </a:rPr>
              <a:t>	the Milky Way Galaxy</a:t>
            </a:r>
          </a:p>
        </p:txBody>
      </p:sp>
      <p:pic>
        <p:nvPicPr>
          <p:cNvPr id="69653" name="Picture 24" descr="M52">
            <a:extLst>
              <a:ext uri="{FF2B5EF4-FFF2-40B4-BE49-F238E27FC236}">
                <a16:creationId xmlns:a16="http://schemas.microsoft.com/office/drawing/2014/main" id="{BB519391-2533-4842-82B9-9DEF177EE2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67000"/>
            <a:ext cx="3124200" cy="208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54" name="Picture 25" descr="M76">
            <a:extLst>
              <a:ext uri="{FF2B5EF4-FFF2-40B4-BE49-F238E27FC236}">
                <a16:creationId xmlns:a16="http://schemas.microsoft.com/office/drawing/2014/main" id="{BAFEB4B1-54CE-C341-AD14-3E1112114F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4000"/>
            <a:ext cx="3105150" cy="210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55" name="Picture 26" descr="NGC891">
            <a:extLst>
              <a:ext uri="{FF2B5EF4-FFF2-40B4-BE49-F238E27FC236}">
                <a16:creationId xmlns:a16="http://schemas.microsoft.com/office/drawing/2014/main" id="{9AE3C4B7-36EF-9643-91AD-15C1738C8F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81563"/>
            <a:ext cx="3276600" cy="197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91" grpId="0" animBg="1" autoUpdateAnimBg="0"/>
      <p:bldP spid="93194" grpId="0" animBg="1"/>
      <p:bldP spid="93195" grpId="0" animBg="1"/>
      <p:bldP spid="93199" grpId="0" animBg="1" autoUpdateAnimBg="0"/>
      <p:bldP spid="93200" grpId="0" animBg="1"/>
      <p:bldP spid="93201" grpId="0" animBg="1"/>
      <p:bldP spid="93205" grpId="0" animBg="1" autoUpdateAnimBg="0"/>
      <p:bldP spid="93206" grpId="0" animBg="1"/>
      <p:bldP spid="9320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>
            <a:extLst>
              <a:ext uri="{FF2B5EF4-FFF2-40B4-BE49-F238E27FC236}">
                <a16:creationId xmlns:a16="http://schemas.microsoft.com/office/drawing/2014/main" id="{1AD3D770-F376-B04C-838D-19B074FF52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1600200"/>
            <a:ext cx="3352800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accent2"/>
                </a:solidFill>
              </a:rPr>
              <a:t>	What is it?</a:t>
            </a:r>
          </a:p>
        </p:txBody>
      </p:sp>
      <p:sp>
        <p:nvSpPr>
          <p:cNvPr id="71683" name="Rectangle 3">
            <a:extLst>
              <a:ext uri="{FF2B5EF4-FFF2-40B4-BE49-F238E27FC236}">
                <a16:creationId xmlns:a16="http://schemas.microsoft.com/office/drawing/2014/main" id="{75D57444-C14E-D845-B577-84883420D7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2800" y="1219200"/>
            <a:ext cx="2819400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66FFFF"/>
                </a:solidFill>
              </a:rPr>
              <a:t>How do we know?</a:t>
            </a:r>
            <a:endParaRPr lang="en-US" altLang="en-US" sz="2400">
              <a:solidFill>
                <a:schemeClr val="accent2"/>
              </a:solidFill>
            </a:endParaRPr>
          </a:p>
        </p:txBody>
      </p:sp>
      <p:sp>
        <p:nvSpPr>
          <p:cNvPr id="71684" name="Rectangle 4">
            <a:extLst>
              <a:ext uri="{FF2B5EF4-FFF2-40B4-BE49-F238E27FC236}">
                <a16:creationId xmlns:a16="http://schemas.microsoft.com/office/drawing/2014/main" id="{807AB103-4B65-AD43-9B9C-F63A53090D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685800"/>
            <a:ext cx="3657600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FF00"/>
                </a:solidFill>
              </a:rPr>
              <a:t>What object?</a:t>
            </a:r>
            <a:endParaRPr lang="en-US" altLang="en-US" sz="2400">
              <a:solidFill>
                <a:schemeClr val="accent2"/>
              </a:solidFill>
            </a:endParaRPr>
          </a:p>
        </p:txBody>
      </p:sp>
      <p:sp>
        <p:nvSpPr>
          <p:cNvPr id="95237" name="Rectangle 5">
            <a:extLst>
              <a:ext uri="{FF2B5EF4-FFF2-40B4-BE49-F238E27FC236}">
                <a16:creationId xmlns:a16="http://schemas.microsoft.com/office/drawing/2014/main" id="{3E6C7783-82C2-8944-A1F3-9698ADF0C05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0" y="0"/>
            <a:ext cx="5181600" cy="685800"/>
          </a:xfrm>
        </p:spPr>
        <p:txBody>
          <a:bodyPr/>
          <a:lstStyle/>
          <a:p>
            <a:pPr>
              <a:defRPr/>
            </a:pPr>
            <a:r>
              <a:rPr lang="en-US">
                <a:solidFill>
                  <a:srgbClr val="FF0000"/>
                </a:solidFill>
                <a:cs typeface="+mj-cs"/>
              </a:rPr>
              <a:t>Exercise 3</a:t>
            </a:r>
          </a:p>
        </p:txBody>
      </p:sp>
      <p:sp>
        <p:nvSpPr>
          <p:cNvPr id="95238" name="Rectangle 6">
            <a:extLst>
              <a:ext uri="{FF2B5EF4-FFF2-40B4-BE49-F238E27FC236}">
                <a16:creationId xmlns:a16="http://schemas.microsoft.com/office/drawing/2014/main" id="{6CB30CD2-2CF7-7542-9889-463638AC5C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685800"/>
            <a:ext cx="1733550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FF00"/>
                </a:solidFill>
              </a:rPr>
              <a:t>Open cluster</a:t>
            </a:r>
            <a:endParaRPr lang="en-US" altLang="en-US" sz="2400">
              <a:solidFill>
                <a:schemeClr val="accent2"/>
              </a:solidFill>
            </a:endParaRPr>
          </a:p>
        </p:txBody>
      </p:sp>
      <p:sp>
        <p:nvSpPr>
          <p:cNvPr id="95239" name="Rectangle 7">
            <a:extLst>
              <a:ext uri="{FF2B5EF4-FFF2-40B4-BE49-F238E27FC236}">
                <a16:creationId xmlns:a16="http://schemas.microsoft.com/office/drawing/2014/main" id="{92873638-D654-FD42-B695-3B3361579E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1219200"/>
            <a:ext cx="3603625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66FFFF"/>
                </a:solidFill>
              </a:rPr>
              <a:t>	Many scattered stars</a:t>
            </a:r>
            <a:endParaRPr lang="en-US" altLang="en-US" sz="2400">
              <a:solidFill>
                <a:schemeClr val="accent2"/>
              </a:solidFill>
            </a:endParaRPr>
          </a:p>
        </p:txBody>
      </p:sp>
      <p:sp>
        <p:nvSpPr>
          <p:cNvPr id="95240" name="Rectangle 8">
            <a:extLst>
              <a:ext uri="{FF2B5EF4-FFF2-40B4-BE49-F238E27FC236}">
                <a16:creationId xmlns:a16="http://schemas.microsoft.com/office/drawing/2014/main" id="{6E1C4751-5A31-664C-8C92-21627C4A4E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2800" y="1600200"/>
            <a:ext cx="4903788" cy="822325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accent2"/>
                </a:solidFill>
              </a:rPr>
              <a:t>Loose disintegrating cluster of ~ 1,000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accent2"/>
                </a:solidFill>
              </a:rPr>
              <a:t>	young stars inside the Galaxy</a:t>
            </a:r>
          </a:p>
        </p:txBody>
      </p:sp>
      <p:sp>
        <p:nvSpPr>
          <p:cNvPr id="71689" name="Rectangle 9">
            <a:extLst>
              <a:ext uri="{FF2B5EF4-FFF2-40B4-BE49-F238E27FC236}">
                <a16:creationId xmlns:a16="http://schemas.microsoft.com/office/drawing/2014/main" id="{C1EEE686-C882-CB46-96F6-26234DACCB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0" y="3810000"/>
            <a:ext cx="3352800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accent2"/>
                </a:solidFill>
              </a:rPr>
              <a:t>	What is it?</a:t>
            </a:r>
          </a:p>
        </p:txBody>
      </p:sp>
      <p:sp>
        <p:nvSpPr>
          <p:cNvPr id="71690" name="Rectangle 10">
            <a:extLst>
              <a:ext uri="{FF2B5EF4-FFF2-40B4-BE49-F238E27FC236}">
                <a16:creationId xmlns:a16="http://schemas.microsoft.com/office/drawing/2014/main" id="{087165A8-FB2B-7241-9852-FF7DD9372F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3429000"/>
            <a:ext cx="2819400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66FFFF"/>
                </a:solidFill>
              </a:rPr>
              <a:t>How do we know?</a:t>
            </a:r>
            <a:endParaRPr lang="en-US" altLang="en-US" sz="2400">
              <a:solidFill>
                <a:schemeClr val="accent2"/>
              </a:solidFill>
            </a:endParaRPr>
          </a:p>
        </p:txBody>
      </p:sp>
      <p:sp>
        <p:nvSpPr>
          <p:cNvPr id="71691" name="Rectangle 11">
            <a:extLst>
              <a:ext uri="{FF2B5EF4-FFF2-40B4-BE49-F238E27FC236}">
                <a16:creationId xmlns:a16="http://schemas.microsoft.com/office/drawing/2014/main" id="{A2E5495C-7134-534E-AEA2-B4144B04F6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2895600"/>
            <a:ext cx="3657600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FF00"/>
                </a:solidFill>
              </a:rPr>
              <a:t>What object?</a:t>
            </a:r>
            <a:endParaRPr lang="en-US" altLang="en-US" sz="2400">
              <a:solidFill>
                <a:schemeClr val="accent2"/>
              </a:solidFill>
            </a:endParaRPr>
          </a:p>
        </p:txBody>
      </p:sp>
      <p:sp>
        <p:nvSpPr>
          <p:cNvPr id="95244" name="Rectangle 12">
            <a:extLst>
              <a:ext uri="{FF2B5EF4-FFF2-40B4-BE49-F238E27FC236}">
                <a16:creationId xmlns:a16="http://schemas.microsoft.com/office/drawing/2014/main" id="{49B0F80A-4DC1-8549-8316-8E70CEFBA3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2895600"/>
            <a:ext cx="5207000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FF00"/>
                </a:solidFill>
              </a:rPr>
              <a:t>Diffuse nebula: HII region +  dust clouds</a:t>
            </a:r>
          </a:p>
        </p:txBody>
      </p:sp>
      <p:sp>
        <p:nvSpPr>
          <p:cNvPr id="95245" name="Rectangle 13">
            <a:extLst>
              <a:ext uri="{FF2B5EF4-FFF2-40B4-BE49-F238E27FC236}">
                <a16:creationId xmlns:a16="http://schemas.microsoft.com/office/drawing/2014/main" id="{35161881-36E0-4546-A5DF-22CB69B965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0" y="3429000"/>
            <a:ext cx="5780088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66FFFF"/>
                </a:solidFill>
              </a:rPr>
              <a:t>	Glowing gas, dark dust clouds in front</a:t>
            </a:r>
            <a:endParaRPr lang="en-US" altLang="en-US" sz="2400">
              <a:solidFill>
                <a:schemeClr val="accent2"/>
              </a:solidFill>
            </a:endParaRPr>
          </a:p>
        </p:txBody>
      </p:sp>
      <p:sp>
        <p:nvSpPr>
          <p:cNvPr id="95246" name="Rectangle 14">
            <a:extLst>
              <a:ext uri="{FF2B5EF4-FFF2-40B4-BE49-F238E27FC236}">
                <a16:creationId xmlns:a16="http://schemas.microsoft.com/office/drawing/2014/main" id="{A9B51EE9-E459-DC4B-BE63-8C7D2DB682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30650" y="3810000"/>
            <a:ext cx="4451350" cy="118745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accent2"/>
                </a:solidFill>
              </a:rPr>
              <a:t>Hot interstellar hydrogen with dust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accent2"/>
                </a:solidFill>
              </a:rPr>
              <a:t>        blocking some of the light.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accent2"/>
                </a:solidFill>
              </a:rPr>
              <a:t>       A star formation region.</a:t>
            </a:r>
          </a:p>
        </p:txBody>
      </p:sp>
      <p:sp>
        <p:nvSpPr>
          <p:cNvPr id="71695" name="Rectangle 15">
            <a:extLst>
              <a:ext uri="{FF2B5EF4-FFF2-40B4-BE49-F238E27FC236}">
                <a16:creationId xmlns:a16="http://schemas.microsoft.com/office/drawing/2014/main" id="{53293988-E102-634E-9188-283D31859B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5867400"/>
            <a:ext cx="3352800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accent2"/>
                </a:solidFill>
              </a:rPr>
              <a:t>	What is it?</a:t>
            </a:r>
          </a:p>
        </p:txBody>
      </p:sp>
      <p:sp>
        <p:nvSpPr>
          <p:cNvPr id="71696" name="Rectangle 16">
            <a:extLst>
              <a:ext uri="{FF2B5EF4-FFF2-40B4-BE49-F238E27FC236}">
                <a16:creationId xmlns:a16="http://schemas.microsoft.com/office/drawing/2014/main" id="{F07D8B36-D5D3-6C46-92A7-632D6A2D10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00" y="5486400"/>
            <a:ext cx="2819400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66FFFF"/>
                </a:solidFill>
              </a:rPr>
              <a:t>How do we know?</a:t>
            </a:r>
            <a:endParaRPr lang="en-US" altLang="en-US" sz="2400">
              <a:solidFill>
                <a:schemeClr val="accent2"/>
              </a:solidFill>
            </a:endParaRPr>
          </a:p>
        </p:txBody>
      </p:sp>
      <p:sp>
        <p:nvSpPr>
          <p:cNvPr id="71697" name="Rectangle 17">
            <a:extLst>
              <a:ext uri="{FF2B5EF4-FFF2-40B4-BE49-F238E27FC236}">
                <a16:creationId xmlns:a16="http://schemas.microsoft.com/office/drawing/2014/main" id="{6A8FAA32-850E-144C-8837-ABF869CEAE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5105400"/>
            <a:ext cx="3657600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FF00"/>
                </a:solidFill>
              </a:rPr>
              <a:t>What object?</a:t>
            </a:r>
            <a:endParaRPr lang="en-US" altLang="en-US" sz="2400">
              <a:solidFill>
                <a:schemeClr val="accent2"/>
              </a:solidFill>
            </a:endParaRPr>
          </a:p>
        </p:txBody>
      </p:sp>
      <p:sp>
        <p:nvSpPr>
          <p:cNvPr id="95250" name="Rectangle 18">
            <a:extLst>
              <a:ext uri="{FF2B5EF4-FFF2-40B4-BE49-F238E27FC236}">
                <a16:creationId xmlns:a16="http://schemas.microsoft.com/office/drawing/2014/main" id="{85A9E71B-10D7-D64C-970B-3A021307EF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5105400"/>
            <a:ext cx="4724400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FF00"/>
                </a:solidFill>
              </a:rPr>
              <a:t>Open cluster with reflection nebula</a:t>
            </a:r>
            <a:endParaRPr lang="en-US" altLang="en-US" sz="2400">
              <a:solidFill>
                <a:schemeClr val="accent2"/>
              </a:solidFill>
            </a:endParaRPr>
          </a:p>
        </p:txBody>
      </p:sp>
      <p:sp>
        <p:nvSpPr>
          <p:cNvPr id="95251" name="Rectangle 19">
            <a:extLst>
              <a:ext uri="{FF2B5EF4-FFF2-40B4-BE49-F238E27FC236}">
                <a16:creationId xmlns:a16="http://schemas.microsoft.com/office/drawing/2014/main" id="{CB686E4D-B4E7-2343-98FB-79BE975E5B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49513" y="5486400"/>
            <a:ext cx="4027487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66FFFF"/>
                </a:solidFill>
              </a:rPr>
              <a:t>  Blue cloud around bright stars</a:t>
            </a:r>
            <a:endParaRPr lang="en-US" altLang="en-US" sz="2400">
              <a:solidFill>
                <a:schemeClr val="accent2"/>
              </a:solidFill>
            </a:endParaRPr>
          </a:p>
        </p:txBody>
      </p:sp>
      <p:sp>
        <p:nvSpPr>
          <p:cNvPr id="95252" name="Rectangle 20">
            <a:extLst>
              <a:ext uri="{FF2B5EF4-FFF2-40B4-BE49-F238E27FC236}">
                <a16:creationId xmlns:a16="http://schemas.microsoft.com/office/drawing/2014/main" id="{E3E75156-65B6-6B43-9173-B919584C7E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2375" y="5867400"/>
            <a:ext cx="6651625" cy="822325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accent2"/>
                </a:solidFill>
              </a:rPr>
              <a:t> Loose disintegrating cluster of ~ 1,000 young stars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accent2"/>
                </a:solidFill>
              </a:rPr>
              <a:t> inside the Galaxy, light reflected on interstellar dust.</a:t>
            </a:r>
          </a:p>
        </p:txBody>
      </p:sp>
      <p:pic>
        <p:nvPicPr>
          <p:cNvPr id="71701" name="Picture 24" descr="m11wp">
            <a:extLst>
              <a:ext uri="{FF2B5EF4-FFF2-40B4-BE49-F238E27FC236}">
                <a16:creationId xmlns:a16="http://schemas.microsoft.com/office/drawing/2014/main" id="{CCDE9896-AA74-7145-9129-F320695E05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309813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02" name="Picture 25" descr="M020">
            <a:extLst>
              <a:ext uri="{FF2B5EF4-FFF2-40B4-BE49-F238E27FC236}">
                <a16:creationId xmlns:a16="http://schemas.microsoft.com/office/drawing/2014/main" id="{1E8EAC5C-7ACF-A341-A93E-13B8119737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14600"/>
            <a:ext cx="3568700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03" name="Picture 26">
            <a:extLst>
              <a:ext uri="{FF2B5EF4-FFF2-40B4-BE49-F238E27FC236}">
                <a16:creationId xmlns:a16="http://schemas.microsoft.com/office/drawing/2014/main" id="{E25B7C27-0BA9-1849-8782-902DF502C2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060950"/>
            <a:ext cx="2514600" cy="179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238" grpId="0" animBg="1" autoUpdateAnimBg="0"/>
      <p:bldP spid="95239" grpId="0" animBg="1"/>
      <p:bldP spid="95240" grpId="0" animBg="1"/>
      <p:bldP spid="95244" grpId="0" animBg="1" autoUpdateAnimBg="0"/>
      <p:bldP spid="95245" grpId="0" animBg="1"/>
      <p:bldP spid="95246" grpId="0" animBg="1"/>
      <p:bldP spid="95250" grpId="0" animBg="1" autoUpdateAnimBg="0"/>
      <p:bldP spid="95251" grpId="0" animBg="1"/>
      <p:bldP spid="9525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19">
            <a:extLst>
              <a:ext uri="{FF2B5EF4-FFF2-40B4-BE49-F238E27FC236}">
                <a16:creationId xmlns:a16="http://schemas.microsoft.com/office/drawing/2014/main" id="{38724B94-10EA-0D4D-8654-F52F76E475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5400" y="5105400"/>
            <a:ext cx="2343150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66FFFF"/>
                </a:solidFill>
              </a:rPr>
              <a:t>How do we know</a:t>
            </a:r>
            <a:endParaRPr lang="en-US" altLang="en-US" sz="2400">
              <a:solidFill>
                <a:schemeClr val="accent2"/>
              </a:solidFill>
            </a:endParaRPr>
          </a:p>
        </p:txBody>
      </p:sp>
      <p:sp>
        <p:nvSpPr>
          <p:cNvPr id="97285" name="Rectangle 5">
            <a:extLst>
              <a:ext uri="{FF2B5EF4-FFF2-40B4-BE49-F238E27FC236}">
                <a16:creationId xmlns:a16="http://schemas.microsoft.com/office/drawing/2014/main" id="{9D4C03DD-9DEF-1946-B17C-17DF233A8C4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2971800" cy="685800"/>
          </a:xfrm>
        </p:spPr>
        <p:txBody>
          <a:bodyPr/>
          <a:lstStyle/>
          <a:p>
            <a:pPr>
              <a:defRPr/>
            </a:pPr>
            <a:r>
              <a:rPr lang="en-US">
                <a:solidFill>
                  <a:srgbClr val="FF0000"/>
                </a:solidFill>
                <a:cs typeface="+mj-cs"/>
              </a:rPr>
              <a:t>Exercise 4</a:t>
            </a:r>
          </a:p>
        </p:txBody>
      </p:sp>
      <p:sp>
        <p:nvSpPr>
          <p:cNvPr id="73732" name="Rectangle 9">
            <a:extLst>
              <a:ext uri="{FF2B5EF4-FFF2-40B4-BE49-F238E27FC236}">
                <a16:creationId xmlns:a16="http://schemas.microsoft.com/office/drawing/2014/main" id="{F8E123E0-8C3E-E54E-B10B-69453A7A05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981200"/>
            <a:ext cx="1828800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accent2"/>
                </a:solidFill>
              </a:rPr>
              <a:t>What is it?</a:t>
            </a:r>
          </a:p>
        </p:txBody>
      </p:sp>
      <p:sp>
        <p:nvSpPr>
          <p:cNvPr id="73733" name="Rectangle 10">
            <a:extLst>
              <a:ext uri="{FF2B5EF4-FFF2-40B4-BE49-F238E27FC236}">
                <a16:creationId xmlns:a16="http://schemas.microsoft.com/office/drawing/2014/main" id="{BDD17BA7-5D4D-0649-A95A-2B399A7D39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371600"/>
            <a:ext cx="2819400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66FFFF"/>
                </a:solidFill>
              </a:rPr>
              <a:t>How do we know?</a:t>
            </a:r>
            <a:endParaRPr lang="en-US" altLang="en-US" sz="2400">
              <a:solidFill>
                <a:schemeClr val="accent2"/>
              </a:solidFill>
            </a:endParaRPr>
          </a:p>
        </p:txBody>
      </p:sp>
      <p:sp>
        <p:nvSpPr>
          <p:cNvPr id="73734" name="Rectangle 11">
            <a:extLst>
              <a:ext uri="{FF2B5EF4-FFF2-40B4-BE49-F238E27FC236}">
                <a16:creationId xmlns:a16="http://schemas.microsoft.com/office/drawing/2014/main" id="{477A8387-B67E-3946-874B-B182019747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838200"/>
            <a:ext cx="2286000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FF00"/>
                </a:solidFill>
              </a:rPr>
              <a:t>What object?</a:t>
            </a:r>
            <a:endParaRPr lang="en-US" altLang="en-US" sz="2400">
              <a:solidFill>
                <a:schemeClr val="accent2"/>
              </a:solidFill>
            </a:endParaRPr>
          </a:p>
        </p:txBody>
      </p:sp>
      <p:sp>
        <p:nvSpPr>
          <p:cNvPr id="97292" name="Rectangle 12">
            <a:extLst>
              <a:ext uri="{FF2B5EF4-FFF2-40B4-BE49-F238E27FC236}">
                <a16:creationId xmlns:a16="http://schemas.microsoft.com/office/drawing/2014/main" id="{FAF955B9-8C82-8C4F-B859-AF79571029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838200"/>
            <a:ext cx="2562225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FF00"/>
                </a:solidFill>
              </a:rPr>
              <a:t>Supernova remnant</a:t>
            </a:r>
          </a:p>
        </p:txBody>
      </p:sp>
      <p:sp>
        <p:nvSpPr>
          <p:cNvPr id="97293" name="Rectangle 13">
            <a:extLst>
              <a:ext uri="{FF2B5EF4-FFF2-40B4-BE49-F238E27FC236}">
                <a16:creationId xmlns:a16="http://schemas.microsoft.com/office/drawing/2014/main" id="{458BA2D0-242C-204A-86C5-00EE1031D4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371600"/>
            <a:ext cx="3824288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66FFFF"/>
                </a:solidFill>
              </a:rPr>
              <a:t>Looks like result of explosion</a:t>
            </a:r>
          </a:p>
        </p:txBody>
      </p:sp>
      <p:sp>
        <p:nvSpPr>
          <p:cNvPr id="97294" name="Rectangle 14">
            <a:extLst>
              <a:ext uri="{FF2B5EF4-FFF2-40B4-BE49-F238E27FC236}">
                <a16:creationId xmlns:a16="http://schemas.microsoft.com/office/drawing/2014/main" id="{451F2C5D-F910-874F-A7E2-673A92F279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905000"/>
            <a:ext cx="1725613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accent2"/>
                </a:solidFill>
              </a:rPr>
              <a:t>Star blew up</a:t>
            </a:r>
          </a:p>
        </p:txBody>
      </p:sp>
      <p:sp>
        <p:nvSpPr>
          <p:cNvPr id="73738" name="Rectangle 15">
            <a:extLst>
              <a:ext uri="{FF2B5EF4-FFF2-40B4-BE49-F238E27FC236}">
                <a16:creationId xmlns:a16="http://schemas.microsoft.com/office/drawing/2014/main" id="{62CA4E6F-B6A5-5C40-8A47-0DC1AA8C0D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5400" y="5867400"/>
            <a:ext cx="1828800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accent2"/>
                </a:solidFill>
              </a:rPr>
              <a:t>What is it?</a:t>
            </a:r>
          </a:p>
        </p:txBody>
      </p:sp>
      <p:sp>
        <p:nvSpPr>
          <p:cNvPr id="97296" name="Rectangle 16">
            <a:extLst>
              <a:ext uri="{FF2B5EF4-FFF2-40B4-BE49-F238E27FC236}">
                <a16:creationId xmlns:a16="http://schemas.microsoft.com/office/drawing/2014/main" id="{22B4A7CE-EE75-664E-B6AE-8B399E73AB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1600" y="5105400"/>
            <a:ext cx="3886200" cy="822325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66FFFF"/>
                </a:solidFill>
              </a:rPr>
              <a:t>Lens-shaped star system with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66FFFF"/>
                </a:solidFill>
              </a:rPr>
              <a:t>spiral arms</a:t>
            </a:r>
          </a:p>
        </p:txBody>
      </p:sp>
      <p:sp>
        <p:nvSpPr>
          <p:cNvPr id="73740" name="Rectangle 17">
            <a:extLst>
              <a:ext uri="{FF2B5EF4-FFF2-40B4-BE49-F238E27FC236}">
                <a16:creationId xmlns:a16="http://schemas.microsoft.com/office/drawing/2014/main" id="{B64C0257-247F-804B-A307-08768E5BBE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5400" y="4724400"/>
            <a:ext cx="2133600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FF00"/>
                </a:solidFill>
              </a:rPr>
              <a:t>What object?</a:t>
            </a:r>
            <a:endParaRPr lang="en-US" altLang="en-US" sz="2400">
              <a:solidFill>
                <a:schemeClr val="accent2"/>
              </a:solidFill>
            </a:endParaRPr>
          </a:p>
        </p:txBody>
      </p:sp>
      <p:sp>
        <p:nvSpPr>
          <p:cNvPr id="97298" name="Rectangle 18">
            <a:extLst>
              <a:ext uri="{FF2B5EF4-FFF2-40B4-BE49-F238E27FC236}">
                <a16:creationId xmlns:a16="http://schemas.microsoft.com/office/drawing/2014/main" id="{31506CEF-D45D-B147-AC81-A9102B75E3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5400" y="4724400"/>
            <a:ext cx="1905000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FF00"/>
                </a:solidFill>
              </a:rPr>
              <a:t>Galaxy</a:t>
            </a:r>
            <a:endParaRPr lang="en-US" altLang="en-US" sz="2400">
              <a:solidFill>
                <a:schemeClr val="accent2"/>
              </a:solidFill>
            </a:endParaRPr>
          </a:p>
        </p:txBody>
      </p:sp>
      <p:sp>
        <p:nvSpPr>
          <p:cNvPr id="97300" name="Rectangle 20">
            <a:extLst>
              <a:ext uri="{FF2B5EF4-FFF2-40B4-BE49-F238E27FC236}">
                <a16:creationId xmlns:a16="http://schemas.microsoft.com/office/drawing/2014/main" id="{ED22839D-FE19-6B43-A5AF-CA31661EDF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5400" y="5867400"/>
            <a:ext cx="3968750" cy="822325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accent2"/>
                </a:solidFill>
              </a:rPr>
              <a:t>Star system of 100 billion stars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accent2"/>
                </a:solidFill>
              </a:rPr>
              <a:t>like the Milky Way Galaxy</a:t>
            </a:r>
          </a:p>
        </p:txBody>
      </p:sp>
      <p:pic>
        <p:nvPicPr>
          <p:cNvPr id="73743" name="Picture 26" descr="7331">
            <a:extLst>
              <a:ext uri="{FF2B5EF4-FFF2-40B4-BE49-F238E27FC236}">
                <a16:creationId xmlns:a16="http://schemas.microsoft.com/office/drawing/2014/main" id="{59A42EB1-FC9C-6E45-843E-E16DE85DC5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57600"/>
            <a:ext cx="5181600" cy="318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744" name="Picture 29" descr="NGC6960_6992(Veil)Small">
            <a:extLst>
              <a:ext uri="{FF2B5EF4-FFF2-40B4-BE49-F238E27FC236}">
                <a16:creationId xmlns:a16="http://schemas.microsoft.com/office/drawing/2014/main" id="{6D0F4501-DA33-CD42-918B-3AEF55B970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0"/>
            <a:ext cx="4724400" cy="408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292" grpId="0" animBg="1" autoUpdateAnimBg="0"/>
      <p:bldP spid="97293" grpId="0" animBg="1"/>
      <p:bldP spid="97294" grpId="0" animBg="1"/>
      <p:bldP spid="97296" grpId="0" animBg="1" autoUpdateAnimBg="0"/>
      <p:bldP spid="97298" grpId="0" animBg="1" autoUpdateAnimBg="0"/>
      <p:bldP spid="9730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>
            <a:extLst>
              <a:ext uri="{FF2B5EF4-FFF2-40B4-BE49-F238E27FC236}">
                <a16:creationId xmlns:a16="http://schemas.microsoft.com/office/drawing/2014/main" id="{A585E71E-BF9F-134F-BDAA-C8EDFE8BAC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2057400"/>
            <a:ext cx="1752600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accent2"/>
                </a:solidFill>
              </a:rPr>
              <a:t>What is it?</a:t>
            </a:r>
          </a:p>
        </p:txBody>
      </p:sp>
      <p:sp>
        <p:nvSpPr>
          <p:cNvPr id="75779" name="Rectangle 3">
            <a:extLst>
              <a:ext uri="{FF2B5EF4-FFF2-40B4-BE49-F238E27FC236}">
                <a16:creationId xmlns:a16="http://schemas.microsoft.com/office/drawing/2014/main" id="{2666242A-0527-284A-83FC-DE4AD0E995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1371600"/>
            <a:ext cx="2819400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66FFFF"/>
                </a:solidFill>
              </a:rPr>
              <a:t>How do we know?</a:t>
            </a:r>
            <a:endParaRPr lang="en-US" altLang="en-US" sz="2400">
              <a:solidFill>
                <a:schemeClr val="accent2"/>
              </a:solidFill>
            </a:endParaRPr>
          </a:p>
        </p:txBody>
      </p:sp>
      <p:sp>
        <p:nvSpPr>
          <p:cNvPr id="75780" name="Rectangle 4">
            <a:extLst>
              <a:ext uri="{FF2B5EF4-FFF2-40B4-BE49-F238E27FC236}">
                <a16:creationId xmlns:a16="http://schemas.microsoft.com/office/drawing/2014/main" id="{131B67B3-37BA-7447-92BB-DC1C63F3ED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838200"/>
            <a:ext cx="3657600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FF00"/>
                </a:solidFill>
              </a:rPr>
              <a:t>What object?</a:t>
            </a:r>
            <a:endParaRPr lang="en-US" altLang="en-US" sz="2400">
              <a:solidFill>
                <a:schemeClr val="accent2"/>
              </a:solidFill>
            </a:endParaRPr>
          </a:p>
        </p:txBody>
      </p:sp>
      <p:sp>
        <p:nvSpPr>
          <p:cNvPr id="99333" name="Rectangle 5">
            <a:extLst>
              <a:ext uri="{FF2B5EF4-FFF2-40B4-BE49-F238E27FC236}">
                <a16:creationId xmlns:a16="http://schemas.microsoft.com/office/drawing/2014/main" id="{8E7B51D5-88A5-CD49-851C-EF34C65E09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2971800" cy="685800"/>
          </a:xfrm>
        </p:spPr>
        <p:txBody>
          <a:bodyPr/>
          <a:lstStyle/>
          <a:p>
            <a:pPr>
              <a:defRPr/>
            </a:pPr>
            <a:r>
              <a:rPr lang="en-US">
                <a:solidFill>
                  <a:srgbClr val="FF0000"/>
                </a:solidFill>
                <a:cs typeface="+mj-cs"/>
              </a:rPr>
              <a:t>Exercise 5</a:t>
            </a:r>
          </a:p>
        </p:txBody>
      </p:sp>
      <p:sp>
        <p:nvSpPr>
          <p:cNvPr id="99334" name="Rectangle 6">
            <a:extLst>
              <a:ext uri="{FF2B5EF4-FFF2-40B4-BE49-F238E27FC236}">
                <a16:creationId xmlns:a16="http://schemas.microsoft.com/office/drawing/2014/main" id="{67DE97C9-45D9-684F-B866-76FBAFFBFC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838200"/>
            <a:ext cx="5503430" cy="461665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FF00"/>
                </a:solidFill>
              </a:rPr>
              <a:t>Planetary nebula in front of an open cluster</a:t>
            </a:r>
            <a:endParaRPr lang="en-US" altLang="en-US" sz="2400" dirty="0">
              <a:solidFill>
                <a:schemeClr val="accent2"/>
              </a:solidFill>
            </a:endParaRPr>
          </a:p>
        </p:txBody>
      </p:sp>
      <p:sp>
        <p:nvSpPr>
          <p:cNvPr id="99335" name="Rectangle 7">
            <a:extLst>
              <a:ext uri="{FF2B5EF4-FFF2-40B4-BE49-F238E27FC236}">
                <a16:creationId xmlns:a16="http://schemas.microsoft.com/office/drawing/2014/main" id="{A2D66CA2-8A55-364E-AE44-3A08C0E1AF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1371600"/>
            <a:ext cx="7575550" cy="457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66FFFF"/>
                </a:solidFill>
              </a:rPr>
              <a:t>Many scattered stars + One star in the middle of colorful gas</a:t>
            </a:r>
          </a:p>
        </p:txBody>
      </p:sp>
      <p:sp>
        <p:nvSpPr>
          <p:cNvPr id="99336" name="Rectangle 8">
            <a:extLst>
              <a:ext uri="{FF2B5EF4-FFF2-40B4-BE49-F238E27FC236}">
                <a16:creationId xmlns:a16="http://schemas.microsoft.com/office/drawing/2014/main" id="{8D16EA41-2D20-5D40-A27D-9F3314A041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6044" y="1833383"/>
            <a:ext cx="8715555" cy="830997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accent2"/>
                </a:solidFill>
              </a:rPr>
              <a:t>Loose disintegrating cluster of ~ 1,000 young stars inside the Galaxy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accent2"/>
                </a:solidFill>
              </a:rPr>
              <a:t>  + Old star loosing its atmosphere to space (unrelated,1400&amp;5000ly)</a:t>
            </a:r>
          </a:p>
        </p:txBody>
      </p:sp>
      <p:pic>
        <p:nvPicPr>
          <p:cNvPr id="75785" name="Picture 23" descr="m46_wilmilan_big">
            <a:extLst>
              <a:ext uri="{FF2B5EF4-FFF2-40B4-BE49-F238E27FC236}">
                <a16:creationId xmlns:a16="http://schemas.microsoft.com/office/drawing/2014/main" id="{AD4EA944-6FDE-C04A-B2F2-331A56A347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35288"/>
            <a:ext cx="5999163" cy="3922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786" name="Picture 25" descr="NGC2438">
            <a:extLst>
              <a:ext uri="{FF2B5EF4-FFF2-40B4-BE49-F238E27FC236}">
                <a16:creationId xmlns:a16="http://schemas.microsoft.com/office/drawing/2014/main" id="{531F9674-49BF-4F42-BFCA-DA070F88C7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900488"/>
            <a:ext cx="2819400" cy="2805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5787" name="Rectangle 26">
            <a:extLst>
              <a:ext uri="{FF2B5EF4-FFF2-40B4-BE49-F238E27FC236}">
                <a16:creationId xmlns:a16="http://schemas.microsoft.com/office/drawing/2014/main" id="{F8F92E27-3A89-5E4F-AD7E-3E162FA819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07238" y="3124200"/>
            <a:ext cx="9636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3300"/>
                </a:solidFill>
              </a:rPr>
              <a:t>Insert:</a:t>
            </a:r>
            <a:endParaRPr lang="en-US" altLang="en-US" sz="2400"/>
          </a:p>
        </p:txBody>
      </p:sp>
      <p:sp>
        <p:nvSpPr>
          <p:cNvPr id="75788" name="Line 27">
            <a:extLst>
              <a:ext uri="{FF2B5EF4-FFF2-40B4-BE49-F238E27FC236}">
                <a16:creationId xmlns:a16="http://schemas.microsoft.com/office/drawing/2014/main" id="{11A367F5-419F-B34D-8781-F31A3F16ECD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943600" y="3352800"/>
            <a:ext cx="1066800" cy="2286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5789" name="Line 28">
            <a:extLst>
              <a:ext uri="{FF2B5EF4-FFF2-40B4-BE49-F238E27FC236}">
                <a16:creationId xmlns:a16="http://schemas.microsoft.com/office/drawing/2014/main" id="{AF826980-B8B8-F04E-AB39-3B404943801D}"/>
              </a:ext>
            </a:extLst>
          </p:cNvPr>
          <p:cNvSpPr>
            <a:spLocks noChangeShapeType="1"/>
          </p:cNvSpPr>
          <p:nvPr/>
        </p:nvSpPr>
        <p:spPr bwMode="auto">
          <a:xfrm>
            <a:off x="7543800" y="3581400"/>
            <a:ext cx="0" cy="1524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334" grpId="0" animBg="1" autoUpdateAnimBg="0"/>
      <p:bldP spid="99335" grpId="0" animBg="1"/>
      <p:bldP spid="99336" grpId="0" animBg="1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"/>
        <a:ea typeface="ＭＳ Ｐゴシック"/>
        <a:cs typeface=""/>
      </a:majorFont>
      <a:minorFont>
        <a:latin typeface="Times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blurRad="63500"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blurRad="63500"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ＭＳ Ｐゴシック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Torma:Applications (Mac OS 9):Microsoft Office 98:Templates:Blank Presentation</Template>
  <TotalTime>2204</TotalTime>
  <Words>1136</Words>
  <Application>Microsoft Macintosh PowerPoint</Application>
  <PresentationFormat>On-screen Show (4:3)</PresentationFormat>
  <Paragraphs>276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ＭＳ Ｐゴシック</vt:lpstr>
      <vt:lpstr>Arial</vt:lpstr>
      <vt:lpstr>Times</vt:lpstr>
      <vt:lpstr>Blank Presentation</vt:lpstr>
      <vt:lpstr>Setup:</vt:lpstr>
      <vt:lpstr>What is in the sky?</vt:lpstr>
      <vt:lpstr>M 1</vt:lpstr>
      <vt:lpstr>M 31 – the  Andromeda galaxy</vt:lpstr>
      <vt:lpstr>All is part of the Galaxy</vt:lpstr>
      <vt:lpstr>Questions coming …</vt:lpstr>
      <vt:lpstr>Question 4</vt:lpstr>
      <vt:lpstr>Question 5</vt:lpstr>
      <vt:lpstr>Exercises: recognize</vt:lpstr>
      <vt:lpstr>Exercise 1</vt:lpstr>
      <vt:lpstr>Exercise 2</vt:lpstr>
      <vt:lpstr>Exercise 3</vt:lpstr>
      <vt:lpstr>Exercise 4</vt:lpstr>
      <vt:lpstr>Exercise 5</vt:lpstr>
    </vt:vector>
  </TitlesOfParts>
  <Company>University of Misssissippi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hierarchical structure of the Universe (go from little to large)</dc:title>
  <dc:creator>Channa Mims</dc:creator>
  <cp:lastModifiedBy>Tibor Torma</cp:lastModifiedBy>
  <cp:revision>420</cp:revision>
  <dcterms:created xsi:type="dcterms:W3CDTF">2003-01-08T03:11:45Z</dcterms:created>
  <dcterms:modified xsi:type="dcterms:W3CDTF">2026-09-17T14:24:09Z</dcterms:modified>
</cp:coreProperties>
</file>