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99" r:id="rId2"/>
    <p:sldId id="477" r:id="rId3"/>
    <p:sldId id="452" r:id="rId4"/>
    <p:sldId id="455" r:id="rId5"/>
    <p:sldId id="456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34"/>
    <p:restoredTop sz="97830"/>
  </p:normalViewPr>
  <p:slideViewPr>
    <p:cSldViewPr>
      <p:cViewPr varScale="1">
        <p:scale>
          <a:sx n="191" d="100"/>
          <a:sy n="191" d="100"/>
        </p:scale>
        <p:origin x="192" y="8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AB9525-1546-6B4B-98CE-DF6D5A5EA5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E6E651-0801-6341-9446-4B3AF631C0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57B0DBC-C317-114A-A340-5FF83857EC48}" type="datetimeFigureOut">
              <a:rPr lang="en-US"/>
              <a:pPr>
                <a:defRPr/>
              </a:pPr>
              <a:t>9/4/26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1A8558-0841-2547-B31D-7C43505ACC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EF87D6-40F0-FA47-BE9A-503DE52AAA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E1644E7-2956-1E4A-8A04-622635B31A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55DF248-FD15-394D-A2E9-D33989768AE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2A4D83D-0DFC-F042-810D-5A48AF6A803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C8731A3A-E236-3246-B545-90C890B7CD3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39A7B249-03E7-CF40-8CBB-99034B619E3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4A760759-D041-F04F-954F-F7353DFE12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58032D8-854D-3E4E-87C2-7ECCA4E90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9FC485-37DD-2D4E-B801-763F8444A66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475A28D-FA52-2C43-9A1F-FBEF021BA0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484CCC9E-1BB3-D140-9D1C-53E1D838E52C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327682" name="Rectangle 2">
            <a:extLst>
              <a:ext uri="{FF2B5EF4-FFF2-40B4-BE49-F238E27FC236}">
                <a16:creationId xmlns:a16="http://schemas.microsoft.com/office/drawing/2014/main" id="{64E63AFA-FF1B-8448-AA7F-28F91D9E3F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>
            <a:extLst>
              <a:ext uri="{FF2B5EF4-FFF2-40B4-BE49-F238E27FC236}">
                <a16:creationId xmlns:a16="http://schemas.microsoft.com/office/drawing/2014/main" id="{98CE515E-6811-E145-9FB3-1B8F82C1EB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A6725BC-62D6-9A49-8ED3-55886BD64C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E0D3DF21-84AA-EB4B-A8F3-BADE598858AF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328706" name="Rectangle 2">
            <a:extLst>
              <a:ext uri="{FF2B5EF4-FFF2-40B4-BE49-F238E27FC236}">
                <a16:creationId xmlns:a16="http://schemas.microsoft.com/office/drawing/2014/main" id="{6284D7EB-280C-6940-B1F7-D246606FBC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>
            <a:extLst>
              <a:ext uri="{FF2B5EF4-FFF2-40B4-BE49-F238E27FC236}">
                <a16:creationId xmlns:a16="http://schemas.microsoft.com/office/drawing/2014/main" id="{6D96FDD9-EE58-464E-924A-5DE86C0A24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  <p:extLst>
      <p:ext uri="{BB962C8B-B14F-4D97-AF65-F5344CB8AC3E}">
        <p14:creationId xmlns:p14="http://schemas.microsoft.com/office/powerpoint/2010/main" val="137893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886B5EF-73A9-1749-AAE2-350996D641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3A00AD06-425C-D943-96A1-40E7DAEC5553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330754" name="Rectangle 2">
            <a:extLst>
              <a:ext uri="{FF2B5EF4-FFF2-40B4-BE49-F238E27FC236}">
                <a16:creationId xmlns:a16="http://schemas.microsoft.com/office/drawing/2014/main" id="{A8AEE612-D562-9F41-89DC-7C1BA9EAB3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>
            <a:extLst>
              <a:ext uri="{FF2B5EF4-FFF2-40B4-BE49-F238E27FC236}">
                <a16:creationId xmlns:a16="http://schemas.microsoft.com/office/drawing/2014/main" id="{B24ED7E8-EAB0-4246-84D6-F99C80481A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094CD42-BDBD-B24A-9601-165BA5303B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B9150940-0E0A-1A43-B251-F473FF806F8B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65218" name="Rectangle 1026">
            <a:extLst>
              <a:ext uri="{FF2B5EF4-FFF2-40B4-BE49-F238E27FC236}">
                <a16:creationId xmlns:a16="http://schemas.microsoft.com/office/drawing/2014/main" id="{102F42B0-E047-7B46-9085-09E59C6B3646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5219" name="Rectangle 1027">
            <a:extLst>
              <a:ext uri="{FF2B5EF4-FFF2-40B4-BE49-F238E27FC236}">
                <a16:creationId xmlns:a16="http://schemas.microsoft.com/office/drawing/2014/main" id="{EDC81DA8-46D5-B743-ADE7-B9929BC83F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03BB53C-D4B6-7B4F-BFC9-AA07F28D7FA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fld id="{D3D50946-4C2A-C344-8B24-8EEF7606BDD9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267266" name="Rectangle 2">
            <a:extLst>
              <a:ext uri="{FF2B5EF4-FFF2-40B4-BE49-F238E27FC236}">
                <a16:creationId xmlns:a16="http://schemas.microsoft.com/office/drawing/2014/main" id="{14ADCD9C-8D73-7A4D-8CEF-944A5EB859A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7267" name="Rectangle 3">
            <a:extLst>
              <a:ext uri="{FF2B5EF4-FFF2-40B4-BE49-F238E27FC236}">
                <a16:creationId xmlns:a16="http://schemas.microsoft.com/office/drawing/2014/main" id="{E29E7D24-CF90-1145-A54C-24032BD915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x-none" alt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13A39-E819-A84A-8CEA-FF49A0E9B4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B162CA-69EE-274B-87A6-B38EC71D59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52E4FD-672D-8349-ADC2-95CCBBDA13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43ED5C-9253-7E4E-90F0-04AE9BC03E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6122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F9829F-6BCB-DA4C-A0E0-25A2A6E630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8829CB-B202-0046-B576-FD205251DF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142970-7827-284E-BC78-001FEFC8A0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DD8E98-CFBF-8D45-B352-6935F1D411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8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6EF3D9-4BD7-E540-BEB9-7ED7DCEFCB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026F4C-61E8-B94E-A750-D11D94402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B929691-0A2C-F946-8B66-5817A53CBB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E59AD8-1008-B24C-9CEB-08048BC764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927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346736-E673-294A-A542-EFB6B24358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201440-210A-BE4A-A29E-2FC468F529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FCFD91-A275-8F4F-AA18-F8B1D5FAC8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125BB0-A9B1-AD4C-A390-C59E61C498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642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D903C-E673-A543-B7C1-5C9A9D97E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15C26C-C9A1-5745-A875-A48FD51BA6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4BF536-0FED-9F46-BE18-C968B49A1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E79D9-D461-0944-87B5-DE744DCED5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178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E216A5-F1F6-3445-A9F8-4F7BEEBD72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AB4D66-D01D-C74A-8E91-37A1DBFDF0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3A7357-801B-A943-9B10-4F9D701FF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3872EE-D0D2-2E4F-AAE6-C875D8AB2C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761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593598E-8164-EE47-AAC4-7962228060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DF3FE9F-DBF8-994F-8F8F-3EB90ACC3D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AB5CCF6-ACDF-394C-97E7-4F2FBF6F39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4A3A21-824F-FA46-B937-FAA2509D8C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201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12DE68-D587-FA46-BED7-9112FB908F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93C07F-5F4F-4946-8539-28173F11DF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F86B9A-FE6D-F746-9E99-5759887A68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5F8CD6-71D4-1E40-B256-A87C65F500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1668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98957BD-D805-D240-8274-2806CC3166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D34392D-CBB6-0142-BA9B-A1B0F1BB2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2313973-30BF-FE4D-B537-0D48002EF1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8F2B03-9A78-B045-ADB2-46D7E3B8E3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52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78052A-2024-E14B-96A5-9AC2621D23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76C54F-5E0D-8C4C-87C3-A7D8B3A2B9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4D57A0-0AC2-E744-84D0-30F7E76600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414A77-4078-5F43-974E-709F81E4EF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688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D7493D-6BA6-964B-9593-026D868F49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A4A8FA-5AA3-5944-A459-E7397ADEC0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D54C74-C17E-9C4E-B8C2-52332CBA2D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F01AFB-4535-FA4E-B002-E566528D82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73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D2FCBDC-3486-7B4E-A888-19EA15C851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F955580-2507-024A-8059-CD9ED2521E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D4089A-38A4-3241-8400-11DBB3EA71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D044C7F-AC29-E849-B320-0027992BDA2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73B7B0F-ACDC-7841-97B3-61B8C50D1A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A7408D-34B1-144E-A878-E48AB4D949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>
              <a:ext uri="{FF2B5EF4-FFF2-40B4-BE49-F238E27FC236}">
                <a16:creationId xmlns:a16="http://schemas.microsoft.com/office/drawing/2014/main" id="{84D20FF2-743B-7F40-B92E-9B8B461655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657600" cy="609600"/>
          </a:xfrm>
        </p:spPr>
        <p:txBody>
          <a:bodyPr/>
          <a:lstStyle/>
          <a:p>
            <a:pPr>
              <a:defRPr/>
            </a:pPr>
            <a:r>
              <a:rPr lang="en-US" altLang="x-none" sz="3200" b="1">
                <a:solidFill>
                  <a:srgbClr val="FF0000"/>
                </a:solidFill>
              </a:rPr>
              <a:t>Angular sizes</a:t>
            </a:r>
            <a:endParaRPr lang="en-US" altLang="x-none"/>
          </a:p>
        </p:txBody>
      </p:sp>
      <p:pic>
        <p:nvPicPr>
          <p:cNvPr id="27651" name="Picture 3" descr="BigDipper_220x168">
            <a:extLst>
              <a:ext uri="{FF2B5EF4-FFF2-40B4-BE49-F238E27FC236}">
                <a16:creationId xmlns:a16="http://schemas.microsoft.com/office/drawing/2014/main" id="{A42189A0-C416-CA41-8726-75DFB76E0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4343400" cy="331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6" name="Rectangle 4">
            <a:extLst>
              <a:ext uri="{FF2B5EF4-FFF2-40B4-BE49-F238E27FC236}">
                <a16:creationId xmlns:a16="http://schemas.microsoft.com/office/drawing/2014/main" id="{A6538F4B-5940-5C4D-965F-B3B5BCB5F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762000"/>
            <a:ext cx="457200" cy="35814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2517" name="Line 5">
            <a:extLst>
              <a:ext uri="{FF2B5EF4-FFF2-40B4-BE49-F238E27FC236}">
                <a16:creationId xmlns:a16="http://schemas.microsoft.com/office/drawing/2014/main" id="{04D4B3F6-84EB-5943-8EB3-DE4C408FB553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" y="1600200"/>
            <a:ext cx="2743200" cy="19812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2518" name="Text Box 6">
            <a:extLst>
              <a:ext uri="{FF2B5EF4-FFF2-40B4-BE49-F238E27FC236}">
                <a16:creationId xmlns:a16="http://schemas.microsoft.com/office/drawing/2014/main" id="{4F8ACC8A-B146-704F-8AF9-EFE7E4431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9138" y="1066800"/>
            <a:ext cx="3951287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How large is the Big Dipper?</a:t>
            </a:r>
          </a:p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 25</a:t>
            </a:r>
            <a:r>
              <a:rPr lang="en-US" altLang="x-none" b="1" baseline="30000">
                <a:solidFill>
                  <a:srgbClr val="FFFF00"/>
                </a:solidFill>
              </a:rPr>
              <a:t>0</a:t>
            </a:r>
            <a:r>
              <a:rPr lang="en-US" altLang="x-none" b="1">
                <a:solidFill>
                  <a:srgbClr val="FFFF00"/>
                </a:solidFill>
              </a:rPr>
              <a:t> apparent size</a:t>
            </a:r>
          </a:p>
          <a:p>
            <a:pPr algn="ctr">
              <a:defRPr/>
            </a:pPr>
            <a:endParaRPr lang="en-US" altLang="x-none" b="1">
              <a:solidFill>
                <a:srgbClr val="FFFF00"/>
              </a:solidFill>
            </a:endParaRPr>
          </a:p>
          <a:p>
            <a:pPr algn="ctr">
              <a:defRPr/>
            </a:pPr>
            <a:r>
              <a:rPr lang="en-US" altLang="x-none" b="1">
                <a:solidFill>
                  <a:srgbClr val="66FFFF"/>
                </a:solidFill>
              </a:rPr>
              <a:t>Stretch out your hand:</a:t>
            </a:r>
          </a:p>
          <a:p>
            <a:pPr algn="ctr">
              <a:defRPr/>
            </a:pPr>
            <a:r>
              <a:rPr lang="en-US" altLang="x-none" b="1">
                <a:solidFill>
                  <a:srgbClr val="66FFFF"/>
                </a:solidFill>
              </a:rPr>
              <a:t>1 cm = 1</a:t>
            </a:r>
            <a:r>
              <a:rPr lang="en-US" altLang="x-none" b="1" baseline="30000">
                <a:solidFill>
                  <a:srgbClr val="66FFFF"/>
                </a:solidFill>
              </a:rPr>
              <a:t>o</a:t>
            </a:r>
            <a:endParaRPr lang="en-US" altLang="x-none" b="1"/>
          </a:p>
        </p:txBody>
      </p:sp>
      <p:sp>
        <p:nvSpPr>
          <p:cNvPr id="192519" name="Text Box 7">
            <a:extLst>
              <a:ext uri="{FF2B5EF4-FFF2-40B4-BE49-F238E27FC236}">
                <a16:creationId xmlns:a16="http://schemas.microsoft.com/office/drawing/2014/main" id="{F331CCCA-D8E0-0A4A-A2ED-93C09791F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667000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 i="1">
                <a:solidFill>
                  <a:srgbClr val="FFFF00"/>
                </a:solidFill>
              </a:rPr>
              <a:t>25</a:t>
            </a:r>
            <a:r>
              <a:rPr lang="en-US" altLang="x-none" b="1" i="1" baseline="30000">
                <a:solidFill>
                  <a:srgbClr val="FFFF00"/>
                </a:solidFill>
              </a:rPr>
              <a:t>o</a:t>
            </a:r>
            <a:endParaRPr lang="en-US" altLang="x-none" b="1"/>
          </a:p>
        </p:txBody>
      </p:sp>
      <p:sp>
        <p:nvSpPr>
          <p:cNvPr id="192520" name="Text Box 8">
            <a:extLst>
              <a:ext uri="{FF2B5EF4-FFF2-40B4-BE49-F238E27FC236}">
                <a16:creationId xmlns:a16="http://schemas.microsoft.com/office/drawing/2014/main" id="{E6DCB7FD-4203-CF4B-8E70-15F9C7D9E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2513" y="4711700"/>
            <a:ext cx="32829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How large is the Moon?</a:t>
            </a:r>
          </a:p>
          <a:p>
            <a:pPr algn="ctr">
              <a:defRPr/>
            </a:pPr>
            <a:r>
              <a:rPr lang="en-US" altLang="x-none" b="1">
                <a:solidFill>
                  <a:srgbClr val="FFFF00"/>
                </a:solidFill>
              </a:rPr>
              <a:t> 1/2 </a:t>
            </a:r>
            <a:r>
              <a:rPr lang="en-US" altLang="x-none" b="1" baseline="30000">
                <a:solidFill>
                  <a:srgbClr val="FFFF00"/>
                </a:solidFill>
              </a:rPr>
              <a:t>0</a:t>
            </a:r>
            <a:r>
              <a:rPr lang="en-US" altLang="x-none" b="1">
                <a:solidFill>
                  <a:srgbClr val="FFFF00"/>
                </a:solidFill>
              </a:rPr>
              <a:t> apparent size</a:t>
            </a:r>
          </a:p>
          <a:p>
            <a:pPr algn="ctr">
              <a:defRPr/>
            </a:pPr>
            <a:endParaRPr lang="en-US" altLang="x-none" b="1">
              <a:solidFill>
                <a:srgbClr val="66FFFF"/>
              </a:solidFill>
            </a:endParaRPr>
          </a:p>
          <a:p>
            <a:pPr algn="ctr">
              <a:defRPr/>
            </a:pPr>
            <a:r>
              <a:rPr lang="en-US" altLang="x-none" b="1">
                <a:solidFill>
                  <a:srgbClr val="66FFFF"/>
                </a:solidFill>
              </a:rPr>
              <a:t> 1/2</a:t>
            </a:r>
            <a:r>
              <a:rPr lang="en-US" altLang="x-none" b="1" baseline="30000">
                <a:solidFill>
                  <a:srgbClr val="66FFFF"/>
                </a:solidFill>
              </a:rPr>
              <a:t>o </a:t>
            </a:r>
            <a:r>
              <a:rPr lang="en-US" altLang="x-none" b="1">
                <a:solidFill>
                  <a:srgbClr val="66FFFF"/>
                </a:solidFill>
              </a:rPr>
              <a:t>= 30 am = 1800 as</a:t>
            </a:r>
          </a:p>
        </p:txBody>
      </p:sp>
      <p:pic>
        <p:nvPicPr>
          <p:cNvPr id="27657" name="Picture 9" descr="MoonEarthshine_453x375">
            <a:extLst>
              <a:ext uri="{FF2B5EF4-FFF2-40B4-BE49-F238E27FC236}">
                <a16:creationId xmlns:a16="http://schemas.microsoft.com/office/drawing/2014/main" id="{893C49CA-557A-BB4C-B9ED-6B64D2128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800600"/>
            <a:ext cx="1811338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22" name="Line 10">
            <a:extLst>
              <a:ext uri="{FF2B5EF4-FFF2-40B4-BE49-F238E27FC236}">
                <a16:creationId xmlns:a16="http://schemas.microsoft.com/office/drawing/2014/main" id="{0D593583-1944-9A4A-8BE3-F22BBC7439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4876800"/>
            <a:ext cx="0" cy="1371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2523" name="Text Box 11">
            <a:extLst>
              <a:ext uri="{FF2B5EF4-FFF2-40B4-BE49-F238E27FC236}">
                <a16:creationId xmlns:a16="http://schemas.microsoft.com/office/drawing/2014/main" id="{13635BC9-8C45-3345-B8DF-972D8E9F7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334000"/>
            <a:ext cx="876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b="1" i="1">
                <a:solidFill>
                  <a:srgbClr val="FFFF00"/>
                </a:solidFill>
              </a:rPr>
              <a:t>0.5</a:t>
            </a:r>
            <a:r>
              <a:rPr lang="en-US" altLang="x-none" b="1" i="1" baseline="30000">
                <a:solidFill>
                  <a:srgbClr val="FFFF00"/>
                </a:solidFill>
              </a:rPr>
              <a:t>o</a:t>
            </a:r>
            <a:endParaRPr lang="en-US" altLang="x-none" b="1"/>
          </a:p>
        </p:txBody>
      </p:sp>
      <p:sp>
        <p:nvSpPr>
          <p:cNvPr id="192524" name="Rectangle 12">
            <a:extLst>
              <a:ext uri="{FF2B5EF4-FFF2-40B4-BE49-F238E27FC236}">
                <a16:creationId xmlns:a16="http://schemas.microsoft.com/office/drawing/2014/main" id="{CD7DB098-F465-0545-A03E-8B442051D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429000"/>
            <a:ext cx="365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altLang="x-none" sz="2000" b="1">
                <a:solidFill>
                  <a:srgbClr val="FF0000"/>
                </a:solidFill>
              </a:rPr>
              <a:t> 1</a:t>
            </a:r>
            <a:r>
              <a:rPr lang="en-US" altLang="x-none" sz="2000" b="1" baseline="50000">
                <a:solidFill>
                  <a:srgbClr val="FF0000"/>
                </a:solidFill>
              </a:rPr>
              <a:t>o </a:t>
            </a:r>
            <a:r>
              <a:rPr lang="en-US" altLang="x-none" sz="2000" b="1">
                <a:solidFill>
                  <a:srgbClr val="FF0000"/>
                </a:solidFill>
              </a:rPr>
              <a:t>= 60 am  (minute of arc)</a:t>
            </a:r>
          </a:p>
          <a:p>
            <a:pPr>
              <a:buFontTx/>
              <a:buChar char="•"/>
              <a:defRPr/>
            </a:pPr>
            <a:r>
              <a:rPr lang="en-US" altLang="x-none" sz="2000" b="1">
                <a:solidFill>
                  <a:srgbClr val="FF0000"/>
                </a:solidFill>
              </a:rPr>
              <a:t> 1 am = 60 as (second of arc)</a:t>
            </a:r>
            <a:endParaRPr lang="en-US" altLang="x-none" sz="16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7" name="Rectangle 3">
            <a:extLst>
              <a:ext uri="{FF2B5EF4-FFF2-40B4-BE49-F238E27FC236}">
                <a16:creationId xmlns:a16="http://schemas.microsoft.com/office/drawing/2014/main" id="{5B7702F0-3E04-F04A-8E51-A8491D6FF5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657600" cy="609600"/>
          </a:xfrm>
        </p:spPr>
        <p:txBody>
          <a:bodyPr/>
          <a:lstStyle/>
          <a:p>
            <a:pPr>
              <a:defRPr/>
            </a:pPr>
            <a:r>
              <a:rPr lang="en-US" altLang="x-none" sz="3200" b="1" dirty="0">
                <a:solidFill>
                  <a:srgbClr val="FF0000"/>
                </a:solidFill>
              </a:rPr>
              <a:t>Examples:</a:t>
            </a:r>
            <a:endParaRPr lang="en-US" altLang="x-none" dirty="0"/>
          </a:p>
        </p:txBody>
      </p:sp>
      <p:sp>
        <p:nvSpPr>
          <p:cNvPr id="12" name="Text Box 7">
            <a:extLst>
              <a:ext uri="{FF2B5EF4-FFF2-40B4-BE49-F238E27FC236}">
                <a16:creationId xmlns:a16="http://schemas.microsoft.com/office/drawing/2014/main" id="{A885DC73-85C0-5643-AAC7-5DD25C662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999271"/>
            <a:ext cx="291618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How large is this galaxy?</a:t>
            </a:r>
            <a:endParaRPr lang="en-US" altLang="x-none" b="1" dirty="0"/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280E4171-EEBC-1144-8A7F-3B6B00DA7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94" y="5676238"/>
            <a:ext cx="40623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How large is this planetary n</a:t>
            </a:r>
            <a:r>
              <a:rPr lang="en-US" altLang="x-none" sz="2000" b="1" dirty="0">
                <a:solidFill>
                  <a:srgbClr val="65FFFF"/>
                </a:solidFill>
              </a:rPr>
              <a:t>ebu</a:t>
            </a:r>
            <a:r>
              <a:rPr lang="en-US" altLang="x-none" sz="2000" b="1" dirty="0">
                <a:solidFill>
                  <a:srgbClr val="66FFFF"/>
                </a:solidFill>
              </a:rPr>
              <a:t>la?</a:t>
            </a:r>
            <a:endParaRPr lang="en-US" altLang="x-none" b="1" dirty="0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0DD1C742-954F-A548-ABF0-480764E6F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337986"/>
            <a:ext cx="253947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How large is Jupiter?</a:t>
            </a:r>
            <a:endParaRPr lang="en-US" altLang="x-none" b="1" dirty="0"/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AF1D4458-27E6-9B4B-9F1C-004D5F1ED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080" y="4412193"/>
            <a:ext cx="266932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2000" b="1" dirty="0">
                <a:solidFill>
                  <a:srgbClr val="66FFFF"/>
                </a:solidFill>
              </a:rPr>
              <a:t>How large is Neptune?</a:t>
            </a:r>
            <a:endParaRPr lang="en-US" altLang="x-none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E0C6AB-6385-F741-9BA3-E8FBBAACF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0" y="3015176"/>
            <a:ext cx="1111250" cy="939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877E3A-CF2C-4E4E-8BB6-C02F8785B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6725" y="4540173"/>
            <a:ext cx="177800" cy="177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D4A5F4-9F08-2C4A-9201-0022CA7F9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4130" y="5310561"/>
            <a:ext cx="1953421" cy="10747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E0FE5B-D168-C847-906D-0DB46A5226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8600" y="237648"/>
            <a:ext cx="2095500" cy="1879600"/>
          </a:xfrm>
          <a:prstGeom prst="rect">
            <a:avLst/>
          </a:prstGeom>
        </p:spPr>
      </p:pic>
      <p:sp>
        <p:nvSpPr>
          <p:cNvPr id="195588" name="Line 4">
            <a:extLst>
              <a:ext uri="{FF2B5EF4-FFF2-40B4-BE49-F238E27FC236}">
                <a16:creationId xmlns:a16="http://schemas.microsoft.com/office/drawing/2014/main" id="{4F602D66-473B-E743-8BD7-01A249E6C95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43400" y="533400"/>
            <a:ext cx="1676400" cy="147820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Line 4">
            <a:extLst>
              <a:ext uri="{FF2B5EF4-FFF2-40B4-BE49-F238E27FC236}">
                <a16:creationId xmlns:a16="http://schemas.microsoft.com/office/drawing/2014/main" id="{46A452D2-6179-E24C-9DE6-3135154F15A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83050" y="3232476"/>
            <a:ext cx="565150" cy="505200"/>
          </a:xfrm>
          <a:prstGeom prst="line">
            <a:avLst/>
          </a:prstGeom>
          <a:noFill/>
          <a:ln w="9525">
            <a:solidFill>
              <a:srgbClr val="7030A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5A4FB-362B-CA4A-9550-45EA7CD33432}"/>
              </a:ext>
            </a:extLst>
          </p:cNvPr>
          <p:cNvSpPr txBox="1"/>
          <p:nvPr/>
        </p:nvSpPr>
        <p:spPr>
          <a:xfrm>
            <a:off x="6230458" y="954401"/>
            <a:ext cx="285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3 degrees ~ 10,000 as</a:t>
            </a:r>
          </a:p>
        </p:txBody>
      </p:sp>
      <p:sp>
        <p:nvSpPr>
          <p:cNvPr id="18" name="Line 4">
            <a:extLst>
              <a:ext uri="{FF2B5EF4-FFF2-40B4-BE49-F238E27FC236}">
                <a16:creationId xmlns:a16="http://schemas.microsoft.com/office/drawing/2014/main" id="{72D12395-453A-1145-AFCE-C812229B7C4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67191" y="5638800"/>
            <a:ext cx="147809" cy="189980"/>
          </a:xfrm>
          <a:prstGeom prst="line">
            <a:avLst/>
          </a:prstGeom>
          <a:noFill/>
          <a:ln w="9525">
            <a:solidFill>
              <a:srgbClr val="65FF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0934C3-69D6-8843-89E7-85C8A6CD75FF}"/>
              </a:ext>
            </a:extLst>
          </p:cNvPr>
          <p:cNvSpPr txBox="1"/>
          <p:nvPr/>
        </p:nvSpPr>
        <p:spPr>
          <a:xfrm>
            <a:off x="4921250" y="3254243"/>
            <a:ext cx="82586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40 as</a:t>
            </a:r>
          </a:p>
        </p:txBody>
      </p:sp>
      <p:sp>
        <p:nvSpPr>
          <p:cNvPr id="20" name="Line 4">
            <a:extLst>
              <a:ext uri="{FF2B5EF4-FFF2-40B4-BE49-F238E27FC236}">
                <a16:creationId xmlns:a16="http://schemas.microsoft.com/office/drawing/2014/main" id="{EA21F470-FD4E-A445-9771-D9C25A24B59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4800600"/>
            <a:ext cx="200238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CB1471-C8C9-CF4D-B881-69CFCBF66E7D}"/>
              </a:ext>
            </a:extLst>
          </p:cNvPr>
          <p:cNvSpPr txBox="1"/>
          <p:nvPr/>
        </p:nvSpPr>
        <p:spPr>
          <a:xfrm>
            <a:off x="4724400" y="4401936"/>
            <a:ext cx="902811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2.4 as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AF1FE0-2593-FE4A-A4A2-1CED9C791B9D}"/>
              </a:ext>
            </a:extLst>
          </p:cNvPr>
          <p:cNvSpPr txBox="1"/>
          <p:nvPr/>
        </p:nvSpPr>
        <p:spPr>
          <a:xfrm>
            <a:off x="6553200" y="5579157"/>
            <a:ext cx="825867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65FFFF"/>
                </a:solidFill>
              </a:rPr>
              <a:t>85 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AE2150-A526-4C4B-8B70-1963EE2C1D22}"/>
              </a:ext>
            </a:extLst>
          </p:cNvPr>
          <p:cNvSpPr txBox="1"/>
          <p:nvPr/>
        </p:nvSpPr>
        <p:spPr>
          <a:xfrm>
            <a:off x="6639223" y="2561745"/>
            <a:ext cx="20377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i="1" dirty="0">
                <a:solidFill>
                  <a:schemeClr val="bg1"/>
                </a:solidFill>
              </a:rPr>
              <a:t>(That is,</a:t>
            </a:r>
          </a:p>
          <a:p>
            <a:pPr algn="ctr"/>
            <a:r>
              <a:rPr lang="en-US" sz="1800" i="1" dirty="0">
                <a:solidFill>
                  <a:schemeClr val="bg1"/>
                </a:solidFill>
              </a:rPr>
              <a:t>how large does </a:t>
            </a:r>
          </a:p>
          <a:p>
            <a:pPr algn="ctr"/>
            <a:r>
              <a:rPr lang="en-US" sz="1800" i="1" dirty="0">
                <a:solidFill>
                  <a:schemeClr val="bg1"/>
                </a:solidFill>
              </a:rPr>
              <a:t>each of these </a:t>
            </a:r>
            <a:r>
              <a:rPr lang="en-US" sz="1800" b="1" i="1" u="sng" dirty="0">
                <a:solidFill>
                  <a:schemeClr val="bg1"/>
                </a:solidFill>
              </a:rPr>
              <a:t>look</a:t>
            </a:r>
            <a:r>
              <a:rPr lang="en-US" sz="1800" i="1" dirty="0">
                <a:solidFill>
                  <a:schemeClr val="bg1"/>
                </a:solidFill>
              </a:rPr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3310300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>
            <a:extLst>
              <a:ext uri="{FF2B5EF4-FFF2-40B4-BE49-F238E27FC236}">
                <a16:creationId xmlns:a16="http://schemas.microsoft.com/office/drawing/2014/main" id="{1E4D17E1-38D4-4C4A-B0D3-8F218DEAF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altLang="x-none" sz="6000" dirty="0">
                <a:solidFill>
                  <a:srgbClr val="66FFFF"/>
                </a:solidFill>
              </a:rPr>
              <a:t>Questions coming …</a:t>
            </a:r>
            <a:endParaRPr lang="en-US" altLang="x-none" dirty="0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Text Box 1026">
            <a:extLst>
              <a:ext uri="{FF2B5EF4-FFF2-40B4-BE49-F238E27FC236}">
                <a16:creationId xmlns:a16="http://schemas.microsoft.com/office/drawing/2014/main" id="{43FC9113-84CE-154C-942A-8A05B6C39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7200" b="1" dirty="0">
                <a:solidFill>
                  <a:srgbClr val="FF0000"/>
                </a:solidFill>
              </a:rPr>
              <a:t> </a:t>
            </a:r>
            <a:endParaRPr lang="en-US" altLang="x-none" sz="6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sec</a:t>
            </a:r>
            <a:r>
              <a:rPr lang="en-US" altLang="x-none" sz="9600" b="1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264195" name="Text Box 1027">
            <a:extLst>
              <a:ext uri="{FF2B5EF4-FFF2-40B4-BE49-F238E27FC236}">
                <a16:creationId xmlns:a16="http://schemas.microsoft.com/office/drawing/2014/main" id="{58EB821D-537B-F74F-9DC1-F04A1BA29F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64196" name="Rectangle 1028">
            <a:extLst>
              <a:ext uri="{FF2B5EF4-FFF2-40B4-BE49-F238E27FC236}">
                <a16:creationId xmlns:a16="http://schemas.microsoft.com/office/drawing/2014/main" id="{91438300-3A23-8345-9039-AD9D29B42E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Question 13</a:t>
            </a:r>
          </a:p>
        </p:txBody>
      </p:sp>
      <p:sp>
        <p:nvSpPr>
          <p:cNvPr id="264197" name="Text Box 1029">
            <a:extLst>
              <a:ext uri="{FF2B5EF4-FFF2-40B4-BE49-F238E27FC236}">
                <a16:creationId xmlns:a16="http://schemas.microsoft.com/office/drawing/2014/main" id="{945C22A0-E2C7-9E4F-BB17-4FE5B374B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264198" name="Text Box 1030">
            <a:extLst>
              <a:ext uri="{FF2B5EF4-FFF2-40B4-BE49-F238E27FC236}">
                <a16:creationId xmlns:a16="http://schemas.microsoft.com/office/drawing/2014/main" id="{0062E834-6DAD-D140-B6BB-A222B26D82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678180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400" b="1" dirty="0">
                <a:solidFill>
                  <a:schemeClr val="accent2"/>
                </a:solidFill>
              </a:rPr>
              <a:t>How large does the Moon </a:t>
            </a:r>
            <a:r>
              <a:rPr lang="en-US" altLang="x-none" sz="2400" b="1" i="1" dirty="0">
                <a:solidFill>
                  <a:schemeClr val="accent2"/>
                </a:solidFill>
              </a:rPr>
              <a:t>appear</a:t>
            </a:r>
            <a:r>
              <a:rPr lang="en-US" altLang="x-none" sz="2400" b="1" dirty="0">
                <a:solidFill>
                  <a:schemeClr val="accent2"/>
                </a:solidFill>
              </a:rPr>
              <a:t> in the sky?</a:t>
            </a:r>
            <a:endParaRPr lang="en-US" altLang="x-none" sz="2400" b="1" dirty="0"/>
          </a:p>
          <a:p>
            <a:pPr>
              <a:spcBef>
                <a:spcPct val="0"/>
              </a:spcBef>
              <a:buFontTx/>
              <a:buNone/>
              <a:defRPr/>
            </a:pPr>
            <a:endParaRPr lang="en-US" altLang="x-none" sz="2400" b="1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A</a:t>
            </a:r>
            <a:r>
              <a:rPr lang="en-US" altLang="x-none" sz="2400" b="1" dirty="0"/>
              <a:t> A few inches.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B </a:t>
            </a:r>
            <a:r>
              <a:rPr lang="en-US" altLang="x-none" sz="2400" b="1" dirty="0"/>
              <a:t>A few thousand miles.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C</a:t>
            </a:r>
            <a:r>
              <a:rPr lang="en-US" altLang="x-none" sz="2400" dirty="0"/>
              <a:t> </a:t>
            </a:r>
            <a:r>
              <a:rPr lang="en-US" altLang="x-none" sz="2400" b="1" dirty="0"/>
              <a:t>A few arc seconds.</a:t>
            </a:r>
            <a:endParaRPr lang="en-US" altLang="x-none" sz="2400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D</a:t>
            </a:r>
            <a:r>
              <a:rPr lang="en-US" altLang="x-none" sz="2400" b="1" dirty="0"/>
              <a:t> A light year.</a:t>
            </a:r>
            <a:endParaRPr lang="en-US" altLang="x-none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FF0000"/>
                </a:solidFill>
              </a:rPr>
              <a:t>E</a:t>
            </a:r>
            <a:r>
              <a:rPr lang="en-US" altLang="x-none" sz="2400" b="1" dirty="0">
                <a:solidFill>
                  <a:srgbClr val="FF0000"/>
                </a:solidFill>
              </a:rPr>
              <a:t> A half a degree.</a:t>
            </a:r>
          </a:p>
        </p:txBody>
      </p:sp>
      <p:sp>
        <p:nvSpPr>
          <p:cNvPr id="264199" name="Text Box 1031">
            <a:extLst>
              <a:ext uri="{FF2B5EF4-FFF2-40B4-BE49-F238E27FC236}">
                <a16:creationId xmlns:a16="http://schemas.microsoft.com/office/drawing/2014/main" id="{D15F41C2-4F3B-804E-AA58-AC1F913F6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264200" name="Text Box 1032">
            <a:extLst>
              <a:ext uri="{FF2B5EF4-FFF2-40B4-BE49-F238E27FC236}">
                <a16:creationId xmlns:a16="http://schemas.microsoft.com/office/drawing/2014/main" id="{A16C5AD8-5EBA-C740-A015-930BF0056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264201" name="Text Box 1033">
            <a:extLst>
              <a:ext uri="{FF2B5EF4-FFF2-40B4-BE49-F238E27FC236}">
                <a16:creationId xmlns:a16="http://schemas.microsoft.com/office/drawing/2014/main" id="{F7A1CA00-A48F-5046-B3E1-D872DE178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264202" name="Text Box 1034">
            <a:extLst>
              <a:ext uri="{FF2B5EF4-FFF2-40B4-BE49-F238E27FC236}">
                <a16:creationId xmlns:a16="http://schemas.microsoft.com/office/drawing/2014/main" id="{7B9B45E1-2C66-7A40-9821-3FA4E09A66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64203" name="Text Box 1035">
            <a:extLst>
              <a:ext uri="{FF2B5EF4-FFF2-40B4-BE49-F238E27FC236}">
                <a16:creationId xmlns:a16="http://schemas.microsoft.com/office/drawing/2014/main" id="{794A6D05-D17C-6C4E-86D4-44978CBE3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64204" name="Text Box 1036">
            <a:extLst>
              <a:ext uri="{FF2B5EF4-FFF2-40B4-BE49-F238E27FC236}">
                <a16:creationId xmlns:a16="http://schemas.microsoft.com/office/drawing/2014/main" id="{9E6EBE06-8E2C-3043-A1EA-16193F22E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264205" name="Text Box 1037">
            <a:extLst>
              <a:ext uri="{FF2B5EF4-FFF2-40B4-BE49-F238E27FC236}">
                <a16:creationId xmlns:a16="http://schemas.microsoft.com/office/drawing/2014/main" id="{16D4D00D-2D2A-DD49-AE0A-33F7C4830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264206" name="Text Box 1038">
            <a:extLst>
              <a:ext uri="{FF2B5EF4-FFF2-40B4-BE49-F238E27FC236}">
                <a16:creationId xmlns:a16="http://schemas.microsoft.com/office/drawing/2014/main" id="{AF52D3E4-C01D-1444-8601-C7F24EBAF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264207" name="Text Box 1039">
            <a:extLst>
              <a:ext uri="{FF2B5EF4-FFF2-40B4-BE49-F238E27FC236}">
                <a16:creationId xmlns:a16="http://schemas.microsoft.com/office/drawing/2014/main" id="{1620B109-3E00-D949-B51D-F384C4E05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64208" name="Text Box 1040">
            <a:extLst>
              <a:ext uri="{FF2B5EF4-FFF2-40B4-BE49-F238E27FC236}">
                <a16:creationId xmlns:a16="http://schemas.microsoft.com/office/drawing/2014/main" id="{2ED4D56C-A09F-5B45-B4BA-BBF922ACF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64209" name="Text Box 1041">
            <a:extLst>
              <a:ext uri="{FF2B5EF4-FFF2-40B4-BE49-F238E27FC236}">
                <a16:creationId xmlns:a16="http://schemas.microsoft.com/office/drawing/2014/main" id="{2486C0C5-4F34-4A44-A052-A51011C6E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64210" name="Text Box 1042">
            <a:extLst>
              <a:ext uri="{FF2B5EF4-FFF2-40B4-BE49-F238E27FC236}">
                <a16:creationId xmlns:a16="http://schemas.microsoft.com/office/drawing/2014/main" id="{4A84A161-9AAF-6F40-8AD3-9B651B7D4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64211" name="Text Box 1043">
            <a:extLst>
              <a:ext uri="{FF2B5EF4-FFF2-40B4-BE49-F238E27FC236}">
                <a16:creationId xmlns:a16="http://schemas.microsoft.com/office/drawing/2014/main" id="{E1B8F87D-AA40-EF41-B23E-F16CE42AB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64212" name="Text Box 1044">
            <a:extLst>
              <a:ext uri="{FF2B5EF4-FFF2-40B4-BE49-F238E27FC236}">
                <a16:creationId xmlns:a16="http://schemas.microsoft.com/office/drawing/2014/main" id="{C0686139-4597-C54E-BCA4-48A8ED666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64213" name="Text Box 1045">
            <a:extLst>
              <a:ext uri="{FF2B5EF4-FFF2-40B4-BE49-F238E27FC236}">
                <a16:creationId xmlns:a16="http://schemas.microsoft.com/office/drawing/2014/main" id="{C3B1D4A4-F30A-FA4A-BBD1-C3476332B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64214" name="Text Box 1046">
            <a:extLst>
              <a:ext uri="{FF2B5EF4-FFF2-40B4-BE49-F238E27FC236}">
                <a16:creationId xmlns:a16="http://schemas.microsoft.com/office/drawing/2014/main" id="{71CC4134-B757-2C49-9AF5-DCB8C78CB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64215" name="Text Box 1047">
            <a:extLst>
              <a:ext uri="{FF2B5EF4-FFF2-40B4-BE49-F238E27FC236}">
                <a16:creationId xmlns:a16="http://schemas.microsoft.com/office/drawing/2014/main" id="{28EA44AD-DE70-6E4D-8E0C-AE53D89C80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64216" name="Text Box 1048">
            <a:extLst>
              <a:ext uri="{FF2B5EF4-FFF2-40B4-BE49-F238E27FC236}">
                <a16:creationId xmlns:a16="http://schemas.microsoft.com/office/drawing/2014/main" id="{8F78A1BD-9579-D040-A837-0038EBA00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64217" name="Text Box 1049">
            <a:extLst>
              <a:ext uri="{FF2B5EF4-FFF2-40B4-BE49-F238E27FC236}">
                <a16:creationId xmlns:a16="http://schemas.microsoft.com/office/drawing/2014/main" id="{418F8754-B64A-9C43-A4AA-D8239F314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4218" name="Text Box 1050">
            <a:extLst>
              <a:ext uri="{FF2B5EF4-FFF2-40B4-BE49-F238E27FC236}">
                <a16:creationId xmlns:a16="http://schemas.microsoft.com/office/drawing/2014/main" id="{6D344A19-376F-114C-9B83-B45123385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264219" name="Text Box 1051">
            <a:extLst>
              <a:ext uri="{FF2B5EF4-FFF2-40B4-BE49-F238E27FC236}">
                <a16:creationId xmlns:a16="http://schemas.microsoft.com/office/drawing/2014/main" id="{106A51FD-748E-0B40-9868-55D3D140F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264220" name="Text Box 1052">
            <a:extLst>
              <a:ext uri="{FF2B5EF4-FFF2-40B4-BE49-F238E27FC236}">
                <a16:creationId xmlns:a16="http://schemas.microsoft.com/office/drawing/2014/main" id="{9C3E75AF-0157-A74E-BD2F-5BC205C2D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264221" name="Text Box 1053">
            <a:extLst>
              <a:ext uri="{FF2B5EF4-FFF2-40B4-BE49-F238E27FC236}">
                <a16:creationId xmlns:a16="http://schemas.microsoft.com/office/drawing/2014/main" id="{BFF3AB63-1539-5A47-940A-721B35F20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264222" name="Text Box 1054">
            <a:extLst>
              <a:ext uri="{FF2B5EF4-FFF2-40B4-BE49-F238E27FC236}">
                <a16:creationId xmlns:a16="http://schemas.microsoft.com/office/drawing/2014/main" id="{E6751622-122A-144A-A6B8-C82FC97E7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264223" name="Text Box 1055">
            <a:extLst>
              <a:ext uri="{FF2B5EF4-FFF2-40B4-BE49-F238E27FC236}">
                <a16:creationId xmlns:a16="http://schemas.microsoft.com/office/drawing/2014/main" id="{C9B60101-3BE4-6A4C-97BC-4C247C75B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264224" name="Text Box 1056">
            <a:extLst>
              <a:ext uri="{FF2B5EF4-FFF2-40B4-BE49-F238E27FC236}">
                <a16:creationId xmlns:a16="http://schemas.microsoft.com/office/drawing/2014/main" id="{B057EE04-5675-6245-AFAD-D7822E3F8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264225" name="Text Box 1057">
            <a:extLst>
              <a:ext uri="{FF2B5EF4-FFF2-40B4-BE49-F238E27FC236}">
                <a16:creationId xmlns:a16="http://schemas.microsoft.com/office/drawing/2014/main" id="{6F63EB32-6E0D-B348-BEA0-D65DB2C01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264226" name="Text Box 1058">
            <a:extLst>
              <a:ext uri="{FF2B5EF4-FFF2-40B4-BE49-F238E27FC236}">
                <a16:creationId xmlns:a16="http://schemas.microsoft.com/office/drawing/2014/main" id="{627D91BE-C09F-FD4A-BF94-37E9226C0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264227" name="Text Box 1059">
            <a:extLst>
              <a:ext uri="{FF2B5EF4-FFF2-40B4-BE49-F238E27FC236}">
                <a16:creationId xmlns:a16="http://schemas.microsoft.com/office/drawing/2014/main" id="{8F25CDFE-AFE7-8F4E-84E1-31D893B3C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264228" name="Text Box 1060">
            <a:extLst>
              <a:ext uri="{FF2B5EF4-FFF2-40B4-BE49-F238E27FC236}">
                <a16:creationId xmlns:a16="http://schemas.microsoft.com/office/drawing/2014/main" id="{5E069C24-21F1-BF4C-89C5-EEF306DA94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4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4" grpId="0" animBg="1"/>
      <p:bldP spid="264195" grpId="0" animBg="1"/>
      <p:bldP spid="264197" grpId="0" animBg="1"/>
      <p:bldP spid="264198" grpId="0"/>
      <p:bldP spid="264198" grpId="1"/>
      <p:bldP spid="264199" grpId="0" animBg="1"/>
      <p:bldP spid="264200" grpId="0" animBg="1"/>
      <p:bldP spid="264201" grpId="0" animBg="1"/>
      <p:bldP spid="264202" grpId="0" animBg="1"/>
      <p:bldP spid="264203" grpId="0" animBg="1"/>
      <p:bldP spid="264204" grpId="0" animBg="1"/>
      <p:bldP spid="264205" grpId="0" animBg="1"/>
      <p:bldP spid="264206" grpId="0" animBg="1"/>
      <p:bldP spid="264207" grpId="0" animBg="1"/>
      <p:bldP spid="264208" grpId="0" animBg="1"/>
      <p:bldP spid="264209" grpId="0" animBg="1"/>
      <p:bldP spid="264210" grpId="0" animBg="1"/>
      <p:bldP spid="264211" grpId="0" animBg="1"/>
      <p:bldP spid="264212" grpId="0" animBg="1"/>
      <p:bldP spid="264213" grpId="0" animBg="1"/>
      <p:bldP spid="264214" grpId="0" animBg="1"/>
      <p:bldP spid="264215" grpId="0" animBg="1"/>
      <p:bldP spid="264216" grpId="0" animBg="1"/>
      <p:bldP spid="264217" grpId="0" animBg="1"/>
      <p:bldP spid="264218" grpId="0" animBg="1"/>
      <p:bldP spid="264219" grpId="0" animBg="1"/>
      <p:bldP spid="264220" grpId="0" animBg="1"/>
      <p:bldP spid="264221" grpId="0" animBg="1"/>
      <p:bldP spid="264222" grpId="0" animBg="1"/>
      <p:bldP spid="264223" grpId="0" animBg="1"/>
      <p:bldP spid="264224" grpId="0" animBg="1"/>
      <p:bldP spid="264225" grpId="0" animBg="1"/>
      <p:bldP spid="264226" grpId="0" animBg="1"/>
      <p:bldP spid="264227" grpId="0" animBg="1"/>
      <p:bldP spid="2642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Text Box 1026">
            <a:extLst>
              <a:ext uri="{FF2B5EF4-FFF2-40B4-BE49-F238E27FC236}">
                <a16:creationId xmlns:a16="http://schemas.microsoft.com/office/drawing/2014/main" id="{CBD9E57E-51AF-C243-A8CC-E87FD531A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7200" b="1" dirty="0">
                <a:solidFill>
                  <a:srgbClr val="FF0000"/>
                </a:solidFill>
              </a:rPr>
              <a:t> </a:t>
            </a:r>
            <a:endParaRPr lang="en-US" altLang="x-none" sz="60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sec</a:t>
            </a:r>
            <a:r>
              <a:rPr lang="en-US" altLang="x-none" sz="9600" b="1" dirty="0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266243" name="Text Box 1027">
            <a:extLst>
              <a:ext uri="{FF2B5EF4-FFF2-40B4-BE49-F238E27FC236}">
                <a16:creationId xmlns:a16="http://schemas.microsoft.com/office/drawing/2014/main" id="{687D2A2A-BA73-C040-92D5-75A57E77F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66244" name="Rectangle 1028">
            <a:extLst>
              <a:ext uri="{FF2B5EF4-FFF2-40B4-BE49-F238E27FC236}">
                <a16:creationId xmlns:a16="http://schemas.microsoft.com/office/drawing/2014/main" id="{AD79E4F8-8A67-464F-B1FD-3915E359A7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pPr>
              <a:defRPr/>
            </a:pPr>
            <a:r>
              <a:rPr lang="en-US" altLang="x-none" sz="6000" b="1" dirty="0">
                <a:solidFill>
                  <a:srgbClr val="FF0000"/>
                </a:solidFill>
              </a:rPr>
              <a:t>Question 14</a:t>
            </a:r>
          </a:p>
        </p:txBody>
      </p:sp>
      <p:sp>
        <p:nvSpPr>
          <p:cNvPr id="266245" name="Text Box 1029">
            <a:extLst>
              <a:ext uri="{FF2B5EF4-FFF2-40B4-BE49-F238E27FC236}">
                <a16:creationId xmlns:a16="http://schemas.microsoft.com/office/drawing/2014/main" id="{CEB2D4BC-90FC-1946-A06E-FAEAE8C73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266246" name="Text Box 1030">
            <a:extLst>
              <a:ext uri="{FF2B5EF4-FFF2-40B4-BE49-F238E27FC236}">
                <a16:creationId xmlns:a16="http://schemas.microsoft.com/office/drawing/2014/main" id="{DCDA1D9C-A00D-3645-98B3-715CE512A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391" y="1828800"/>
            <a:ext cx="4572000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400" b="1" dirty="0">
                <a:solidFill>
                  <a:schemeClr val="accent2"/>
                </a:solidFill>
              </a:rPr>
              <a:t>How large is the Big Dipper?</a:t>
            </a:r>
            <a:endParaRPr lang="en-US" altLang="x-none" sz="2400" b="1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sz="2400" b="1" dirty="0"/>
              <a:t>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A</a:t>
            </a:r>
            <a:r>
              <a:rPr lang="en-US" altLang="x-none" sz="2400" b="1" dirty="0"/>
              <a:t> A few miles.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B </a:t>
            </a:r>
            <a:r>
              <a:rPr lang="en-US" altLang="x-none" sz="2400" b="1" dirty="0"/>
              <a:t>A few light years.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C </a:t>
            </a:r>
            <a:r>
              <a:rPr lang="en-US" altLang="x-none" sz="2400" b="1" dirty="0"/>
              <a:t>Five million light years.</a:t>
            </a:r>
            <a:endParaRPr lang="en-US" altLang="x-none" sz="2400" dirty="0"/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FF0000"/>
                </a:solidFill>
              </a:rPr>
              <a:t>D</a:t>
            </a:r>
            <a:r>
              <a:rPr lang="en-US" altLang="x-none" sz="2400" b="1" dirty="0">
                <a:solidFill>
                  <a:srgbClr val="FF0000"/>
                </a:solidFill>
              </a:rPr>
              <a:t> More than twenty degrees.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x-none" b="1" dirty="0">
                <a:solidFill>
                  <a:srgbClr val="00CC00"/>
                </a:solidFill>
              </a:rPr>
              <a:t>E</a:t>
            </a:r>
            <a:r>
              <a:rPr lang="en-US" altLang="x-none" sz="2400" b="1" dirty="0"/>
              <a:t> A half a degree.</a:t>
            </a:r>
          </a:p>
        </p:txBody>
      </p:sp>
      <p:sp>
        <p:nvSpPr>
          <p:cNvPr id="266247" name="Text Box 1031">
            <a:extLst>
              <a:ext uri="{FF2B5EF4-FFF2-40B4-BE49-F238E27FC236}">
                <a16:creationId xmlns:a16="http://schemas.microsoft.com/office/drawing/2014/main" id="{A87EE9A5-0EC4-3540-BEF4-306703A77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266248" name="Text Box 1032">
            <a:extLst>
              <a:ext uri="{FF2B5EF4-FFF2-40B4-BE49-F238E27FC236}">
                <a16:creationId xmlns:a16="http://schemas.microsoft.com/office/drawing/2014/main" id="{E4B1D472-62DF-F84A-AB99-78726B984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266249" name="Text Box 1033">
            <a:extLst>
              <a:ext uri="{FF2B5EF4-FFF2-40B4-BE49-F238E27FC236}">
                <a16:creationId xmlns:a16="http://schemas.microsoft.com/office/drawing/2014/main" id="{8A58319D-266E-B249-BD11-775D7F479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266250" name="Text Box 1034">
            <a:extLst>
              <a:ext uri="{FF2B5EF4-FFF2-40B4-BE49-F238E27FC236}">
                <a16:creationId xmlns:a16="http://schemas.microsoft.com/office/drawing/2014/main" id="{69CDFC9F-F1F1-4244-992A-9B9DCF0C0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66251" name="Text Box 1035">
            <a:extLst>
              <a:ext uri="{FF2B5EF4-FFF2-40B4-BE49-F238E27FC236}">
                <a16:creationId xmlns:a16="http://schemas.microsoft.com/office/drawing/2014/main" id="{DE4B76A0-8263-7F40-A324-D34E95D89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66252" name="Text Box 1036">
            <a:extLst>
              <a:ext uri="{FF2B5EF4-FFF2-40B4-BE49-F238E27FC236}">
                <a16:creationId xmlns:a16="http://schemas.microsoft.com/office/drawing/2014/main" id="{DA33C465-AA00-D143-9855-A17140A32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266253" name="Text Box 1037">
            <a:extLst>
              <a:ext uri="{FF2B5EF4-FFF2-40B4-BE49-F238E27FC236}">
                <a16:creationId xmlns:a16="http://schemas.microsoft.com/office/drawing/2014/main" id="{4366EA0E-811B-1142-A040-C6F835AAD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266254" name="Text Box 1038">
            <a:extLst>
              <a:ext uri="{FF2B5EF4-FFF2-40B4-BE49-F238E27FC236}">
                <a16:creationId xmlns:a16="http://schemas.microsoft.com/office/drawing/2014/main" id="{EF18D60E-90D8-EC47-ADC7-F7950BF32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266255" name="Text Box 1039">
            <a:extLst>
              <a:ext uri="{FF2B5EF4-FFF2-40B4-BE49-F238E27FC236}">
                <a16:creationId xmlns:a16="http://schemas.microsoft.com/office/drawing/2014/main" id="{9B1EEE37-E8DE-8B4B-B528-373B3CE9C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66256" name="Text Box 1040">
            <a:extLst>
              <a:ext uri="{FF2B5EF4-FFF2-40B4-BE49-F238E27FC236}">
                <a16:creationId xmlns:a16="http://schemas.microsoft.com/office/drawing/2014/main" id="{284BA1FE-A066-2547-A989-22B693FB7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66257" name="Text Box 1041">
            <a:extLst>
              <a:ext uri="{FF2B5EF4-FFF2-40B4-BE49-F238E27FC236}">
                <a16:creationId xmlns:a16="http://schemas.microsoft.com/office/drawing/2014/main" id="{8915EEED-1145-E54C-94D8-4D8D2F14A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66258" name="Text Box 1042">
            <a:extLst>
              <a:ext uri="{FF2B5EF4-FFF2-40B4-BE49-F238E27FC236}">
                <a16:creationId xmlns:a16="http://schemas.microsoft.com/office/drawing/2014/main" id="{B0011216-494F-ED49-8E9B-6744719D0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66259" name="Text Box 1043">
            <a:extLst>
              <a:ext uri="{FF2B5EF4-FFF2-40B4-BE49-F238E27FC236}">
                <a16:creationId xmlns:a16="http://schemas.microsoft.com/office/drawing/2014/main" id="{29FFC2DE-E5EB-0C43-8ABD-5A86C9CB1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66260" name="Text Box 1044">
            <a:extLst>
              <a:ext uri="{FF2B5EF4-FFF2-40B4-BE49-F238E27FC236}">
                <a16:creationId xmlns:a16="http://schemas.microsoft.com/office/drawing/2014/main" id="{47796A9B-6167-6348-8031-39D03129B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66261" name="Text Box 1045">
            <a:extLst>
              <a:ext uri="{FF2B5EF4-FFF2-40B4-BE49-F238E27FC236}">
                <a16:creationId xmlns:a16="http://schemas.microsoft.com/office/drawing/2014/main" id="{B5395061-7E36-3F4A-AEA7-08863F500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66262" name="Text Box 1046">
            <a:extLst>
              <a:ext uri="{FF2B5EF4-FFF2-40B4-BE49-F238E27FC236}">
                <a16:creationId xmlns:a16="http://schemas.microsoft.com/office/drawing/2014/main" id="{7DA04532-01BB-3847-B58A-5DDF238CD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66263" name="Text Box 1047">
            <a:extLst>
              <a:ext uri="{FF2B5EF4-FFF2-40B4-BE49-F238E27FC236}">
                <a16:creationId xmlns:a16="http://schemas.microsoft.com/office/drawing/2014/main" id="{F978C07B-E77B-4248-BF03-E00C1C2C8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66264" name="Text Box 1048">
            <a:extLst>
              <a:ext uri="{FF2B5EF4-FFF2-40B4-BE49-F238E27FC236}">
                <a16:creationId xmlns:a16="http://schemas.microsoft.com/office/drawing/2014/main" id="{3FD25926-080D-F342-98DE-99AAE3B7D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66265" name="Text Box 1049">
            <a:extLst>
              <a:ext uri="{FF2B5EF4-FFF2-40B4-BE49-F238E27FC236}">
                <a16:creationId xmlns:a16="http://schemas.microsoft.com/office/drawing/2014/main" id="{5BB8E82E-E33F-8449-BB1E-A6090116E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66266" name="Text Box 1050">
            <a:extLst>
              <a:ext uri="{FF2B5EF4-FFF2-40B4-BE49-F238E27FC236}">
                <a16:creationId xmlns:a16="http://schemas.microsoft.com/office/drawing/2014/main" id="{70ED579B-9088-7743-ACFB-FAE3326D9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266267" name="Text Box 1051">
            <a:extLst>
              <a:ext uri="{FF2B5EF4-FFF2-40B4-BE49-F238E27FC236}">
                <a16:creationId xmlns:a16="http://schemas.microsoft.com/office/drawing/2014/main" id="{60835FA0-2158-FE40-BA82-2A60C9AC1A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266268" name="Text Box 1052">
            <a:extLst>
              <a:ext uri="{FF2B5EF4-FFF2-40B4-BE49-F238E27FC236}">
                <a16:creationId xmlns:a16="http://schemas.microsoft.com/office/drawing/2014/main" id="{7AFFEF70-7021-D340-A80B-B0D89C4C9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266269" name="Text Box 1053">
            <a:extLst>
              <a:ext uri="{FF2B5EF4-FFF2-40B4-BE49-F238E27FC236}">
                <a16:creationId xmlns:a16="http://schemas.microsoft.com/office/drawing/2014/main" id="{BCA8EEB2-E082-F14B-BD28-60AB96E00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266270" name="Text Box 1054">
            <a:extLst>
              <a:ext uri="{FF2B5EF4-FFF2-40B4-BE49-F238E27FC236}">
                <a16:creationId xmlns:a16="http://schemas.microsoft.com/office/drawing/2014/main" id="{54F89738-F1FC-9940-9554-134721641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266271" name="Text Box 1055">
            <a:extLst>
              <a:ext uri="{FF2B5EF4-FFF2-40B4-BE49-F238E27FC236}">
                <a16:creationId xmlns:a16="http://schemas.microsoft.com/office/drawing/2014/main" id="{D66100E8-69E0-7347-80C7-D2895B22E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266272" name="Text Box 1056">
            <a:extLst>
              <a:ext uri="{FF2B5EF4-FFF2-40B4-BE49-F238E27FC236}">
                <a16:creationId xmlns:a16="http://schemas.microsoft.com/office/drawing/2014/main" id="{AE5B0121-212E-B94D-9F8F-E3B53DA22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266273" name="Text Box 1057">
            <a:extLst>
              <a:ext uri="{FF2B5EF4-FFF2-40B4-BE49-F238E27FC236}">
                <a16:creationId xmlns:a16="http://schemas.microsoft.com/office/drawing/2014/main" id="{FAF341DD-1AA2-CF43-BAF9-703CD4EE8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266274" name="Text Box 1058">
            <a:extLst>
              <a:ext uri="{FF2B5EF4-FFF2-40B4-BE49-F238E27FC236}">
                <a16:creationId xmlns:a16="http://schemas.microsoft.com/office/drawing/2014/main" id="{92CB214E-85D1-E146-A279-0D67B2F61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266275" name="Text Box 1059">
            <a:extLst>
              <a:ext uri="{FF2B5EF4-FFF2-40B4-BE49-F238E27FC236}">
                <a16:creationId xmlns:a16="http://schemas.microsoft.com/office/drawing/2014/main" id="{6E48033F-C190-4446-9527-1EF8B5820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x-none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2" grpId="0" animBg="1"/>
      <p:bldP spid="266243" grpId="0" animBg="1"/>
      <p:bldP spid="266245" grpId="0" animBg="1"/>
      <p:bldP spid="266246" grpId="0"/>
      <p:bldP spid="266246" grpId="1"/>
      <p:bldP spid="266247" grpId="0" animBg="1"/>
      <p:bldP spid="266248" grpId="0" animBg="1"/>
      <p:bldP spid="266249" grpId="0" animBg="1"/>
      <p:bldP spid="266250" grpId="0" animBg="1"/>
      <p:bldP spid="266251" grpId="0" animBg="1"/>
      <p:bldP spid="266252" grpId="0" animBg="1"/>
      <p:bldP spid="266253" grpId="0" animBg="1"/>
      <p:bldP spid="266254" grpId="0" animBg="1"/>
      <p:bldP spid="266255" grpId="0" animBg="1"/>
      <p:bldP spid="266256" grpId="0" animBg="1"/>
      <p:bldP spid="266257" grpId="0" animBg="1"/>
      <p:bldP spid="266258" grpId="0" animBg="1"/>
      <p:bldP spid="266259" grpId="0" animBg="1"/>
      <p:bldP spid="266260" grpId="0" animBg="1"/>
      <p:bldP spid="266261" grpId="0" animBg="1"/>
      <p:bldP spid="266262" grpId="0" animBg="1"/>
      <p:bldP spid="266263" grpId="0" animBg="1"/>
      <p:bldP spid="266264" grpId="0" animBg="1"/>
      <p:bldP spid="266265" grpId="0" animBg="1"/>
      <p:bldP spid="266266" grpId="0" animBg="1"/>
      <p:bldP spid="266267" grpId="0" animBg="1"/>
      <p:bldP spid="266268" grpId="0" animBg="1"/>
      <p:bldP spid="266269" grpId="0" animBg="1"/>
      <p:bldP spid="266270" grpId="0" animBg="1"/>
      <p:bldP spid="266271" grpId="0" animBg="1"/>
      <p:bldP spid="266272" grpId="0" animBg="1"/>
      <p:bldP spid="266273" grpId="0" animBg="1"/>
      <p:bldP spid="266274" grpId="0" animBg="1"/>
      <p:bldP spid="266275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" b="0" i="0" u="none" strike="noStrike" cap="none" normalizeH="0" baseline="0">
            <a:ln>
              <a:noFill/>
            </a:ln>
            <a:solidFill>
              <a:srgbClr val="FFFF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1765</TotalTime>
  <Words>289</Words>
  <Application>Microsoft Macintosh PowerPoint</Application>
  <PresentationFormat>On-screen Show (4:3)</PresentationFormat>
  <Paragraphs>115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Times</vt:lpstr>
      <vt:lpstr>Blank Presentation</vt:lpstr>
      <vt:lpstr>Angular sizes</vt:lpstr>
      <vt:lpstr>Examples:</vt:lpstr>
      <vt:lpstr>Questions coming …</vt:lpstr>
      <vt:lpstr>Question 13</vt:lpstr>
      <vt:lpstr>Question 14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Constellations and designations of stars</dc:title>
  <cp:lastModifiedBy>Tibor Torma</cp:lastModifiedBy>
  <cp:revision>119</cp:revision>
  <dcterms:modified xsi:type="dcterms:W3CDTF">2026-09-05T02:49:45Z</dcterms:modified>
</cp:coreProperties>
</file>