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90" r:id="rId2"/>
    <p:sldId id="591" r:id="rId3"/>
    <p:sldId id="362" r:id="rId4"/>
    <p:sldId id="592" r:id="rId5"/>
    <p:sldId id="593" r:id="rId6"/>
    <p:sldId id="296" r:id="rId7"/>
    <p:sldId id="298" r:id="rId8"/>
    <p:sldId id="331" r:id="rId9"/>
    <p:sldId id="332" r:id="rId10"/>
    <p:sldId id="333" r:id="rId11"/>
    <p:sldId id="327" r:id="rId12"/>
    <p:sldId id="317" r:id="rId13"/>
    <p:sldId id="329" r:id="rId14"/>
    <p:sldId id="320" r:id="rId15"/>
    <p:sldId id="310" r:id="rId16"/>
    <p:sldId id="311" r:id="rId17"/>
    <p:sldId id="334" r:id="rId18"/>
    <p:sldId id="318" r:id="rId19"/>
    <p:sldId id="319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7"/>
    <p:restoredTop sz="97830"/>
  </p:normalViewPr>
  <p:slideViewPr>
    <p:cSldViewPr>
      <p:cViewPr varScale="1">
        <p:scale>
          <a:sx n="185" d="100"/>
          <a:sy n="185" d="100"/>
        </p:scale>
        <p:origin x="176" y="9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85DF00E-B0E8-3749-892A-27D1FD027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A322243-6E28-9F45-9ED6-7DB2716EF6A1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FA2CE-A60C-8F44-9075-E328F3DE2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ED14F37-89A1-2346-A6EB-07DE81B70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4389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DAA754C6-81D7-B544-B3C0-4FD2CFE68C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8F7F8A3-B640-E04B-B705-7E2F93216BE7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0168D9D5-DA8C-EF46-971E-3C1BFD65F8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F3FBA9F-689B-EC44-B37D-92B76593C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6D935C5-8980-904D-BDE3-7F48405000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A7773C5-C385-DE44-84C6-8F5517FCB5D7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F51B19C-F7D8-4E4D-95F1-991995D834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5829918-C34E-3F44-8F60-5F805D464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85DF00E-B0E8-3749-892A-27D1FD027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A322243-6E28-9F45-9ED6-7DB2716EF6A1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FA2CE-A60C-8F44-9075-E328F3DE2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ED14F37-89A1-2346-A6EB-07DE81B70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70C9D5A6-4767-DC4C-B2E1-3374C8C505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8233FCD-07CD-E240-802B-C453A2333894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9BB5DB46-E0F9-5C49-B66C-03343377E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2A2CB0A-57C7-6B4B-9786-7A625AA14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C81E23C9-071E-8147-B302-D4D0A09EF9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CBBEB8-89E7-B24E-8A7D-1F136E229E90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1AC2DF1-CFD6-F449-A168-BBBF9F05A0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FC8F316-FCE6-CC4C-9CDF-7B4C53501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533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8CF2F2C6-46FA-CF4A-ADEE-AEA4A96CA7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62C09D8-678C-3444-AE1C-5703A5F07243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0B1A6205-01C8-714F-B19D-3EA0300CF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3DC69C8-35EE-1044-9054-82E3194A6A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6837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6EFD2CE-F336-7E4E-B4F9-80B4C6394F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1379C4B-21A0-694A-A51F-504D0844FBFA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6195F6CA-402B-234F-A855-910C92331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5EDFEB1-D8F4-1E44-B161-1FAC4C6759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782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F44AE-2137-3C52-F9DD-7E8189473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0232D8EF-BA7F-BBD5-8D28-3592FC0277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9D96C0EA-2569-7D4C-6A3F-BF7E638D44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E949FB2-6F7F-28D4-F587-203A94481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16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B68C0813-BE53-4EFF-4D5D-D4F2221C4F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4491B98C-646A-A21C-1F40-C366E8988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D53CA2D4-63E7-6C36-DE2A-02B76C19D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B68C0813-BE53-4EFF-4D5D-D4F2221C4F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4491B98C-646A-A21C-1F40-C366E8988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D53CA2D4-63E7-6C36-DE2A-02B76C19D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B68C0813-BE53-4EFF-4D5D-D4F2221C4F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4491B98C-646A-A21C-1F40-C366E8988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D53CA2D4-63E7-6C36-DE2A-02B76C19D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B9659074-8FB4-3947-A272-C46D80FB4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830570B-9F6D-EB40-BEB8-C6AAF06C1B30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46D0ED0-28FF-164F-8B7B-38A98764C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9AD356A-B84E-D241-A2FF-CC9281CAD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07955203-C66A-9243-89B4-1F27A3C1A1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F2D5EB4-2C72-1244-BEF9-E31AB4B1F0F5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919D743B-81D3-8E4F-A508-BF23E71E8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7A803169-31EF-484D-9263-4F077BA803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35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6D935C5-8980-904D-BDE3-7F48405000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A7773C5-C385-DE44-84C6-8F5517FCB5D7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F51B19C-F7D8-4E4D-95F1-991995D834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5829918-C34E-3F44-8F60-5F805D464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143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Prepare your scantron:</a:t>
            </a:r>
            <a:endParaRPr lang="en-US" altLang="en-US" sz="4400" b="1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Put </a:t>
            </a:r>
            <a:r>
              <a:rPr lang="en-US" altLang="en-US" sz="2000" dirty="0">
                <a:solidFill>
                  <a:srgbClr val="FF3300"/>
                </a:solidFill>
              </a:rPr>
              <a:t>your</a:t>
            </a:r>
            <a:r>
              <a:rPr lang="en-US" altLang="en-US" sz="2000" dirty="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 dirty="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 dirty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</a:rPr>
              <a:t>  ---  </a:t>
            </a:r>
            <a:r>
              <a:rPr lang="en-US" altLang="en-US" sz="1600" i="1" dirty="0">
                <a:solidFill>
                  <a:schemeClr val="accent2"/>
                </a:solidFill>
              </a:rPr>
              <a:t>(The last 4 digits of your </a:t>
            </a:r>
            <a:r>
              <a:rPr lang="en-US" altLang="en-US" sz="1600" i="1" dirty="0" err="1">
                <a:solidFill>
                  <a:schemeClr val="accent2"/>
                </a:solidFill>
              </a:rPr>
              <a:t>OleMiss</a:t>
            </a:r>
            <a:r>
              <a:rPr lang="en-US" altLang="en-US" sz="1600" i="1" dirty="0">
                <a:solidFill>
                  <a:schemeClr val="accent2"/>
                </a:solidFill>
              </a:rPr>
              <a:t> ID.)</a:t>
            </a:r>
            <a:endParaRPr lang="en-US" altLang="en-US" sz="2400" i="1" dirty="0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381751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1042">
            <a:extLst>
              <a:ext uri="{FF2B5EF4-FFF2-40B4-BE49-F238E27FC236}">
                <a16:creationId xmlns:a16="http://schemas.microsoft.com/office/drawing/2014/main" id="{F5898064-8BFE-3548-B586-9BFF9D37D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923988"/>
            <a:ext cx="4372388" cy="129266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 dirty="0"/>
              <a:t>Angular size; arcseconds (pp. 27-28)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 dirty="0"/>
              <a:t>Parallax, parsecs, absolute magnitude, distance modulus (pp. 489-493)</a:t>
            </a:r>
            <a:endParaRPr lang="en-US" alt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4E3C9A04-F5B8-F448-AB86-75434C1E2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11619" name="Text Box 3">
            <a:extLst>
              <a:ext uri="{FF2B5EF4-FFF2-40B4-BE49-F238E27FC236}">
                <a16:creationId xmlns:a16="http://schemas.microsoft.com/office/drawing/2014/main" id="{C722B36A-F8B2-074F-A6A5-2F1F8517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4659257E-05FB-654A-96B1-2AEF159E6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 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CCC9C35E-74F5-DD40-868E-AF5971DD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756465BC-E539-A24E-98E3-21C08EF6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5000"/>
            <a:ext cx="80772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much brighter is a 1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than a 6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Only a little (by 5%).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Twice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Five times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A hundred times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billion times as bright.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E00974B5-B782-E84F-9544-C7B2ACE6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70CCBC00-E632-F04B-B0F2-52414D5C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42479DA-2DB4-5B49-AFE0-8D022D263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11626" name="Text Box 10">
            <a:extLst>
              <a:ext uri="{FF2B5EF4-FFF2-40B4-BE49-F238E27FC236}">
                <a16:creationId xmlns:a16="http://schemas.microsoft.com/office/drawing/2014/main" id="{628FE34D-43EE-D44A-8CAE-11928100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500DFCAB-2EB5-1341-8830-63099B93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1B0EE0C-5B69-824F-8FC5-103A0CE4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452A5EF8-1CC3-AF46-9E46-106A01676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E6D097B3-C482-D347-8A86-AD94601F6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C49FBA8C-FAEB-004C-A526-C7CD5135C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1632" name="Text Box 16">
            <a:extLst>
              <a:ext uri="{FF2B5EF4-FFF2-40B4-BE49-F238E27FC236}">
                <a16:creationId xmlns:a16="http://schemas.microsoft.com/office/drawing/2014/main" id="{B68126C6-8880-134E-A1EC-9FE7BFCF7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11633" name="Text Box 17">
            <a:extLst>
              <a:ext uri="{FF2B5EF4-FFF2-40B4-BE49-F238E27FC236}">
                <a16:creationId xmlns:a16="http://schemas.microsoft.com/office/drawing/2014/main" id="{073D5141-8DBF-E24E-BB9E-7E905B705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11634" name="Text Box 18">
            <a:extLst>
              <a:ext uri="{FF2B5EF4-FFF2-40B4-BE49-F238E27FC236}">
                <a16:creationId xmlns:a16="http://schemas.microsoft.com/office/drawing/2014/main" id="{D83C4317-F6B5-8F47-8D5D-A69D9D0CF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11635" name="Text Box 19">
            <a:extLst>
              <a:ext uri="{FF2B5EF4-FFF2-40B4-BE49-F238E27FC236}">
                <a16:creationId xmlns:a16="http://schemas.microsoft.com/office/drawing/2014/main" id="{0C11326C-8175-A747-A08E-24FB332D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1636" name="Text Box 20">
            <a:extLst>
              <a:ext uri="{FF2B5EF4-FFF2-40B4-BE49-F238E27FC236}">
                <a16:creationId xmlns:a16="http://schemas.microsoft.com/office/drawing/2014/main" id="{91CA7E81-4134-6043-ABA9-37BAFD07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11637" name="Text Box 21">
            <a:extLst>
              <a:ext uri="{FF2B5EF4-FFF2-40B4-BE49-F238E27FC236}">
                <a16:creationId xmlns:a16="http://schemas.microsoft.com/office/drawing/2014/main" id="{B6B5AE62-191A-414A-97D4-812828A75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1638" name="Text Box 22">
            <a:extLst>
              <a:ext uri="{FF2B5EF4-FFF2-40B4-BE49-F238E27FC236}">
                <a16:creationId xmlns:a16="http://schemas.microsoft.com/office/drawing/2014/main" id="{60ADF8A3-03E9-A749-B044-C8E95775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11639" name="Text Box 23">
            <a:extLst>
              <a:ext uri="{FF2B5EF4-FFF2-40B4-BE49-F238E27FC236}">
                <a16:creationId xmlns:a16="http://schemas.microsoft.com/office/drawing/2014/main" id="{BA5D05DC-09B5-E54D-A8FE-FE52CD797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1640" name="Text Box 24">
            <a:extLst>
              <a:ext uri="{FF2B5EF4-FFF2-40B4-BE49-F238E27FC236}">
                <a16:creationId xmlns:a16="http://schemas.microsoft.com/office/drawing/2014/main" id="{E9C141E4-0E07-D348-A453-D44A4BB08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1641" name="Text Box 25">
            <a:extLst>
              <a:ext uri="{FF2B5EF4-FFF2-40B4-BE49-F238E27FC236}">
                <a16:creationId xmlns:a16="http://schemas.microsoft.com/office/drawing/2014/main" id="{1F526A16-52B0-A24D-B8EC-5A4F9516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1642" name="Text Box 26">
            <a:extLst>
              <a:ext uri="{FF2B5EF4-FFF2-40B4-BE49-F238E27FC236}">
                <a16:creationId xmlns:a16="http://schemas.microsoft.com/office/drawing/2014/main" id="{2128564F-4476-1049-A792-536B5142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11643" name="Text Box 27">
            <a:extLst>
              <a:ext uri="{FF2B5EF4-FFF2-40B4-BE49-F238E27FC236}">
                <a16:creationId xmlns:a16="http://schemas.microsoft.com/office/drawing/2014/main" id="{270EE3AB-2D7A-DD47-98D0-F78064C8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11644" name="Text Box 28">
            <a:extLst>
              <a:ext uri="{FF2B5EF4-FFF2-40B4-BE49-F238E27FC236}">
                <a16:creationId xmlns:a16="http://schemas.microsoft.com/office/drawing/2014/main" id="{2109C2D6-4C3D-A042-81FC-650A430F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11645" name="Text Box 29">
            <a:extLst>
              <a:ext uri="{FF2B5EF4-FFF2-40B4-BE49-F238E27FC236}">
                <a16:creationId xmlns:a16="http://schemas.microsoft.com/office/drawing/2014/main" id="{22AE0497-21E5-D04D-BBA5-0E5E6521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11646" name="Text Box 30">
            <a:extLst>
              <a:ext uri="{FF2B5EF4-FFF2-40B4-BE49-F238E27FC236}">
                <a16:creationId xmlns:a16="http://schemas.microsoft.com/office/drawing/2014/main" id="{9A352B66-096A-C643-B7C1-073E1FAE1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11647" name="Text Box 31">
            <a:extLst>
              <a:ext uri="{FF2B5EF4-FFF2-40B4-BE49-F238E27FC236}">
                <a16:creationId xmlns:a16="http://schemas.microsoft.com/office/drawing/2014/main" id="{6011410A-EDF9-214F-B33A-92FA7C454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11648" name="Text Box 32">
            <a:extLst>
              <a:ext uri="{FF2B5EF4-FFF2-40B4-BE49-F238E27FC236}">
                <a16:creationId xmlns:a16="http://schemas.microsoft.com/office/drawing/2014/main" id="{DEB67BD6-9A89-6E48-9A07-8156027B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11649" name="Text Box 33">
            <a:extLst>
              <a:ext uri="{FF2B5EF4-FFF2-40B4-BE49-F238E27FC236}">
                <a16:creationId xmlns:a16="http://schemas.microsoft.com/office/drawing/2014/main" id="{70472121-EE86-B54F-883B-54429AEE7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11650" name="Text Box 34">
            <a:extLst>
              <a:ext uri="{FF2B5EF4-FFF2-40B4-BE49-F238E27FC236}">
                <a16:creationId xmlns:a16="http://schemas.microsoft.com/office/drawing/2014/main" id="{CD1497D7-1463-B543-8A41-BB4BC4DA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11651" name="Text Box 35">
            <a:extLst>
              <a:ext uri="{FF2B5EF4-FFF2-40B4-BE49-F238E27FC236}">
                <a16:creationId xmlns:a16="http://schemas.microsoft.com/office/drawing/2014/main" id="{AAC294CE-07EB-0A4E-B528-89BB0446B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  <p:extLst>
      <p:ext uri="{BB962C8B-B14F-4D97-AF65-F5344CB8AC3E}">
        <p14:creationId xmlns:p14="http://schemas.microsoft.com/office/powerpoint/2010/main" val="775334434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19" grpId="0" animBg="1"/>
      <p:bldP spid="111621" grpId="0" animBg="1"/>
      <p:bldP spid="111622" grpId="0"/>
      <p:bldP spid="111622" grpId="1"/>
      <p:bldP spid="111623" grpId="0" animBg="1"/>
      <p:bldP spid="111624" grpId="0" animBg="1"/>
      <p:bldP spid="111625" grpId="0" animBg="1"/>
      <p:bldP spid="111626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  <p:bldP spid="111635" grpId="0" animBg="1"/>
      <p:bldP spid="111636" grpId="0" animBg="1"/>
      <p:bldP spid="111637" grpId="0" animBg="1"/>
      <p:bldP spid="111638" grpId="0" animBg="1"/>
      <p:bldP spid="111639" grpId="0" animBg="1"/>
      <p:bldP spid="111640" grpId="0" animBg="1"/>
      <p:bldP spid="111641" grpId="0" animBg="1"/>
      <p:bldP spid="111642" grpId="0" animBg="1"/>
      <p:bldP spid="111643" grpId="0" animBg="1"/>
      <p:bldP spid="111644" grpId="0" animBg="1"/>
      <p:bldP spid="111645" grpId="0" animBg="1"/>
      <p:bldP spid="111646" grpId="0" animBg="1"/>
      <p:bldP spid="111647" grpId="0" animBg="1"/>
      <p:bldP spid="111648" grpId="0" animBg="1"/>
      <p:bldP spid="111649" grpId="0" animBg="1"/>
      <p:bldP spid="111650" grpId="0" animBg="1"/>
      <p:bldP spid="1116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>
            <a:extLst>
              <a:ext uri="{FF2B5EF4-FFF2-40B4-BE49-F238E27FC236}">
                <a16:creationId xmlns:a16="http://schemas.microsoft.com/office/drawing/2014/main" id="{EF637CBF-493F-AB41-B7E6-A13B08987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3941763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2">
            <a:extLst>
              <a:ext uri="{FF2B5EF4-FFF2-40B4-BE49-F238E27FC236}">
                <a16:creationId xmlns:a16="http://schemas.microsoft.com/office/drawing/2014/main" id="{9CA84392-4D9A-C947-909D-077CA5D49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2">
            <a:extLst>
              <a:ext uri="{FF2B5EF4-FFF2-40B4-BE49-F238E27FC236}">
                <a16:creationId xmlns:a16="http://schemas.microsoft.com/office/drawing/2014/main" id="{815D63A2-81CA-9D4F-9451-DA3F5033B9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2500" y="0"/>
            <a:ext cx="7239000" cy="838200"/>
          </a:xfrm>
        </p:spPr>
        <p:txBody>
          <a:bodyPr/>
          <a:lstStyle/>
          <a:p>
            <a:r>
              <a:rPr lang="en-US" altLang="en-US" sz="2800">
                <a:solidFill>
                  <a:srgbClr val="FFFF00"/>
                </a:solidFill>
              </a:rPr>
              <a:t>The Milky Way in Sagittarius</a:t>
            </a:r>
            <a:br>
              <a:rPr lang="en-US" altLang="en-US" sz="4000">
                <a:solidFill>
                  <a:srgbClr val="FFFF00"/>
                </a:solidFill>
              </a:rPr>
            </a:br>
            <a:r>
              <a:rPr lang="en-US" altLang="en-US" sz="2000">
                <a:solidFill>
                  <a:srgbClr val="FFFF00"/>
                </a:solidFill>
              </a:rPr>
              <a:t>(long exposure)</a:t>
            </a:r>
          </a:p>
        </p:txBody>
      </p:sp>
      <p:sp>
        <p:nvSpPr>
          <p:cNvPr id="37893" name="Text Box 4">
            <a:extLst>
              <a:ext uri="{FF2B5EF4-FFF2-40B4-BE49-F238E27FC236}">
                <a16:creationId xmlns:a16="http://schemas.microsoft.com/office/drawing/2014/main" id="{30DC3286-6677-E549-A884-48DCD6621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19100"/>
            <a:ext cx="1039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9.8 mg</a:t>
            </a:r>
            <a:endParaRPr lang="en-US" altLang="en-US" sz="2400"/>
          </a:p>
        </p:txBody>
      </p:sp>
      <p:sp>
        <p:nvSpPr>
          <p:cNvPr id="37894" name="Line 5">
            <a:extLst>
              <a:ext uri="{FF2B5EF4-FFF2-40B4-BE49-F238E27FC236}">
                <a16:creationId xmlns:a16="http://schemas.microsoft.com/office/drawing/2014/main" id="{C8C9D3DE-A92A-614C-AA2D-996794612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" y="808038"/>
            <a:ext cx="11113" cy="8683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Text Box 6">
            <a:extLst>
              <a:ext uri="{FF2B5EF4-FFF2-40B4-BE49-F238E27FC236}">
                <a16:creationId xmlns:a16="http://schemas.microsoft.com/office/drawing/2014/main" id="{13C708DD-5590-1843-AC29-7BEC2CF50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2339975"/>
            <a:ext cx="119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12.2 mg</a:t>
            </a:r>
            <a:endParaRPr lang="en-US" altLang="en-US" sz="2400"/>
          </a:p>
        </p:txBody>
      </p:sp>
      <p:sp>
        <p:nvSpPr>
          <p:cNvPr id="37896" name="Line 9">
            <a:extLst>
              <a:ext uri="{FF2B5EF4-FFF2-40B4-BE49-F238E27FC236}">
                <a16:creationId xmlns:a16="http://schemas.microsoft.com/office/drawing/2014/main" id="{0F79B669-7199-7943-8AD6-76729A98BD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1789113"/>
            <a:ext cx="2343150" cy="660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12">
            <a:extLst>
              <a:ext uri="{FF2B5EF4-FFF2-40B4-BE49-F238E27FC236}">
                <a16:creationId xmlns:a16="http://schemas.microsoft.com/office/drawing/2014/main" id="{B54CF5FD-FBF0-0049-9768-2449F5D27A3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5562600"/>
            <a:ext cx="381000" cy="990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Text Box 13">
            <a:extLst>
              <a:ext uri="{FF2B5EF4-FFF2-40B4-BE49-F238E27FC236}">
                <a16:creationId xmlns:a16="http://schemas.microsoft.com/office/drawing/2014/main" id="{DEC6B50A-1F98-134B-A73B-C9BE2135F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64008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5.6 mg</a:t>
            </a:r>
            <a:endParaRPr lang="en-US" altLang="en-US" sz="2400"/>
          </a:p>
        </p:txBody>
      </p:sp>
      <p:pic>
        <p:nvPicPr>
          <p:cNvPr id="37899" name="Picture 1">
            <a:extLst>
              <a:ext uri="{FF2B5EF4-FFF2-40B4-BE49-F238E27FC236}">
                <a16:creationId xmlns:a16="http://schemas.microsoft.com/office/drawing/2014/main" id="{FD686042-7DF4-2940-8D82-D76FAA110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73525"/>
            <a:ext cx="364490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Line 8">
            <a:extLst>
              <a:ext uri="{FF2B5EF4-FFF2-40B4-BE49-F238E27FC236}">
                <a16:creationId xmlns:a16="http://schemas.microsoft.com/office/drawing/2014/main" id="{AA211CF7-9030-D049-A208-F8E79D82CE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5740400"/>
            <a:ext cx="1333500" cy="8699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Text Box 6">
            <a:extLst>
              <a:ext uri="{FF2B5EF4-FFF2-40B4-BE49-F238E27FC236}">
                <a16:creationId xmlns:a16="http://schemas.microsoft.com/office/drawing/2014/main" id="{6F0704E6-CD2D-C04D-9CD8-E1B6C5FFD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4148138"/>
            <a:ext cx="355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An open cluster in Perseus</a:t>
            </a:r>
          </a:p>
        </p:txBody>
      </p:sp>
      <p:sp>
        <p:nvSpPr>
          <p:cNvPr id="37902" name="Line 11">
            <a:extLst>
              <a:ext uri="{FF2B5EF4-FFF2-40B4-BE49-F238E27FC236}">
                <a16:creationId xmlns:a16="http://schemas.microsoft.com/office/drawing/2014/main" id="{5AE4BA0E-B88D-C843-86B9-C64BB919EC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5907088"/>
            <a:ext cx="762000" cy="609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Text Box 7">
            <a:extLst>
              <a:ext uri="{FF2B5EF4-FFF2-40B4-BE49-F238E27FC236}">
                <a16:creationId xmlns:a16="http://schemas.microsoft.com/office/drawing/2014/main" id="{0064AA73-AAA2-0149-8302-B31C6AE73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400" y="6381750"/>
            <a:ext cx="67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9.0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4" name="Line 11">
            <a:extLst>
              <a:ext uri="{FF2B5EF4-FFF2-40B4-BE49-F238E27FC236}">
                <a16:creationId xmlns:a16="http://schemas.microsoft.com/office/drawing/2014/main" id="{700DCB6B-0A8F-B048-9369-DE4F80420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029200"/>
            <a:ext cx="601663" cy="2698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Text Box 7">
            <a:extLst>
              <a:ext uri="{FF2B5EF4-FFF2-40B4-BE49-F238E27FC236}">
                <a16:creationId xmlns:a16="http://schemas.microsoft.com/office/drawing/2014/main" id="{DF6AFFB7-1AEE-CE4F-99AE-01B4D9C25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4765675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13.2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6" name="Text Box 6">
            <a:extLst>
              <a:ext uri="{FF2B5EF4-FFF2-40B4-BE49-F238E27FC236}">
                <a16:creationId xmlns:a16="http://schemas.microsoft.com/office/drawing/2014/main" id="{76274EBE-EF70-B94B-9413-14982D496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1485900"/>
            <a:ext cx="119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16.2 mg</a:t>
            </a:r>
            <a:endParaRPr lang="en-US" altLang="en-US" sz="2400"/>
          </a:p>
        </p:txBody>
      </p:sp>
      <p:sp>
        <p:nvSpPr>
          <p:cNvPr id="37907" name="Line 9">
            <a:extLst>
              <a:ext uri="{FF2B5EF4-FFF2-40B4-BE49-F238E27FC236}">
                <a16:creationId xmlns:a16="http://schemas.microsoft.com/office/drawing/2014/main" id="{529101A7-A16D-BE47-86B1-64B85DD5D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1839913"/>
            <a:ext cx="647700" cy="4460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8" name="Text Box 7">
            <a:extLst>
              <a:ext uri="{FF2B5EF4-FFF2-40B4-BE49-F238E27FC236}">
                <a16:creationId xmlns:a16="http://schemas.microsoft.com/office/drawing/2014/main" id="{97090F28-7E0D-C443-AB44-16ACD5DB8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0950" y="6457950"/>
            <a:ext cx="67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7.1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9" name="Text Box 6">
            <a:extLst>
              <a:ext uri="{FF2B5EF4-FFF2-40B4-BE49-F238E27FC236}">
                <a16:creationId xmlns:a16="http://schemas.microsoft.com/office/drawing/2014/main" id="{19313161-F718-EE44-BE76-5E510D8E4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6465888"/>
            <a:ext cx="285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Saturn and its moons</a:t>
            </a:r>
          </a:p>
        </p:txBody>
      </p:sp>
      <p:sp>
        <p:nvSpPr>
          <p:cNvPr id="37910" name="Line 11">
            <a:extLst>
              <a:ext uri="{FF2B5EF4-FFF2-40B4-BE49-F238E27FC236}">
                <a16:creationId xmlns:a16="http://schemas.microsoft.com/office/drawing/2014/main" id="{C447CE4D-316D-E14A-A502-4C5CA6393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" y="5029200"/>
            <a:ext cx="536575" cy="2063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1" name="Text Box 7">
            <a:extLst>
              <a:ext uri="{FF2B5EF4-FFF2-40B4-BE49-F238E27FC236}">
                <a16:creationId xmlns:a16="http://schemas.microsoft.com/office/drawing/2014/main" id="{404A2513-DD58-1543-8DA1-BA27E5F1B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9738"/>
            <a:ext cx="71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Titan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8.4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2" name="Line 11">
            <a:extLst>
              <a:ext uri="{FF2B5EF4-FFF2-40B4-BE49-F238E27FC236}">
                <a16:creationId xmlns:a16="http://schemas.microsoft.com/office/drawing/2014/main" id="{821BD90C-7193-4244-B1B7-3363551094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6096000"/>
            <a:ext cx="217487" cy="3619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Text Box 7">
            <a:extLst>
              <a:ext uri="{FF2B5EF4-FFF2-40B4-BE49-F238E27FC236}">
                <a16:creationId xmlns:a16="http://schemas.microsoft.com/office/drawing/2014/main" id="{1D19E4A7-B0D3-5D4E-952A-200391E86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4779963"/>
            <a:ext cx="923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Iapetus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11.2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4" name="Line 11">
            <a:extLst>
              <a:ext uri="{FF2B5EF4-FFF2-40B4-BE49-F238E27FC236}">
                <a16:creationId xmlns:a16="http://schemas.microsoft.com/office/drawing/2014/main" id="{0C737F9A-C96D-0B4C-B62C-9073E797C8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81288" y="5351463"/>
            <a:ext cx="323850" cy="3222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5" name="Text Box 7">
            <a:extLst>
              <a:ext uri="{FF2B5EF4-FFF2-40B4-BE49-F238E27FC236}">
                <a16:creationId xmlns:a16="http://schemas.microsoft.com/office/drawing/2014/main" id="{BFDFD638-7D82-1141-9B25-BF89E2476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48200"/>
            <a:ext cx="811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Dione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10.5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6" name="TextBox 4">
            <a:extLst>
              <a:ext uri="{FF2B5EF4-FFF2-40B4-BE49-F238E27FC236}">
                <a16:creationId xmlns:a16="http://schemas.microsoft.com/office/drawing/2014/main" id="{AB1DBFFB-CEB3-9644-9FFF-D2FFB97C3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4800600"/>
            <a:ext cx="16875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Magnitude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limit 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professional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astronomy: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22</a:t>
            </a:r>
            <a:r>
              <a:rPr lang="en-US" altLang="en-US" sz="1600" baseline="30000">
                <a:solidFill>
                  <a:srgbClr val="0070C0"/>
                </a:solidFill>
              </a:rPr>
              <a:t>mg</a:t>
            </a:r>
            <a:r>
              <a:rPr lang="en-US" altLang="en-US" sz="2400">
                <a:solidFill>
                  <a:srgbClr val="0070C0"/>
                </a:solidFill>
              </a:rPr>
              <a:t>-24</a:t>
            </a:r>
            <a:r>
              <a:rPr lang="en-US" altLang="en-US" sz="1600" baseline="30000">
                <a:solidFill>
                  <a:srgbClr val="0070C0"/>
                </a:solidFill>
              </a:rPr>
              <a:t>mg</a:t>
            </a:r>
            <a:endParaRPr lang="en-US" altLang="en-US" sz="2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215C889E-9F2E-6544-A371-5680C2F0E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59146C99-AB1D-8848-80B5-538E68E7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3" name="Rectangle 4">
            <a:extLst>
              <a:ext uri="{FF2B5EF4-FFF2-40B4-BE49-F238E27FC236}">
                <a16:creationId xmlns:a16="http://schemas.microsoft.com/office/drawing/2014/main" id="{CF7E4F7B-E1F6-C949-BDA3-B7E8370C5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9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A4254C5B-D6DF-6646-BE5F-CF5A5B86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D227181D-DD34-3643-AF57-EA5D9713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0" y="1143000"/>
            <a:ext cx="57531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the brightness of the dimmest star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that is barely showing up in long exposure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professional images?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7.0</a:t>
            </a:r>
            <a:r>
              <a:rPr lang="en-US" altLang="en-US" sz="2400" b="1" baseline="40000" dirty="0"/>
              <a:t>mg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17.0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23.0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43</a:t>
            </a:r>
            <a:r>
              <a:rPr lang="en-US" altLang="en-US" sz="2400" b="1" baseline="40000" dirty="0"/>
              <a:t>mg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150</a:t>
            </a:r>
            <a:r>
              <a:rPr lang="en-US" altLang="en-US" sz="2400" b="1" baseline="40000" dirty="0"/>
              <a:t>mg</a:t>
            </a:r>
            <a:endParaRPr lang="en-US" altLang="en-US" sz="2400" b="1" dirty="0"/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53AAAB15-2203-4D45-8AA6-0519A5227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7F8AA051-84D3-0649-BD50-756934B12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979CC2E8-AE28-A743-AFC7-F5FE5B2BE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91A738F6-1001-1146-93DF-1F5337C05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86E7C25B-BED7-8249-8A52-6DE27AB6B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6E4266E0-7BFC-9A42-BA4D-C950ECC9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1AFB9CF1-186C-614A-A649-D97AF959C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6FD1056E-DF66-C448-8592-5B105E25F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E7B41B14-0B22-AA46-8D7A-E76EFD350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E60DCB3-E2DD-2246-BC25-BAFE3B467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454BF1CF-5C26-D74C-8389-FAFB63D66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21DE57D3-3961-E140-9D99-1E64FA99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04A75598-CC53-CF42-9B0E-D2ED7DB5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22863ADA-F591-DD48-803A-5C8B5C498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52ADD158-13DB-D142-A1DB-91B706B73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38CCD0B9-1DF3-B146-8901-FC0946515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57102E9A-6E1C-594A-A6C7-B25334231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FB48776D-D11F-6E47-829A-EA50D6C05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9E0DC5C0-6F63-F040-91D9-44252B995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A43DDC6A-3720-744E-B1A0-0875ECA1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8E141266-9BD9-634F-AB02-503E9BC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3DED0C02-7638-DA45-A681-0F0428884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E67910C-934A-F649-B5D8-3F50734C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C209E6F4-1D30-0D4A-AA29-BDEDFDEDE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00FFC909-9317-634F-A595-ED0EA84CB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04EBD0BF-3AF8-8B45-B8C2-B09154123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9B09E5EF-9D76-3D49-865E-6523AD18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C646763A-765B-4142-B336-051654009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E6A7B3A0-6E22-2545-AB17-C1315A1B5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9604" name="Text Box 36">
            <a:extLst>
              <a:ext uri="{FF2B5EF4-FFF2-40B4-BE49-F238E27FC236}">
                <a16:creationId xmlns:a16="http://schemas.microsoft.com/office/drawing/2014/main" id="{F9C5337B-485F-E74A-9DD1-9CDF86E07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  <p:bldP spid="10960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4E3C9A04-F5B8-F448-AB86-75434C1E2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11619" name="Text Box 3">
            <a:extLst>
              <a:ext uri="{FF2B5EF4-FFF2-40B4-BE49-F238E27FC236}">
                <a16:creationId xmlns:a16="http://schemas.microsoft.com/office/drawing/2014/main" id="{C722B36A-F8B2-074F-A6A5-2F1F8517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4659257E-05FB-654A-96B1-2AEF159E6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10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CCC9C35E-74F5-DD40-868E-AF5971DD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756465BC-E539-A24E-98E3-21C08EF6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1206500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Do you need a telescope to see Pluto whose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brightness is a 15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No, it can be seen by the naked eye.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Yes, but even binoculars will suffice.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Yes,  a small amateur telescope is needed.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A fairly large amateur telescope or a small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	professional telescope is needed.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Pluto is only observable in the largest professional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telescopes in the world.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E00974B5-B782-E84F-9544-C7B2ACE6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70CCBC00-E632-F04B-B0F2-52414D5C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42479DA-2DB4-5B49-AFE0-8D022D263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11626" name="Text Box 10">
            <a:extLst>
              <a:ext uri="{FF2B5EF4-FFF2-40B4-BE49-F238E27FC236}">
                <a16:creationId xmlns:a16="http://schemas.microsoft.com/office/drawing/2014/main" id="{628FE34D-43EE-D44A-8CAE-11928100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500DFCAB-2EB5-1341-8830-63099B93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1B0EE0C-5B69-824F-8FC5-103A0CE4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452A5EF8-1CC3-AF46-9E46-106A01676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E6D097B3-C482-D347-8A86-AD94601F6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C49FBA8C-FAEB-004C-A526-C7CD5135C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1632" name="Text Box 16">
            <a:extLst>
              <a:ext uri="{FF2B5EF4-FFF2-40B4-BE49-F238E27FC236}">
                <a16:creationId xmlns:a16="http://schemas.microsoft.com/office/drawing/2014/main" id="{B68126C6-8880-134E-A1EC-9FE7BFCF7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11633" name="Text Box 17">
            <a:extLst>
              <a:ext uri="{FF2B5EF4-FFF2-40B4-BE49-F238E27FC236}">
                <a16:creationId xmlns:a16="http://schemas.microsoft.com/office/drawing/2014/main" id="{073D5141-8DBF-E24E-BB9E-7E905B705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11634" name="Text Box 18">
            <a:extLst>
              <a:ext uri="{FF2B5EF4-FFF2-40B4-BE49-F238E27FC236}">
                <a16:creationId xmlns:a16="http://schemas.microsoft.com/office/drawing/2014/main" id="{D83C4317-F6B5-8F47-8D5D-A69D9D0CF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11635" name="Text Box 19">
            <a:extLst>
              <a:ext uri="{FF2B5EF4-FFF2-40B4-BE49-F238E27FC236}">
                <a16:creationId xmlns:a16="http://schemas.microsoft.com/office/drawing/2014/main" id="{0C11326C-8175-A747-A08E-24FB332D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1636" name="Text Box 20">
            <a:extLst>
              <a:ext uri="{FF2B5EF4-FFF2-40B4-BE49-F238E27FC236}">
                <a16:creationId xmlns:a16="http://schemas.microsoft.com/office/drawing/2014/main" id="{91CA7E81-4134-6043-ABA9-37BAFD07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11637" name="Text Box 21">
            <a:extLst>
              <a:ext uri="{FF2B5EF4-FFF2-40B4-BE49-F238E27FC236}">
                <a16:creationId xmlns:a16="http://schemas.microsoft.com/office/drawing/2014/main" id="{B6B5AE62-191A-414A-97D4-812828A75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1638" name="Text Box 22">
            <a:extLst>
              <a:ext uri="{FF2B5EF4-FFF2-40B4-BE49-F238E27FC236}">
                <a16:creationId xmlns:a16="http://schemas.microsoft.com/office/drawing/2014/main" id="{60ADF8A3-03E9-A749-B044-C8E95775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11639" name="Text Box 23">
            <a:extLst>
              <a:ext uri="{FF2B5EF4-FFF2-40B4-BE49-F238E27FC236}">
                <a16:creationId xmlns:a16="http://schemas.microsoft.com/office/drawing/2014/main" id="{BA5D05DC-09B5-E54D-A8FE-FE52CD797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1640" name="Text Box 24">
            <a:extLst>
              <a:ext uri="{FF2B5EF4-FFF2-40B4-BE49-F238E27FC236}">
                <a16:creationId xmlns:a16="http://schemas.microsoft.com/office/drawing/2014/main" id="{E9C141E4-0E07-D348-A453-D44A4BB08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1641" name="Text Box 25">
            <a:extLst>
              <a:ext uri="{FF2B5EF4-FFF2-40B4-BE49-F238E27FC236}">
                <a16:creationId xmlns:a16="http://schemas.microsoft.com/office/drawing/2014/main" id="{1F526A16-52B0-A24D-B8EC-5A4F9516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1642" name="Text Box 26">
            <a:extLst>
              <a:ext uri="{FF2B5EF4-FFF2-40B4-BE49-F238E27FC236}">
                <a16:creationId xmlns:a16="http://schemas.microsoft.com/office/drawing/2014/main" id="{2128564F-4476-1049-A792-536B5142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11643" name="Text Box 27">
            <a:extLst>
              <a:ext uri="{FF2B5EF4-FFF2-40B4-BE49-F238E27FC236}">
                <a16:creationId xmlns:a16="http://schemas.microsoft.com/office/drawing/2014/main" id="{270EE3AB-2D7A-DD47-98D0-F78064C8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11644" name="Text Box 28">
            <a:extLst>
              <a:ext uri="{FF2B5EF4-FFF2-40B4-BE49-F238E27FC236}">
                <a16:creationId xmlns:a16="http://schemas.microsoft.com/office/drawing/2014/main" id="{2109C2D6-4C3D-A042-81FC-650A430F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11645" name="Text Box 29">
            <a:extLst>
              <a:ext uri="{FF2B5EF4-FFF2-40B4-BE49-F238E27FC236}">
                <a16:creationId xmlns:a16="http://schemas.microsoft.com/office/drawing/2014/main" id="{22AE0497-21E5-D04D-BBA5-0E5E6521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11646" name="Text Box 30">
            <a:extLst>
              <a:ext uri="{FF2B5EF4-FFF2-40B4-BE49-F238E27FC236}">
                <a16:creationId xmlns:a16="http://schemas.microsoft.com/office/drawing/2014/main" id="{9A352B66-096A-C643-B7C1-073E1FAE1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11647" name="Text Box 31">
            <a:extLst>
              <a:ext uri="{FF2B5EF4-FFF2-40B4-BE49-F238E27FC236}">
                <a16:creationId xmlns:a16="http://schemas.microsoft.com/office/drawing/2014/main" id="{6011410A-EDF9-214F-B33A-92FA7C454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11648" name="Text Box 32">
            <a:extLst>
              <a:ext uri="{FF2B5EF4-FFF2-40B4-BE49-F238E27FC236}">
                <a16:creationId xmlns:a16="http://schemas.microsoft.com/office/drawing/2014/main" id="{DEB67BD6-9A89-6E48-9A07-8156027B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11649" name="Text Box 33">
            <a:extLst>
              <a:ext uri="{FF2B5EF4-FFF2-40B4-BE49-F238E27FC236}">
                <a16:creationId xmlns:a16="http://schemas.microsoft.com/office/drawing/2014/main" id="{70472121-EE86-B54F-883B-54429AEE7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11650" name="Text Box 34">
            <a:extLst>
              <a:ext uri="{FF2B5EF4-FFF2-40B4-BE49-F238E27FC236}">
                <a16:creationId xmlns:a16="http://schemas.microsoft.com/office/drawing/2014/main" id="{CD1497D7-1463-B543-8A41-BB4BC4DA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11651" name="Text Box 35">
            <a:extLst>
              <a:ext uri="{FF2B5EF4-FFF2-40B4-BE49-F238E27FC236}">
                <a16:creationId xmlns:a16="http://schemas.microsoft.com/office/drawing/2014/main" id="{AAC294CE-07EB-0A4E-B528-89BB0446B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19" grpId="0" animBg="1"/>
      <p:bldP spid="111621" grpId="0" animBg="1"/>
      <p:bldP spid="111622" grpId="0"/>
      <p:bldP spid="111622" grpId="1"/>
      <p:bldP spid="111623" grpId="0" animBg="1"/>
      <p:bldP spid="111624" grpId="0" animBg="1"/>
      <p:bldP spid="111625" grpId="0" animBg="1"/>
      <p:bldP spid="111626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  <p:bldP spid="111635" grpId="0" animBg="1"/>
      <p:bldP spid="111636" grpId="0" animBg="1"/>
      <p:bldP spid="111637" grpId="0" animBg="1"/>
      <p:bldP spid="111638" grpId="0" animBg="1"/>
      <p:bldP spid="111639" grpId="0" animBg="1"/>
      <p:bldP spid="111640" grpId="0" animBg="1"/>
      <p:bldP spid="111641" grpId="0" animBg="1"/>
      <p:bldP spid="111642" grpId="0" animBg="1"/>
      <p:bldP spid="111643" grpId="0" animBg="1"/>
      <p:bldP spid="111644" grpId="0" animBg="1"/>
      <p:bldP spid="111645" grpId="0" animBg="1"/>
      <p:bldP spid="111646" grpId="0" animBg="1"/>
      <p:bldP spid="111647" grpId="0" animBg="1"/>
      <p:bldP spid="111648" grpId="0" animBg="1"/>
      <p:bldP spid="111649" grpId="0" animBg="1"/>
      <p:bldP spid="111650" grpId="0" animBg="1"/>
      <p:bldP spid="1116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3" descr="OrionNakedEye">
            <a:extLst>
              <a:ext uri="{FF2B5EF4-FFF2-40B4-BE49-F238E27FC236}">
                <a16:creationId xmlns:a16="http://schemas.microsoft.com/office/drawing/2014/main" id="{356C206D-D9D0-E545-943F-A0070005D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442912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20">
            <a:extLst>
              <a:ext uri="{FF2B5EF4-FFF2-40B4-BE49-F238E27FC236}">
                <a16:creationId xmlns:a16="http://schemas.microsoft.com/office/drawing/2014/main" id="{7B3E9946-D6BC-6A43-A1ED-C17B4358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3216275"/>
            <a:ext cx="4070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</a:t>
            </a: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</a:t>
            </a:r>
            <a:r>
              <a:rPr lang="en-US" altLang="en-US" sz="2000">
                <a:solidFill>
                  <a:srgbClr val="66FFFF"/>
                </a:solidFill>
              </a:rPr>
              <a:t>Orionis is?</a:t>
            </a:r>
          </a:p>
        </p:txBody>
      </p:sp>
      <p:sp>
        <p:nvSpPr>
          <p:cNvPr id="50180" name="Text Box 5">
            <a:extLst>
              <a:ext uri="{FF2B5EF4-FFF2-40B4-BE49-F238E27FC236}">
                <a16:creationId xmlns:a16="http://schemas.microsoft.com/office/drawing/2014/main" id="{EBC8670F-C620-634C-8C4E-5251EF5AA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447800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endParaRPr lang="en-US" altLang="en-US" sz="2400"/>
          </a:p>
        </p:txBody>
      </p:sp>
      <p:sp>
        <p:nvSpPr>
          <p:cNvPr id="50181" name="Text Box 8">
            <a:extLst>
              <a:ext uri="{FF2B5EF4-FFF2-40B4-BE49-F238E27FC236}">
                <a16:creationId xmlns:a16="http://schemas.microsoft.com/office/drawing/2014/main" id="{D111BACF-83A6-2240-859A-67ACE078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1816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</a:t>
            </a:r>
            <a:endParaRPr lang="en-US" altLang="en-US" sz="2400"/>
          </a:p>
        </p:txBody>
      </p:sp>
      <p:sp>
        <p:nvSpPr>
          <p:cNvPr id="50182" name="Rectangle 12">
            <a:extLst>
              <a:ext uri="{FF2B5EF4-FFF2-40B4-BE49-F238E27FC236}">
                <a16:creationId xmlns:a16="http://schemas.microsoft.com/office/drawing/2014/main" id="{6B686ED3-463C-684E-B80B-7CC0776DB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0" y="0"/>
            <a:ext cx="2209800" cy="10668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0000"/>
                </a:solidFill>
              </a:rPr>
              <a:t>Exercises on magnitudes 1</a:t>
            </a:r>
            <a:endParaRPr lang="en-US" altLang="en-US" sz="2800" b="1">
              <a:solidFill>
                <a:srgbClr val="FF0000"/>
              </a:solidFill>
            </a:endParaRPr>
          </a:p>
        </p:txBody>
      </p:sp>
      <p:sp>
        <p:nvSpPr>
          <p:cNvPr id="50183" name="Text Box 15">
            <a:extLst>
              <a:ext uri="{FF2B5EF4-FFF2-40B4-BE49-F238E27FC236}">
                <a16:creationId xmlns:a16="http://schemas.microsoft.com/office/drawing/2014/main" id="{FC0D90EE-51DC-8744-B819-2E3341C70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206875"/>
            <a:ext cx="4062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</a:t>
            </a: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</a:t>
            </a:r>
            <a:r>
              <a:rPr lang="en-US" altLang="en-US" sz="2000">
                <a:solidFill>
                  <a:srgbClr val="66FFFF"/>
                </a:solidFill>
              </a:rPr>
              <a:t>Orionis is?</a:t>
            </a:r>
          </a:p>
        </p:txBody>
      </p:sp>
      <p:sp>
        <p:nvSpPr>
          <p:cNvPr id="50184" name="Rectangle 18">
            <a:extLst>
              <a:ext uri="{FF2B5EF4-FFF2-40B4-BE49-F238E27FC236}">
                <a16:creationId xmlns:a16="http://schemas.microsoft.com/office/drawing/2014/main" id="{17489821-6126-7643-8900-DF0371695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225" y="0"/>
            <a:ext cx="5027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This is how Orion looks to a naked-eye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observer in complete darkness.</a:t>
            </a:r>
          </a:p>
        </p:txBody>
      </p:sp>
      <p:sp>
        <p:nvSpPr>
          <p:cNvPr id="82963" name="Rectangle 19">
            <a:extLst>
              <a:ext uri="{FF2B5EF4-FFF2-40B4-BE49-F238E27FC236}">
                <a16:creationId xmlns:a16="http://schemas.microsoft.com/office/drawing/2014/main" id="{709A7FC6-633D-D042-BC97-AD03E2336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276600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</a:t>
            </a:r>
            <a:r>
              <a:rPr lang="en-US" altLang="en-US" sz="2400">
                <a:solidFill>
                  <a:srgbClr val="FF0000"/>
                </a:solidFill>
              </a:rPr>
              <a:t> Orionis : 2.0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6" name="Text Box 21">
            <a:extLst>
              <a:ext uri="{FF2B5EF4-FFF2-40B4-BE49-F238E27FC236}">
                <a16:creationId xmlns:a16="http://schemas.microsoft.com/office/drawing/2014/main" id="{D827B835-931D-1E49-AC49-C25F3C71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91000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</a:t>
            </a:r>
            <a:endParaRPr lang="en-US" altLang="en-US" sz="2400"/>
          </a:p>
        </p:txBody>
      </p:sp>
      <p:sp>
        <p:nvSpPr>
          <p:cNvPr id="50187" name="Line 22">
            <a:extLst>
              <a:ext uri="{FF2B5EF4-FFF2-40B4-BE49-F238E27FC236}">
                <a16:creationId xmlns:a16="http://schemas.microsoft.com/office/drawing/2014/main" id="{98C225FE-0011-274E-99C9-CF47BAB939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495800"/>
            <a:ext cx="22860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67" name="Rectangle 23">
            <a:extLst>
              <a:ext uri="{FF2B5EF4-FFF2-40B4-BE49-F238E27FC236}">
                <a16:creationId xmlns:a16="http://schemas.microsoft.com/office/drawing/2014/main" id="{3423F345-B5DC-7847-893B-5DF07F350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206875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</a:t>
            </a:r>
            <a:r>
              <a:rPr lang="en-US" altLang="en-US" sz="2400">
                <a:solidFill>
                  <a:srgbClr val="FF0000"/>
                </a:solidFill>
              </a:rPr>
              <a:t> Orionis : 4.3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9" name="Text Box 24">
            <a:extLst>
              <a:ext uri="{FF2B5EF4-FFF2-40B4-BE49-F238E27FC236}">
                <a16:creationId xmlns:a16="http://schemas.microsoft.com/office/drawing/2014/main" id="{E9994D20-C862-1F4C-9231-30E88D2C7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788" y="2362200"/>
            <a:ext cx="50784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</a:t>
            </a:r>
            <a:r>
              <a:rPr lang="en-US" altLang="en-US" sz="2000">
                <a:solidFill>
                  <a:srgbClr val="66FFFF"/>
                </a:solidFill>
              </a:rPr>
              <a:t>Orionis is one of the brightest stars in the sky.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it is?</a:t>
            </a:r>
          </a:p>
        </p:txBody>
      </p:sp>
      <p:sp>
        <p:nvSpPr>
          <p:cNvPr id="82961" name="Rectangle 17">
            <a:extLst>
              <a:ext uri="{FF2B5EF4-FFF2-40B4-BE49-F238E27FC236}">
                <a16:creationId xmlns:a16="http://schemas.microsoft.com/office/drawing/2014/main" id="{12FDCB36-0232-534F-AAB1-4AEC1116A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62200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>
                <a:solidFill>
                  <a:srgbClr val="FF0000"/>
                </a:solidFill>
              </a:rPr>
              <a:t> Orionis: 0.5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3" grpId="0" animBg="1" autoUpdateAnimBg="0"/>
      <p:bldP spid="82967" grpId="0" animBg="1" autoUpdateAnimBg="0"/>
      <p:bldP spid="8296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4" descr="JupVenusISS">
            <a:extLst>
              <a:ext uri="{FF2B5EF4-FFF2-40B4-BE49-F238E27FC236}">
                <a16:creationId xmlns:a16="http://schemas.microsoft.com/office/drawing/2014/main" id="{48053771-F7A7-6B43-91DA-A605ADDB2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4875"/>
            <a:ext cx="91440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6">
            <a:extLst>
              <a:ext uri="{FF2B5EF4-FFF2-40B4-BE49-F238E27FC236}">
                <a16:creationId xmlns:a16="http://schemas.microsoft.com/office/drawing/2014/main" id="{4E0241D0-77AB-BB4C-B889-D601DCF1D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0" y="0"/>
            <a:ext cx="2209800" cy="9906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0000"/>
                </a:solidFill>
              </a:rPr>
              <a:t>Exercises on magnitudes 2</a:t>
            </a:r>
            <a:endParaRPr lang="en-US" altLang="en-US" sz="2800" b="1">
              <a:solidFill>
                <a:srgbClr val="FF0000"/>
              </a:solidFill>
            </a:endParaRPr>
          </a:p>
        </p:txBody>
      </p:sp>
      <p:sp>
        <p:nvSpPr>
          <p:cNvPr id="52228" name="Rectangle 9">
            <a:extLst>
              <a:ext uri="{FF2B5EF4-FFF2-40B4-BE49-F238E27FC236}">
                <a16:creationId xmlns:a16="http://schemas.microsoft.com/office/drawing/2014/main" id="{D2CCF547-4A93-E545-9476-3F16FD70C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0"/>
            <a:ext cx="6924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Capella is 0 mg.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                 How bright do you think the following are?</a:t>
            </a:r>
          </a:p>
        </p:txBody>
      </p:sp>
      <p:sp>
        <p:nvSpPr>
          <p:cNvPr id="52229" name="Line 16">
            <a:extLst>
              <a:ext uri="{FF2B5EF4-FFF2-40B4-BE49-F238E27FC236}">
                <a16:creationId xmlns:a16="http://schemas.microsoft.com/office/drawing/2014/main" id="{54A88123-BC52-F44F-9614-A1310F03D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381000"/>
            <a:ext cx="10668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Text Box 17">
            <a:extLst>
              <a:ext uri="{FF2B5EF4-FFF2-40B4-BE49-F238E27FC236}">
                <a16:creationId xmlns:a16="http://schemas.microsoft.com/office/drawing/2014/main" id="{2E495C49-A28F-5E46-BFDE-C31FA1700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066800"/>
            <a:ext cx="9461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Pleiades</a:t>
            </a:r>
            <a:endParaRPr lang="en-US" altLang="en-US" sz="2400"/>
          </a:p>
        </p:txBody>
      </p:sp>
      <p:sp>
        <p:nvSpPr>
          <p:cNvPr id="95250" name="Text Box 18">
            <a:extLst>
              <a:ext uri="{FF2B5EF4-FFF2-40B4-BE49-F238E27FC236}">
                <a16:creationId xmlns:a16="http://schemas.microsoft.com/office/drawing/2014/main" id="{730FB85D-4132-CC4D-9015-8A542E712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0668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2 mg</a:t>
            </a:r>
            <a:endParaRPr lang="en-US" altLang="en-US" sz="2400"/>
          </a:p>
        </p:txBody>
      </p:sp>
      <p:sp>
        <p:nvSpPr>
          <p:cNvPr id="95252" name="Text Box 20">
            <a:extLst>
              <a:ext uri="{FF2B5EF4-FFF2-40B4-BE49-F238E27FC236}">
                <a16:creationId xmlns:a16="http://schemas.microsoft.com/office/drawing/2014/main" id="{0B7816A8-7377-AB4D-B494-2F44D52F8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581400"/>
            <a:ext cx="11366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Aldebaran</a:t>
            </a:r>
            <a:endParaRPr lang="en-US" altLang="en-US" sz="2400"/>
          </a:p>
        </p:txBody>
      </p:sp>
      <p:sp>
        <p:nvSpPr>
          <p:cNvPr id="95251" name="Text Box 19">
            <a:extLst>
              <a:ext uri="{FF2B5EF4-FFF2-40B4-BE49-F238E27FC236}">
                <a16:creationId xmlns:a16="http://schemas.microsoft.com/office/drawing/2014/main" id="{FF0ED7DE-FE16-F341-A734-F7818D282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5814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1 mg</a:t>
            </a:r>
            <a:endParaRPr lang="en-US" altLang="en-US" sz="2400"/>
          </a:p>
        </p:txBody>
      </p:sp>
      <p:sp>
        <p:nvSpPr>
          <p:cNvPr id="95253" name="Text Box 21">
            <a:extLst>
              <a:ext uri="{FF2B5EF4-FFF2-40B4-BE49-F238E27FC236}">
                <a16:creationId xmlns:a16="http://schemas.microsoft.com/office/drawing/2014/main" id="{737ACD18-B334-CA43-9F2D-46A60F034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05400"/>
            <a:ext cx="8064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Jupiter</a:t>
            </a:r>
            <a:endParaRPr lang="en-US" altLang="en-US" sz="2400"/>
          </a:p>
        </p:txBody>
      </p:sp>
      <p:sp>
        <p:nvSpPr>
          <p:cNvPr id="95254" name="Text Box 22">
            <a:extLst>
              <a:ext uri="{FF2B5EF4-FFF2-40B4-BE49-F238E27FC236}">
                <a16:creationId xmlns:a16="http://schemas.microsoft.com/office/drawing/2014/main" id="{844823E7-EDFD-A443-90D8-2ED23C266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1054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- 2 mg</a:t>
            </a:r>
            <a:endParaRPr lang="en-US" altLang="en-US" sz="2400"/>
          </a:p>
        </p:txBody>
      </p:sp>
      <p:sp>
        <p:nvSpPr>
          <p:cNvPr id="95256" name="Text Box 24">
            <a:extLst>
              <a:ext uri="{FF2B5EF4-FFF2-40B4-BE49-F238E27FC236}">
                <a16:creationId xmlns:a16="http://schemas.microsoft.com/office/drawing/2014/main" id="{3B702347-6DD7-4049-B0A3-3DD288C0D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4495800"/>
            <a:ext cx="7683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Venus</a:t>
            </a:r>
            <a:endParaRPr lang="en-US" altLang="en-US" sz="2400"/>
          </a:p>
        </p:txBody>
      </p:sp>
      <p:sp>
        <p:nvSpPr>
          <p:cNvPr id="95255" name="Text Box 23">
            <a:extLst>
              <a:ext uri="{FF2B5EF4-FFF2-40B4-BE49-F238E27FC236}">
                <a16:creationId xmlns:a16="http://schemas.microsoft.com/office/drawing/2014/main" id="{DDB74805-840F-7A4D-AAFC-104B3E5F9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4958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- 4 mg</a:t>
            </a:r>
            <a:endParaRPr lang="en-US" altLang="en-US" sz="2400"/>
          </a:p>
        </p:txBody>
      </p:sp>
      <p:sp>
        <p:nvSpPr>
          <p:cNvPr id="95257" name="Text Box 25">
            <a:extLst>
              <a:ext uri="{FF2B5EF4-FFF2-40B4-BE49-F238E27FC236}">
                <a16:creationId xmlns:a16="http://schemas.microsoft.com/office/drawing/2014/main" id="{57C3321D-592F-504A-91DB-AD420C1A5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505200"/>
            <a:ext cx="1295400" cy="5810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i="1">
                <a:solidFill>
                  <a:schemeClr val="accent2"/>
                </a:solidFill>
              </a:rPr>
              <a:t>International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i="1">
                <a:solidFill>
                  <a:schemeClr val="accent2"/>
                </a:solidFill>
              </a:rPr>
              <a:t>Space Station</a:t>
            </a:r>
            <a:endParaRPr lang="en-US" altLang="en-US" sz="2400"/>
          </a:p>
        </p:txBody>
      </p:sp>
      <p:sp>
        <p:nvSpPr>
          <p:cNvPr id="95258" name="Text Box 26">
            <a:extLst>
              <a:ext uri="{FF2B5EF4-FFF2-40B4-BE49-F238E27FC236}">
                <a16:creationId xmlns:a16="http://schemas.microsoft.com/office/drawing/2014/main" id="{BB55530E-B759-714A-AFE7-AFD231D58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429000"/>
            <a:ext cx="1295400" cy="7318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1 mg</a:t>
            </a:r>
          </a:p>
          <a:p>
            <a:pPr algn="ctr">
              <a:spcBef>
                <a:spcPct val="0"/>
              </a:spcBef>
              <a:buFontTx/>
              <a:buChar char="-"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 animBg="1" autoUpdateAnimBg="0"/>
      <p:bldP spid="95252" grpId="0" animBg="1" autoUpdateAnimBg="0"/>
      <p:bldP spid="95251" grpId="0" animBg="1" autoUpdateAnimBg="0"/>
      <p:bldP spid="95253" grpId="0" animBg="1" autoUpdateAnimBg="0"/>
      <p:bldP spid="95254" grpId="0" animBg="1" autoUpdateAnimBg="0"/>
      <p:bldP spid="95256" grpId="0" animBg="1" autoUpdateAnimBg="0"/>
      <p:bldP spid="95255" grpId="0" animBg="1" autoUpdateAnimBg="0"/>
      <p:bldP spid="95257" grpId="0" animBg="1" autoUpdateAnimBg="0"/>
      <p:bldP spid="95258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90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>
            <a:extLst>
              <a:ext uri="{FF2B5EF4-FFF2-40B4-BE49-F238E27FC236}">
                <a16:creationId xmlns:a16="http://schemas.microsoft.com/office/drawing/2014/main" id="{59DD2C00-9211-664E-BAAA-4066C09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7523" name="Text Box 3">
            <a:extLst>
              <a:ext uri="{FF2B5EF4-FFF2-40B4-BE49-F238E27FC236}">
                <a16:creationId xmlns:a16="http://schemas.microsoft.com/office/drawing/2014/main" id="{1C4B8692-5027-674F-BC39-74D7CE847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497DD1FA-19A5-8549-8D02-385FF4E8EF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11</a:t>
            </a:r>
          </a:p>
        </p:txBody>
      </p:sp>
      <p:sp>
        <p:nvSpPr>
          <p:cNvPr id="107525" name="Text Box 5">
            <a:extLst>
              <a:ext uri="{FF2B5EF4-FFF2-40B4-BE49-F238E27FC236}">
                <a16:creationId xmlns:a16="http://schemas.microsoft.com/office/drawing/2014/main" id="{4BE22CB8-4EFE-2644-8A09-314DE1933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7526" name="Text Box 6">
            <a:extLst>
              <a:ext uri="{FF2B5EF4-FFF2-40B4-BE49-F238E27FC236}">
                <a16:creationId xmlns:a16="http://schemas.microsoft.com/office/drawing/2014/main" id="{4A4ABF05-9262-7740-8DC1-D95F664EA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500"/>
            <a:ext cx="567001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The magnitude of a star tells us 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far</a:t>
            </a:r>
            <a:r>
              <a:rPr lang="en-US" altLang="en-US" sz="2400" b="1" dirty="0"/>
              <a:t> the star us from us.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How </a:t>
            </a:r>
            <a:r>
              <a:rPr lang="en-US" altLang="en-US" sz="2400" b="1" i="1" dirty="0">
                <a:solidFill>
                  <a:srgbClr val="FF0000"/>
                </a:solidFill>
              </a:rPr>
              <a:t>bright</a:t>
            </a:r>
            <a:r>
              <a:rPr lang="en-US" altLang="en-US" sz="2400" b="1" dirty="0">
                <a:solidFill>
                  <a:srgbClr val="FF0000"/>
                </a:solidFill>
              </a:rPr>
              <a:t> the star appears in the sky.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How </a:t>
            </a:r>
            <a:r>
              <a:rPr lang="en-US" altLang="en-US" sz="2400" b="1" i="1" dirty="0"/>
              <a:t>bright</a:t>
            </a:r>
            <a:r>
              <a:rPr lang="en-US" altLang="en-US" sz="2400" b="1" dirty="0"/>
              <a:t> the star is in reality.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large</a:t>
            </a:r>
            <a:r>
              <a:rPr lang="en-US" altLang="en-US" sz="2400" b="1" dirty="0"/>
              <a:t> the star appears in the sky.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large</a:t>
            </a:r>
            <a:r>
              <a:rPr lang="en-US" altLang="en-US" sz="2400" b="1" dirty="0"/>
              <a:t> the star is in reality. </a:t>
            </a:r>
          </a:p>
        </p:txBody>
      </p:sp>
      <p:sp>
        <p:nvSpPr>
          <p:cNvPr id="107527" name="Text Box 7">
            <a:extLst>
              <a:ext uri="{FF2B5EF4-FFF2-40B4-BE49-F238E27FC236}">
                <a16:creationId xmlns:a16="http://schemas.microsoft.com/office/drawing/2014/main" id="{A38AC300-1F0C-B94B-AB6A-38BAAFFCA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7528" name="Text Box 8">
            <a:extLst>
              <a:ext uri="{FF2B5EF4-FFF2-40B4-BE49-F238E27FC236}">
                <a16:creationId xmlns:a16="http://schemas.microsoft.com/office/drawing/2014/main" id="{86FD1FC6-BE81-E74F-A719-3C7F3694D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7529" name="Text Box 9">
            <a:extLst>
              <a:ext uri="{FF2B5EF4-FFF2-40B4-BE49-F238E27FC236}">
                <a16:creationId xmlns:a16="http://schemas.microsoft.com/office/drawing/2014/main" id="{CD0F2E05-8889-C248-8DFB-C8495F554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7530" name="Text Box 10">
            <a:extLst>
              <a:ext uri="{FF2B5EF4-FFF2-40B4-BE49-F238E27FC236}">
                <a16:creationId xmlns:a16="http://schemas.microsoft.com/office/drawing/2014/main" id="{D0C6894B-6A33-594D-A50D-7EE9D7CD8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7531" name="Text Box 11">
            <a:extLst>
              <a:ext uri="{FF2B5EF4-FFF2-40B4-BE49-F238E27FC236}">
                <a16:creationId xmlns:a16="http://schemas.microsoft.com/office/drawing/2014/main" id="{38E67E5D-3897-A441-B404-40942D99E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7532" name="Text Box 12">
            <a:extLst>
              <a:ext uri="{FF2B5EF4-FFF2-40B4-BE49-F238E27FC236}">
                <a16:creationId xmlns:a16="http://schemas.microsoft.com/office/drawing/2014/main" id="{723A9517-6140-BF49-A7D9-6969CD68B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7533" name="Text Box 13">
            <a:extLst>
              <a:ext uri="{FF2B5EF4-FFF2-40B4-BE49-F238E27FC236}">
                <a16:creationId xmlns:a16="http://schemas.microsoft.com/office/drawing/2014/main" id="{CA206FE6-4A6E-714A-8141-F6916B971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7534" name="Text Box 14">
            <a:extLst>
              <a:ext uri="{FF2B5EF4-FFF2-40B4-BE49-F238E27FC236}">
                <a16:creationId xmlns:a16="http://schemas.microsoft.com/office/drawing/2014/main" id="{AE5CAE35-6639-6143-85D5-AB2F9EA33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7535" name="Text Box 15">
            <a:extLst>
              <a:ext uri="{FF2B5EF4-FFF2-40B4-BE49-F238E27FC236}">
                <a16:creationId xmlns:a16="http://schemas.microsoft.com/office/drawing/2014/main" id="{BAC87AB5-698B-9F4F-A206-DA4194682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7536" name="Text Box 16">
            <a:extLst>
              <a:ext uri="{FF2B5EF4-FFF2-40B4-BE49-F238E27FC236}">
                <a16:creationId xmlns:a16="http://schemas.microsoft.com/office/drawing/2014/main" id="{EE8753C4-3DCF-C347-8C64-C1B9907D1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7537" name="Text Box 17">
            <a:extLst>
              <a:ext uri="{FF2B5EF4-FFF2-40B4-BE49-F238E27FC236}">
                <a16:creationId xmlns:a16="http://schemas.microsoft.com/office/drawing/2014/main" id="{CC123158-C3D7-6145-B622-FEA634269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7538" name="Text Box 18">
            <a:extLst>
              <a:ext uri="{FF2B5EF4-FFF2-40B4-BE49-F238E27FC236}">
                <a16:creationId xmlns:a16="http://schemas.microsoft.com/office/drawing/2014/main" id="{404E656B-2F0A-784C-A9BD-2D4C7ABFA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7539" name="Text Box 19">
            <a:extLst>
              <a:ext uri="{FF2B5EF4-FFF2-40B4-BE49-F238E27FC236}">
                <a16:creationId xmlns:a16="http://schemas.microsoft.com/office/drawing/2014/main" id="{5FE61D48-94D3-D240-9DF9-5FAAC3A32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7540" name="Text Box 20">
            <a:extLst>
              <a:ext uri="{FF2B5EF4-FFF2-40B4-BE49-F238E27FC236}">
                <a16:creationId xmlns:a16="http://schemas.microsoft.com/office/drawing/2014/main" id="{766EEBFB-B6C3-FA49-A5E1-AF423913F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7541" name="Text Box 21">
            <a:extLst>
              <a:ext uri="{FF2B5EF4-FFF2-40B4-BE49-F238E27FC236}">
                <a16:creationId xmlns:a16="http://schemas.microsoft.com/office/drawing/2014/main" id="{BDDEEE98-F19E-2140-AD20-9A869A7ED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7542" name="Text Box 22">
            <a:extLst>
              <a:ext uri="{FF2B5EF4-FFF2-40B4-BE49-F238E27FC236}">
                <a16:creationId xmlns:a16="http://schemas.microsoft.com/office/drawing/2014/main" id="{1A42CD28-AD2D-A846-91D6-45F5A2695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7543" name="Text Box 23">
            <a:extLst>
              <a:ext uri="{FF2B5EF4-FFF2-40B4-BE49-F238E27FC236}">
                <a16:creationId xmlns:a16="http://schemas.microsoft.com/office/drawing/2014/main" id="{8B515882-6998-6848-A261-F88DD8872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7544" name="Text Box 24">
            <a:extLst>
              <a:ext uri="{FF2B5EF4-FFF2-40B4-BE49-F238E27FC236}">
                <a16:creationId xmlns:a16="http://schemas.microsoft.com/office/drawing/2014/main" id="{35E81844-A5D2-6C4E-BA24-2F7E17AE6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7545" name="Text Box 25">
            <a:extLst>
              <a:ext uri="{FF2B5EF4-FFF2-40B4-BE49-F238E27FC236}">
                <a16:creationId xmlns:a16="http://schemas.microsoft.com/office/drawing/2014/main" id="{19BA498F-B449-C243-A1E9-479138F0B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7546" name="Text Box 26">
            <a:extLst>
              <a:ext uri="{FF2B5EF4-FFF2-40B4-BE49-F238E27FC236}">
                <a16:creationId xmlns:a16="http://schemas.microsoft.com/office/drawing/2014/main" id="{5E4ED481-91D8-574B-B6FE-CE1668442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7547" name="Text Box 27">
            <a:extLst>
              <a:ext uri="{FF2B5EF4-FFF2-40B4-BE49-F238E27FC236}">
                <a16:creationId xmlns:a16="http://schemas.microsoft.com/office/drawing/2014/main" id="{AC0D02CA-6FD3-2547-87B1-04FD2598D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7548" name="Text Box 28">
            <a:extLst>
              <a:ext uri="{FF2B5EF4-FFF2-40B4-BE49-F238E27FC236}">
                <a16:creationId xmlns:a16="http://schemas.microsoft.com/office/drawing/2014/main" id="{A076E715-9671-AA4B-B988-6F6C2032D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7549" name="Text Box 29">
            <a:extLst>
              <a:ext uri="{FF2B5EF4-FFF2-40B4-BE49-F238E27FC236}">
                <a16:creationId xmlns:a16="http://schemas.microsoft.com/office/drawing/2014/main" id="{27E15152-5BE3-A74B-8D71-9E6AAE389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7550" name="Text Box 30">
            <a:extLst>
              <a:ext uri="{FF2B5EF4-FFF2-40B4-BE49-F238E27FC236}">
                <a16:creationId xmlns:a16="http://schemas.microsoft.com/office/drawing/2014/main" id="{DA9582D7-1F71-C842-8968-CC148692A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7551" name="Text Box 31">
            <a:extLst>
              <a:ext uri="{FF2B5EF4-FFF2-40B4-BE49-F238E27FC236}">
                <a16:creationId xmlns:a16="http://schemas.microsoft.com/office/drawing/2014/main" id="{182AFD0D-E07F-5D47-8CE2-99E3AA1C5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7552" name="Text Box 32">
            <a:extLst>
              <a:ext uri="{FF2B5EF4-FFF2-40B4-BE49-F238E27FC236}">
                <a16:creationId xmlns:a16="http://schemas.microsoft.com/office/drawing/2014/main" id="{3EA8C7D2-CF19-DF47-9AD6-1E21C9D1E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7553" name="Text Box 33">
            <a:extLst>
              <a:ext uri="{FF2B5EF4-FFF2-40B4-BE49-F238E27FC236}">
                <a16:creationId xmlns:a16="http://schemas.microsoft.com/office/drawing/2014/main" id="{05667E15-398D-CA4F-B628-A9E8A1361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7554" name="Text Box 34">
            <a:extLst>
              <a:ext uri="{FF2B5EF4-FFF2-40B4-BE49-F238E27FC236}">
                <a16:creationId xmlns:a16="http://schemas.microsoft.com/office/drawing/2014/main" id="{30269D68-A24E-D449-AF6E-D58C41825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7555" name="Text Box 35">
            <a:extLst>
              <a:ext uri="{FF2B5EF4-FFF2-40B4-BE49-F238E27FC236}">
                <a16:creationId xmlns:a16="http://schemas.microsoft.com/office/drawing/2014/main" id="{EDBAE8B5-C40F-4040-B1C5-1A276A89B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7556" name="Text Box 36">
            <a:extLst>
              <a:ext uri="{FF2B5EF4-FFF2-40B4-BE49-F238E27FC236}">
                <a16:creationId xmlns:a16="http://schemas.microsoft.com/office/drawing/2014/main" id="{8A2A2EF1-605B-034F-954D-808A8F516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  <p:extLst>
      <p:ext uri="{BB962C8B-B14F-4D97-AF65-F5344CB8AC3E}">
        <p14:creationId xmlns:p14="http://schemas.microsoft.com/office/powerpoint/2010/main" val="322621787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nimBg="1"/>
      <p:bldP spid="107523" grpId="0" animBg="1"/>
      <p:bldP spid="107525" grpId="0" animBg="1"/>
      <p:bldP spid="107526" grpId="0"/>
      <p:bldP spid="107526" grpId="1"/>
      <p:bldP spid="107527" grpId="0" animBg="1"/>
      <p:bldP spid="107528" grpId="0" animBg="1"/>
      <p:bldP spid="107529" grpId="0" animBg="1"/>
      <p:bldP spid="107530" grpId="0" animBg="1"/>
      <p:bldP spid="107531" grpId="0" animBg="1"/>
      <p:bldP spid="107532" grpId="0" animBg="1"/>
      <p:bldP spid="107533" grpId="0" animBg="1"/>
      <p:bldP spid="107534" grpId="0" animBg="1"/>
      <p:bldP spid="107535" grpId="0" animBg="1"/>
      <p:bldP spid="107536" grpId="0" animBg="1"/>
      <p:bldP spid="107537" grpId="0" animBg="1"/>
      <p:bldP spid="107538" grpId="0" animBg="1"/>
      <p:bldP spid="107539" grpId="0" animBg="1"/>
      <p:bldP spid="107540" grpId="0" animBg="1"/>
      <p:bldP spid="107541" grpId="0" animBg="1"/>
      <p:bldP spid="107542" grpId="0" animBg="1"/>
      <p:bldP spid="107543" grpId="0" animBg="1"/>
      <p:bldP spid="107544" grpId="0" animBg="1"/>
      <p:bldP spid="107545" grpId="0" animBg="1"/>
      <p:bldP spid="107546" grpId="0" animBg="1"/>
      <p:bldP spid="107547" grpId="0" animBg="1"/>
      <p:bldP spid="107548" grpId="0" animBg="1"/>
      <p:bldP spid="107549" grpId="0" animBg="1"/>
      <p:bldP spid="107550" grpId="0" animBg="1"/>
      <p:bldP spid="107551" grpId="0" animBg="1"/>
      <p:bldP spid="107552" grpId="0" animBg="1"/>
      <p:bldP spid="107553" grpId="0" animBg="1"/>
      <p:bldP spid="107554" grpId="0" animBg="1"/>
      <p:bldP spid="107555" grpId="0" animBg="1"/>
      <p:bldP spid="1075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C1E2D4D6-0123-F74A-80DA-046E656AA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D3E58580-2AA0-0D44-85E4-1469E6FFA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C64B801D-747B-B34C-BC9C-6B52C6B1E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12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7C713D62-2DD3-A84D-A548-161D8798D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37AEB632-9514-BE49-A733-10C65AA7D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500"/>
            <a:ext cx="615226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one is brighter, a 1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or a 5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and how much?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The magnitude of a star does not refer 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brightness at all, it refers to size.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The 1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</a:t>
            </a:r>
            <a:r>
              <a:rPr lang="en-US" altLang="en-US" sz="2400" b="1" dirty="0">
                <a:solidFill>
                  <a:srgbClr val="FF0000"/>
                </a:solidFill>
              </a:rPr>
              <a:t> star is much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a little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much fainter.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a little fainter.</a:t>
            </a:r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3B285DC5-BB02-F74C-B620-54871DC28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52CCEB72-1F00-064A-B78F-433D19526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1EA249EE-886C-D54E-9EED-6CCDD9664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DC77D87D-ECC2-604B-891C-89F3D97E1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2A4027BC-4F9F-8E48-B2E8-150331FBB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CEB99B6C-CD05-9B40-B70C-5FD5C7C34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4AD099D6-DDF9-0B40-9A48-E521D8CF7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8D6F9FFE-005F-BB46-9DEB-BBDE3F79B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6F62A45C-2202-0346-A949-4CD9C810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0889E25-2287-D54B-A24D-17771C097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66BE5EFB-F781-B547-94B2-2E8657CA4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99F71CA1-57AD-5F45-B34D-67B24BDB2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7B737CEE-2689-9749-9CA7-B04CC7E52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A324A739-4A6D-954E-B276-FF0A689F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8903F827-7313-3E4F-A77E-904ED0F54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87DD672B-013D-4741-9647-922CA2B73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A96C4235-6BEF-9447-80E6-06394B810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2EB9FB28-A377-334D-85F8-2E7F44DB1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1091C343-4D87-2247-8410-A6C092B2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44955873-1108-AD4F-B3ED-F960A2125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7EA0EE4D-84F4-4A40-9334-B821F75AB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D6BE0A53-EF89-C74E-8132-3B48EC707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2E85589-C225-724C-9A77-C6D707623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9D0EC6AF-A2A9-9343-909D-932FA85DC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AADC61FB-F324-0541-81A2-B9CC313B5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902645D3-6860-A74E-A813-303E100FD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04C9E99F-DC95-CC46-9B83-3981FAE5D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FC6AC6FB-CAD7-084F-B211-5B02418B9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BB880003-9AB9-F84E-B4DC-A14295FE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  <p:extLst>
      <p:ext uri="{BB962C8B-B14F-4D97-AF65-F5344CB8AC3E}">
        <p14:creationId xmlns:p14="http://schemas.microsoft.com/office/powerpoint/2010/main" val="3227536039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A547A-CE4B-FE3B-5731-C513FFE22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CD2ECD9-975C-D261-16D9-2CBAE63EE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828800"/>
            <a:ext cx="7772400" cy="2590800"/>
          </a:xfrm>
        </p:spPr>
        <p:txBody>
          <a:bodyPr/>
          <a:lstStyle/>
          <a:p>
            <a:r>
              <a:rPr lang="en-US" altLang="en-US" sz="6000" dirty="0">
                <a:solidFill>
                  <a:srgbClr val="66FFFF"/>
                </a:solidFill>
              </a:rPr>
              <a:t>Review questions coming …</a:t>
            </a:r>
            <a:endParaRPr lang="en-US" altLang="en-US" dirty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7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3C68DD23-734F-C9E3-E9CD-B1DC6EBD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1E0A9C70-AB6A-98B0-4B05-7EFD2EBE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F30E6DBE-459D-C17F-7C7A-40F61EFA9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4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7B271959-F9F6-12AE-EDF4-3F2BF20C5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34CCB4AF-60AD-755D-497E-129BAD7D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856" y="1967061"/>
            <a:ext cx="672394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The time since the end of the last ice age constitutes … percent of the age of Earth. 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99%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dirty="0">
                <a:solidFill>
                  <a:srgbClr val="00CC00"/>
                </a:solidFill>
              </a:rPr>
              <a:t> 	</a:t>
            </a:r>
            <a:r>
              <a:rPr lang="en-US" altLang="en-US" sz="2400" b="1" dirty="0"/>
              <a:t>50%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5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/>
              <a:t>10%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dirty="0"/>
              <a:t>	</a:t>
            </a:r>
            <a:r>
              <a:rPr lang="en-US" altLang="en-US" sz="2400" b="1" dirty="0"/>
              <a:t>1%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sz="2400" dirty="0">
                <a:solidFill>
                  <a:srgbClr val="FF0000"/>
                </a:solidFill>
              </a:rPr>
              <a:t>	</a:t>
            </a:r>
            <a:r>
              <a:rPr lang="en-US" altLang="en-US" sz="2400" b="1" dirty="0">
                <a:solidFill>
                  <a:srgbClr val="FF0000"/>
                </a:solidFill>
              </a:rPr>
              <a:t>0.0003%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F171201F-62A2-68EE-3867-56BAAB77C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5204EDF3-9EB2-1F8A-AD33-8CC86445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B883B7C8-A7D6-5E7E-00AA-ECBAD1AD9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E00FF4FD-2286-372C-DA57-E5695E03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4F08C0FD-6EA1-A419-52CA-F92BBEBC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7363D829-5783-6D45-AB2E-DC1997F4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AEE781BA-D89C-DE8F-7512-EB0EE9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C7774E59-D1FF-EA4B-EA39-1CF76AED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A396D8EE-9817-A2D9-F8A3-2DA6961C4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346D66C5-BB00-67F4-2A7C-DCB3B4ABA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384261B5-C384-0BE3-437A-DA0C6804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D1B98FE1-4898-5B04-E51C-6C621B183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37CA2657-2BD8-3FD8-7111-CA117852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1D92296B-4DB3-F63F-38BC-D4EDC0CE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85C9C742-C975-1779-8E9B-879C40BDD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0B97027C-FCCA-F7DF-A684-B675E085A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528FD0A4-EDA9-86C3-5E42-3FB8F3F80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55E1DF2F-DA15-43F6-78B1-240721456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183BE8A0-A01C-AF8B-469A-9B1B76124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CFA4868E-4860-AF5A-120F-246BB94D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521FC2A2-278D-304A-EEE0-B7CF0F17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0A5A0DEE-3E46-D5F1-EA5E-9671C9DD3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1D3D62CE-69B3-EF60-87E4-5D702E9B5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18A92D24-58C1-060A-82FD-AA49FD09A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09B8DDE7-EEA7-8278-41B0-18E3E352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4270B369-01F7-936C-66D0-30A94583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0539E844-C9CA-A193-EE89-2581EBA26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3E2BAC1E-647E-CA4E-9C83-ADDD5A2FA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6CF92337-05D8-8135-CBD7-C6916A25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2612" name="Text Box 36">
            <a:extLst>
              <a:ext uri="{FF2B5EF4-FFF2-40B4-BE49-F238E27FC236}">
                <a16:creationId xmlns:a16="http://schemas.microsoft.com/office/drawing/2014/main" id="{AD0AFB03-A451-ADBB-DC8B-F04E8F382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125E5FC7-FBC6-DC35-D2A7-041B8AF4F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  <p:bldP spid="1526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3C68DD23-734F-C9E3-E9CD-B1DC6EBD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1E0A9C70-AB6A-98B0-4B05-7EFD2EBE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F30E6DBE-459D-C17F-7C7A-40F61EFA9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5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7B271959-F9F6-12AE-EDF4-3F2BF20C5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34CCB4AF-60AD-755D-497E-129BAD7D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856" y="1967061"/>
            <a:ext cx="59436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Earth is … years younger than the Sun.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(A negative number means Earth is older.)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- 4.5 billion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dirty="0">
                <a:solidFill>
                  <a:srgbClr val="00CC00"/>
                </a:solidFill>
              </a:rPr>
              <a:t> 	</a:t>
            </a:r>
            <a:r>
              <a:rPr lang="en-US" altLang="en-US" sz="2400" b="1" dirty="0"/>
              <a:t>- 10 billion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>
                <a:solidFill>
                  <a:srgbClr val="FF0000"/>
                </a:solidFill>
              </a:rPr>
              <a:t>100 million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dirty="0"/>
              <a:t>	</a:t>
            </a:r>
            <a:r>
              <a:rPr lang="en-US" altLang="en-US" sz="2400" b="1" dirty="0"/>
              <a:t>2 billion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dirty="0">
                <a:solidFill>
                  <a:srgbClr val="00CC00"/>
                </a:solidFill>
              </a:rPr>
              <a:t> </a:t>
            </a:r>
            <a:r>
              <a:rPr lang="en-US" altLang="en-US" sz="2400" dirty="0"/>
              <a:t>	</a:t>
            </a:r>
            <a:r>
              <a:rPr lang="en-US" altLang="en-US" sz="2400" b="1" dirty="0"/>
              <a:t>4 billion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F171201F-62A2-68EE-3867-56BAAB77C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5204EDF3-9EB2-1F8A-AD33-8CC86445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B883B7C8-A7D6-5E7E-00AA-ECBAD1AD9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E00FF4FD-2286-372C-DA57-E5695E03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4F08C0FD-6EA1-A419-52CA-F92BBEBC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7363D829-5783-6D45-AB2E-DC1997F4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AEE781BA-D89C-DE8F-7512-EB0EE9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C7774E59-D1FF-EA4B-EA39-1CF76AED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A396D8EE-9817-A2D9-F8A3-2DA6961C4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346D66C5-BB00-67F4-2A7C-DCB3B4ABA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384261B5-C384-0BE3-437A-DA0C6804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D1B98FE1-4898-5B04-E51C-6C621B183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37CA2657-2BD8-3FD8-7111-CA117852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1D92296B-4DB3-F63F-38BC-D4EDC0CE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85C9C742-C975-1779-8E9B-879C40BDD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0B97027C-FCCA-F7DF-A684-B675E085A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528FD0A4-EDA9-86C3-5E42-3FB8F3F80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55E1DF2F-DA15-43F6-78B1-240721456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183BE8A0-A01C-AF8B-469A-9B1B76124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CFA4868E-4860-AF5A-120F-246BB94D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521FC2A2-278D-304A-EEE0-B7CF0F17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0A5A0DEE-3E46-D5F1-EA5E-9671C9DD3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1D3D62CE-69B3-EF60-87E4-5D702E9B5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18A92D24-58C1-060A-82FD-AA49FD09A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09B8DDE7-EEA7-8278-41B0-18E3E352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4270B369-01F7-936C-66D0-30A94583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0539E844-C9CA-A193-EE89-2581EBA26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3E2BAC1E-647E-CA4E-9C83-ADDD5A2FA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6CF92337-05D8-8135-CBD7-C6916A25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2612" name="Text Box 36">
            <a:extLst>
              <a:ext uri="{FF2B5EF4-FFF2-40B4-BE49-F238E27FC236}">
                <a16:creationId xmlns:a16="http://schemas.microsoft.com/office/drawing/2014/main" id="{AD0AFB03-A451-ADBB-DC8B-F04E8F382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125E5FC7-FBC6-DC35-D2A7-041B8AF4F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  <p:bldP spid="1526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3C68DD23-734F-C9E3-E9CD-B1DC6EBD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1E0A9C70-AB6A-98B0-4B05-7EFD2EBE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F30E6DBE-459D-C17F-7C7A-40F61EFA9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6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7B271959-F9F6-12AE-EDF4-3F2BF20C5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34CCB4AF-60AD-755D-497E-129BAD7D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362200"/>
            <a:ext cx="59436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Is the Seven Sisters a real object?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No, it is a constellation and constellations are not real.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dirty="0">
                <a:solidFill>
                  <a:srgbClr val="00CC00"/>
                </a:solidFill>
              </a:rPr>
              <a:t> 	</a:t>
            </a:r>
            <a:r>
              <a:rPr lang="en-US" altLang="en-US" sz="2400" b="1" dirty="0"/>
              <a:t>No. It is not a constellation, but not a real object either, because it is a gas cloud.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5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/>
              <a:t>Yes, because it is a constellation.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dirty="0">
                <a:solidFill>
                  <a:srgbClr val="FF0000"/>
                </a:solidFill>
              </a:rPr>
              <a:t>	</a:t>
            </a:r>
            <a:r>
              <a:rPr lang="en-US" altLang="en-US" sz="2400" b="1" dirty="0">
                <a:solidFill>
                  <a:srgbClr val="FF0000"/>
                </a:solidFill>
              </a:rPr>
              <a:t>Yes, because it is a star cluster.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F171201F-62A2-68EE-3867-56BAAB77C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5204EDF3-9EB2-1F8A-AD33-8CC86445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B883B7C8-A7D6-5E7E-00AA-ECBAD1AD9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E00FF4FD-2286-372C-DA57-E5695E03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4F08C0FD-6EA1-A419-52CA-F92BBEBC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7363D829-5783-6D45-AB2E-DC1997F4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AEE781BA-D89C-DE8F-7512-EB0EE9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C7774E59-D1FF-EA4B-EA39-1CF76AED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A396D8EE-9817-A2D9-F8A3-2DA6961C4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346D66C5-BB00-67F4-2A7C-DCB3B4ABA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384261B5-C384-0BE3-437A-DA0C6804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D1B98FE1-4898-5B04-E51C-6C621B183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37CA2657-2BD8-3FD8-7111-CA117852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1D92296B-4DB3-F63F-38BC-D4EDC0CE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85C9C742-C975-1779-8E9B-879C40BDD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0B97027C-FCCA-F7DF-A684-B675E085A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528FD0A4-EDA9-86C3-5E42-3FB8F3F80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55E1DF2F-DA15-43F6-78B1-240721456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183BE8A0-A01C-AF8B-469A-9B1B76124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CFA4868E-4860-AF5A-120F-246BB94D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521FC2A2-278D-304A-EEE0-B7CF0F17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0A5A0DEE-3E46-D5F1-EA5E-9671C9DD3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1D3D62CE-69B3-EF60-87E4-5D702E9B5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18A92D24-58C1-060A-82FD-AA49FD09A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09B8DDE7-EEA7-8278-41B0-18E3E352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4270B369-01F7-936C-66D0-30A94583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0539E844-C9CA-A193-EE89-2581EBA26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3E2BAC1E-647E-CA4E-9C83-ADDD5A2FA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6CF92337-05D8-8135-CBD7-C6916A25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125E5FC7-FBC6-DC35-D2A7-041B8AF4F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A911655-A275-0F44-9241-58AE93DEB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40088" y="622300"/>
            <a:ext cx="2057400" cy="1143000"/>
          </a:xfrm>
        </p:spPr>
        <p:txBody>
          <a:bodyPr/>
          <a:lstStyle/>
          <a:p>
            <a:r>
              <a:rPr lang="en-US" altLang="en-US" sz="2800">
                <a:solidFill>
                  <a:srgbClr val="00B0F0"/>
                </a:solidFill>
              </a:rPr>
              <a:t>(Hipparchos</a:t>
            </a:r>
            <a:br>
              <a:rPr lang="en-US" altLang="en-US" sz="2800">
                <a:solidFill>
                  <a:srgbClr val="00B0F0"/>
                </a:solidFill>
              </a:rPr>
            </a:br>
            <a:r>
              <a:rPr lang="en-US" altLang="en-US" sz="2800">
                <a:solidFill>
                  <a:srgbClr val="00B0F0"/>
                </a:solidFill>
              </a:rPr>
              <a:t>~ 170 BC)</a:t>
            </a:r>
            <a:endParaRPr lang="en-US" altLang="en-US"/>
          </a:p>
        </p:txBody>
      </p:sp>
      <p:sp>
        <p:nvSpPr>
          <p:cNvPr id="33795" name="Line 3">
            <a:extLst>
              <a:ext uri="{FF2B5EF4-FFF2-40B4-BE49-F238E27FC236}">
                <a16:creationId xmlns:a16="http://schemas.microsoft.com/office/drawing/2014/main" id="{13280704-483E-4D44-98E3-9471B09190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486400"/>
            <a:ext cx="1143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73CBC327-AEAC-0443-92BE-D48CE0F3A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5410200"/>
            <a:ext cx="10668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381703A3-E3C6-6043-897F-42AC31D4B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604" y="106363"/>
            <a:ext cx="42627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CC00"/>
                </a:solidFill>
              </a:rPr>
              <a:t>Recall the magnitude scale</a:t>
            </a:r>
            <a:endParaRPr lang="en-US" altLang="en-US" sz="2400" dirty="0">
              <a:solidFill>
                <a:srgbClr val="FFFF00"/>
              </a:solidFill>
            </a:endParaRPr>
          </a:p>
        </p:txBody>
      </p:sp>
      <p:pic>
        <p:nvPicPr>
          <p:cNvPr id="33798" name="Picture 6">
            <a:extLst>
              <a:ext uri="{FF2B5EF4-FFF2-40B4-BE49-F238E27FC236}">
                <a16:creationId xmlns:a16="http://schemas.microsoft.com/office/drawing/2014/main" id="{C1A627D5-8256-7A44-ADD6-C5877945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746125"/>
            <a:ext cx="2963862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7">
            <a:extLst>
              <a:ext uri="{FF2B5EF4-FFF2-40B4-BE49-F238E27FC236}">
                <a16:creationId xmlns:a16="http://schemas.microsoft.com/office/drawing/2014/main" id="{3CCCDE93-DBC9-6D45-A814-6D01DD859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216650"/>
            <a:ext cx="278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first magnitude star: m = 1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0" name="Line 8">
            <a:extLst>
              <a:ext uri="{FF2B5EF4-FFF2-40B4-BE49-F238E27FC236}">
                <a16:creationId xmlns:a16="http://schemas.microsoft.com/office/drawing/2014/main" id="{D6DFEDF6-0A30-D942-9473-23B0417317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5715000"/>
            <a:ext cx="45720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C91DDE58-F8F3-8B43-983B-1412E7D37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650" y="5715000"/>
            <a:ext cx="303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second magnitude star: m = 2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2" name="Line 10">
            <a:extLst>
              <a:ext uri="{FF2B5EF4-FFF2-40B4-BE49-F238E27FC236}">
                <a16:creationId xmlns:a16="http://schemas.microsoft.com/office/drawing/2014/main" id="{DFFA28D7-80A5-A047-95BE-31E252C35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4191000"/>
            <a:ext cx="2046288" cy="1676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B84BA060-B1BB-9344-B2F9-7E18A790A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025" y="5029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third magnitude star: m = 3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4" name="Line 12">
            <a:extLst>
              <a:ext uri="{FF2B5EF4-FFF2-40B4-BE49-F238E27FC236}">
                <a16:creationId xmlns:a16="http://schemas.microsoft.com/office/drawing/2014/main" id="{606C5A75-DD9E-5446-829B-F1BDBFDCFD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038600"/>
            <a:ext cx="1527175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4E9C0D17-C622-874E-800F-FB039FE5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43400"/>
            <a:ext cx="28209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fifth magnitude star: m = 5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just visible to the naked eye</a:t>
            </a:r>
          </a:p>
        </p:txBody>
      </p:sp>
      <p:sp>
        <p:nvSpPr>
          <p:cNvPr id="33806" name="Line 14">
            <a:extLst>
              <a:ext uri="{FF2B5EF4-FFF2-40B4-BE49-F238E27FC236}">
                <a16:creationId xmlns:a16="http://schemas.microsoft.com/office/drawing/2014/main" id="{342C4E95-6943-334F-9A7C-5ABD8B33B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1600" y="3657600"/>
            <a:ext cx="776288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07" name="Picture 15">
            <a:extLst>
              <a:ext uri="{FF2B5EF4-FFF2-40B4-BE49-F238E27FC236}">
                <a16:creationId xmlns:a16="http://schemas.microsoft.com/office/drawing/2014/main" id="{7B295F13-738F-8C4E-90FD-95F944AA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974725"/>
            <a:ext cx="38465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8" name="Text Box 16">
            <a:extLst>
              <a:ext uri="{FF2B5EF4-FFF2-40B4-BE49-F238E27FC236}">
                <a16:creationId xmlns:a16="http://schemas.microsoft.com/office/drawing/2014/main" id="{BD5F692B-CA7C-6040-8CDA-9201A763A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638" y="2589213"/>
            <a:ext cx="2147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The Andromeda Galaxy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m = 3</a:t>
            </a:r>
            <a:r>
              <a:rPr lang="en-US" altLang="en-US" sz="1600" baseline="40000">
                <a:solidFill>
                  <a:srgbClr val="FF0000"/>
                </a:solidFill>
              </a:rPr>
              <a:t>mg </a:t>
            </a:r>
            <a:r>
              <a:rPr lang="en-US" altLang="en-US" sz="2400"/>
              <a:t> </a:t>
            </a:r>
            <a:r>
              <a:rPr lang="en-US" altLang="en-US" sz="1600">
                <a:solidFill>
                  <a:srgbClr val="FF0000"/>
                </a:solidFill>
              </a:rPr>
              <a:t>in total</a:t>
            </a:r>
          </a:p>
        </p:txBody>
      </p:sp>
      <p:sp>
        <p:nvSpPr>
          <p:cNvPr id="33809" name="Text Box 17">
            <a:extLst>
              <a:ext uri="{FF2B5EF4-FFF2-40B4-BE49-F238E27FC236}">
                <a16:creationId xmlns:a16="http://schemas.microsoft.com/office/drawing/2014/main" id="{C59FC909-9AE8-C447-A2F2-9741DBC1E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088" y="1960563"/>
            <a:ext cx="189388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10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amateur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0" name="Line 18">
            <a:extLst>
              <a:ext uri="{FF2B5EF4-FFF2-40B4-BE49-F238E27FC236}">
                <a16:creationId xmlns:a16="http://schemas.microsoft.com/office/drawing/2014/main" id="{63ADF7B1-C41A-A94A-988C-E6CC124BA9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2057400"/>
            <a:ext cx="990600" cy="377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Text Box 19">
            <a:extLst>
              <a:ext uri="{FF2B5EF4-FFF2-40B4-BE49-F238E27FC236}">
                <a16:creationId xmlns:a16="http://schemas.microsoft.com/office/drawing/2014/main" id="{ADFC486D-9C0A-D14A-BD83-78754C90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2968625"/>
            <a:ext cx="21256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17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professional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E0385212-8984-6A4A-94F1-8CC97D013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7488" y="2362200"/>
            <a:ext cx="457200" cy="9286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Text Box 21">
            <a:extLst>
              <a:ext uri="{FF2B5EF4-FFF2-40B4-BE49-F238E27FC236}">
                <a16:creationId xmlns:a16="http://schemas.microsoft.com/office/drawing/2014/main" id="{41875F03-1EDD-1742-99C5-B9347D678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2895600" cy="24812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66FFFF"/>
                </a:solidFill>
              </a:rPr>
              <a:t>Magnitudes</a:t>
            </a:r>
            <a:r>
              <a:rPr lang="en-US" altLang="en-US" sz="2400">
                <a:solidFill>
                  <a:srgbClr val="66FFFF"/>
                </a:solidFill>
              </a:rPr>
              <a:t> mean </a:t>
            </a:r>
            <a:r>
              <a:rPr lang="en-US" altLang="en-US" sz="2400" b="1">
                <a:solidFill>
                  <a:srgbClr val="66FFFF"/>
                </a:solidFill>
              </a:rPr>
              <a:t>brightness</a:t>
            </a:r>
            <a:r>
              <a:rPr lang="en-US" altLang="en-US" sz="2400">
                <a:solidFill>
                  <a:srgbClr val="66FFFF"/>
                </a:solidFill>
              </a:rPr>
              <a:t>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The larger the number,      the fainter the object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One magnitude difference means a lot dimmer (2.5 times)</a:t>
            </a:r>
            <a:endParaRPr lang="en-US" altLang="en-US" sz="2400"/>
          </a:p>
        </p:txBody>
      </p:sp>
      <p:sp>
        <p:nvSpPr>
          <p:cNvPr id="33814" name="Text Box 22">
            <a:extLst>
              <a:ext uri="{FF2B5EF4-FFF2-40B4-BE49-F238E27FC236}">
                <a16:creationId xmlns:a16="http://schemas.microsoft.com/office/drawing/2014/main" id="{5D9BD192-6827-E846-8363-0D497E27F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6172200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m = -2.5 × lg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endParaRPr lang="en-US" altLang="en-US" sz="2400" dirty="0"/>
          </a:p>
        </p:txBody>
      </p:sp>
      <p:sp>
        <p:nvSpPr>
          <p:cNvPr id="33815" name="Text Box 24">
            <a:extLst>
              <a:ext uri="{FF2B5EF4-FFF2-40B4-BE49-F238E27FC236}">
                <a16:creationId xmlns:a16="http://schemas.microsoft.com/office/drawing/2014/main" id="{89F4EAD7-A9DD-4740-AF43-1FD0ABFA3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3246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6" name="Text Box 25">
            <a:extLst>
              <a:ext uri="{FF2B5EF4-FFF2-40B4-BE49-F238E27FC236}">
                <a16:creationId xmlns:a16="http://schemas.microsoft.com/office/drawing/2014/main" id="{4AF4920E-E64C-424C-8F2C-90DFAEE8B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6448" y="601402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__</a:t>
            </a:r>
          </a:p>
        </p:txBody>
      </p:sp>
      <p:sp>
        <p:nvSpPr>
          <p:cNvPr id="33817" name="Text Box 26">
            <a:extLst>
              <a:ext uri="{FF2B5EF4-FFF2-40B4-BE49-F238E27FC236}">
                <a16:creationId xmlns:a16="http://schemas.microsoft.com/office/drawing/2014/main" id="{6BBA04F1-B209-E74F-B7CE-0A55BF0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507163"/>
            <a:ext cx="506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CC00"/>
                </a:solidFill>
              </a:rPr>
              <a:t>Vega</a:t>
            </a:r>
          </a:p>
        </p:txBody>
      </p:sp>
      <p:sp>
        <p:nvSpPr>
          <p:cNvPr id="33818" name="Text Box 29">
            <a:extLst>
              <a:ext uri="{FF2B5EF4-FFF2-40B4-BE49-F238E27FC236}">
                <a16:creationId xmlns:a16="http://schemas.microsoft.com/office/drawing/2014/main" id="{73AD8080-E871-904D-A40D-67A53B97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0198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9" name="Oval 30">
            <a:extLst>
              <a:ext uri="{FF2B5EF4-FFF2-40B4-BE49-F238E27FC236}">
                <a16:creationId xmlns:a16="http://schemas.microsoft.com/office/drawing/2014/main" id="{0E612148-DDFC-4741-8F2A-87FA66824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19800"/>
            <a:ext cx="2590800" cy="838200"/>
          </a:xfrm>
          <a:prstGeom prst="ellips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8392250-38FA-4646-B551-DEFA4176B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239000" cy="838200"/>
          </a:xfrm>
        </p:spPr>
        <p:txBody>
          <a:bodyPr/>
          <a:lstStyle/>
          <a:p>
            <a:r>
              <a:rPr lang="en-US" altLang="en-US" sz="4000">
                <a:solidFill>
                  <a:srgbClr val="FF0000"/>
                </a:solidFill>
              </a:rPr>
              <a:t>Example: stars in the Big Dipper</a:t>
            </a:r>
            <a:endParaRPr lang="en-US" altLang="en-US" sz="4000"/>
          </a:p>
        </p:txBody>
      </p:sp>
      <p:pic>
        <p:nvPicPr>
          <p:cNvPr id="35843" name="Picture 3" descr="BigDipperSmall_275x198">
            <a:extLst>
              <a:ext uri="{FF2B5EF4-FFF2-40B4-BE49-F238E27FC236}">
                <a16:creationId xmlns:a16="http://schemas.microsoft.com/office/drawing/2014/main" id="{646213F7-6860-B043-9E29-DE3951E30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68400"/>
            <a:ext cx="71628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>
            <a:extLst>
              <a:ext uri="{FF2B5EF4-FFF2-40B4-BE49-F238E27FC236}">
                <a16:creationId xmlns:a16="http://schemas.microsoft.com/office/drawing/2014/main" id="{80E50086-0771-434E-AEF0-BE706E2DD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956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1.9 mg</a:t>
            </a:r>
            <a:endParaRPr lang="en-US" altLang="en-US" sz="2400"/>
          </a:p>
        </p:txBody>
      </p:sp>
      <p:sp>
        <p:nvSpPr>
          <p:cNvPr id="35845" name="Line 5">
            <a:extLst>
              <a:ext uri="{FF2B5EF4-FFF2-40B4-BE49-F238E27FC236}">
                <a16:creationId xmlns:a16="http://schemas.microsoft.com/office/drawing/2014/main" id="{1ABF2E55-708D-794C-8277-E1E949BFE9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" y="2362200"/>
            <a:ext cx="1295400" cy="533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A5717F15-D55E-E240-B516-D36EED4FA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624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2.2 mg</a:t>
            </a:r>
            <a:endParaRPr lang="en-US" altLang="en-US" sz="2400"/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83205895-C70E-7940-83AE-D7DE05E02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6096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4.0 mg</a:t>
            </a:r>
            <a:endParaRPr lang="en-US" altLang="en-US" sz="2400"/>
          </a:p>
        </p:txBody>
      </p:sp>
      <p:sp>
        <p:nvSpPr>
          <p:cNvPr id="35848" name="Line 8">
            <a:extLst>
              <a:ext uri="{FF2B5EF4-FFF2-40B4-BE49-F238E27FC236}">
                <a16:creationId xmlns:a16="http://schemas.microsoft.com/office/drawing/2014/main" id="{EDA54658-687D-9647-A0C4-CBD03BBE3F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914400"/>
            <a:ext cx="4114800" cy="1676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9">
            <a:extLst>
              <a:ext uri="{FF2B5EF4-FFF2-40B4-BE49-F238E27FC236}">
                <a16:creationId xmlns:a16="http://schemas.microsoft.com/office/drawing/2014/main" id="{9C79E28A-2803-324F-82DE-1E36A09AA1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2743200"/>
            <a:ext cx="2438400" cy="1219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Text Box 10">
            <a:extLst>
              <a:ext uri="{FF2B5EF4-FFF2-40B4-BE49-F238E27FC236}">
                <a16:creationId xmlns:a16="http://schemas.microsoft.com/office/drawing/2014/main" id="{BCB5D662-0513-F749-AE6D-BEF167AEC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3340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3.3 mg</a:t>
            </a:r>
            <a:endParaRPr lang="en-US" altLang="en-US" sz="2400"/>
          </a:p>
        </p:txBody>
      </p:sp>
      <p:sp>
        <p:nvSpPr>
          <p:cNvPr id="35851" name="Line 11">
            <a:extLst>
              <a:ext uri="{FF2B5EF4-FFF2-40B4-BE49-F238E27FC236}">
                <a16:creationId xmlns:a16="http://schemas.microsoft.com/office/drawing/2014/main" id="{8A94D26D-2F1F-5641-A227-6B74E61AF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4191000"/>
            <a:ext cx="3505200" cy="1143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>
            <a:extLst>
              <a:ext uri="{FF2B5EF4-FFF2-40B4-BE49-F238E27FC236}">
                <a16:creationId xmlns:a16="http://schemas.microsoft.com/office/drawing/2014/main" id="{387B7A1C-4FEA-7547-8A02-BBE9E0F8E4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5562600"/>
            <a:ext cx="381000" cy="990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Text Box 13">
            <a:extLst>
              <a:ext uri="{FF2B5EF4-FFF2-40B4-BE49-F238E27FC236}">
                <a16:creationId xmlns:a16="http://schemas.microsoft.com/office/drawing/2014/main" id="{87EB2C1C-5E29-F540-96B9-7CD917BD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64008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5.6 mg</a:t>
            </a:r>
            <a:endParaRPr lang="en-US" alt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5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215C889E-9F2E-6544-A371-5680C2F0E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59146C99-AB1D-8848-80B5-538E68E7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3" name="Rectangle 4">
            <a:extLst>
              <a:ext uri="{FF2B5EF4-FFF2-40B4-BE49-F238E27FC236}">
                <a16:creationId xmlns:a16="http://schemas.microsoft.com/office/drawing/2014/main" id="{CF7E4F7B-E1F6-C949-BDA3-B7E8370C5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A4254C5B-D6DF-6646-BE5F-CF5A5B86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D227181D-DD34-3643-AF57-EA5D9713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828800"/>
            <a:ext cx="625748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one is brighter, a 2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or a 5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The 2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</a:t>
            </a:r>
            <a:r>
              <a:rPr lang="en-US" altLang="en-US" sz="2400" b="1" dirty="0">
                <a:solidFill>
                  <a:srgbClr val="FF0000"/>
                </a:solidFill>
              </a:rPr>
              <a:t> star is brighter.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5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They are equally bright.</a:t>
            </a:r>
            <a:endParaRPr lang="en-US" altLang="en-US" sz="2400" b="1" baseline="40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Cannot tell from these numbers.</a:t>
            </a:r>
            <a:endParaRPr lang="en-US" altLang="en-US" sz="2400" b="1" baseline="40000" dirty="0"/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53AAAB15-2203-4D45-8AA6-0519A5227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7F8AA051-84D3-0649-BD50-756934B12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979CC2E8-AE28-A743-AFC7-F5FE5B2BE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91A738F6-1001-1146-93DF-1F5337C05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86E7C25B-BED7-8249-8A52-6DE27AB6B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6E4266E0-7BFC-9A42-BA4D-C950ECC9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1AFB9CF1-186C-614A-A649-D97AF959C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6FD1056E-DF66-C448-8592-5B105E25F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E7B41B14-0B22-AA46-8D7A-E76EFD350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E60DCB3-E2DD-2246-BC25-BAFE3B467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454BF1CF-5C26-D74C-8389-FAFB63D66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21DE57D3-3961-E140-9D99-1E64FA99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04A75598-CC53-CF42-9B0E-D2ED7DB5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22863ADA-F591-DD48-803A-5C8B5C498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52ADD158-13DB-D142-A1DB-91B706B73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38CCD0B9-1DF3-B146-8901-FC0946515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57102E9A-6E1C-594A-A6C7-B25334231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FB48776D-D11F-6E47-829A-EA50D6C05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9E0DC5C0-6F63-F040-91D9-44252B995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A43DDC6A-3720-744E-B1A0-0875ECA1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8E141266-9BD9-634F-AB02-503E9BC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3DED0C02-7638-DA45-A681-0F0428884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E67910C-934A-F649-B5D8-3F50734C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C209E6F4-1D30-0D4A-AA29-BDEDFDEDE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00FFC909-9317-634F-A595-ED0EA84CB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04EBD0BF-3AF8-8B45-B8C2-B09154123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9B09E5EF-9D76-3D49-865E-6523AD18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C646763A-765B-4142-B336-051654009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E6A7B3A0-6E22-2545-AB17-C1315A1B5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9604" name="Text Box 36">
            <a:extLst>
              <a:ext uri="{FF2B5EF4-FFF2-40B4-BE49-F238E27FC236}">
                <a16:creationId xmlns:a16="http://schemas.microsoft.com/office/drawing/2014/main" id="{F9C5337B-485F-E74A-9DD1-9CDF86E07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  <p:extLst>
      <p:ext uri="{BB962C8B-B14F-4D97-AF65-F5344CB8AC3E}">
        <p14:creationId xmlns:p14="http://schemas.microsoft.com/office/powerpoint/2010/main" val="2390912856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  <p:bldP spid="109604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1344</Words>
  <Application>Microsoft Macintosh PowerPoint</Application>
  <PresentationFormat>On-screen Show (4:3)</PresentationFormat>
  <Paragraphs>499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ＭＳ Ｐゴシック</vt:lpstr>
      <vt:lpstr>Arial</vt:lpstr>
      <vt:lpstr>Symbol</vt:lpstr>
      <vt:lpstr>Times</vt:lpstr>
      <vt:lpstr>Blank Presentation</vt:lpstr>
      <vt:lpstr>Setup:</vt:lpstr>
      <vt:lpstr>Review questions coming …</vt:lpstr>
      <vt:lpstr>Question 4 </vt:lpstr>
      <vt:lpstr>Question 5 </vt:lpstr>
      <vt:lpstr>Question 6 </vt:lpstr>
      <vt:lpstr>(Hipparchos ~ 170 BC)</vt:lpstr>
      <vt:lpstr>Example: stars in the Big Dipper</vt:lpstr>
      <vt:lpstr>Questions coming …</vt:lpstr>
      <vt:lpstr>Question 7</vt:lpstr>
      <vt:lpstr>Question 8 </vt:lpstr>
      <vt:lpstr>The Milky Way in Sagittarius (long exposure)</vt:lpstr>
      <vt:lpstr>Questions coming …</vt:lpstr>
      <vt:lpstr>Question 9</vt:lpstr>
      <vt:lpstr>Question 10</vt:lpstr>
      <vt:lpstr>Exercises on magnitudes 1</vt:lpstr>
      <vt:lpstr>Exercises on magnitudes 2</vt:lpstr>
      <vt:lpstr>Questions coming …</vt:lpstr>
      <vt:lpstr>Question 11</vt:lpstr>
      <vt:lpstr>Question 12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87</cp:revision>
  <dcterms:modified xsi:type="dcterms:W3CDTF">2026-09-05T02:49:48Z</dcterms:modified>
</cp:coreProperties>
</file>