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99" r:id="rId2"/>
    <p:sldId id="300" r:id="rId3"/>
    <p:sldId id="316" r:id="rId4"/>
    <p:sldId id="313" r:id="rId5"/>
    <p:sldId id="314" r:id="rId6"/>
    <p:sldId id="296" r:id="rId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02"/>
    <p:restoredTop sz="97830"/>
  </p:normalViewPr>
  <p:slideViewPr>
    <p:cSldViewPr>
      <p:cViewPr varScale="1">
        <p:scale>
          <a:sx n="127" d="100"/>
          <a:sy n="127" d="100"/>
        </p:scale>
        <p:origin x="1936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1856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6AB9525-1546-6B4B-98CE-DF6D5A5EA5A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E6E651-0801-6341-9446-4B3AF631C07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fld id="{257B0DBC-C317-114A-A340-5FF83857EC48}" type="datetimeFigureOut">
              <a:rPr lang="en-US"/>
              <a:pPr>
                <a:defRPr/>
              </a:pPr>
              <a:t>8/31/26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1A8558-0841-2547-B31D-7C43505ACC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EF87D6-40F0-FA47-BE9A-503DE52AAA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E1644E7-2956-1E4A-8A04-622635B31A9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E55DF248-FD15-394D-A2E9-D33989768AE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F2A4D83D-0DFC-F042-810D-5A48AF6A803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C8731A3A-E236-3246-B545-90C890B7CD3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39A7B249-03E7-CF40-8CBB-99034B619E3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4A760759-D041-F04F-954F-F7353DFE12B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458032D8-854D-3E4E-87C2-7ECCA4E901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69FC485-37DD-2D4E-B801-763F8444A66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>
            <a:extLst>
              <a:ext uri="{FF2B5EF4-FFF2-40B4-BE49-F238E27FC236}">
                <a16:creationId xmlns:a16="http://schemas.microsoft.com/office/drawing/2014/main" id="{FD339F1C-C7CB-9343-BF7B-E6A58E58E3A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A5F8C668-EF93-9D4C-9A81-BDF55D998B04}" type="slidenum">
              <a:rPr lang="en-US" altLang="en-US" sz="1200"/>
              <a:pPr/>
              <a:t>1</a:t>
            </a:fld>
            <a:endParaRPr lang="en-US" altLang="en-US" sz="1200"/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CB43EF29-3723-3E41-9A59-B6F3893738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E68DE75A-2C4D-5E42-9CE5-9ED6962688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DAFCC3E2-F3C1-154F-81B4-96CB408975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9B38D3AD-A71D-6041-902A-2A71C3D6F001}" type="slidenum">
              <a:rPr lang="en-US" altLang="en-US" sz="1200"/>
              <a:pPr/>
              <a:t>2</a:t>
            </a:fld>
            <a:endParaRPr lang="en-US" altLang="en-US" sz="120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7187D851-71D1-644E-A220-2500B1F805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44F2BDE8-60FE-4C4D-B667-479216B386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>
            <a:extLst>
              <a:ext uri="{FF2B5EF4-FFF2-40B4-BE49-F238E27FC236}">
                <a16:creationId xmlns:a16="http://schemas.microsoft.com/office/drawing/2014/main" id="{D4494A7F-3447-5A41-904C-BB14AA2DB3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CC5E8558-41CC-474F-B15B-5635F3644429}" type="slidenum">
              <a:rPr lang="en-US" altLang="en-US" sz="1200"/>
              <a:pPr/>
              <a:t>3</a:t>
            </a:fld>
            <a:endParaRPr lang="en-US" altLang="en-US" sz="1200"/>
          </a:p>
        </p:txBody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0941C18E-89FA-CD43-B04E-92BDDCC067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B07402B2-8126-0F40-9472-2DBFE8F682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>
            <a:extLst>
              <a:ext uri="{FF2B5EF4-FFF2-40B4-BE49-F238E27FC236}">
                <a16:creationId xmlns:a16="http://schemas.microsoft.com/office/drawing/2014/main" id="{EC329804-7CC2-3447-A6F6-B9FED5F114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0E31AA08-DEE9-4C45-91D5-609AB21835CD}" type="slidenum">
              <a:rPr lang="en-US" altLang="en-US" sz="1200"/>
              <a:pPr/>
              <a:t>4</a:t>
            </a:fld>
            <a:endParaRPr lang="en-US" altLang="en-US" sz="1200"/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63FC9BA8-3ADE-AB40-8643-D7ACD06E38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99D347C1-A7CE-0D49-AD7B-28A1C45F0A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>
            <a:extLst>
              <a:ext uri="{FF2B5EF4-FFF2-40B4-BE49-F238E27FC236}">
                <a16:creationId xmlns:a16="http://schemas.microsoft.com/office/drawing/2014/main" id="{519A8159-072C-4A47-8B0A-7997BC9D18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6FBBC709-CB6F-3A44-AEBA-6D29AD346BDF}" type="slidenum">
              <a:rPr lang="en-US" altLang="en-US" sz="1200"/>
              <a:pPr/>
              <a:t>5</a:t>
            </a:fld>
            <a:endParaRPr lang="en-US" altLang="en-US" sz="1200"/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4C11F205-25D2-6743-953C-4595C3D0C2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C7218C32-F969-134A-82EC-A97772899B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>
            <a:extLst>
              <a:ext uri="{FF2B5EF4-FFF2-40B4-BE49-F238E27FC236}">
                <a16:creationId xmlns:a16="http://schemas.microsoft.com/office/drawing/2014/main" id="{B9659074-8FB4-3947-A272-C46D80FB4F5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B830570B-9F6D-EB40-BEB8-C6AAF06C1B30}" type="slidenum">
              <a:rPr lang="en-US" altLang="en-US" sz="1200"/>
              <a:pPr/>
              <a:t>6</a:t>
            </a:fld>
            <a:endParaRPr lang="en-US" altLang="en-US" sz="1200"/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B46D0ED0-28FF-164F-8B7B-38A98764CB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19AD356A-B84E-D241-A2FF-CC9281CAD9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A013A39-E819-A84A-8CEA-FF49A0E9B4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6B162CA-69EE-274B-87A6-B38EC71D59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052E4FD-672D-8349-ADC2-95CCBBDA13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3ED5C-9253-7E4E-90F0-04AE9BC03E5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6122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AF9829F-6BCB-DA4C-A0E0-25A2A6E630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88829CB-B202-0046-B576-FD205251DF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D142970-7827-284E-BC78-001FEFC8A0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DD8E98-CFBF-8D45-B352-6935F1D411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982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96EF3D9-4BD7-E540-BEB9-7ED7DCEFCB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D026F4C-61E8-B94E-A750-D11D944024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B929691-0A2C-F946-8B66-5817A53CBB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E59AD8-1008-B24C-9CEB-08048BC764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5927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5346736-E673-294A-A542-EFB6B24358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D201440-210A-BE4A-A29E-2FC468F529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AFCFD91-A275-8F4F-AA18-F8B1D5FAC8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125BB0-A9B1-AD4C-A390-C59E61C4987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6425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FCD903C-E673-A543-B7C1-5C9A9D97E4B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B15C26C-C9A1-5745-A875-A48FD51BA6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34BF536-0FED-9F46-BE18-C968B49A1D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0E79D9-D461-0944-87B5-DE744DCED59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1786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E216A5-F1F6-3445-A9F8-4F7BEEBD72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AB4D66-D01D-C74A-8E91-37A1DBFDF0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3A7357-801B-A943-9B10-4F9D701FF7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3872EE-D0D2-2E4F-AAE6-C875D8AB2C5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6761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593598E-8164-EE47-AAC4-7962228060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DF3FE9F-DBF8-994F-8F8F-3EB90ACC3D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AB5CCF6-ACDF-394C-97E7-4F2FBF6F39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4A3A21-824F-FA46-B937-FAA2509D8C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2201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812DE68-D587-FA46-BED7-9112FB908F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F93C07F-5F4F-4946-8539-28173F11DF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0F86B9A-FE6D-F746-9E99-5759887A68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5F8CD6-71D4-1E40-B256-A87C65F500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1668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98957BD-D805-D240-8274-2806CC3166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D34392D-CBB6-0142-BA9B-A1B0F1BB27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2313973-30BF-FE4D-B537-0D48002EF1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8F2B03-9A78-B045-ADB2-46D7E3B8E3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8522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78052A-2024-E14B-96A5-9AC2621D23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576C54F-5E0D-8C4C-87C3-A7D8B3A2B9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4D57A0-0AC2-E744-84D0-30F7E766003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414A77-4078-5F43-974E-709F81E4EF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8688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AD7493D-6BA6-964B-9593-026D868F49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A4A8FA-5AA3-5944-A459-E7397ADEC0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D54C74-C17E-9C4E-B8C2-52332CBA2D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F01AFB-4535-FA4E-B002-E566528D82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2733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D2FCBDC-3486-7B4E-A888-19EA15C851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F955580-2507-024A-8059-CD9ED2521E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BD4089A-38A4-3241-8400-11DBB3EA717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D044C7F-AC29-E849-B320-0027992BDA2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73B7B0F-ACDC-7841-97B3-61B8C50D1AA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0A7408D-34B1-144E-A878-E48AB4D949D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>
            <a:extLst>
              <a:ext uri="{FF2B5EF4-FFF2-40B4-BE49-F238E27FC236}">
                <a16:creationId xmlns:a16="http://schemas.microsoft.com/office/drawing/2014/main" id="{64AF403B-96FC-7942-9150-95452A018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29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4" descr="OrionDistance">
            <a:extLst>
              <a:ext uri="{FF2B5EF4-FFF2-40B4-BE49-F238E27FC236}">
                <a16:creationId xmlns:a16="http://schemas.microsoft.com/office/drawing/2014/main" id="{98A83A1D-BCB2-CB47-BF92-3AC951400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133850"/>
            <a:ext cx="5715000" cy="272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Rectangle 2">
            <a:extLst>
              <a:ext uri="{FF2B5EF4-FFF2-40B4-BE49-F238E27FC236}">
                <a16:creationId xmlns:a16="http://schemas.microsoft.com/office/drawing/2014/main" id="{B0FEF947-D088-F541-ACC8-F7F02CDC2C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762000"/>
          </a:xfrm>
        </p:spPr>
        <p:txBody>
          <a:bodyPr/>
          <a:lstStyle/>
          <a:p>
            <a:r>
              <a:rPr lang="en-US" altLang="en-US">
                <a:solidFill>
                  <a:srgbClr val="FF0000"/>
                </a:solidFill>
              </a:rPr>
              <a:t>Constellations and designations of stars</a:t>
            </a:r>
            <a:endParaRPr lang="en-US" altLang="en-US"/>
          </a:p>
        </p:txBody>
      </p:sp>
      <p:sp>
        <p:nvSpPr>
          <p:cNvPr id="19461" name="Text Box 5">
            <a:extLst>
              <a:ext uri="{FF2B5EF4-FFF2-40B4-BE49-F238E27FC236}">
                <a16:creationId xmlns:a16="http://schemas.microsoft.com/office/drawing/2014/main" id="{9F861688-8DAD-774D-B800-16A44617D4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066800"/>
            <a:ext cx="376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FF00"/>
                </a:solidFill>
                <a:latin typeface="Symbol" pitchFamily="2" charset="2"/>
                <a:sym typeface="Symbol" pitchFamily="2" charset="2"/>
              </a:rPr>
              <a:t></a:t>
            </a:r>
            <a:endParaRPr lang="en-US" altLang="en-US" sz="2400"/>
          </a:p>
        </p:txBody>
      </p:sp>
      <p:sp>
        <p:nvSpPr>
          <p:cNvPr id="19462" name="Text Box 6">
            <a:extLst>
              <a:ext uri="{FF2B5EF4-FFF2-40B4-BE49-F238E27FC236}">
                <a16:creationId xmlns:a16="http://schemas.microsoft.com/office/drawing/2014/main" id="{48DF9E19-AB7D-D44B-85B1-FC19B6D499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8300" y="5715000"/>
            <a:ext cx="3508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FF00"/>
                </a:solidFill>
                <a:latin typeface="Symbol" pitchFamily="2" charset="2"/>
                <a:sym typeface="Symbol" pitchFamily="2" charset="2"/>
              </a:rPr>
              <a:t></a:t>
            </a:r>
            <a:endParaRPr lang="en-US" altLang="en-US" sz="2400"/>
          </a:p>
        </p:txBody>
      </p:sp>
      <p:sp>
        <p:nvSpPr>
          <p:cNvPr id="19463" name="Text Box 7">
            <a:extLst>
              <a:ext uri="{FF2B5EF4-FFF2-40B4-BE49-F238E27FC236}">
                <a16:creationId xmlns:a16="http://schemas.microsoft.com/office/drawing/2014/main" id="{409BA50E-B422-D244-AEB0-3A1A765FD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9038" y="1752600"/>
            <a:ext cx="3095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FF00"/>
                </a:solidFill>
                <a:latin typeface="Symbol" pitchFamily="2" charset="2"/>
                <a:sym typeface="Symbol" pitchFamily="2" charset="2"/>
              </a:rPr>
              <a:t></a:t>
            </a:r>
            <a:endParaRPr lang="en-US" altLang="en-US" sz="2400"/>
          </a:p>
        </p:txBody>
      </p:sp>
      <p:sp>
        <p:nvSpPr>
          <p:cNvPr id="19464" name="Text Box 8">
            <a:extLst>
              <a:ext uri="{FF2B5EF4-FFF2-40B4-BE49-F238E27FC236}">
                <a16:creationId xmlns:a16="http://schemas.microsoft.com/office/drawing/2014/main" id="{1417EF43-9485-AE44-87A0-6ED501F053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6019800"/>
            <a:ext cx="3508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FF00"/>
                </a:solidFill>
                <a:latin typeface="Symbol" pitchFamily="2" charset="2"/>
                <a:sym typeface="Symbol" pitchFamily="2" charset="2"/>
              </a:rPr>
              <a:t></a:t>
            </a:r>
            <a:endParaRPr lang="en-US" altLang="en-US" sz="2400"/>
          </a:p>
        </p:txBody>
      </p:sp>
      <p:sp>
        <p:nvSpPr>
          <p:cNvPr id="19465" name="Text Box 9">
            <a:extLst>
              <a:ext uri="{FF2B5EF4-FFF2-40B4-BE49-F238E27FC236}">
                <a16:creationId xmlns:a16="http://schemas.microsoft.com/office/drawing/2014/main" id="{A30DBA7D-F698-1A41-BB31-B10F27FD21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3962400"/>
            <a:ext cx="334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FF00"/>
                </a:solidFill>
                <a:latin typeface="Symbol" pitchFamily="2" charset="2"/>
                <a:sym typeface="Symbol" pitchFamily="2" charset="2"/>
              </a:rPr>
              <a:t></a:t>
            </a:r>
            <a:endParaRPr lang="en-US" altLang="en-US" sz="2400"/>
          </a:p>
        </p:txBody>
      </p:sp>
      <p:sp>
        <p:nvSpPr>
          <p:cNvPr id="19466" name="Text Box 10">
            <a:extLst>
              <a:ext uri="{FF2B5EF4-FFF2-40B4-BE49-F238E27FC236}">
                <a16:creationId xmlns:a16="http://schemas.microsoft.com/office/drawing/2014/main" id="{D7C110B6-28E9-024A-917A-A40BF16108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4288" y="762000"/>
            <a:ext cx="4343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66FFFF"/>
                </a:solidFill>
              </a:rPr>
              <a:t>Constellation = random collection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66FFFF"/>
                </a:solidFill>
              </a:rPr>
              <a:t> of stars (figure)</a:t>
            </a:r>
            <a:endParaRPr lang="en-US" altLang="en-US" sz="2400"/>
          </a:p>
        </p:txBody>
      </p:sp>
      <p:sp>
        <p:nvSpPr>
          <p:cNvPr id="19467" name="Text Box 11">
            <a:extLst>
              <a:ext uri="{FF2B5EF4-FFF2-40B4-BE49-F238E27FC236}">
                <a16:creationId xmlns:a16="http://schemas.microsoft.com/office/drawing/2014/main" id="{7F02A969-E163-0246-ABB2-11D2301866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1752600"/>
            <a:ext cx="539750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FF00"/>
                </a:solidFill>
              </a:rPr>
              <a:t>Stars</a:t>
            </a:r>
            <a:r>
              <a:rPr lang="ja-JP" altLang="en-US" sz="2400">
                <a:solidFill>
                  <a:srgbClr val="FFFF00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400">
                <a:solidFill>
                  <a:srgbClr val="FFFF00"/>
                </a:solidFill>
              </a:rPr>
              <a:t> names: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FF00"/>
                </a:solidFill>
              </a:rPr>
              <a:t>Greek letter + constellation name</a:t>
            </a:r>
          </a:p>
          <a:p>
            <a:pPr algn="ctr">
              <a:spcBef>
                <a:spcPct val="0"/>
              </a:spcBef>
              <a:buFont typeface="Symbol" pitchFamily="2" charset="2"/>
              <a:buChar char="a"/>
            </a:pPr>
            <a:r>
              <a:rPr lang="en-US" altLang="en-US" sz="2400">
                <a:solidFill>
                  <a:srgbClr val="FFFF00"/>
                </a:solidFill>
              </a:rPr>
              <a:t> Orionis (= Betelgeuse)</a:t>
            </a:r>
          </a:p>
          <a:p>
            <a:pPr algn="ctr">
              <a:spcBef>
                <a:spcPct val="0"/>
              </a:spcBef>
              <a:buFont typeface="Symbol" pitchFamily="2" charset="2"/>
              <a:buNone/>
            </a:pPr>
            <a:r>
              <a:rPr lang="en-US" altLang="en-US" sz="2400">
                <a:solidFill>
                  <a:srgbClr val="FFFF00"/>
                </a:solidFill>
              </a:rPr>
              <a:t> </a:t>
            </a:r>
            <a:r>
              <a:rPr lang="en-US" altLang="en-US" sz="2400">
                <a:solidFill>
                  <a:srgbClr val="FFFF00"/>
                </a:solidFill>
                <a:latin typeface="Symbol" pitchFamily="2" charset="2"/>
                <a:sym typeface="Symbol" pitchFamily="2" charset="2"/>
              </a:rPr>
              <a:t></a:t>
            </a:r>
            <a:r>
              <a:rPr lang="en-US" altLang="en-US" sz="2400">
                <a:solidFill>
                  <a:srgbClr val="FFFF00"/>
                </a:solidFill>
              </a:rPr>
              <a:t> Orionis (</a:t>
            </a:r>
            <a:r>
              <a:rPr lang="en-US" altLang="en-US" sz="2400">
                <a:solidFill>
                  <a:srgbClr val="FFFF00"/>
                </a:solidFill>
                <a:sym typeface="Symbol" pitchFamily="2" charset="2"/>
              </a:rPr>
              <a:t></a:t>
            </a:r>
            <a:r>
              <a:rPr lang="en-US" altLang="en-US" sz="2400">
                <a:solidFill>
                  <a:srgbClr val="FFFF00"/>
                </a:solidFill>
              </a:rPr>
              <a:t> No special name) </a:t>
            </a:r>
          </a:p>
          <a:p>
            <a:pPr algn="ctr">
              <a:spcBef>
                <a:spcPct val="0"/>
              </a:spcBef>
              <a:buFont typeface="Symbol" pitchFamily="2" charset="2"/>
              <a:buNone/>
            </a:pPr>
            <a:r>
              <a:rPr lang="en-US" altLang="en-US" sz="2400">
                <a:solidFill>
                  <a:srgbClr val="FFFF00"/>
                </a:solidFill>
                <a:latin typeface="Symbol" pitchFamily="2" charset="2"/>
                <a:sym typeface="Symbol" pitchFamily="2" charset="2"/>
              </a:rPr>
              <a:t></a:t>
            </a:r>
            <a:r>
              <a:rPr lang="en-US" altLang="en-US" sz="2400">
                <a:solidFill>
                  <a:srgbClr val="FFFF00"/>
                </a:solidFill>
              </a:rPr>
              <a:t> Canis Majoris (= Sirius)</a:t>
            </a:r>
            <a:endParaRPr lang="en-US" altLang="en-US"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7ABBFAD5-D8DF-5C4E-9742-F90F5F7105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6626" y="152400"/>
            <a:ext cx="3429000" cy="609600"/>
          </a:xfrm>
        </p:spPr>
        <p:txBody>
          <a:bodyPr/>
          <a:lstStyle/>
          <a:p>
            <a:r>
              <a:rPr lang="en-US" altLang="en-US" sz="3200" b="1" dirty="0">
                <a:solidFill>
                  <a:srgbClr val="00B0F0"/>
                </a:solidFill>
              </a:rPr>
              <a:t>More star names - examples</a:t>
            </a:r>
            <a:endParaRPr lang="en-US" altLang="en-US" dirty="0">
              <a:solidFill>
                <a:srgbClr val="00B0F0"/>
              </a:solidFill>
            </a:endParaRPr>
          </a:p>
        </p:txBody>
      </p:sp>
      <p:sp>
        <p:nvSpPr>
          <p:cNvPr id="21507" name="Text Box 4">
            <a:extLst>
              <a:ext uri="{FF2B5EF4-FFF2-40B4-BE49-F238E27FC236}">
                <a16:creationId xmlns:a16="http://schemas.microsoft.com/office/drawing/2014/main" id="{09D30515-EEDE-9C48-84D9-87D0375A30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85800"/>
            <a:ext cx="342900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0000"/>
                </a:solidFill>
              </a:rPr>
              <a:t>Find:</a:t>
            </a:r>
            <a:r>
              <a:rPr lang="en-US" altLang="en-US" sz="2400" dirty="0">
                <a:solidFill>
                  <a:srgbClr val="66FFFF"/>
                </a:solidFill>
              </a:rPr>
              <a:t> </a:t>
            </a:r>
          </a:p>
          <a:p>
            <a:pPr>
              <a:spcBef>
                <a:spcPct val="50000"/>
              </a:spcBef>
              <a:buFont typeface="Symbol" pitchFamily="2" charset="2"/>
              <a:buChar char="b"/>
            </a:pPr>
            <a:r>
              <a:rPr lang="en-US" altLang="en-US" sz="2400" dirty="0">
                <a:solidFill>
                  <a:srgbClr val="FFFF00"/>
                </a:solidFill>
              </a:rPr>
              <a:t> </a:t>
            </a:r>
            <a:r>
              <a:rPr lang="en-US" altLang="en-US" sz="2400" dirty="0" err="1">
                <a:solidFill>
                  <a:srgbClr val="FFFF00"/>
                </a:solidFill>
              </a:rPr>
              <a:t>Leporis</a:t>
            </a:r>
            <a:endParaRPr lang="en-US" altLang="en-US" sz="2400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  <a:buFont typeface="Symbol" pitchFamily="2" charset="2"/>
              <a:buChar char="m"/>
            </a:pPr>
            <a:r>
              <a:rPr lang="en-US" altLang="en-US" sz="2400" dirty="0">
                <a:solidFill>
                  <a:srgbClr val="FFFF00"/>
                </a:solidFill>
              </a:rPr>
              <a:t> </a:t>
            </a:r>
            <a:r>
              <a:rPr lang="en-US" altLang="en-US" sz="2400" dirty="0" err="1">
                <a:solidFill>
                  <a:srgbClr val="FFFF00"/>
                </a:solidFill>
              </a:rPr>
              <a:t>Geminorum</a:t>
            </a:r>
            <a:endParaRPr lang="en-US" altLang="en-US" sz="2400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  <a:buFont typeface="Symbol" pitchFamily="2" charset="2"/>
              <a:buChar char="b"/>
            </a:pPr>
            <a:r>
              <a:rPr lang="en-US" altLang="en-US" sz="2400" dirty="0">
                <a:solidFill>
                  <a:srgbClr val="FFFF00"/>
                </a:solidFill>
              </a:rPr>
              <a:t> Tauri</a:t>
            </a:r>
            <a:endParaRPr lang="en-US" altLang="en-US" sz="2400" dirty="0">
              <a:solidFill>
                <a:srgbClr val="66FFFF"/>
              </a:solidFill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0000"/>
                </a:solidFill>
              </a:rPr>
              <a:t>A few distances:</a:t>
            </a:r>
            <a:r>
              <a:rPr lang="en-US" altLang="en-US" sz="2400" dirty="0">
                <a:solidFill>
                  <a:srgbClr val="66FFFF"/>
                </a:solidFill>
              </a:rPr>
              <a:t> </a:t>
            </a:r>
          </a:p>
          <a:p>
            <a:pPr>
              <a:spcBef>
                <a:spcPct val="50000"/>
              </a:spcBef>
              <a:buFont typeface="Symbol" pitchFamily="2" charset="2"/>
              <a:buChar char="a"/>
            </a:pPr>
            <a:r>
              <a:rPr lang="en-US" altLang="en-US" sz="2400" dirty="0">
                <a:solidFill>
                  <a:srgbClr val="FFFF00"/>
                </a:solidFill>
              </a:rPr>
              <a:t> </a:t>
            </a:r>
            <a:r>
              <a:rPr lang="en-US" altLang="en-US" sz="2000" dirty="0">
                <a:solidFill>
                  <a:srgbClr val="FFFF00"/>
                </a:solidFill>
              </a:rPr>
              <a:t>Canis </a:t>
            </a:r>
            <a:r>
              <a:rPr lang="en-US" altLang="en-US" sz="2000" dirty="0" err="1">
                <a:solidFill>
                  <a:srgbClr val="FFFF00"/>
                </a:solidFill>
              </a:rPr>
              <a:t>Maioris</a:t>
            </a:r>
            <a:r>
              <a:rPr lang="en-US" altLang="en-US" sz="2400" dirty="0">
                <a:solidFill>
                  <a:srgbClr val="FFFF00"/>
                </a:solidFill>
              </a:rPr>
              <a:t> - 9 </a:t>
            </a:r>
            <a:r>
              <a:rPr lang="en-US" altLang="en-US" sz="2400" dirty="0" err="1">
                <a:solidFill>
                  <a:srgbClr val="FFFF00"/>
                </a:solidFill>
              </a:rPr>
              <a:t>ly</a:t>
            </a:r>
            <a:r>
              <a:rPr lang="en-US" altLang="en-US" sz="2400" dirty="0">
                <a:solidFill>
                  <a:srgbClr val="FFFF00"/>
                </a:solidFill>
              </a:rPr>
              <a:t> </a:t>
            </a:r>
          </a:p>
          <a:p>
            <a:pPr>
              <a:spcBef>
                <a:spcPct val="50000"/>
              </a:spcBef>
              <a:buFont typeface="Symbol" pitchFamily="2" charset="2"/>
              <a:buNone/>
            </a:pPr>
            <a:r>
              <a:rPr lang="en-US" altLang="en-US" sz="2400" dirty="0">
                <a:solidFill>
                  <a:srgbClr val="FFFF00"/>
                </a:solidFill>
                <a:latin typeface="Symbol" pitchFamily="2" charset="2"/>
                <a:sym typeface="Symbol" pitchFamily="2" charset="2"/>
              </a:rPr>
              <a:t></a:t>
            </a:r>
            <a:r>
              <a:rPr lang="en-US" altLang="en-US" sz="2400" dirty="0">
                <a:solidFill>
                  <a:srgbClr val="FFFF00"/>
                </a:solidFill>
              </a:rPr>
              <a:t> </a:t>
            </a:r>
            <a:r>
              <a:rPr lang="en-US" altLang="en-US" sz="2000" dirty="0">
                <a:solidFill>
                  <a:srgbClr val="FFFF00"/>
                </a:solidFill>
              </a:rPr>
              <a:t>Canis </a:t>
            </a:r>
            <a:r>
              <a:rPr lang="en-US" altLang="en-US" sz="2000" dirty="0" err="1">
                <a:solidFill>
                  <a:srgbClr val="FFFF00"/>
                </a:solidFill>
              </a:rPr>
              <a:t>Maioris</a:t>
            </a:r>
            <a:r>
              <a:rPr lang="en-US" altLang="en-US" sz="2400" dirty="0">
                <a:solidFill>
                  <a:srgbClr val="FFFF00"/>
                </a:solidFill>
              </a:rPr>
              <a:t> - 500 </a:t>
            </a:r>
            <a:r>
              <a:rPr lang="en-US" altLang="en-US" sz="2400" dirty="0" err="1">
                <a:solidFill>
                  <a:srgbClr val="FFFF00"/>
                </a:solidFill>
              </a:rPr>
              <a:t>ly</a:t>
            </a:r>
            <a:endParaRPr lang="en-US" altLang="en-US" sz="2400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  <a:buFont typeface="Symbol" pitchFamily="2" charset="2"/>
              <a:buNone/>
            </a:pPr>
            <a:r>
              <a:rPr lang="en-US" altLang="en-US" sz="2400" dirty="0">
                <a:solidFill>
                  <a:srgbClr val="FFFF00"/>
                </a:solidFill>
                <a:latin typeface="Symbol" pitchFamily="2" charset="2"/>
                <a:sym typeface="Symbol" pitchFamily="2" charset="2"/>
              </a:rPr>
              <a:t></a:t>
            </a:r>
            <a:r>
              <a:rPr lang="en-US" altLang="en-US" sz="2400" dirty="0">
                <a:solidFill>
                  <a:srgbClr val="FFFF00"/>
                </a:solidFill>
              </a:rPr>
              <a:t> </a:t>
            </a:r>
            <a:r>
              <a:rPr lang="en-US" altLang="en-US" sz="2000" dirty="0">
                <a:solidFill>
                  <a:srgbClr val="FFFF00"/>
                </a:solidFill>
              </a:rPr>
              <a:t>Canis </a:t>
            </a:r>
            <a:r>
              <a:rPr lang="en-US" altLang="en-US" sz="2000" dirty="0" err="1">
                <a:solidFill>
                  <a:srgbClr val="FFFF00"/>
                </a:solidFill>
              </a:rPr>
              <a:t>Maioris</a:t>
            </a:r>
            <a:r>
              <a:rPr lang="en-US" altLang="en-US" sz="2400" dirty="0">
                <a:solidFill>
                  <a:srgbClr val="FFFF00"/>
                </a:solidFill>
              </a:rPr>
              <a:t> - 1,800 </a:t>
            </a:r>
            <a:r>
              <a:rPr lang="en-US" altLang="en-US" sz="2400" dirty="0" err="1">
                <a:solidFill>
                  <a:srgbClr val="FFFF00"/>
                </a:solidFill>
              </a:rPr>
              <a:t>ly</a:t>
            </a:r>
            <a:endParaRPr lang="en-US" altLang="en-US" sz="2400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  <a:buFont typeface="Symbol" pitchFamily="2" charset="2"/>
              <a:buChar char="e"/>
            </a:pPr>
            <a:r>
              <a:rPr lang="en-US" altLang="en-US" sz="2000" dirty="0">
                <a:solidFill>
                  <a:srgbClr val="FFFF00"/>
                </a:solidFill>
              </a:rPr>
              <a:t> Canis </a:t>
            </a:r>
            <a:r>
              <a:rPr lang="en-US" altLang="en-US" sz="2000" dirty="0" err="1">
                <a:solidFill>
                  <a:srgbClr val="FFFF00"/>
                </a:solidFill>
              </a:rPr>
              <a:t>Maioris</a:t>
            </a:r>
            <a:r>
              <a:rPr lang="en-US" altLang="en-US" sz="2400" dirty="0">
                <a:solidFill>
                  <a:srgbClr val="FFFF00"/>
                </a:solidFill>
              </a:rPr>
              <a:t> - 430 </a:t>
            </a:r>
            <a:r>
              <a:rPr lang="en-US" altLang="en-US" sz="2400" dirty="0" err="1">
                <a:solidFill>
                  <a:srgbClr val="FFFF00"/>
                </a:solidFill>
              </a:rPr>
              <a:t>ly</a:t>
            </a:r>
            <a:endParaRPr lang="en-US" altLang="en-US" sz="2400" dirty="0">
              <a:solidFill>
                <a:srgbClr val="66FFFF"/>
              </a:solidFill>
            </a:endParaRPr>
          </a:p>
          <a:p>
            <a:pPr>
              <a:spcBef>
                <a:spcPct val="50000"/>
              </a:spcBef>
              <a:buFont typeface="Symbol" pitchFamily="2" charset="2"/>
              <a:buNone/>
            </a:pPr>
            <a:r>
              <a:rPr lang="en-US" altLang="en-US" sz="2000" dirty="0">
                <a:solidFill>
                  <a:srgbClr val="66FFFF"/>
                </a:solidFill>
              </a:rPr>
              <a:t>95% of the 5,000 naked-eye stars are at 50 to 500 </a:t>
            </a:r>
            <a:r>
              <a:rPr lang="en-US" altLang="en-US" sz="2000" dirty="0" err="1">
                <a:solidFill>
                  <a:srgbClr val="66FFFF"/>
                </a:solidFill>
              </a:rPr>
              <a:t>ly</a:t>
            </a:r>
            <a:r>
              <a:rPr lang="en-US" altLang="en-US" sz="2000" dirty="0">
                <a:solidFill>
                  <a:srgbClr val="66FFFF"/>
                </a:solidFill>
              </a:rPr>
              <a:t>: </a:t>
            </a:r>
          </a:p>
          <a:p>
            <a:pPr>
              <a:spcBef>
                <a:spcPct val="50000"/>
              </a:spcBef>
              <a:buFont typeface="Symbol" pitchFamily="2" charset="2"/>
              <a:buNone/>
            </a:pPr>
            <a:r>
              <a:rPr lang="en-US" altLang="en-US" sz="2000" dirty="0">
                <a:solidFill>
                  <a:srgbClr val="66FFFF"/>
                </a:solidFill>
              </a:rPr>
              <a:t>   in the </a:t>
            </a:r>
            <a:r>
              <a:rPr lang="en-US" altLang="en-US" sz="2000" i="1" dirty="0">
                <a:solidFill>
                  <a:srgbClr val="66FFFF"/>
                </a:solidFill>
              </a:rPr>
              <a:t>solar neighborhood</a:t>
            </a:r>
            <a:r>
              <a:rPr lang="en-US" altLang="en-US" sz="2000" dirty="0">
                <a:solidFill>
                  <a:srgbClr val="66FFFF"/>
                </a:solidFill>
              </a:rPr>
              <a:t>.</a:t>
            </a:r>
            <a:endParaRPr lang="en-US" altLang="en-US" sz="2400" dirty="0">
              <a:solidFill>
                <a:srgbClr val="66FFFF"/>
              </a:solidFill>
            </a:endParaRPr>
          </a:p>
        </p:txBody>
      </p:sp>
      <p:pic>
        <p:nvPicPr>
          <p:cNvPr id="21508" name="Picture 1">
            <a:extLst>
              <a:ext uri="{FF2B5EF4-FFF2-40B4-BE49-F238E27FC236}">
                <a16:creationId xmlns:a16="http://schemas.microsoft.com/office/drawing/2014/main" id="{5054A833-FFDE-304E-9DCA-C5279E306C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450" y="0"/>
            <a:ext cx="54165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6DCF0831-C13E-AC44-A885-C6A2D444DA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3048000"/>
            <a:ext cx="7772400" cy="1143000"/>
          </a:xfrm>
        </p:spPr>
        <p:txBody>
          <a:bodyPr/>
          <a:lstStyle/>
          <a:p>
            <a:r>
              <a:rPr lang="en-US" altLang="en-US" sz="6000">
                <a:solidFill>
                  <a:srgbClr val="66FFFF"/>
                </a:solidFill>
              </a:rPr>
              <a:t>Questions coming …</a:t>
            </a:r>
            <a:endParaRPr lang="en-US" altLang="en-US">
              <a:solidFill>
                <a:srgbClr val="66FF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ext Box 2">
            <a:extLst>
              <a:ext uri="{FF2B5EF4-FFF2-40B4-BE49-F238E27FC236}">
                <a16:creationId xmlns:a16="http://schemas.microsoft.com/office/drawing/2014/main" id="{5C020D66-0BED-6547-BD22-B5BA7110CF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 b="1">
                <a:solidFill>
                  <a:srgbClr val="FF0000"/>
                </a:solidFill>
              </a:rPr>
              <a:t> </a:t>
            </a:r>
            <a:endParaRPr lang="en-US" altLang="en-US" sz="6000" b="1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rgbClr val="FF0000"/>
                </a:solidFill>
              </a:rPr>
              <a:t>sec</a:t>
            </a:r>
            <a:r>
              <a:rPr lang="en-US" altLang="en-US" sz="9600" b="1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99331" name="Text Box 3">
            <a:extLst>
              <a:ext uri="{FF2B5EF4-FFF2-40B4-BE49-F238E27FC236}">
                <a16:creationId xmlns:a16="http://schemas.microsoft.com/office/drawing/2014/main" id="{C971C5EA-262C-0F41-AA4E-2F93011D0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27652" name="Rectangle 4">
            <a:extLst>
              <a:ext uri="{FF2B5EF4-FFF2-40B4-BE49-F238E27FC236}">
                <a16:creationId xmlns:a16="http://schemas.microsoft.com/office/drawing/2014/main" id="{8F895126-620F-F74D-9B36-5183B7B0B1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r>
              <a:rPr lang="en-US" altLang="en-US" sz="6000" b="1" dirty="0">
                <a:solidFill>
                  <a:srgbClr val="FF0000"/>
                </a:solidFill>
              </a:rPr>
              <a:t>Question 7</a:t>
            </a:r>
          </a:p>
        </p:txBody>
      </p:sp>
      <p:sp>
        <p:nvSpPr>
          <p:cNvPr id="99333" name="Text Box 5">
            <a:extLst>
              <a:ext uri="{FF2B5EF4-FFF2-40B4-BE49-F238E27FC236}">
                <a16:creationId xmlns:a16="http://schemas.microsoft.com/office/drawing/2014/main" id="{EA2B640E-0B30-FB47-A3BC-4B0B9F17DF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99334" name="Text Box 6">
            <a:extLst>
              <a:ext uri="{FF2B5EF4-FFF2-40B4-BE49-F238E27FC236}">
                <a16:creationId xmlns:a16="http://schemas.microsoft.com/office/drawing/2014/main" id="{0A10AA4D-9AF6-BC41-B28B-B620203E81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219200"/>
            <a:ext cx="5725478" cy="3662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What is </a:t>
            </a:r>
            <a:r>
              <a:rPr lang="en-US" altLang="en-US" sz="2400" b="1" dirty="0">
                <a:solidFill>
                  <a:schemeClr val="accent2"/>
                </a:solidFill>
                <a:latin typeface="Symbol" pitchFamily="2" charset="2"/>
                <a:sym typeface="Symbol" pitchFamily="2" charset="2"/>
              </a:rPr>
              <a:t></a:t>
            </a:r>
            <a:r>
              <a:rPr lang="en-US" altLang="en-US" sz="2400" b="1" dirty="0">
                <a:solidFill>
                  <a:schemeClr val="accent2"/>
                </a:solidFill>
              </a:rPr>
              <a:t> Canis </a:t>
            </a:r>
            <a:r>
              <a:rPr lang="en-US" altLang="en-US" sz="2400" b="1" dirty="0" err="1">
                <a:solidFill>
                  <a:schemeClr val="accent2"/>
                </a:solidFill>
              </a:rPr>
              <a:t>Maioris</a:t>
            </a:r>
            <a:r>
              <a:rPr lang="en-US" altLang="en-US" sz="2400" b="1" dirty="0">
                <a:solidFill>
                  <a:schemeClr val="accent2"/>
                </a:solidFill>
              </a:rPr>
              <a:t>?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b="1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A</a:t>
            </a:r>
            <a:r>
              <a:rPr lang="en-US" altLang="en-US" sz="2400" b="1" dirty="0">
                <a:solidFill>
                  <a:srgbClr val="FF0000"/>
                </a:solidFill>
              </a:rPr>
              <a:t> The name of a bright star.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B</a:t>
            </a:r>
            <a:r>
              <a:rPr lang="en-US" altLang="en-US" sz="2400" dirty="0"/>
              <a:t> </a:t>
            </a:r>
            <a:r>
              <a:rPr lang="en-US" altLang="en-US" sz="2400" b="1" dirty="0"/>
              <a:t>The name of a planet.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C</a:t>
            </a:r>
            <a:r>
              <a:rPr lang="en-US" altLang="en-US" sz="2400" dirty="0"/>
              <a:t> </a:t>
            </a:r>
            <a:r>
              <a:rPr lang="en-US" altLang="en-US" sz="2400" b="1" dirty="0"/>
              <a:t>The name of a constellation.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D</a:t>
            </a:r>
            <a:r>
              <a:rPr lang="en-US" altLang="en-US" sz="2400" b="1" dirty="0"/>
              <a:t> A galaxy.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E</a:t>
            </a:r>
            <a:r>
              <a:rPr lang="en-US" altLang="en-US" sz="2400" b="1" dirty="0"/>
              <a:t> The name of a moon revolving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/>
              <a:t>	around the planet </a:t>
            </a:r>
            <a:r>
              <a:rPr lang="en-US" altLang="en-US" sz="2400" b="1" dirty="0">
                <a:latin typeface="Symbol" pitchFamily="2" charset="2"/>
                <a:sym typeface="Symbol" pitchFamily="2" charset="2"/>
              </a:rPr>
              <a:t></a:t>
            </a:r>
            <a:r>
              <a:rPr lang="en-US" altLang="en-US" sz="2400" b="1" dirty="0"/>
              <a:t> Canis </a:t>
            </a:r>
            <a:r>
              <a:rPr lang="en-US" altLang="en-US" sz="2400" b="1" dirty="0" err="1"/>
              <a:t>Maioris</a:t>
            </a:r>
            <a:r>
              <a:rPr lang="en-US" altLang="en-US" sz="2400" b="1" dirty="0"/>
              <a:t>.</a:t>
            </a:r>
          </a:p>
        </p:txBody>
      </p:sp>
      <p:sp>
        <p:nvSpPr>
          <p:cNvPr id="99335" name="Text Box 7">
            <a:extLst>
              <a:ext uri="{FF2B5EF4-FFF2-40B4-BE49-F238E27FC236}">
                <a16:creationId xmlns:a16="http://schemas.microsoft.com/office/drawing/2014/main" id="{9C941C92-058F-694C-B2C9-3A65D12ED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99336" name="Text Box 8">
            <a:extLst>
              <a:ext uri="{FF2B5EF4-FFF2-40B4-BE49-F238E27FC236}">
                <a16:creationId xmlns:a16="http://schemas.microsoft.com/office/drawing/2014/main" id="{E0C18A00-90AD-6542-8024-A4E89B5CE4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99337" name="Text Box 9">
            <a:extLst>
              <a:ext uri="{FF2B5EF4-FFF2-40B4-BE49-F238E27FC236}">
                <a16:creationId xmlns:a16="http://schemas.microsoft.com/office/drawing/2014/main" id="{83106594-4683-B749-8C3B-42B5AC9365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99338" name="Text Box 10">
            <a:extLst>
              <a:ext uri="{FF2B5EF4-FFF2-40B4-BE49-F238E27FC236}">
                <a16:creationId xmlns:a16="http://schemas.microsoft.com/office/drawing/2014/main" id="{BBB20584-7209-1343-A994-C3481B0261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99339" name="Text Box 11">
            <a:extLst>
              <a:ext uri="{FF2B5EF4-FFF2-40B4-BE49-F238E27FC236}">
                <a16:creationId xmlns:a16="http://schemas.microsoft.com/office/drawing/2014/main" id="{30252EB9-E562-D647-ABDB-A25753C5B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99340" name="Text Box 12">
            <a:extLst>
              <a:ext uri="{FF2B5EF4-FFF2-40B4-BE49-F238E27FC236}">
                <a16:creationId xmlns:a16="http://schemas.microsoft.com/office/drawing/2014/main" id="{212E1964-EE25-154B-8982-FC85D3CB4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99341" name="Text Box 13">
            <a:extLst>
              <a:ext uri="{FF2B5EF4-FFF2-40B4-BE49-F238E27FC236}">
                <a16:creationId xmlns:a16="http://schemas.microsoft.com/office/drawing/2014/main" id="{BBE02D43-2197-CC4A-9F7E-97620DDFD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99342" name="Text Box 14">
            <a:extLst>
              <a:ext uri="{FF2B5EF4-FFF2-40B4-BE49-F238E27FC236}">
                <a16:creationId xmlns:a16="http://schemas.microsoft.com/office/drawing/2014/main" id="{A35917A0-43EA-1549-A8D6-A938255161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99343" name="Text Box 15">
            <a:extLst>
              <a:ext uri="{FF2B5EF4-FFF2-40B4-BE49-F238E27FC236}">
                <a16:creationId xmlns:a16="http://schemas.microsoft.com/office/drawing/2014/main" id="{6063F082-B1D4-0F4D-B390-86E9841F9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99344" name="Text Box 16">
            <a:extLst>
              <a:ext uri="{FF2B5EF4-FFF2-40B4-BE49-F238E27FC236}">
                <a16:creationId xmlns:a16="http://schemas.microsoft.com/office/drawing/2014/main" id="{45A02CEB-733B-514B-ACB1-9F1447D464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99345" name="Text Box 17">
            <a:extLst>
              <a:ext uri="{FF2B5EF4-FFF2-40B4-BE49-F238E27FC236}">
                <a16:creationId xmlns:a16="http://schemas.microsoft.com/office/drawing/2014/main" id="{89E70AE2-F0DB-0949-B106-88A3A14882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99346" name="Text Box 18">
            <a:extLst>
              <a:ext uri="{FF2B5EF4-FFF2-40B4-BE49-F238E27FC236}">
                <a16:creationId xmlns:a16="http://schemas.microsoft.com/office/drawing/2014/main" id="{46E187A2-1A62-4544-87A1-073D72B323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99347" name="Text Box 19">
            <a:extLst>
              <a:ext uri="{FF2B5EF4-FFF2-40B4-BE49-F238E27FC236}">
                <a16:creationId xmlns:a16="http://schemas.microsoft.com/office/drawing/2014/main" id="{F3EF8628-241A-B64E-BFAA-6B9173410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99348" name="Text Box 20">
            <a:extLst>
              <a:ext uri="{FF2B5EF4-FFF2-40B4-BE49-F238E27FC236}">
                <a16:creationId xmlns:a16="http://schemas.microsoft.com/office/drawing/2014/main" id="{10572B00-0DC7-A343-855C-FF1B84E1CF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99349" name="Text Box 21">
            <a:extLst>
              <a:ext uri="{FF2B5EF4-FFF2-40B4-BE49-F238E27FC236}">
                <a16:creationId xmlns:a16="http://schemas.microsoft.com/office/drawing/2014/main" id="{945D615A-08D0-034A-AAB1-31A50AAD46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99350" name="Text Box 22">
            <a:extLst>
              <a:ext uri="{FF2B5EF4-FFF2-40B4-BE49-F238E27FC236}">
                <a16:creationId xmlns:a16="http://schemas.microsoft.com/office/drawing/2014/main" id="{801C5C0D-7E32-2C49-9B93-400D4501EA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99351" name="Text Box 23">
            <a:extLst>
              <a:ext uri="{FF2B5EF4-FFF2-40B4-BE49-F238E27FC236}">
                <a16:creationId xmlns:a16="http://schemas.microsoft.com/office/drawing/2014/main" id="{F6FB04B5-2D16-7046-8E03-7B6671639A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99352" name="Text Box 24">
            <a:extLst>
              <a:ext uri="{FF2B5EF4-FFF2-40B4-BE49-F238E27FC236}">
                <a16:creationId xmlns:a16="http://schemas.microsoft.com/office/drawing/2014/main" id="{EF53ACEE-9E41-794B-85AF-9912FC9C3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99353" name="Text Box 25">
            <a:extLst>
              <a:ext uri="{FF2B5EF4-FFF2-40B4-BE49-F238E27FC236}">
                <a16:creationId xmlns:a16="http://schemas.microsoft.com/office/drawing/2014/main" id="{E9B51ECB-8FC7-C742-980D-5B51B65B76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99354" name="Text Box 26">
            <a:extLst>
              <a:ext uri="{FF2B5EF4-FFF2-40B4-BE49-F238E27FC236}">
                <a16:creationId xmlns:a16="http://schemas.microsoft.com/office/drawing/2014/main" id="{3B037E3C-10CC-5B40-96B8-F8C708EA81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99355" name="Text Box 27">
            <a:extLst>
              <a:ext uri="{FF2B5EF4-FFF2-40B4-BE49-F238E27FC236}">
                <a16:creationId xmlns:a16="http://schemas.microsoft.com/office/drawing/2014/main" id="{AD5F50CA-FBBC-814A-8F51-A85B93B41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99356" name="Text Box 28">
            <a:extLst>
              <a:ext uri="{FF2B5EF4-FFF2-40B4-BE49-F238E27FC236}">
                <a16:creationId xmlns:a16="http://schemas.microsoft.com/office/drawing/2014/main" id="{4A52E605-46EA-6C4E-9BE5-174E4C8085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99357" name="Text Box 29">
            <a:extLst>
              <a:ext uri="{FF2B5EF4-FFF2-40B4-BE49-F238E27FC236}">
                <a16:creationId xmlns:a16="http://schemas.microsoft.com/office/drawing/2014/main" id="{AACBC159-ACDB-8444-90D0-BBF677C75B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99358" name="Text Box 30">
            <a:extLst>
              <a:ext uri="{FF2B5EF4-FFF2-40B4-BE49-F238E27FC236}">
                <a16:creationId xmlns:a16="http://schemas.microsoft.com/office/drawing/2014/main" id="{BB262F56-266D-574B-A9FA-199FA12224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99359" name="Text Box 31">
            <a:extLst>
              <a:ext uri="{FF2B5EF4-FFF2-40B4-BE49-F238E27FC236}">
                <a16:creationId xmlns:a16="http://schemas.microsoft.com/office/drawing/2014/main" id="{FB2409DD-35D0-CB46-8606-2A62ED3D53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99360" name="Text Box 32">
            <a:extLst>
              <a:ext uri="{FF2B5EF4-FFF2-40B4-BE49-F238E27FC236}">
                <a16:creationId xmlns:a16="http://schemas.microsoft.com/office/drawing/2014/main" id="{976FE09F-75B5-924A-A11B-B77BBB8FF8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99361" name="Text Box 33">
            <a:extLst>
              <a:ext uri="{FF2B5EF4-FFF2-40B4-BE49-F238E27FC236}">
                <a16:creationId xmlns:a16="http://schemas.microsoft.com/office/drawing/2014/main" id="{A9177090-FCE5-4E41-A7EC-C87BB8BEDB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99362" name="Text Box 34">
            <a:extLst>
              <a:ext uri="{FF2B5EF4-FFF2-40B4-BE49-F238E27FC236}">
                <a16:creationId xmlns:a16="http://schemas.microsoft.com/office/drawing/2014/main" id="{020344CB-783D-A74D-8C63-4D7D070CEC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99363" name="Text Box 35">
            <a:extLst>
              <a:ext uri="{FF2B5EF4-FFF2-40B4-BE49-F238E27FC236}">
                <a16:creationId xmlns:a16="http://schemas.microsoft.com/office/drawing/2014/main" id="{74CC852C-F34E-4842-BBC9-0FBE5470C2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0 </a:t>
            </a:r>
          </a:p>
        </p:txBody>
      </p:sp>
      <p:sp>
        <p:nvSpPr>
          <p:cNvPr id="99364" name="Text Box 36">
            <a:extLst>
              <a:ext uri="{FF2B5EF4-FFF2-40B4-BE49-F238E27FC236}">
                <a16:creationId xmlns:a16="http://schemas.microsoft.com/office/drawing/2014/main" id="{DFDFA0E6-D79C-2146-9162-43CDBBF65D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562600"/>
            <a:ext cx="8164513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chemeClr val="accent2"/>
                </a:solidFill>
              </a:rPr>
              <a:t>Next question coming …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99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99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9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0" grpId="0" animBg="1"/>
      <p:bldP spid="99331" grpId="0" animBg="1"/>
      <p:bldP spid="99333" grpId="0" animBg="1"/>
      <p:bldP spid="99334" grpId="0"/>
      <p:bldP spid="99334" grpId="1"/>
      <p:bldP spid="99335" grpId="0" animBg="1"/>
      <p:bldP spid="99336" grpId="0" animBg="1"/>
      <p:bldP spid="99337" grpId="0" animBg="1"/>
      <p:bldP spid="99338" grpId="0" animBg="1"/>
      <p:bldP spid="99339" grpId="0" animBg="1"/>
      <p:bldP spid="99340" grpId="0" animBg="1"/>
      <p:bldP spid="99341" grpId="0" animBg="1"/>
      <p:bldP spid="99342" grpId="0" animBg="1"/>
      <p:bldP spid="99343" grpId="0" animBg="1"/>
      <p:bldP spid="99344" grpId="0" animBg="1"/>
      <p:bldP spid="99345" grpId="0" animBg="1"/>
      <p:bldP spid="99346" grpId="0" animBg="1"/>
      <p:bldP spid="99347" grpId="0" animBg="1"/>
      <p:bldP spid="99348" grpId="0" animBg="1"/>
      <p:bldP spid="99349" grpId="0" animBg="1"/>
      <p:bldP spid="99350" grpId="0" animBg="1"/>
      <p:bldP spid="99351" grpId="0" animBg="1"/>
      <p:bldP spid="99352" grpId="0" animBg="1"/>
      <p:bldP spid="99353" grpId="0" animBg="1"/>
      <p:bldP spid="99354" grpId="0" animBg="1"/>
      <p:bldP spid="99355" grpId="0" animBg="1"/>
      <p:bldP spid="99356" grpId="0" animBg="1"/>
      <p:bldP spid="99357" grpId="0" animBg="1"/>
      <p:bldP spid="99358" grpId="0" animBg="1"/>
      <p:bldP spid="99359" grpId="0" animBg="1"/>
      <p:bldP spid="99360" grpId="0" animBg="1"/>
      <p:bldP spid="99361" grpId="0" animBg="1"/>
      <p:bldP spid="99362" grpId="0" animBg="1"/>
      <p:bldP spid="99363" grpId="0" animBg="1"/>
      <p:bldP spid="9936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ext Box 2">
            <a:extLst>
              <a:ext uri="{FF2B5EF4-FFF2-40B4-BE49-F238E27FC236}">
                <a16:creationId xmlns:a16="http://schemas.microsoft.com/office/drawing/2014/main" id="{051A480E-9474-784D-9BE8-66A44F9006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 b="1">
                <a:solidFill>
                  <a:srgbClr val="FF0000"/>
                </a:solidFill>
              </a:rPr>
              <a:t> </a:t>
            </a:r>
            <a:endParaRPr lang="en-US" altLang="en-US" sz="6000" b="1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rgbClr val="FF0000"/>
                </a:solidFill>
              </a:rPr>
              <a:t>sec</a:t>
            </a:r>
            <a:r>
              <a:rPr lang="en-US" altLang="en-US" sz="9600" b="1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101379" name="Text Box 3">
            <a:extLst>
              <a:ext uri="{FF2B5EF4-FFF2-40B4-BE49-F238E27FC236}">
                <a16:creationId xmlns:a16="http://schemas.microsoft.com/office/drawing/2014/main" id="{B981138C-2405-2F4B-8EC6-734CDDEA57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29700" name="Rectangle 4">
            <a:extLst>
              <a:ext uri="{FF2B5EF4-FFF2-40B4-BE49-F238E27FC236}">
                <a16:creationId xmlns:a16="http://schemas.microsoft.com/office/drawing/2014/main" id="{55D5C47F-C2D0-8948-B352-FECA1848C2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r>
              <a:rPr lang="en-US" altLang="en-US" sz="6000" b="1" dirty="0">
                <a:solidFill>
                  <a:srgbClr val="FF0000"/>
                </a:solidFill>
              </a:rPr>
              <a:t>Question 8</a:t>
            </a:r>
          </a:p>
        </p:txBody>
      </p:sp>
      <p:sp>
        <p:nvSpPr>
          <p:cNvPr id="101381" name="Text Box 5">
            <a:extLst>
              <a:ext uri="{FF2B5EF4-FFF2-40B4-BE49-F238E27FC236}">
                <a16:creationId xmlns:a16="http://schemas.microsoft.com/office/drawing/2014/main" id="{59C4CE43-4E3E-BE4F-A06B-FFC823D263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101382" name="Text Box 6">
            <a:extLst>
              <a:ext uri="{FF2B5EF4-FFF2-40B4-BE49-F238E27FC236}">
                <a16:creationId xmlns:a16="http://schemas.microsoft.com/office/drawing/2014/main" id="{CB81971E-E34C-D643-B27C-1898B2AA1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600200"/>
            <a:ext cx="8253670" cy="3662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The Pleiades (the </a:t>
            </a:r>
            <a:r>
              <a:rPr lang="ja-JP" altLang="en-US" sz="2400" b="1">
                <a:solidFill>
                  <a:schemeClr val="accent2"/>
                </a:solidFill>
                <a:latin typeface="Arial" panose="020B0604020202020204" pitchFamily="34" charset="0"/>
              </a:rPr>
              <a:t>“</a:t>
            </a:r>
            <a:r>
              <a:rPr lang="en-US" altLang="ja-JP" sz="2400" b="1" dirty="0">
                <a:solidFill>
                  <a:schemeClr val="accent2"/>
                </a:solidFill>
              </a:rPr>
              <a:t>Seven Sisters</a:t>
            </a:r>
            <a:r>
              <a:rPr lang="ja-JP" altLang="en-US" sz="2400" b="1">
                <a:solidFill>
                  <a:schemeClr val="accent2"/>
                </a:solidFill>
                <a:latin typeface="Arial" panose="020B0604020202020204" pitchFamily="34" charset="0"/>
              </a:rPr>
              <a:t>”</a:t>
            </a:r>
            <a:r>
              <a:rPr lang="en-US" altLang="ja-JP" sz="2400" b="1" dirty="0">
                <a:solidFill>
                  <a:schemeClr val="accent2"/>
                </a:solidFill>
              </a:rPr>
              <a:t>) is …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/>
              <a:t> </a:t>
            </a:r>
            <a:endParaRPr lang="en-US" altLang="en-US" sz="2400" b="1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A</a:t>
            </a:r>
            <a:r>
              <a:rPr lang="en-US" altLang="en-US" sz="2400" b="1" dirty="0"/>
              <a:t> A constellation.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B</a:t>
            </a:r>
            <a:r>
              <a:rPr lang="en-US" altLang="en-US" sz="2400" dirty="0"/>
              <a:t> </a:t>
            </a:r>
            <a:r>
              <a:rPr lang="en-US" altLang="en-US" sz="2400" b="1" dirty="0"/>
              <a:t>A star.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C</a:t>
            </a:r>
            <a:r>
              <a:rPr lang="en-US" altLang="en-US" sz="2400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</a:rPr>
              <a:t>Not a constellation, but it is a star cluster inside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FF0000"/>
                </a:solidFill>
              </a:rPr>
              <a:t>	the constellation of Taurus.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D</a:t>
            </a:r>
            <a:r>
              <a:rPr lang="en-US" altLang="en-US" sz="2400" b="1" dirty="0"/>
              <a:t> A constellation, which is the same thing as a star cluster.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E</a:t>
            </a:r>
            <a:r>
              <a:rPr lang="en-US" altLang="en-US" sz="2400" b="1" dirty="0"/>
              <a:t> A collection of seven random stars, unrelated to each other.</a:t>
            </a:r>
          </a:p>
        </p:txBody>
      </p:sp>
      <p:sp>
        <p:nvSpPr>
          <p:cNvPr id="101383" name="Text Box 7">
            <a:extLst>
              <a:ext uri="{FF2B5EF4-FFF2-40B4-BE49-F238E27FC236}">
                <a16:creationId xmlns:a16="http://schemas.microsoft.com/office/drawing/2014/main" id="{31D802F5-B823-CF4A-A72F-17296BC91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01384" name="Text Box 8">
            <a:extLst>
              <a:ext uri="{FF2B5EF4-FFF2-40B4-BE49-F238E27FC236}">
                <a16:creationId xmlns:a16="http://schemas.microsoft.com/office/drawing/2014/main" id="{7929AF04-7CD3-F947-8C93-6FADEF74D8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01385" name="Text Box 9">
            <a:extLst>
              <a:ext uri="{FF2B5EF4-FFF2-40B4-BE49-F238E27FC236}">
                <a16:creationId xmlns:a16="http://schemas.microsoft.com/office/drawing/2014/main" id="{D803E142-900F-064E-BDD7-B58212571D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101386" name="Text Box 10">
            <a:extLst>
              <a:ext uri="{FF2B5EF4-FFF2-40B4-BE49-F238E27FC236}">
                <a16:creationId xmlns:a16="http://schemas.microsoft.com/office/drawing/2014/main" id="{087E37A2-5830-BF43-ADEB-42C4687EE9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01387" name="Text Box 11">
            <a:extLst>
              <a:ext uri="{FF2B5EF4-FFF2-40B4-BE49-F238E27FC236}">
                <a16:creationId xmlns:a16="http://schemas.microsoft.com/office/drawing/2014/main" id="{B00EF055-F5FD-344C-99E6-A5400CF590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101388" name="Text Box 12">
            <a:extLst>
              <a:ext uri="{FF2B5EF4-FFF2-40B4-BE49-F238E27FC236}">
                <a16:creationId xmlns:a16="http://schemas.microsoft.com/office/drawing/2014/main" id="{3AAA4602-9C48-7249-BFE4-8C7DE54799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01389" name="Text Box 13">
            <a:extLst>
              <a:ext uri="{FF2B5EF4-FFF2-40B4-BE49-F238E27FC236}">
                <a16:creationId xmlns:a16="http://schemas.microsoft.com/office/drawing/2014/main" id="{E4FDC3A5-69A5-B74D-940C-97CB09A28F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01390" name="Text Box 14">
            <a:extLst>
              <a:ext uri="{FF2B5EF4-FFF2-40B4-BE49-F238E27FC236}">
                <a16:creationId xmlns:a16="http://schemas.microsoft.com/office/drawing/2014/main" id="{354306C3-E8ED-BC4D-93D6-BEE78FC781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101391" name="Text Box 15">
            <a:extLst>
              <a:ext uri="{FF2B5EF4-FFF2-40B4-BE49-F238E27FC236}">
                <a16:creationId xmlns:a16="http://schemas.microsoft.com/office/drawing/2014/main" id="{8A18989B-5ACB-EA4A-986C-DAF063E832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01392" name="Text Box 16">
            <a:extLst>
              <a:ext uri="{FF2B5EF4-FFF2-40B4-BE49-F238E27FC236}">
                <a16:creationId xmlns:a16="http://schemas.microsoft.com/office/drawing/2014/main" id="{A1B2DABC-E5EC-5A4E-93D2-0972E5204C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01393" name="Text Box 17">
            <a:extLst>
              <a:ext uri="{FF2B5EF4-FFF2-40B4-BE49-F238E27FC236}">
                <a16:creationId xmlns:a16="http://schemas.microsoft.com/office/drawing/2014/main" id="{E09CB033-6CA5-B842-85E0-F14F52DAB8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01394" name="Text Box 18">
            <a:extLst>
              <a:ext uri="{FF2B5EF4-FFF2-40B4-BE49-F238E27FC236}">
                <a16:creationId xmlns:a16="http://schemas.microsoft.com/office/drawing/2014/main" id="{E0B8D2FD-B86D-0540-A48F-BA65058BAB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01395" name="Text Box 19">
            <a:extLst>
              <a:ext uri="{FF2B5EF4-FFF2-40B4-BE49-F238E27FC236}">
                <a16:creationId xmlns:a16="http://schemas.microsoft.com/office/drawing/2014/main" id="{376B104F-652B-DE47-9FEE-F6664FEC23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01396" name="Text Box 20">
            <a:extLst>
              <a:ext uri="{FF2B5EF4-FFF2-40B4-BE49-F238E27FC236}">
                <a16:creationId xmlns:a16="http://schemas.microsoft.com/office/drawing/2014/main" id="{9B2F8228-5F0D-404A-A6A5-0154FE04D7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01397" name="Text Box 21">
            <a:extLst>
              <a:ext uri="{FF2B5EF4-FFF2-40B4-BE49-F238E27FC236}">
                <a16:creationId xmlns:a16="http://schemas.microsoft.com/office/drawing/2014/main" id="{95B10CF5-A3B2-8E45-98FA-20BA8DEED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01398" name="Text Box 22">
            <a:extLst>
              <a:ext uri="{FF2B5EF4-FFF2-40B4-BE49-F238E27FC236}">
                <a16:creationId xmlns:a16="http://schemas.microsoft.com/office/drawing/2014/main" id="{029CF915-0E81-B046-ADFA-BE829EE439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01399" name="Text Box 23">
            <a:extLst>
              <a:ext uri="{FF2B5EF4-FFF2-40B4-BE49-F238E27FC236}">
                <a16:creationId xmlns:a16="http://schemas.microsoft.com/office/drawing/2014/main" id="{F54A426A-56AD-C94C-B9F9-F8AA964696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01400" name="Text Box 24">
            <a:extLst>
              <a:ext uri="{FF2B5EF4-FFF2-40B4-BE49-F238E27FC236}">
                <a16:creationId xmlns:a16="http://schemas.microsoft.com/office/drawing/2014/main" id="{E636496B-C62E-1B42-95C8-01D664D4D7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01401" name="Text Box 25">
            <a:extLst>
              <a:ext uri="{FF2B5EF4-FFF2-40B4-BE49-F238E27FC236}">
                <a16:creationId xmlns:a16="http://schemas.microsoft.com/office/drawing/2014/main" id="{6921832A-0728-3745-A5B8-0CF9201C91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01402" name="Text Box 26">
            <a:extLst>
              <a:ext uri="{FF2B5EF4-FFF2-40B4-BE49-F238E27FC236}">
                <a16:creationId xmlns:a16="http://schemas.microsoft.com/office/drawing/2014/main" id="{F9BA4C06-0C6D-1947-9D64-E166C1C065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101403" name="Text Box 27">
            <a:extLst>
              <a:ext uri="{FF2B5EF4-FFF2-40B4-BE49-F238E27FC236}">
                <a16:creationId xmlns:a16="http://schemas.microsoft.com/office/drawing/2014/main" id="{A728134F-A217-3048-984A-AA414BA868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101404" name="Text Box 28">
            <a:extLst>
              <a:ext uri="{FF2B5EF4-FFF2-40B4-BE49-F238E27FC236}">
                <a16:creationId xmlns:a16="http://schemas.microsoft.com/office/drawing/2014/main" id="{4DBEC347-F8DC-A544-8113-6D89D41650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101405" name="Text Box 29">
            <a:extLst>
              <a:ext uri="{FF2B5EF4-FFF2-40B4-BE49-F238E27FC236}">
                <a16:creationId xmlns:a16="http://schemas.microsoft.com/office/drawing/2014/main" id="{10EF4CAB-FB05-2E4D-A058-DF8908D73D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101406" name="Text Box 30">
            <a:extLst>
              <a:ext uri="{FF2B5EF4-FFF2-40B4-BE49-F238E27FC236}">
                <a16:creationId xmlns:a16="http://schemas.microsoft.com/office/drawing/2014/main" id="{1D5BB66F-8271-574B-8340-1316CC7E51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101407" name="Text Box 31">
            <a:extLst>
              <a:ext uri="{FF2B5EF4-FFF2-40B4-BE49-F238E27FC236}">
                <a16:creationId xmlns:a16="http://schemas.microsoft.com/office/drawing/2014/main" id="{6EF7E20E-472B-9D49-B08E-D816EED215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101408" name="Text Box 32">
            <a:extLst>
              <a:ext uri="{FF2B5EF4-FFF2-40B4-BE49-F238E27FC236}">
                <a16:creationId xmlns:a16="http://schemas.microsoft.com/office/drawing/2014/main" id="{5F1FA4C3-9E05-E640-983A-6EDD601A42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101409" name="Text Box 33">
            <a:extLst>
              <a:ext uri="{FF2B5EF4-FFF2-40B4-BE49-F238E27FC236}">
                <a16:creationId xmlns:a16="http://schemas.microsoft.com/office/drawing/2014/main" id="{12AB7EF8-4CF9-7440-8BE5-47C6DA3D05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101410" name="Text Box 34">
            <a:extLst>
              <a:ext uri="{FF2B5EF4-FFF2-40B4-BE49-F238E27FC236}">
                <a16:creationId xmlns:a16="http://schemas.microsoft.com/office/drawing/2014/main" id="{02392E5C-1DAA-F74A-A2AC-F946B803E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101411" name="Text Box 35">
            <a:extLst>
              <a:ext uri="{FF2B5EF4-FFF2-40B4-BE49-F238E27FC236}">
                <a16:creationId xmlns:a16="http://schemas.microsoft.com/office/drawing/2014/main" id="{4C9AEEB6-EBB1-1D4A-A619-D318FF6A76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0 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8" grpId="0" animBg="1"/>
      <p:bldP spid="101379" grpId="0" animBg="1"/>
      <p:bldP spid="101381" grpId="0" animBg="1"/>
      <p:bldP spid="101382" grpId="0"/>
      <p:bldP spid="101382" grpId="1"/>
      <p:bldP spid="101383" grpId="0" animBg="1"/>
      <p:bldP spid="101384" grpId="0" animBg="1"/>
      <p:bldP spid="101385" grpId="0" animBg="1"/>
      <p:bldP spid="101386" grpId="0" animBg="1"/>
      <p:bldP spid="101387" grpId="0" animBg="1"/>
      <p:bldP spid="101388" grpId="0" animBg="1"/>
      <p:bldP spid="101389" grpId="0" animBg="1"/>
      <p:bldP spid="101390" grpId="0" animBg="1"/>
      <p:bldP spid="101391" grpId="0" animBg="1"/>
      <p:bldP spid="101392" grpId="0" animBg="1"/>
      <p:bldP spid="101393" grpId="0" animBg="1"/>
      <p:bldP spid="101394" grpId="0" animBg="1"/>
      <p:bldP spid="101395" grpId="0" animBg="1"/>
      <p:bldP spid="101396" grpId="0" animBg="1"/>
      <p:bldP spid="101397" grpId="0" animBg="1"/>
      <p:bldP spid="101398" grpId="0" animBg="1"/>
      <p:bldP spid="101399" grpId="0" animBg="1"/>
      <p:bldP spid="101400" grpId="0" animBg="1"/>
      <p:bldP spid="101401" grpId="0" animBg="1"/>
      <p:bldP spid="101402" grpId="0" animBg="1"/>
      <p:bldP spid="101403" grpId="0" animBg="1"/>
      <p:bldP spid="101404" grpId="0" animBg="1"/>
      <p:bldP spid="101405" grpId="0" animBg="1"/>
      <p:bldP spid="101406" grpId="0" animBg="1"/>
      <p:bldP spid="101407" grpId="0" animBg="1"/>
      <p:bldP spid="101408" grpId="0" animBg="1"/>
      <p:bldP spid="101409" grpId="0" animBg="1"/>
      <p:bldP spid="101410" grpId="0" animBg="1"/>
      <p:bldP spid="1014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AA911655-A275-0F44-9241-58AE93DEB2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40088" y="622300"/>
            <a:ext cx="2057400" cy="1143000"/>
          </a:xfrm>
        </p:spPr>
        <p:txBody>
          <a:bodyPr/>
          <a:lstStyle/>
          <a:p>
            <a:r>
              <a:rPr lang="en-US" altLang="en-US" sz="2800">
                <a:solidFill>
                  <a:srgbClr val="00B0F0"/>
                </a:solidFill>
              </a:rPr>
              <a:t>(Hipparchos</a:t>
            </a:r>
            <a:br>
              <a:rPr lang="en-US" altLang="en-US" sz="2800">
                <a:solidFill>
                  <a:srgbClr val="00B0F0"/>
                </a:solidFill>
              </a:rPr>
            </a:br>
            <a:r>
              <a:rPr lang="en-US" altLang="en-US" sz="2800">
                <a:solidFill>
                  <a:srgbClr val="00B0F0"/>
                </a:solidFill>
              </a:rPr>
              <a:t>~ 170 BC)</a:t>
            </a:r>
            <a:endParaRPr lang="en-US" altLang="en-US"/>
          </a:p>
        </p:txBody>
      </p:sp>
      <p:sp>
        <p:nvSpPr>
          <p:cNvPr id="33795" name="Line 3">
            <a:extLst>
              <a:ext uri="{FF2B5EF4-FFF2-40B4-BE49-F238E27FC236}">
                <a16:creationId xmlns:a16="http://schemas.microsoft.com/office/drawing/2014/main" id="{13280704-483E-4D44-98E3-9471B0919035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0" y="5486400"/>
            <a:ext cx="1143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6" name="Line 4">
            <a:extLst>
              <a:ext uri="{FF2B5EF4-FFF2-40B4-BE49-F238E27FC236}">
                <a16:creationId xmlns:a16="http://schemas.microsoft.com/office/drawing/2014/main" id="{73CBC327-AEAC-0443-92BE-D48CE0F3AC8B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1400" y="5410200"/>
            <a:ext cx="1066800" cy="762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Text Box 5">
            <a:extLst>
              <a:ext uri="{FF2B5EF4-FFF2-40B4-BE49-F238E27FC236}">
                <a16:creationId xmlns:a16="http://schemas.microsoft.com/office/drawing/2014/main" id="{381703A3-E3C6-6043-897F-42AC31D4B8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913" y="106363"/>
            <a:ext cx="80660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CC00"/>
                </a:solidFill>
              </a:rPr>
              <a:t>Understand brightness of stars: the magnitude scale</a:t>
            </a:r>
            <a:endParaRPr lang="en-US" altLang="en-US" sz="2400">
              <a:solidFill>
                <a:srgbClr val="FFFF00"/>
              </a:solidFill>
            </a:endParaRPr>
          </a:p>
        </p:txBody>
      </p:sp>
      <p:pic>
        <p:nvPicPr>
          <p:cNvPr id="33798" name="Picture 6">
            <a:extLst>
              <a:ext uri="{FF2B5EF4-FFF2-40B4-BE49-F238E27FC236}">
                <a16:creationId xmlns:a16="http://schemas.microsoft.com/office/drawing/2014/main" id="{C1A627D5-8256-7A44-ADD6-C5877945C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63" y="746125"/>
            <a:ext cx="2963862" cy="592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9" name="Text Box 7">
            <a:extLst>
              <a:ext uri="{FF2B5EF4-FFF2-40B4-BE49-F238E27FC236}">
                <a16:creationId xmlns:a16="http://schemas.microsoft.com/office/drawing/2014/main" id="{3CCCDE93-DBC9-6D45-A814-6D01DD859F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6216650"/>
            <a:ext cx="2789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A first magnitude star: m = 1</a:t>
            </a:r>
            <a:r>
              <a:rPr lang="en-US" altLang="en-US" sz="1600" baseline="40000">
                <a:solidFill>
                  <a:srgbClr val="FFFF00"/>
                </a:solidFill>
              </a:rPr>
              <a:t>mg</a:t>
            </a:r>
            <a:r>
              <a:rPr lang="en-US" altLang="en-US" sz="2400"/>
              <a:t> </a:t>
            </a:r>
          </a:p>
        </p:txBody>
      </p:sp>
      <p:sp>
        <p:nvSpPr>
          <p:cNvPr id="33800" name="Line 8">
            <a:extLst>
              <a:ext uri="{FF2B5EF4-FFF2-40B4-BE49-F238E27FC236}">
                <a16:creationId xmlns:a16="http://schemas.microsoft.com/office/drawing/2014/main" id="{D6DFEDF6-0A30-D942-9473-23B041731780}"/>
              </a:ext>
            </a:extLst>
          </p:cNvPr>
          <p:cNvSpPr>
            <a:spLocks noChangeShapeType="1"/>
          </p:cNvSpPr>
          <p:nvPr/>
        </p:nvSpPr>
        <p:spPr bwMode="auto">
          <a:xfrm>
            <a:off x="2960688" y="5715000"/>
            <a:ext cx="457200" cy="762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1" name="Text Box 9">
            <a:extLst>
              <a:ext uri="{FF2B5EF4-FFF2-40B4-BE49-F238E27FC236}">
                <a16:creationId xmlns:a16="http://schemas.microsoft.com/office/drawing/2014/main" id="{C91DDE58-F8F3-8B43-983B-1412E7D372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2650" y="5715000"/>
            <a:ext cx="3036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A second magnitude star: m = 2</a:t>
            </a:r>
            <a:r>
              <a:rPr lang="en-US" altLang="en-US" sz="1600" baseline="40000">
                <a:solidFill>
                  <a:srgbClr val="FFFF00"/>
                </a:solidFill>
              </a:rPr>
              <a:t>mg</a:t>
            </a:r>
            <a:r>
              <a:rPr lang="en-US" altLang="en-US" sz="2400"/>
              <a:t> </a:t>
            </a:r>
          </a:p>
        </p:txBody>
      </p:sp>
      <p:sp>
        <p:nvSpPr>
          <p:cNvPr id="33802" name="Line 10">
            <a:extLst>
              <a:ext uri="{FF2B5EF4-FFF2-40B4-BE49-F238E27FC236}">
                <a16:creationId xmlns:a16="http://schemas.microsoft.com/office/drawing/2014/main" id="{DFFA28D7-80A5-A047-95BE-31E252C35964}"/>
              </a:ext>
            </a:extLst>
          </p:cNvPr>
          <p:cNvSpPr>
            <a:spLocks noChangeShapeType="1"/>
          </p:cNvSpPr>
          <p:nvPr/>
        </p:nvSpPr>
        <p:spPr bwMode="auto">
          <a:xfrm>
            <a:off x="1371600" y="4191000"/>
            <a:ext cx="2046288" cy="1676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3" name="Text Box 11">
            <a:extLst>
              <a:ext uri="{FF2B5EF4-FFF2-40B4-BE49-F238E27FC236}">
                <a16:creationId xmlns:a16="http://schemas.microsoft.com/office/drawing/2014/main" id="{B84BA060-B1BB-9344-B2F9-7E18A790A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2025" y="5029200"/>
            <a:ext cx="2862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A third magnitude star: m = 3</a:t>
            </a:r>
            <a:r>
              <a:rPr lang="en-US" altLang="en-US" sz="1600" baseline="40000">
                <a:solidFill>
                  <a:srgbClr val="FFFF00"/>
                </a:solidFill>
              </a:rPr>
              <a:t>mg</a:t>
            </a:r>
            <a:r>
              <a:rPr lang="en-US" altLang="en-US" sz="2400"/>
              <a:t> </a:t>
            </a:r>
          </a:p>
        </p:txBody>
      </p:sp>
      <p:sp>
        <p:nvSpPr>
          <p:cNvPr id="33804" name="Line 12">
            <a:extLst>
              <a:ext uri="{FF2B5EF4-FFF2-40B4-BE49-F238E27FC236}">
                <a16:creationId xmlns:a16="http://schemas.microsoft.com/office/drawing/2014/main" id="{606C5A75-DD9E-5446-829B-F1BDBFDCFDB0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4038600"/>
            <a:ext cx="1527175" cy="1219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5" name="Text Box 13">
            <a:extLst>
              <a:ext uri="{FF2B5EF4-FFF2-40B4-BE49-F238E27FC236}">
                <a16:creationId xmlns:a16="http://schemas.microsoft.com/office/drawing/2014/main" id="{4E9C0D17-C622-874E-800F-FB039FE5C0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4343400"/>
            <a:ext cx="282098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A fifth magnitude star: m = 5</a:t>
            </a:r>
            <a:r>
              <a:rPr lang="en-US" altLang="en-US" sz="1600" baseline="40000">
                <a:solidFill>
                  <a:srgbClr val="FFFF00"/>
                </a:solidFill>
              </a:rPr>
              <a:t>mg,</a:t>
            </a:r>
            <a:r>
              <a:rPr lang="en-US" altLang="en-US" sz="1600">
                <a:solidFill>
                  <a:srgbClr val="FFFF00"/>
                </a:solidFill>
              </a:rPr>
              <a:t>,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just visible to the naked eye</a:t>
            </a:r>
          </a:p>
        </p:txBody>
      </p:sp>
      <p:sp>
        <p:nvSpPr>
          <p:cNvPr id="33806" name="Line 14">
            <a:extLst>
              <a:ext uri="{FF2B5EF4-FFF2-40B4-BE49-F238E27FC236}">
                <a16:creationId xmlns:a16="http://schemas.microsoft.com/office/drawing/2014/main" id="{342C4E95-6943-334F-9A7C-5ABD8B33BBD8}"/>
              </a:ext>
            </a:extLst>
          </p:cNvPr>
          <p:cNvSpPr>
            <a:spLocks noChangeShapeType="1"/>
          </p:cNvSpPr>
          <p:nvPr/>
        </p:nvSpPr>
        <p:spPr bwMode="auto">
          <a:xfrm>
            <a:off x="2641600" y="3657600"/>
            <a:ext cx="776288" cy="914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3807" name="Picture 15">
            <a:extLst>
              <a:ext uri="{FF2B5EF4-FFF2-40B4-BE49-F238E27FC236}">
                <a16:creationId xmlns:a16="http://schemas.microsoft.com/office/drawing/2014/main" id="{7B295F13-738F-8C4E-90FD-95F944AAA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7488" y="974725"/>
            <a:ext cx="3846512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8" name="Text Box 16">
            <a:extLst>
              <a:ext uri="{FF2B5EF4-FFF2-40B4-BE49-F238E27FC236}">
                <a16:creationId xmlns:a16="http://schemas.microsoft.com/office/drawing/2014/main" id="{BD5F692B-CA7C-6040-8CDA-9201A763AE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3638" y="2589213"/>
            <a:ext cx="21478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The Andromeda Galaxy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0000"/>
                </a:solidFill>
              </a:rPr>
              <a:t>m = 3</a:t>
            </a:r>
            <a:r>
              <a:rPr lang="en-US" altLang="en-US" sz="1600" baseline="40000">
                <a:solidFill>
                  <a:srgbClr val="FF0000"/>
                </a:solidFill>
              </a:rPr>
              <a:t>mg </a:t>
            </a:r>
            <a:r>
              <a:rPr lang="en-US" altLang="en-US" sz="2400"/>
              <a:t> </a:t>
            </a:r>
            <a:r>
              <a:rPr lang="en-US" altLang="en-US" sz="1600">
                <a:solidFill>
                  <a:srgbClr val="FF0000"/>
                </a:solidFill>
              </a:rPr>
              <a:t>in total</a:t>
            </a:r>
          </a:p>
        </p:txBody>
      </p:sp>
      <p:sp>
        <p:nvSpPr>
          <p:cNvPr id="33809" name="Text Box 17">
            <a:extLst>
              <a:ext uri="{FF2B5EF4-FFF2-40B4-BE49-F238E27FC236}">
                <a16:creationId xmlns:a16="http://schemas.microsoft.com/office/drawing/2014/main" id="{C59FC909-9AE8-C447-A2F2-9741DBC1E2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0088" y="1960563"/>
            <a:ext cx="1893887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An m = 10</a:t>
            </a:r>
            <a:r>
              <a:rPr lang="en-US" altLang="en-US" sz="1600" baseline="40000">
                <a:solidFill>
                  <a:srgbClr val="FFFF00"/>
                </a:solidFill>
              </a:rPr>
              <a:t>mg,</a:t>
            </a:r>
            <a:r>
              <a:rPr lang="en-US" altLang="en-US" sz="1600">
                <a:solidFill>
                  <a:srgbClr val="FFFF00"/>
                </a:solidFill>
              </a:rPr>
              <a:t> star,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need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an amateur telescope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 to see it</a:t>
            </a:r>
          </a:p>
        </p:txBody>
      </p:sp>
      <p:sp>
        <p:nvSpPr>
          <p:cNvPr id="33810" name="Line 18">
            <a:extLst>
              <a:ext uri="{FF2B5EF4-FFF2-40B4-BE49-F238E27FC236}">
                <a16:creationId xmlns:a16="http://schemas.microsoft.com/office/drawing/2014/main" id="{63ADF7B1-C41A-A94A-988C-E6CC124BA91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953000" y="2057400"/>
            <a:ext cx="990600" cy="3778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11" name="Text Box 19">
            <a:extLst>
              <a:ext uri="{FF2B5EF4-FFF2-40B4-BE49-F238E27FC236}">
                <a16:creationId xmlns:a16="http://schemas.microsoft.com/office/drawing/2014/main" id="{ADFC486D-9C0A-D14A-BD83-78754C906D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0900" y="2968625"/>
            <a:ext cx="2125663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An m = 17</a:t>
            </a:r>
            <a:r>
              <a:rPr lang="en-US" altLang="en-US" sz="1600" baseline="40000">
                <a:solidFill>
                  <a:srgbClr val="FFFF00"/>
                </a:solidFill>
              </a:rPr>
              <a:t>mg,</a:t>
            </a:r>
            <a:r>
              <a:rPr lang="en-US" altLang="en-US" sz="1600">
                <a:solidFill>
                  <a:srgbClr val="FFFF00"/>
                </a:solidFill>
              </a:rPr>
              <a:t> star,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need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a professional telescope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 to see it</a:t>
            </a:r>
          </a:p>
        </p:txBody>
      </p:sp>
      <p:sp>
        <p:nvSpPr>
          <p:cNvPr id="33812" name="Line 20">
            <a:extLst>
              <a:ext uri="{FF2B5EF4-FFF2-40B4-BE49-F238E27FC236}">
                <a16:creationId xmlns:a16="http://schemas.microsoft.com/office/drawing/2014/main" id="{E0385212-8984-6A4A-94F1-8CC97D013F7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97488" y="2362200"/>
            <a:ext cx="457200" cy="92868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13" name="Text Box 21">
            <a:extLst>
              <a:ext uri="{FF2B5EF4-FFF2-40B4-BE49-F238E27FC236}">
                <a16:creationId xmlns:a16="http://schemas.microsoft.com/office/drawing/2014/main" id="{41875F03-1EDD-1742-99C5-B9347D678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352800"/>
            <a:ext cx="2895600" cy="2481263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66FFFF"/>
                </a:solidFill>
              </a:rPr>
              <a:t>Magnitudes</a:t>
            </a:r>
            <a:r>
              <a:rPr lang="en-US" altLang="en-US" sz="2400">
                <a:solidFill>
                  <a:srgbClr val="66FFFF"/>
                </a:solidFill>
              </a:rPr>
              <a:t> mean </a:t>
            </a:r>
            <a:r>
              <a:rPr lang="en-US" altLang="en-US" sz="2400" b="1">
                <a:solidFill>
                  <a:srgbClr val="66FFFF"/>
                </a:solidFill>
              </a:rPr>
              <a:t>brightness</a:t>
            </a:r>
            <a:r>
              <a:rPr lang="en-US" altLang="en-US" sz="2400">
                <a:solidFill>
                  <a:srgbClr val="66FFFF"/>
                </a:solidFill>
              </a:rPr>
              <a:t>: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rgbClr val="66FFFF"/>
                </a:solidFill>
              </a:rPr>
              <a:t>• The larger the number,      the fainter the object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rgbClr val="66FFFF"/>
                </a:solidFill>
              </a:rPr>
              <a:t>• One magnitude difference means a lot dimmer (2.5 times)</a:t>
            </a:r>
            <a:endParaRPr lang="en-US" altLang="en-US" sz="2400"/>
          </a:p>
        </p:txBody>
      </p:sp>
      <p:sp>
        <p:nvSpPr>
          <p:cNvPr id="33814" name="Text Box 22">
            <a:extLst>
              <a:ext uri="{FF2B5EF4-FFF2-40B4-BE49-F238E27FC236}">
                <a16:creationId xmlns:a16="http://schemas.microsoft.com/office/drawing/2014/main" id="{5D9BD192-6827-E846-8363-0D497E27F2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6172200"/>
            <a:ext cx="2057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CC00"/>
                </a:solidFill>
              </a:rPr>
              <a:t>m = -2.5 × lg</a:t>
            </a:r>
            <a:r>
              <a:rPr lang="en-US" altLang="en-US" sz="2400" dirty="0">
                <a:solidFill>
                  <a:schemeClr val="bg1"/>
                </a:solidFill>
              </a:rPr>
              <a:t> </a:t>
            </a:r>
            <a:endParaRPr lang="en-US" altLang="en-US" sz="2400" dirty="0"/>
          </a:p>
        </p:txBody>
      </p:sp>
      <p:sp>
        <p:nvSpPr>
          <p:cNvPr id="33815" name="Text Box 24">
            <a:extLst>
              <a:ext uri="{FF2B5EF4-FFF2-40B4-BE49-F238E27FC236}">
                <a16:creationId xmlns:a16="http://schemas.microsoft.com/office/drawing/2014/main" id="{89F4EAD7-A9DD-4740-AF43-1FD0ABFA3B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8650" y="6324600"/>
            <a:ext cx="285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CC00"/>
                </a:solidFill>
              </a:rPr>
              <a:t>I</a:t>
            </a:r>
          </a:p>
        </p:txBody>
      </p:sp>
      <p:sp>
        <p:nvSpPr>
          <p:cNvPr id="33816" name="Text Box 25">
            <a:extLst>
              <a:ext uri="{FF2B5EF4-FFF2-40B4-BE49-F238E27FC236}">
                <a16:creationId xmlns:a16="http://schemas.microsoft.com/office/drawing/2014/main" id="{4AF4920E-E64C-424C-8F2C-90DFAEE8BB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6448" y="6014020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CC00"/>
                </a:solidFill>
              </a:rPr>
              <a:t>__</a:t>
            </a:r>
          </a:p>
        </p:txBody>
      </p:sp>
      <p:sp>
        <p:nvSpPr>
          <p:cNvPr id="33817" name="Text Box 26">
            <a:extLst>
              <a:ext uri="{FF2B5EF4-FFF2-40B4-BE49-F238E27FC236}">
                <a16:creationId xmlns:a16="http://schemas.microsoft.com/office/drawing/2014/main" id="{6BBA04F1-B209-E74F-B7CE-0A55BF09EC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6507163"/>
            <a:ext cx="50641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00CC00"/>
                </a:solidFill>
              </a:rPr>
              <a:t>Vega</a:t>
            </a:r>
          </a:p>
        </p:txBody>
      </p:sp>
      <p:sp>
        <p:nvSpPr>
          <p:cNvPr id="33818" name="Text Box 29">
            <a:extLst>
              <a:ext uri="{FF2B5EF4-FFF2-40B4-BE49-F238E27FC236}">
                <a16:creationId xmlns:a16="http://schemas.microsoft.com/office/drawing/2014/main" id="{73AD8080-E871-904D-A40D-67A53B9757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8650" y="6019800"/>
            <a:ext cx="285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CC00"/>
                </a:solidFill>
              </a:rPr>
              <a:t>I</a:t>
            </a:r>
          </a:p>
        </p:txBody>
      </p:sp>
      <p:sp>
        <p:nvSpPr>
          <p:cNvPr id="33819" name="Oval 30">
            <a:extLst>
              <a:ext uri="{FF2B5EF4-FFF2-40B4-BE49-F238E27FC236}">
                <a16:creationId xmlns:a16="http://schemas.microsoft.com/office/drawing/2014/main" id="{0E612148-DDFC-4741-8F2A-87FA668242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6019800"/>
            <a:ext cx="2590800" cy="838200"/>
          </a:xfrm>
          <a:prstGeom prst="ellipse">
            <a:avLst/>
          </a:prstGeom>
          <a:noFill/>
          <a:ln w="9525">
            <a:solidFill>
              <a:srgbClr val="00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"/>
        <a:ea typeface="ＭＳ Ｐゴシック"/>
        <a:cs typeface=""/>
      </a:majorFont>
      <a:minorFont>
        <a:latin typeface="Time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blurRad="63500"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" b="0" i="0" u="none" strike="noStrike" cap="none" normalizeH="0" baseline="0">
            <a:ln>
              <a:noFill/>
            </a:ln>
            <a:solidFill>
              <a:srgbClr val="FFFF00"/>
            </a:solidFill>
            <a:effectLst/>
            <a:latin typeface="Times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blurRad="63500"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" b="0" i="0" u="none" strike="noStrike" cap="none" normalizeH="0" baseline="0">
            <a:ln>
              <a:noFill/>
            </a:ln>
            <a:solidFill>
              <a:srgbClr val="FFFF00"/>
            </a:solidFill>
            <a:effectLst/>
            <a:latin typeface="Times" charset="0"/>
            <a:ea typeface="ＭＳ Ｐゴシック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683</TotalTime>
  <Words>453</Words>
  <Application>Microsoft Macintosh PowerPoint</Application>
  <PresentationFormat>On-screen Show (4:3)</PresentationFormat>
  <Paragraphs>142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ＭＳ Ｐゴシック</vt:lpstr>
      <vt:lpstr>Arial</vt:lpstr>
      <vt:lpstr>Symbol</vt:lpstr>
      <vt:lpstr>Times</vt:lpstr>
      <vt:lpstr>Blank Presentation</vt:lpstr>
      <vt:lpstr>Constellations and designations of stars</vt:lpstr>
      <vt:lpstr>More star names - examples</vt:lpstr>
      <vt:lpstr>Questions coming …</vt:lpstr>
      <vt:lpstr>Question 7</vt:lpstr>
      <vt:lpstr>Question 8</vt:lpstr>
      <vt:lpstr>(Hipparchos ~ 170 BC)</vt:lpstr>
    </vt:vector>
  </TitlesOfParts>
  <Company>University of Mississippi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Constellations and designations of stars</dc:title>
  <cp:lastModifiedBy>Tibor Torma</cp:lastModifiedBy>
  <cp:revision>78</cp:revision>
  <dcterms:modified xsi:type="dcterms:W3CDTF">2026-09-01T03:23:27Z</dcterms:modified>
</cp:coreProperties>
</file>