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90" r:id="rId2"/>
    <p:sldId id="350" r:id="rId3"/>
    <p:sldId id="363" r:id="rId4"/>
    <p:sldId id="352" r:id="rId5"/>
    <p:sldId id="354" r:id="rId6"/>
    <p:sldId id="388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50"/>
    <p:restoredTop sz="97374"/>
  </p:normalViewPr>
  <p:slideViewPr>
    <p:cSldViewPr>
      <p:cViewPr varScale="1">
        <p:scale>
          <a:sx n="163" d="100"/>
          <a:sy n="163" d="100"/>
        </p:scale>
        <p:origin x="323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AB3BA13-08A6-0541-97A5-80C10C58DA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BDD87C-7684-3248-9ABC-0912E8BA9D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E0494C7-6377-9C42-8E3A-59D488020706}" type="datetimeFigureOut">
              <a:rPr lang="en-US"/>
              <a:pPr>
                <a:defRPr/>
              </a:pPr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36776-913E-7F48-9418-FF2F223126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1DC0B-CEBB-C547-855A-51169ABE30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77DEC96-04D8-1D43-9A61-9953B2CF0A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E479563-B33A-304A-9C04-3021C98EAE2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5D7106F-0EF9-BC4F-B5A8-AD278AF82F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21B90B47-FFCD-C141-9F7F-43839838F05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DED18D9-032E-7243-A2C5-880274FFBBD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88752716-325C-524A-B8ED-98C8D53941A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823AA4C2-8E9A-1443-9E93-BEFAC61255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F5D94C-FE8F-4248-A2DA-693CAC63682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B21AC5C-0FDD-FB42-B6D9-F58D3EF0CE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CF51860-D9F0-A14C-9DEF-F704D4832704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E0E440F0-2B8B-EA42-BBB2-B79B6908BD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566E525-ACE6-D24B-B67F-CD338E28B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E922231B-0ACF-9143-9512-25707963F1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9EC3B04-ED47-3C42-B5C2-C5DE78DD78ED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428DB23B-B9C2-D645-92CB-5BFA953CEE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12027CF-B2E5-E548-B1D2-9E332A5BB4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1F969AC8-44CD-1540-92E4-6F3B188154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3D1158B-10F9-CB44-A33E-66480EC777B0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2250BA46-D7F0-7A40-9FE4-9E1812BDC2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351EB4D0-841C-5646-B246-597F43E9D3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37BD5201-A521-614A-9904-D9E4486FDA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3BC383A5-917A-BA40-8C31-5B169C1F6B07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B0624731-9A6A-9E48-A21B-A7A5B7DD92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8FE5CBB-6D8A-7541-AFC7-0D4F035135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E26B0C2F-5BC1-7043-9971-537A525E8E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DF691AA-7FDD-8347-8F91-6842912252CE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0CEDA4AE-B548-DF4B-A7F0-FA2AB1A13A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55BBF26-A424-3746-997E-606BA8530F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3519D8C3-4321-4945-82EC-3D43B681BF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F3F79F9C-7746-A940-8B53-C368BCA794CA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411F4C84-A7DF-E545-9491-E09022915F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750CF09-37E8-4842-AA19-1B68EBDA0E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1415E7-B476-164E-9955-6F54A9C78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125273-A192-E54A-9C07-C668C91BE9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836157-F55D-2E4C-99AF-8DFCB43E9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532418-7E4F-D643-8D61-F689E4E545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86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E78080-7A5D-C546-9029-F79D4B8DC6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9A6F51-76F3-984D-BA56-34DC7539F7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87EBF3-8328-9F40-900F-568DDDFD58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31B37C-C2EB-174B-ADBD-8410F38C6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227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00A3C7-A775-E142-8A9C-11CF99ACAE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620B2E-6E9D-EC46-9EEE-8C632F9BE8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D66FDF-6A63-5649-A85D-7495777B10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6CB8B8-57AD-3647-BCE6-6CD0A35EB7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151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4372DE3-8D5F-EA48-89D8-96E5EF5F06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79088F-70CF-9743-B99B-BDD6DCCCC8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984188-B0FC-4240-A4B6-2E67C390A1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EBEED4-6892-3B4C-86BD-F7BE239DB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89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339F3E-5611-F346-AA9E-17B1F7B06F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752CA9-3658-6343-A4B4-93642E64B0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292C8D-EFDC-FE4B-99DB-966CB8E898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2EBEB-290D-6848-BCB6-4744F2121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762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6F1141-3473-4543-B8BD-820A25F480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F3F978-C982-0B4F-8BD8-72C84F339F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7BC6FE-4975-0044-8E35-9FD5B4807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79B537-9DC3-4444-8038-1DF6151AD1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38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82A8AA-69AB-4640-855B-5C12D579A1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A9E2571-C0B4-7042-9A72-9047356D2B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43C9B20-4534-4541-A404-95A537C144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F0D0D0-62AB-4F45-ABB6-0ED1799BFC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0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F406D36-843E-114F-85E6-4EFA3A1BF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297E20-C11F-5A4B-B692-1A1CA63E72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7AF19C5-E18E-A34B-A4A4-C7D4DD46DE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149390-824C-BF4F-B508-DC82063EC7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85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79FFFDD-0224-5F4A-B30B-81E918301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D9CA82-AE84-6A41-AAF6-A84FA789B6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FD7BB64-D522-A047-BD09-FE8BD77521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3C25DC-429E-FF47-B5ED-778131E41C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62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0FE204-634E-644F-87E7-49E5085A5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A1B325-D914-DE4A-A832-00867828E8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1E5F1-ADD9-4844-A131-4A733BF89C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BCF500-918E-5848-AB4A-C5332DCAA7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590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472592-F3B5-F349-BA63-06D70DBCE6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8028E9-2818-5F4E-A5E8-282F5BB0D3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56834E-D0B8-194B-B142-8879859A7F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6FD40-AA7D-FA4B-871F-ECCC9056C7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31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043545B-D3C7-5049-8826-81D791837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B4EAC2-575B-8941-8943-0A11F55778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C5D30A5-6B13-3E46-BB3B-3B5A8A1EC7A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34C8EA-9358-CA40-9055-121315A09EA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64E8CB5-76F5-C240-9A20-E335CDAE0C1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9872D5-8341-6341-84E5-2921FA363A8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26">
            <a:extLst>
              <a:ext uri="{FF2B5EF4-FFF2-40B4-BE49-F238E27FC236}">
                <a16:creationId xmlns:a16="http://schemas.microsoft.com/office/drawing/2014/main" id="{BC9FA7AF-FEEF-8446-8EDC-FF81C64EA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04800"/>
            <a:ext cx="3962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</a:rPr>
              <a:t>Prepare your scantron:</a:t>
            </a:r>
            <a:endParaRPr lang="en-US" altLang="en-US" sz="4400" b="1" dirty="0">
              <a:solidFill>
                <a:schemeClr val="tx2"/>
              </a:solidFill>
            </a:endParaRPr>
          </a:p>
        </p:txBody>
      </p:sp>
      <p:sp>
        <p:nvSpPr>
          <p:cNvPr id="15362" name="Text Box 1027">
            <a:extLst>
              <a:ext uri="{FF2B5EF4-FFF2-40B4-BE49-F238E27FC236}">
                <a16:creationId xmlns:a16="http://schemas.microsoft.com/office/drawing/2014/main" id="{768DA87F-2EBF-064A-86BC-B35007CB9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806450"/>
            <a:ext cx="5105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Fill in your name and fill the bubbles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accent2"/>
                </a:solidFill>
              </a:rPr>
              <a:t>       your name.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LAST NAME FIRST, First name second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Put </a:t>
            </a:r>
            <a:r>
              <a:rPr lang="en-US" altLang="en-US" sz="2000" dirty="0">
                <a:solidFill>
                  <a:srgbClr val="FF3300"/>
                </a:solidFill>
              </a:rPr>
              <a:t>your</a:t>
            </a:r>
            <a:r>
              <a:rPr lang="en-US" altLang="en-US" sz="2000" dirty="0">
                <a:solidFill>
                  <a:schemeClr val="accent2"/>
                </a:solidFill>
              </a:rPr>
              <a:t> 4-digit code instead of 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1600" dirty="0">
                <a:solidFill>
                  <a:schemeClr val="accent2"/>
                </a:solidFill>
              </a:rPr>
              <a:t>IDENTIFICATION NUMBER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1600" dirty="0">
                <a:solidFill>
                  <a:schemeClr val="accent2"/>
                </a:solidFill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</a:rPr>
              <a:t>  ---  </a:t>
            </a:r>
            <a:r>
              <a:rPr lang="en-US" altLang="en-US" sz="1600" i="1" dirty="0">
                <a:solidFill>
                  <a:schemeClr val="accent2"/>
                </a:solidFill>
              </a:rPr>
              <a:t>(The last 4 digits of your </a:t>
            </a:r>
            <a:r>
              <a:rPr lang="en-US" altLang="en-US" sz="1600" i="1" dirty="0" err="1">
                <a:solidFill>
                  <a:schemeClr val="accent2"/>
                </a:solidFill>
              </a:rPr>
              <a:t>OleMiss</a:t>
            </a:r>
            <a:r>
              <a:rPr lang="en-US" altLang="en-US" sz="1600" i="1" dirty="0">
                <a:solidFill>
                  <a:schemeClr val="accent2"/>
                </a:solidFill>
              </a:rPr>
              <a:t> ID.)</a:t>
            </a:r>
            <a:endParaRPr lang="en-US" altLang="en-US" sz="2400" i="1" dirty="0"/>
          </a:p>
        </p:txBody>
      </p:sp>
      <p:sp>
        <p:nvSpPr>
          <p:cNvPr id="15363" name="Rectangle 1028">
            <a:extLst>
              <a:ext uri="{FF2B5EF4-FFF2-40B4-BE49-F238E27FC236}">
                <a16:creationId xmlns:a16="http://schemas.microsoft.com/office/drawing/2014/main" id="{B8939ECB-1928-9548-A60B-0085CEDB1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86200"/>
            <a:ext cx="2743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1: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  <a:r>
              <a:rPr lang="en-US" altLang="en-US" sz="2000" dirty="0">
                <a:solidFill>
                  <a:srgbClr val="FF0000"/>
                </a:solidFill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2: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3: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D</a:t>
            </a:r>
          </a:p>
        </p:txBody>
      </p:sp>
      <p:sp>
        <p:nvSpPr>
          <p:cNvPr id="110597" name="Rectangle 1029">
            <a:extLst>
              <a:ext uri="{FF2B5EF4-FFF2-40B4-BE49-F238E27FC236}">
                <a16:creationId xmlns:a16="http://schemas.microsoft.com/office/drawing/2014/main" id="{38ED574B-34C2-0140-AE6B-E825F158C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05200" y="4267200"/>
            <a:ext cx="1219200" cy="304800"/>
          </a:xfrm>
        </p:spPr>
        <p:txBody>
          <a:bodyPr/>
          <a:lstStyle/>
          <a:p>
            <a:r>
              <a:rPr lang="en-US" altLang="en-US" sz="2800" b="1">
                <a:solidFill>
                  <a:srgbClr val="FF0000"/>
                </a:solidFill>
              </a:rPr>
              <a:t>Setup:</a:t>
            </a:r>
          </a:p>
        </p:txBody>
      </p:sp>
      <p:sp>
        <p:nvSpPr>
          <p:cNvPr id="110599" name="Text Box 1031">
            <a:extLst>
              <a:ext uri="{FF2B5EF4-FFF2-40B4-BE49-F238E27FC236}">
                <a16:creationId xmlns:a16="http://schemas.microsoft.com/office/drawing/2014/main" id="{0B184107-C386-B448-9902-1BA5C0CE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119119"/>
            <a:ext cx="60769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u="sng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Please take a moment to mute your cell phone!</a:t>
            </a:r>
            <a:endParaRPr lang="en-US" dirty="0">
              <a:ea typeface="ＭＳ Ｐゴシック" charset="0"/>
            </a:endParaRPr>
          </a:p>
        </p:txBody>
      </p:sp>
      <p:pic>
        <p:nvPicPr>
          <p:cNvPr id="15366" name="Picture 1032">
            <a:extLst>
              <a:ext uri="{FF2B5EF4-FFF2-40B4-BE49-F238E27FC236}">
                <a16:creationId xmlns:a16="http://schemas.microsoft.com/office/drawing/2014/main" id="{1916D5F0-79B7-894E-B402-2274F61E2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524000"/>
            <a:ext cx="869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1033">
            <a:extLst>
              <a:ext uri="{FF2B5EF4-FFF2-40B4-BE49-F238E27FC236}">
                <a16:creationId xmlns:a16="http://schemas.microsoft.com/office/drawing/2014/main" id="{0442931B-E898-0749-B40F-C7CED0A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513" y="381000"/>
            <a:ext cx="1487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Use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a pencil,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not a pen!</a:t>
            </a:r>
          </a:p>
        </p:txBody>
      </p:sp>
      <p:pic>
        <p:nvPicPr>
          <p:cNvPr id="15368" name="Picture 1034" descr="Scantron2b">
            <a:extLst>
              <a:ext uri="{FF2B5EF4-FFF2-40B4-BE49-F238E27FC236}">
                <a16:creationId xmlns:a16="http://schemas.microsoft.com/office/drawing/2014/main" id="{A78BC932-3427-8249-85D3-E21B9D377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2841625"/>
            <a:ext cx="1819275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Line 1038">
            <a:extLst>
              <a:ext uri="{FF2B5EF4-FFF2-40B4-BE49-F238E27FC236}">
                <a16:creationId xmlns:a16="http://schemas.microsoft.com/office/drawing/2014/main" id="{6A5D2584-B0FE-B54F-94E0-D349E408A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114800"/>
            <a:ext cx="3810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39">
            <a:extLst>
              <a:ext uri="{FF2B5EF4-FFF2-40B4-BE49-F238E27FC236}">
                <a16:creationId xmlns:a16="http://schemas.microsoft.com/office/drawing/2014/main" id="{0515E687-7755-9940-9696-0B77FBB88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419600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Rectangle 1040">
            <a:extLst>
              <a:ext uri="{FF2B5EF4-FFF2-40B4-BE49-F238E27FC236}">
                <a16:creationId xmlns:a16="http://schemas.microsoft.com/office/drawing/2014/main" id="{A00D181F-420B-4140-9274-89AB5EB3D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572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5372" name="Line 1041">
            <a:extLst>
              <a:ext uri="{FF2B5EF4-FFF2-40B4-BE49-F238E27FC236}">
                <a16:creationId xmlns:a16="http://schemas.microsoft.com/office/drawing/2014/main" id="{268440FB-C9ED-474D-B843-0D0A017DAB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39000" y="4572000"/>
            <a:ext cx="6096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373" name="Picture 1" descr="Scantron3.png">
            <a:extLst>
              <a:ext uri="{FF2B5EF4-FFF2-40B4-BE49-F238E27FC236}">
                <a16:creationId xmlns:a16="http://schemas.microsoft.com/office/drawing/2014/main" id="{818EDBAD-7C28-1A4A-9378-776FC23AF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2387600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Line 1036">
            <a:extLst>
              <a:ext uri="{FF2B5EF4-FFF2-40B4-BE49-F238E27FC236}">
                <a16:creationId xmlns:a16="http://schemas.microsoft.com/office/drawing/2014/main" id="{30F9B2BD-11FC-3F4D-BBB3-16676E448B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" y="1905000"/>
            <a:ext cx="18288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037">
            <a:extLst>
              <a:ext uri="{FF2B5EF4-FFF2-40B4-BE49-F238E27FC236}">
                <a16:creationId xmlns:a16="http://schemas.microsoft.com/office/drawing/2014/main" id="{F17347E1-4A43-4F47-9985-43FBE6A021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" y="990600"/>
            <a:ext cx="2057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TextBox 1">
            <a:extLst>
              <a:ext uri="{FF2B5EF4-FFF2-40B4-BE49-F238E27FC236}">
                <a16:creationId xmlns:a16="http://schemas.microsoft.com/office/drawing/2014/main" id="{61912578-328B-3346-BDD1-718C53F41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7096" y="2767013"/>
            <a:ext cx="3333027" cy="830997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Don’t forget:  you’ll need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a new scantron for class!</a:t>
            </a:r>
          </a:p>
        </p:txBody>
      </p:sp>
      <p:sp>
        <p:nvSpPr>
          <p:cNvPr id="15377" name="Text Box 1042">
            <a:extLst>
              <a:ext uri="{FF2B5EF4-FFF2-40B4-BE49-F238E27FC236}">
                <a16:creationId xmlns:a16="http://schemas.microsoft.com/office/drawing/2014/main" id="{B04EC775-92A3-D345-A539-B097080E2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4976813"/>
            <a:ext cx="4984750" cy="107721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CC00"/>
                </a:solidFill>
              </a:rPr>
              <a:t>Recall reading assignment</a:t>
            </a:r>
            <a:endParaRPr lang="en-US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 i="1" dirty="0"/>
              <a:t>Chapter 1</a:t>
            </a:r>
            <a:r>
              <a:rPr lang="en-US" altLang="en-US" sz="2000" i="1" dirty="0"/>
              <a:t>, The Universe,</a:t>
            </a:r>
            <a:r>
              <a:rPr lang="en-US" altLang="en-US" sz="2000" dirty="0"/>
              <a:t> </a:t>
            </a:r>
            <a:r>
              <a:rPr lang="en-US" altLang="en-US" sz="2000" b="1" dirty="0"/>
              <a:t>pp. 1 – 23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i="1" dirty="0"/>
              <a:t>(skip the math)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E543B4-2958-FC34-6F9F-20455B802A0F}"/>
              </a:ext>
            </a:extLst>
          </p:cNvPr>
          <p:cNvSpPr txBox="1"/>
          <p:nvPr/>
        </p:nvSpPr>
        <p:spPr>
          <a:xfrm>
            <a:off x="205297" y="4376738"/>
            <a:ext cx="3033203" cy="461665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Labs start this week!!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338F12B-A9F4-3645-91EB-F8A181CA2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086600" cy="685800"/>
          </a:xfrm>
        </p:spPr>
        <p:txBody>
          <a:bodyPr/>
          <a:lstStyle/>
          <a:p>
            <a:r>
              <a:rPr lang="en-US" altLang="en-US" b="1">
                <a:solidFill>
                  <a:srgbClr val="FF0000"/>
                </a:solidFill>
              </a:rPr>
              <a:t>The age of the Universe</a:t>
            </a:r>
            <a:endParaRPr lang="en-US" altLang="en-US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9F41C79-A95E-534B-8573-3540CD050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219200"/>
            <a:ext cx="72390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14 billion years ago:</a:t>
            </a:r>
            <a:r>
              <a:rPr lang="en-US" altLang="en-US" sz="2000">
                <a:solidFill>
                  <a:srgbClr val="66FFFF"/>
                </a:solidFill>
              </a:rPr>
              <a:t> The </a:t>
            </a:r>
            <a:r>
              <a:rPr lang="ja-JP" altLang="en-US" sz="2000">
                <a:solidFill>
                  <a:srgbClr val="66FFFF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66FFFF"/>
                </a:solidFill>
              </a:rPr>
              <a:t>birth</a:t>
            </a:r>
            <a:r>
              <a:rPr lang="ja-JP" altLang="en-US" sz="2000">
                <a:solidFill>
                  <a:srgbClr val="66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66FFFF"/>
                </a:solidFill>
              </a:rPr>
              <a:t> of the </a:t>
            </a:r>
            <a:r>
              <a:rPr lang="en-US" altLang="ja-JP" sz="2000" b="1" i="1">
                <a:solidFill>
                  <a:srgbClr val="FFFF00"/>
                </a:solidFill>
              </a:rPr>
              <a:t>Universe</a:t>
            </a:r>
            <a:r>
              <a:rPr lang="en-US" altLang="ja-JP" sz="2000">
                <a:solidFill>
                  <a:srgbClr val="66FFFF"/>
                </a:solidFill>
              </a:rPr>
              <a:t> - the Big Bang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	    100,000 years later: galaxies and first stars form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4.5 billion years ago:</a:t>
            </a:r>
            <a:r>
              <a:rPr lang="en-US" altLang="en-US" sz="2000">
                <a:solidFill>
                  <a:srgbClr val="66FFFF"/>
                </a:solidFill>
              </a:rPr>
              <a:t> the </a:t>
            </a:r>
            <a:r>
              <a:rPr lang="en-US" altLang="en-US" sz="2000" b="1" i="1">
                <a:solidFill>
                  <a:srgbClr val="FFFF00"/>
                </a:solidFill>
              </a:rPr>
              <a:t>Sun</a:t>
            </a:r>
            <a:r>
              <a:rPr lang="en-US" altLang="en-US" sz="2000">
                <a:solidFill>
                  <a:srgbClr val="66FFFF"/>
                </a:solidFill>
              </a:rPr>
              <a:t> is born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	     </a:t>
            </a:r>
            <a:r>
              <a:rPr lang="en-US" altLang="en-US" sz="1800" i="1">
                <a:solidFill>
                  <a:schemeClr val="bg1"/>
                </a:solidFill>
              </a:rPr>
              <a:t>100 million years later:</a:t>
            </a:r>
            <a:r>
              <a:rPr lang="en-US" altLang="en-US" sz="1800">
                <a:solidFill>
                  <a:srgbClr val="66FFFF"/>
                </a:solidFill>
              </a:rPr>
              <a:t> the </a:t>
            </a:r>
            <a:r>
              <a:rPr lang="en-US" altLang="en-US" sz="1800" b="1" i="1">
                <a:solidFill>
                  <a:srgbClr val="FFFF00"/>
                </a:solidFill>
              </a:rPr>
              <a:t>planets</a:t>
            </a:r>
            <a:r>
              <a:rPr lang="en-US" altLang="en-US" sz="1800">
                <a:solidFill>
                  <a:srgbClr val="66FFFF"/>
                </a:solidFill>
              </a:rPr>
              <a:t> form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	     </a:t>
            </a:r>
            <a:r>
              <a:rPr lang="en-US" altLang="en-US" sz="1800" i="1">
                <a:solidFill>
                  <a:schemeClr val="bg1"/>
                </a:solidFill>
              </a:rPr>
              <a:t>500 million years later:</a:t>
            </a:r>
            <a:r>
              <a:rPr lang="en-US" altLang="en-US" sz="1800">
                <a:solidFill>
                  <a:srgbClr val="66FFFF"/>
                </a:solidFill>
              </a:rPr>
              <a:t> the planets cool off &amp; pick up debris</a:t>
            </a: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	</a:t>
            </a:r>
            <a:endParaRPr lang="en-US" altLang="en-US" sz="2000" i="1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0.2-0.065 billion years ago:</a:t>
            </a:r>
            <a:r>
              <a:rPr lang="en-US" altLang="en-US" sz="2000">
                <a:solidFill>
                  <a:srgbClr val="66FFFF"/>
                </a:solidFill>
              </a:rPr>
              <a:t> age of the </a:t>
            </a:r>
            <a:r>
              <a:rPr lang="en-US" altLang="en-US" sz="2000" b="1" i="1">
                <a:solidFill>
                  <a:srgbClr val="66FFFF"/>
                </a:solidFill>
              </a:rPr>
              <a:t>dinosaurs</a:t>
            </a: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0.03 billion years ago:</a:t>
            </a:r>
            <a:r>
              <a:rPr lang="en-US" altLang="en-US" sz="2000">
                <a:solidFill>
                  <a:srgbClr val="66FFFF"/>
                </a:solidFill>
              </a:rPr>
              <a:t> oldest </a:t>
            </a:r>
            <a:r>
              <a:rPr lang="en-US" altLang="en-US" sz="2000" b="1" i="1">
                <a:solidFill>
                  <a:srgbClr val="FFFF00"/>
                </a:solidFill>
              </a:rPr>
              <a:t>monkeys</a:t>
            </a:r>
            <a:endParaRPr lang="en-US" altLang="en-US" sz="2000" b="1" i="1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b="1" i="1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0.00004 billion years ago:</a:t>
            </a:r>
            <a:r>
              <a:rPr lang="en-US" altLang="en-US" sz="2000">
                <a:solidFill>
                  <a:srgbClr val="66FFFF"/>
                </a:solidFill>
              </a:rPr>
              <a:t> </a:t>
            </a:r>
            <a:r>
              <a:rPr lang="en-US" altLang="en-US" sz="2000" b="1" i="1">
                <a:solidFill>
                  <a:srgbClr val="FFFF00"/>
                </a:solidFill>
              </a:rPr>
              <a:t>homo sapiens</a:t>
            </a:r>
            <a:endParaRPr lang="en-US" altLang="en-US" sz="2000" b="1" i="1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b="1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0.000012 billion years ago:</a:t>
            </a:r>
            <a:r>
              <a:rPr lang="en-US" altLang="en-US" sz="2000">
                <a:solidFill>
                  <a:srgbClr val="66FFFF"/>
                </a:solidFill>
              </a:rPr>
              <a:t> </a:t>
            </a:r>
            <a:r>
              <a:rPr lang="en-US" altLang="en-US" sz="2000" b="1" i="1">
                <a:solidFill>
                  <a:srgbClr val="66FFFF"/>
                </a:solidFill>
              </a:rPr>
              <a:t>last </a:t>
            </a:r>
            <a:r>
              <a:rPr lang="en-US" altLang="en-US" sz="2000" b="1" i="1">
                <a:solidFill>
                  <a:srgbClr val="FFFF00"/>
                </a:solidFill>
              </a:rPr>
              <a:t>ice age</a:t>
            </a:r>
            <a:r>
              <a:rPr lang="en-US" altLang="en-US" sz="2000" b="1" i="1">
                <a:solidFill>
                  <a:srgbClr val="66FFFF"/>
                </a:solidFill>
              </a:rPr>
              <a:t> ended</a:t>
            </a: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0.000005 billion years ago:</a:t>
            </a:r>
            <a:r>
              <a:rPr lang="en-US" altLang="en-US" sz="2000">
                <a:solidFill>
                  <a:srgbClr val="66FFFF"/>
                </a:solidFill>
              </a:rPr>
              <a:t> </a:t>
            </a:r>
            <a:r>
              <a:rPr lang="en-US" altLang="en-US" sz="2000" b="1" i="1">
                <a:solidFill>
                  <a:srgbClr val="FFFF00"/>
                </a:solidFill>
              </a:rPr>
              <a:t>history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04" name="Text Box 11">
            <a:extLst>
              <a:ext uri="{FF2B5EF4-FFF2-40B4-BE49-F238E27FC236}">
                <a16:creationId xmlns:a16="http://schemas.microsoft.com/office/drawing/2014/main" id="{4106CA5A-9C5C-BD45-9B77-8807F1AF1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270000"/>
            <a:ext cx="722313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Jan 1</a:t>
            </a:r>
            <a:endParaRPr lang="en-US" altLang="en-US" sz="2400"/>
          </a:p>
        </p:txBody>
      </p:sp>
      <p:sp>
        <p:nvSpPr>
          <p:cNvPr id="25605" name="Text Box 13">
            <a:extLst>
              <a:ext uri="{FF2B5EF4-FFF2-40B4-BE49-F238E27FC236}">
                <a16:creationId xmlns:a16="http://schemas.microsoft.com/office/drawing/2014/main" id="{3359B322-9CF6-A340-9229-BC3FF87D1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5900" y="2108200"/>
            <a:ext cx="822325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Aug 1</a:t>
            </a:r>
            <a:endParaRPr lang="en-US" altLang="en-US" sz="2400"/>
          </a:p>
        </p:txBody>
      </p:sp>
      <p:sp>
        <p:nvSpPr>
          <p:cNvPr id="25606" name="Text Box 14">
            <a:extLst>
              <a:ext uri="{FF2B5EF4-FFF2-40B4-BE49-F238E27FC236}">
                <a16:creationId xmlns:a16="http://schemas.microsoft.com/office/drawing/2014/main" id="{0B98B62A-B0A8-5746-A681-7F297AB09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7650" y="2514600"/>
            <a:ext cx="895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0000"/>
                </a:solidFill>
              </a:rPr>
              <a:t>Aug 3</a:t>
            </a:r>
            <a:endParaRPr lang="en-US" altLang="en-US" sz="2400"/>
          </a:p>
        </p:txBody>
      </p:sp>
      <p:sp>
        <p:nvSpPr>
          <p:cNvPr id="25607" name="Text Box 15">
            <a:extLst>
              <a:ext uri="{FF2B5EF4-FFF2-40B4-BE49-F238E27FC236}">
                <a16:creationId xmlns:a16="http://schemas.microsoft.com/office/drawing/2014/main" id="{749B1E9F-1797-674D-97B8-1E9909D27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403600"/>
            <a:ext cx="2486025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24 - Dec 29, 7 am</a:t>
            </a:r>
            <a:endParaRPr lang="en-US" altLang="en-US" sz="2400"/>
          </a:p>
        </p:txBody>
      </p:sp>
      <p:sp>
        <p:nvSpPr>
          <p:cNvPr id="25608" name="Text Box 16">
            <a:extLst>
              <a:ext uri="{FF2B5EF4-FFF2-40B4-BE49-F238E27FC236}">
                <a16:creationId xmlns:a16="http://schemas.microsoft.com/office/drawing/2014/main" id="{6F41AD86-F9E3-944C-AF8A-B65AA8C18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2743200"/>
            <a:ext cx="895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i="1">
                <a:solidFill>
                  <a:srgbClr val="FF0000"/>
                </a:solidFill>
              </a:rPr>
              <a:t>Aug 13</a:t>
            </a:r>
            <a:endParaRPr lang="en-US" altLang="en-US" sz="2400"/>
          </a:p>
        </p:txBody>
      </p:sp>
      <p:sp>
        <p:nvSpPr>
          <p:cNvPr id="25609" name="Text Box 17">
            <a:extLst>
              <a:ext uri="{FF2B5EF4-FFF2-40B4-BE49-F238E27FC236}">
                <a16:creationId xmlns:a16="http://schemas.microsoft.com/office/drawing/2014/main" id="{4C96594B-9B1E-6244-BEAD-10D919342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575" y="4008438"/>
            <a:ext cx="1879600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31, 5:13 am</a:t>
            </a:r>
            <a:endParaRPr lang="en-US" altLang="en-US" sz="2400"/>
          </a:p>
        </p:txBody>
      </p:sp>
      <p:sp>
        <p:nvSpPr>
          <p:cNvPr id="25610" name="Text Box 18">
            <a:extLst>
              <a:ext uri="{FF2B5EF4-FFF2-40B4-BE49-F238E27FC236}">
                <a16:creationId xmlns:a16="http://schemas.microsoft.com/office/drawing/2014/main" id="{D792FC91-4591-0947-8CB6-A384E8B38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963" y="5105400"/>
            <a:ext cx="2338387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31, 11:59:33 pm</a:t>
            </a:r>
            <a:endParaRPr lang="en-US" altLang="en-US" sz="2400"/>
          </a:p>
        </p:txBody>
      </p:sp>
      <p:sp>
        <p:nvSpPr>
          <p:cNvPr id="25611" name="Text Box 19">
            <a:extLst>
              <a:ext uri="{FF2B5EF4-FFF2-40B4-BE49-F238E27FC236}">
                <a16:creationId xmlns:a16="http://schemas.microsoft.com/office/drawing/2014/main" id="{FD12DA87-B754-F541-8A4E-DA2C2BE8E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25" y="5994400"/>
            <a:ext cx="2405063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31, 11:59:49 pm</a:t>
            </a:r>
            <a:endParaRPr lang="en-US" altLang="en-US" sz="2400"/>
          </a:p>
        </p:txBody>
      </p:sp>
      <p:sp>
        <p:nvSpPr>
          <p:cNvPr id="153620" name="Text Box 20">
            <a:extLst>
              <a:ext uri="{FF2B5EF4-FFF2-40B4-BE49-F238E27FC236}">
                <a16:creationId xmlns:a16="http://schemas.microsoft.com/office/drawing/2014/main" id="{F7E73BC3-A3C1-7043-9053-56A8677CE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88" y="685800"/>
            <a:ext cx="29273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x-none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</a:t>
            </a:r>
            <a:r>
              <a:rPr lang="ja-JP" alt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“</a:t>
            </a:r>
            <a:r>
              <a:rPr lang="en-US" altLang="ja-JP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one year</a:t>
            </a:r>
            <a:r>
              <a:rPr lang="ja-JP" alt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”</a:t>
            </a:r>
            <a:r>
              <a:rPr lang="en-US" altLang="ja-JP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model</a:t>
            </a:r>
            <a:endParaRPr lang="en-US" altLang="x-none" dirty="0"/>
          </a:p>
        </p:txBody>
      </p:sp>
      <p:sp>
        <p:nvSpPr>
          <p:cNvPr id="25613" name="Line 21">
            <a:extLst>
              <a:ext uri="{FF2B5EF4-FFF2-40B4-BE49-F238E27FC236}">
                <a16:creationId xmlns:a16="http://schemas.microsoft.com/office/drawing/2014/main" id="{242F0FAC-1052-DC47-ABE2-637AEA558C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1447800"/>
            <a:ext cx="762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22">
            <a:extLst>
              <a:ext uri="{FF2B5EF4-FFF2-40B4-BE49-F238E27FC236}">
                <a16:creationId xmlns:a16="http://schemas.microsoft.com/office/drawing/2014/main" id="{CCF3D97D-05AD-A948-BBDD-299B3F8F1E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362200"/>
            <a:ext cx="3505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23">
            <a:extLst>
              <a:ext uri="{FF2B5EF4-FFF2-40B4-BE49-F238E27FC236}">
                <a16:creationId xmlns:a16="http://schemas.microsoft.com/office/drawing/2014/main" id="{A68F517F-0F0F-3D43-BB0D-C4E215F73C1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581400"/>
            <a:ext cx="1143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24">
            <a:extLst>
              <a:ext uri="{FF2B5EF4-FFF2-40B4-BE49-F238E27FC236}">
                <a16:creationId xmlns:a16="http://schemas.microsoft.com/office/drawing/2014/main" id="{2B8420FE-FE6F-644D-ADB6-662BACA283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191000"/>
            <a:ext cx="2057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25">
            <a:extLst>
              <a:ext uri="{FF2B5EF4-FFF2-40B4-BE49-F238E27FC236}">
                <a16:creationId xmlns:a16="http://schemas.microsoft.com/office/drawing/2014/main" id="{0FE2716D-629D-2A41-87FC-0F68C3DAD1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6248400"/>
            <a:ext cx="2362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26">
            <a:extLst>
              <a:ext uri="{FF2B5EF4-FFF2-40B4-BE49-F238E27FC236}">
                <a16:creationId xmlns:a16="http://schemas.microsoft.com/office/drawing/2014/main" id="{36D5A030-4BD3-F045-B7C5-445B7DC4FAD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5334000"/>
            <a:ext cx="1295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9" name="TextBox 1">
            <a:extLst>
              <a:ext uri="{FF2B5EF4-FFF2-40B4-BE49-F238E27FC236}">
                <a16:creationId xmlns:a16="http://schemas.microsoft.com/office/drawing/2014/main" id="{00462BDA-EFDD-044F-AE68-4E25A6BB8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3554413"/>
            <a:ext cx="1974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(=200 - 65 million)</a:t>
            </a:r>
          </a:p>
        </p:txBody>
      </p:sp>
      <p:sp>
        <p:nvSpPr>
          <p:cNvPr id="25620" name="TextBox 20">
            <a:extLst>
              <a:ext uri="{FF2B5EF4-FFF2-40B4-BE49-F238E27FC236}">
                <a16:creationId xmlns:a16="http://schemas.microsoft.com/office/drawing/2014/main" id="{184B731F-EE38-5446-A055-649CB0DB6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259513"/>
            <a:ext cx="1512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(=5 thousand)</a:t>
            </a:r>
          </a:p>
        </p:txBody>
      </p:sp>
      <p:sp>
        <p:nvSpPr>
          <p:cNvPr id="25621" name="TextBox 21">
            <a:extLst>
              <a:ext uri="{FF2B5EF4-FFF2-40B4-BE49-F238E27FC236}">
                <a16:creationId xmlns:a16="http://schemas.microsoft.com/office/drawing/2014/main" id="{4ED7FBC7-BD85-AC45-9370-F95B1828A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45113"/>
            <a:ext cx="1628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(=12 thousand)</a:t>
            </a:r>
          </a:p>
        </p:txBody>
      </p:sp>
      <p:sp>
        <p:nvSpPr>
          <p:cNvPr id="25622" name="TextBox 22">
            <a:extLst>
              <a:ext uri="{FF2B5EF4-FFF2-40B4-BE49-F238E27FC236}">
                <a16:creationId xmlns:a16="http://schemas.microsoft.com/office/drawing/2014/main" id="{1E17F9D3-06C8-DB42-9ED3-C3B6145FD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64013"/>
            <a:ext cx="1423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(=30 million)</a:t>
            </a:r>
          </a:p>
        </p:txBody>
      </p:sp>
      <p:sp>
        <p:nvSpPr>
          <p:cNvPr id="25623" name="TextBox 23">
            <a:extLst>
              <a:ext uri="{FF2B5EF4-FFF2-40B4-BE49-F238E27FC236}">
                <a16:creationId xmlns:a16="http://schemas.microsoft.com/office/drawing/2014/main" id="{38B7547F-477A-BC45-8E05-C483D6644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938" y="5345113"/>
            <a:ext cx="1365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rgbClr val="FFFF00"/>
                </a:solidFill>
              </a:rPr>
              <a:t>(--&gt;villages)</a:t>
            </a:r>
          </a:p>
        </p:txBody>
      </p:sp>
      <p:sp>
        <p:nvSpPr>
          <p:cNvPr id="25624" name="Text Box 17">
            <a:extLst>
              <a:ext uri="{FF2B5EF4-FFF2-40B4-BE49-F238E27FC236}">
                <a16:creationId xmlns:a16="http://schemas.microsoft.com/office/drawing/2014/main" id="{9D22AD85-90FA-D645-A28C-549C39688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0" y="4551363"/>
            <a:ext cx="2387600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31, 11:58:30 pm</a:t>
            </a:r>
            <a:endParaRPr lang="en-US" altLang="en-US" sz="2400"/>
          </a:p>
        </p:txBody>
      </p:sp>
      <p:sp>
        <p:nvSpPr>
          <p:cNvPr id="25625" name="Line 24">
            <a:extLst>
              <a:ext uri="{FF2B5EF4-FFF2-40B4-BE49-F238E27FC236}">
                <a16:creationId xmlns:a16="http://schemas.microsoft.com/office/drawing/2014/main" id="{6089A0D7-83C1-1D4B-8EFE-64A786C5F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733925"/>
            <a:ext cx="1905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6" name="TextBox 26">
            <a:extLst>
              <a:ext uri="{FF2B5EF4-FFF2-40B4-BE49-F238E27FC236}">
                <a16:creationId xmlns:a16="http://schemas.microsoft.com/office/drawing/2014/main" id="{DCCF68B8-5D28-4147-BF51-B4E753ED6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754563"/>
            <a:ext cx="1628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(=40 thousand)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2CB3794B-A34B-DA4F-93DE-0468722AA9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ext Box 2">
            <a:extLst>
              <a:ext uri="{FF2B5EF4-FFF2-40B4-BE49-F238E27FC236}">
                <a16:creationId xmlns:a16="http://schemas.microsoft.com/office/drawing/2014/main" id="{0111703E-1BBA-C74F-B3E0-75C815C7A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58723" name="Text Box 3">
            <a:extLst>
              <a:ext uri="{FF2B5EF4-FFF2-40B4-BE49-F238E27FC236}">
                <a16:creationId xmlns:a16="http://schemas.microsoft.com/office/drawing/2014/main" id="{DD473C9F-95C1-2D4E-ABEC-310E7B657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AB213593-7C74-094C-9685-B7D376B80D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4</a:t>
            </a:r>
          </a:p>
        </p:txBody>
      </p:sp>
      <p:sp>
        <p:nvSpPr>
          <p:cNvPr id="158725" name="Text Box 5">
            <a:extLst>
              <a:ext uri="{FF2B5EF4-FFF2-40B4-BE49-F238E27FC236}">
                <a16:creationId xmlns:a16="http://schemas.microsoft.com/office/drawing/2014/main" id="{999FBBB9-F206-014D-8A82-E6A5A8494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58726" name="Text Box 6">
            <a:extLst>
              <a:ext uri="{FF2B5EF4-FFF2-40B4-BE49-F238E27FC236}">
                <a16:creationId xmlns:a16="http://schemas.microsoft.com/office/drawing/2014/main" id="{C831E7E6-06D2-AF43-B0DF-168E0CB59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463" y="1681163"/>
            <a:ext cx="44958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old is the Universe?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1,400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14,000 yeas.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14,000,000 years.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D</a:t>
            </a:r>
            <a:r>
              <a:rPr lang="en-US" altLang="en-US" sz="2400" b="1" dirty="0">
                <a:solidFill>
                  <a:srgbClr val="FF0000"/>
                </a:solidFill>
              </a:rPr>
              <a:t> 14,000,000,000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14,000,000,000,000 years.</a:t>
            </a:r>
          </a:p>
        </p:txBody>
      </p:sp>
      <p:sp>
        <p:nvSpPr>
          <p:cNvPr id="158727" name="Text Box 7">
            <a:extLst>
              <a:ext uri="{FF2B5EF4-FFF2-40B4-BE49-F238E27FC236}">
                <a16:creationId xmlns:a16="http://schemas.microsoft.com/office/drawing/2014/main" id="{D2CD853C-C1F7-5747-9254-1BA89F5BF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58728" name="Text Box 8">
            <a:extLst>
              <a:ext uri="{FF2B5EF4-FFF2-40B4-BE49-F238E27FC236}">
                <a16:creationId xmlns:a16="http://schemas.microsoft.com/office/drawing/2014/main" id="{C4918C08-4733-FB4E-B909-DC3776CBC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58729" name="Text Box 9">
            <a:extLst>
              <a:ext uri="{FF2B5EF4-FFF2-40B4-BE49-F238E27FC236}">
                <a16:creationId xmlns:a16="http://schemas.microsoft.com/office/drawing/2014/main" id="{47CB7FFF-C58D-664C-9011-9C21003FB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58730" name="Text Box 10">
            <a:extLst>
              <a:ext uri="{FF2B5EF4-FFF2-40B4-BE49-F238E27FC236}">
                <a16:creationId xmlns:a16="http://schemas.microsoft.com/office/drawing/2014/main" id="{1C469A51-4CA8-6E4A-B9A6-C779B7D44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58731" name="Text Box 11">
            <a:extLst>
              <a:ext uri="{FF2B5EF4-FFF2-40B4-BE49-F238E27FC236}">
                <a16:creationId xmlns:a16="http://schemas.microsoft.com/office/drawing/2014/main" id="{7A8AE701-9468-9041-BE01-64854A6C3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58732" name="Text Box 12">
            <a:extLst>
              <a:ext uri="{FF2B5EF4-FFF2-40B4-BE49-F238E27FC236}">
                <a16:creationId xmlns:a16="http://schemas.microsoft.com/office/drawing/2014/main" id="{2E478FC9-89FD-B447-AFE2-6137A9C0E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58733" name="Text Box 13">
            <a:extLst>
              <a:ext uri="{FF2B5EF4-FFF2-40B4-BE49-F238E27FC236}">
                <a16:creationId xmlns:a16="http://schemas.microsoft.com/office/drawing/2014/main" id="{C273D6B5-BA62-9741-A25C-35A8C17A1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58734" name="Text Box 14">
            <a:extLst>
              <a:ext uri="{FF2B5EF4-FFF2-40B4-BE49-F238E27FC236}">
                <a16:creationId xmlns:a16="http://schemas.microsoft.com/office/drawing/2014/main" id="{75C3A768-426E-234E-BA7D-15308C07B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58735" name="Text Box 15">
            <a:extLst>
              <a:ext uri="{FF2B5EF4-FFF2-40B4-BE49-F238E27FC236}">
                <a16:creationId xmlns:a16="http://schemas.microsoft.com/office/drawing/2014/main" id="{A56F6EA6-4762-4B43-B045-EBD6E7602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8736" name="Text Box 16">
            <a:extLst>
              <a:ext uri="{FF2B5EF4-FFF2-40B4-BE49-F238E27FC236}">
                <a16:creationId xmlns:a16="http://schemas.microsoft.com/office/drawing/2014/main" id="{394A05E0-A587-3646-B2D1-BC39EBCE8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8737" name="Text Box 17">
            <a:extLst>
              <a:ext uri="{FF2B5EF4-FFF2-40B4-BE49-F238E27FC236}">
                <a16:creationId xmlns:a16="http://schemas.microsoft.com/office/drawing/2014/main" id="{19F4A9A0-BEE9-0146-B377-423A70515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58738" name="Text Box 18">
            <a:extLst>
              <a:ext uri="{FF2B5EF4-FFF2-40B4-BE49-F238E27FC236}">
                <a16:creationId xmlns:a16="http://schemas.microsoft.com/office/drawing/2014/main" id="{B609626C-3DCD-8840-BCD2-F4FD89C9A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8739" name="Text Box 19">
            <a:extLst>
              <a:ext uri="{FF2B5EF4-FFF2-40B4-BE49-F238E27FC236}">
                <a16:creationId xmlns:a16="http://schemas.microsoft.com/office/drawing/2014/main" id="{220FBE05-4CBC-9642-9754-9BD3C456B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58740" name="Text Box 20">
            <a:extLst>
              <a:ext uri="{FF2B5EF4-FFF2-40B4-BE49-F238E27FC236}">
                <a16:creationId xmlns:a16="http://schemas.microsoft.com/office/drawing/2014/main" id="{C271C079-5C4B-1249-B5E5-1C8623990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8741" name="Text Box 21">
            <a:extLst>
              <a:ext uri="{FF2B5EF4-FFF2-40B4-BE49-F238E27FC236}">
                <a16:creationId xmlns:a16="http://schemas.microsoft.com/office/drawing/2014/main" id="{A98AD0BC-C599-4A45-B237-A6439F6B2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8742" name="Text Box 22">
            <a:extLst>
              <a:ext uri="{FF2B5EF4-FFF2-40B4-BE49-F238E27FC236}">
                <a16:creationId xmlns:a16="http://schemas.microsoft.com/office/drawing/2014/main" id="{6187AEBA-E3E4-FC45-8CC4-2CCE565DA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8743" name="Text Box 23">
            <a:extLst>
              <a:ext uri="{FF2B5EF4-FFF2-40B4-BE49-F238E27FC236}">
                <a16:creationId xmlns:a16="http://schemas.microsoft.com/office/drawing/2014/main" id="{4FF2A5D1-9102-4B42-8E9B-13E11F8F6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8744" name="Text Box 24">
            <a:extLst>
              <a:ext uri="{FF2B5EF4-FFF2-40B4-BE49-F238E27FC236}">
                <a16:creationId xmlns:a16="http://schemas.microsoft.com/office/drawing/2014/main" id="{2DE21283-9B1B-354E-A1D9-EB8FB0E03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8745" name="Text Box 25">
            <a:extLst>
              <a:ext uri="{FF2B5EF4-FFF2-40B4-BE49-F238E27FC236}">
                <a16:creationId xmlns:a16="http://schemas.microsoft.com/office/drawing/2014/main" id="{5C86D56E-7983-9D45-A95C-817F7B650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8746" name="Text Box 26">
            <a:extLst>
              <a:ext uri="{FF2B5EF4-FFF2-40B4-BE49-F238E27FC236}">
                <a16:creationId xmlns:a16="http://schemas.microsoft.com/office/drawing/2014/main" id="{01113819-1FAC-5F4A-AB46-B28FDE181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58747" name="Text Box 27">
            <a:extLst>
              <a:ext uri="{FF2B5EF4-FFF2-40B4-BE49-F238E27FC236}">
                <a16:creationId xmlns:a16="http://schemas.microsoft.com/office/drawing/2014/main" id="{724FA4A8-8D70-6146-AD93-047C0C6C7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58748" name="Text Box 28">
            <a:extLst>
              <a:ext uri="{FF2B5EF4-FFF2-40B4-BE49-F238E27FC236}">
                <a16:creationId xmlns:a16="http://schemas.microsoft.com/office/drawing/2014/main" id="{AC8B58FF-C299-E045-8371-042BF1CB4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58749" name="Text Box 29">
            <a:extLst>
              <a:ext uri="{FF2B5EF4-FFF2-40B4-BE49-F238E27FC236}">
                <a16:creationId xmlns:a16="http://schemas.microsoft.com/office/drawing/2014/main" id="{2E647E2A-4DB5-B74A-9015-C44FC7D90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58750" name="Text Box 30">
            <a:extLst>
              <a:ext uri="{FF2B5EF4-FFF2-40B4-BE49-F238E27FC236}">
                <a16:creationId xmlns:a16="http://schemas.microsoft.com/office/drawing/2014/main" id="{A487376A-EC98-C746-95A6-295951F7B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58751" name="Text Box 31">
            <a:extLst>
              <a:ext uri="{FF2B5EF4-FFF2-40B4-BE49-F238E27FC236}">
                <a16:creationId xmlns:a16="http://schemas.microsoft.com/office/drawing/2014/main" id="{43875F87-26D5-954F-B9F8-4ED50000E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58752" name="Text Box 32">
            <a:extLst>
              <a:ext uri="{FF2B5EF4-FFF2-40B4-BE49-F238E27FC236}">
                <a16:creationId xmlns:a16="http://schemas.microsoft.com/office/drawing/2014/main" id="{59E1B27E-EE21-354C-8516-BFED37630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58753" name="Text Box 33">
            <a:extLst>
              <a:ext uri="{FF2B5EF4-FFF2-40B4-BE49-F238E27FC236}">
                <a16:creationId xmlns:a16="http://schemas.microsoft.com/office/drawing/2014/main" id="{7B2E19B6-34FB-5A4E-9E46-EBD86F1ED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58754" name="Text Box 34">
            <a:extLst>
              <a:ext uri="{FF2B5EF4-FFF2-40B4-BE49-F238E27FC236}">
                <a16:creationId xmlns:a16="http://schemas.microsoft.com/office/drawing/2014/main" id="{EE93CB1C-FA63-1743-904A-400D0CF2E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58755" name="Text Box 35">
            <a:extLst>
              <a:ext uri="{FF2B5EF4-FFF2-40B4-BE49-F238E27FC236}">
                <a16:creationId xmlns:a16="http://schemas.microsoft.com/office/drawing/2014/main" id="{7D9907F5-4F79-4942-B7E5-B8B701D39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58756" name="Text Box 36">
            <a:extLst>
              <a:ext uri="{FF2B5EF4-FFF2-40B4-BE49-F238E27FC236}">
                <a16:creationId xmlns:a16="http://schemas.microsoft.com/office/drawing/2014/main" id="{DB2E43AB-3D3A-0345-941F-FC7FE3EB3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animBg="1"/>
      <p:bldP spid="158723" grpId="0" animBg="1"/>
      <p:bldP spid="158725" grpId="0" animBg="1"/>
      <p:bldP spid="158726" grpId="0"/>
      <p:bldP spid="158726" grpId="1"/>
      <p:bldP spid="158727" grpId="0" animBg="1"/>
      <p:bldP spid="158728" grpId="0" animBg="1"/>
      <p:bldP spid="158729" grpId="0" animBg="1"/>
      <p:bldP spid="158730" grpId="0" animBg="1"/>
      <p:bldP spid="158731" grpId="0" animBg="1"/>
      <p:bldP spid="158732" grpId="0" animBg="1"/>
      <p:bldP spid="158733" grpId="0" animBg="1"/>
      <p:bldP spid="158734" grpId="0" animBg="1"/>
      <p:bldP spid="158735" grpId="0" animBg="1"/>
      <p:bldP spid="158736" grpId="0" animBg="1"/>
      <p:bldP spid="158737" grpId="0" animBg="1"/>
      <p:bldP spid="158738" grpId="0" animBg="1"/>
      <p:bldP spid="158739" grpId="0" animBg="1"/>
      <p:bldP spid="158740" grpId="0" animBg="1"/>
      <p:bldP spid="158741" grpId="0" animBg="1"/>
      <p:bldP spid="158742" grpId="0" animBg="1"/>
      <p:bldP spid="158743" grpId="0" animBg="1"/>
      <p:bldP spid="158744" grpId="0" animBg="1"/>
      <p:bldP spid="158745" grpId="0" animBg="1"/>
      <p:bldP spid="158746" grpId="0" animBg="1"/>
      <p:bldP spid="158747" grpId="0" animBg="1"/>
      <p:bldP spid="158748" grpId="0" animBg="1"/>
      <p:bldP spid="158749" grpId="0" animBg="1"/>
      <p:bldP spid="158750" grpId="0" animBg="1"/>
      <p:bldP spid="158751" grpId="0" animBg="1"/>
      <p:bldP spid="158752" grpId="0" animBg="1"/>
      <p:bldP spid="158753" grpId="0" animBg="1"/>
      <p:bldP spid="158754" grpId="0" animBg="1"/>
      <p:bldP spid="158755" grpId="0" animBg="1"/>
      <p:bldP spid="1587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 Box 2">
            <a:extLst>
              <a:ext uri="{FF2B5EF4-FFF2-40B4-BE49-F238E27FC236}">
                <a16:creationId xmlns:a16="http://schemas.microsoft.com/office/drawing/2014/main" id="{F4282CC9-681C-2D4C-929E-ACEF47B68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62819" name="Text Box 3">
            <a:extLst>
              <a:ext uri="{FF2B5EF4-FFF2-40B4-BE49-F238E27FC236}">
                <a16:creationId xmlns:a16="http://schemas.microsoft.com/office/drawing/2014/main" id="{282D1EDB-F968-DB40-AD19-470E05CBA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8AF1A1DB-5B52-B742-B6F4-41B77C8E65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5</a:t>
            </a:r>
          </a:p>
        </p:txBody>
      </p:sp>
      <p:sp>
        <p:nvSpPr>
          <p:cNvPr id="162821" name="Text Box 5">
            <a:extLst>
              <a:ext uri="{FF2B5EF4-FFF2-40B4-BE49-F238E27FC236}">
                <a16:creationId xmlns:a16="http://schemas.microsoft.com/office/drawing/2014/main" id="{08D6EE91-1890-0943-939F-ADE46C1D0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62822" name="Text Box 6">
            <a:extLst>
              <a:ext uri="{FF2B5EF4-FFF2-40B4-BE49-F238E27FC236}">
                <a16:creationId xmlns:a16="http://schemas.microsoft.com/office/drawing/2014/main" id="{E44B5C04-96BE-6B43-8EC5-0011D165A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752600"/>
            <a:ext cx="369844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old is the Sun?</a:t>
            </a: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4,500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45,000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4,500,000 years.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D</a:t>
            </a:r>
            <a:r>
              <a:rPr lang="en-US" altLang="en-US" sz="2400" b="1" dirty="0">
                <a:solidFill>
                  <a:srgbClr val="FF0000"/>
                </a:solidFill>
              </a:rPr>
              <a:t> 4,500,000,000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4,500,000,000,000 years.</a:t>
            </a:r>
          </a:p>
        </p:txBody>
      </p:sp>
      <p:sp>
        <p:nvSpPr>
          <p:cNvPr id="162823" name="Text Box 7">
            <a:extLst>
              <a:ext uri="{FF2B5EF4-FFF2-40B4-BE49-F238E27FC236}">
                <a16:creationId xmlns:a16="http://schemas.microsoft.com/office/drawing/2014/main" id="{4B747184-F8FB-E041-B00A-4004E1AC8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62824" name="Text Box 8">
            <a:extLst>
              <a:ext uri="{FF2B5EF4-FFF2-40B4-BE49-F238E27FC236}">
                <a16:creationId xmlns:a16="http://schemas.microsoft.com/office/drawing/2014/main" id="{2244FD69-695C-4448-8A7D-C2961EB4A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62825" name="Text Box 9">
            <a:extLst>
              <a:ext uri="{FF2B5EF4-FFF2-40B4-BE49-F238E27FC236}">
                <a16:creationId xmlns:a16="http://schemas.microsoft.com/office/drawing/2014/main" id="{E38DDCC4-8A6D-E14A-BFAB-4E62655E1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62826" name="Text Box 10">
            <a:extLst>
              <a:ext uri="{FF2B5EF4-FFF2-40B4-BE49-F238E27FC236}">
                <a16:creationId xmlns:a16="http://schemas.microsoft.com/office/drawing/2014/main" id="{90699E00-19AC-BE4B-9DC7-2883EC4E7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62827" name="Text Box 11">
            <a:extLst>
              <a:ext uri="{FF2B5EF4-FFF2-40B4-BE49-F238E27FC236}">
                <a16:creationId xmlns:a16="http://schemas.microsoft.com/office/drawing/2014/main" id="{606CB414-1729-6C41-AAB8-53CA12CDD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62828" name="Text Box 12">
            <a:extLst>
              <a:ext uri="{FF2B5EF4-FFF2-40B4-BE49-F238E27FC236}">
                <a16:creationId xmlns:a16="http://schemas.microsoft.com/office/drawing/2014/main" id="{BB21A2E4-F059-6143-80D6-1B7954532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62829" name="Text Box 13">
            <a:extLst>
              <a:ext uri="{FF2B5EF4-FFF2-40B4-BE49-F238E27FC236}">
                <a16:creationId xmlns:a16="http://schemas.microsoft.com/office/drawing/2014/main" id="{C4869914-797C-5841-A38B-7E916FC6C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62830" name="Text Box 14">
            <a:extLst>
              <a:ext uri="{FF2B5EF4-FFF2-40B4-BE49-F238E27FC236}">
                <a16:creationId xmlns:a16="http://schemas.microsoft.com/office/drawing/2014/main" id="{E3AAE241-A4CB-9F4F-AA1C-4288662F0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62831" name="Text Box 15">
            <a:extLst>
              <a:ext uri="{FF2B5EF4-FFF2-40B4-BE49-F238E27FC236}">
                <a16:creationId xmlns:a16="http://schemas.microsoft.com/office/drawing/2014/main" id="{90430237-DE57-F442-8087-85C6DD9DC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62832" name="Text Box 16">
            <a:extLst>
              <a:ext uri="{FF2B5EF4-FFF2-40B4-BE49-F238E27FC236}">
                <a16:creationId xmlns:a16="http://schemas.microsoft.com/office/drawing/2014/main" id="{B63BE95F-AB4A-3A4B-A382-BD73182C5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62833" name="Text Box 17">
            <a:extLst>
              <a:ext uri="{FF2B5EF4-FFF2-40B4-BE49-F238E27FC236}">
                <a16:creationId xmlns:a16="http://schemas.microsoft.com/office/drawing/2014/main" id="{4EBE69E1-D85A-9A48-9ED6-391191030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62834" name="Text Box 18">
            <a:extLst>
              <a:ext uri="{FF2B5EF4-FFF2-40B4-BE49-F238E27FC236}">
                <a16:creationId xmlns:a16="http://schemas.microsoft.com/office/drawing/2014/main" id="{718B7D71-8D0E-324B-9E7D-BE6E23910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62835" name="Text Box 19">
            <a:extLst>
              <a:ext uri="{FF2B5EF4-FFF2-40B4-BE49-F238E27FC236}">
                <a16:creationId xmlns:a16="http://schemas.microsoft.com/office/drawing/2014/main" id="{F3F4C2B6-935A-CA48-9FC2-85995E829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62836" name="Text Box 20">
            <a:extLst>
              <a:ext uri="{FF2B5EF4-FFF2-40B4-BE49-F238E27FC236}">
                <a16:creationId xmlns:a16="http://schemas.microsoft.com/office/drawing/2014/main" id="{22AFAB91-2B8C-3C49-86D3-EC56C6455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62837" name="Text Box 21">
            <a:extLst>
              <a:ext uri="{FF2B5EF4-FFF2-40B4-BE49-F238E27FC236}">
                <a16:creationId xmlns:a16="http://schemas.microsoft.com/office/drawing/2014/main" id="{9617D33F-176F-8F43-AF39-E0677EFE1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62838" name="Text Box 22">
            <a:extLst>
              <a:ext uri="{FF2B5EF4-FFF2-40B4-BE49-F238E27FC236}">
                <a16:creationId xmlns:a16="http://schemas.microsoft.com/office/drawing/2014/main" id="{936D85D3-2A70-424D-B1EE-AC433CAE4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62839" name="Text Box 23">
            <a:extLst>
              <a:ext uri="{FF2B5EF4-FFF2-40B4-BE49-F238E27FC236}">
                <a16:creationId xmlns:a16="http://schemas.microsoft.com/office/drawing/2014/main" id="{37609C47-31AC-5946-9733-7C3437BF1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2840" name="Text Box 24">
            <a:extLst>
              <a:ext uri="{FF2B5EF4-FFF2-40B4-BE49-F238E27FC236}">
                <a16:creationId xmlns:a16="http://schemas.microsoft.com/office/drawing/2014/main" id="{51F1C2A3-AAAF-2F44-B5CC-A1DEB690E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62841" name="Text Box 25">
            <a:extLst>
              <a:ext uri="{FF2B5EF4-FFF2-40B4-BE49-F238E27FC236}">
                <a16:creationId xmlns:a16="http://schemas.microsoft.com/office/drawing/2014/main" id="{6ABB801A-21CE-D544-9658-0430C2AAE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62842" name="Text Box 26">
            <a:extLst>
              <a:ext uri="{FF2B5EF4-FFF2-40B4-BE49-F238E27FC236}">
                <a16:creationId xmlns:a16="http://schemas.microsoft.com/office/drawing/2014/main" id="{D14B8A39-7C8F-0541-A4B6-2AF7F1380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62843" name="Text Box 27">
            <a:extLst>
              <a:ext uri="{FF2B5EF4-FFF2-40B4-BE49-F238E27FC236}">
                <a16:creationId xmlns:a16="http://schemas.microsoft.com/office/drawing/2014/main" id="{76AA8232-1724-4F4C-9B37-46AFDC955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62844" name="Text Box 28">
            <a:extLst>
              <a:ext uri="{FF2B5EF4-FFF2-40B4-BE49-F238E27FC236}">
                <a16:creationId xmlns:a16="http://schemas.microsoft.com/office/drawing/2014/main" id="{E07207D9-1C62-1B44-9BED-7B7421C48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62845" name="Text Box 29">
            <a:extLst>
              <a:ext uri="{FF2B5EF4-FFF2-40B4-BE49-F238E27FC236}">
                <a16:creationId xmlns:a16="http://schemas.microsoft.com/office/drawing/2014/main" id="{A906183C-1D31-AC40-8B12-738BBC160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62846" name="Text Box 30">
            <a:extLst>
              <a:ext uri="{FF2B5EF4-FFF2-40B4-BE49-F238E27FC236}">
                <a16:creationId xmlns:a16="http://schemas.microsoft.com/office/drawing/2014/main" id="{04AC9663-9B67-B841-A71F-E56365190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62847" name="Text Box 31">
            <a:extLst>
              <a:ext uri="{FF2B5EF4-FFF2-40B4-BE49-F238E27FC236}">
                <a16:creationId xmlns:a16="http://schemas.microsoft.com/office/drawing/2014/main" id="{BB35E6C1-E3C2-0B42-A9D5-BCE1B4170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62848" name="Text Box 32">
            <a:extLst>
              <a:ext uri="{FF2B5EF4-FFF2-40B4-BE49-F238E27FC236}">
                <a16:creationId xmlns:a16="http://schemas.microsoft.com/office/drawing/2014/main" id="{A865D792-B9C6-1C4D-9DD1-B78E1BDC0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62849" name="Text Box 33">
            <a:extLst>
              <a:ext uri="{FF2B5EF4-FFF2-40B4-BE49-F238E27FC236}">
                <a16:creationId xmlns:a16="http://schemas.microsoft.com/office/drawing/2014/main" id="{FB862084-955C-9D4A-9F0C-87DB31206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62850" name="Text Box 34">
            <a:extLst>
              <a:ext uri="{FF2B5EF4-FFF2-40B4-BE49-F238E27FC236}">
                <a16:creationId xmlns:a16="http://schemas.microsoft.com/office/drawing/2014/main" id="{BD830F8D-172A-D54F-9135-868C4BCCE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62851" name="Text Box 35">
            <a:extLst>
              <a:ext uri="{FF2B5EF4-FFF2-40B4-BE49-F238E27FC236}">
                <a16:creationId xmlns:a16="http://schemas.microsoft.com/office/drawing/2014/main" id="{C00A8522-6EA6-D24F-9C83-D403E7E7A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62852" name="Text Box 36">
            <a:extLst>
              <a:ext uri="{FF2B5EF4-FFF2-40B4-BE49-F238E27FC236}">
                <a16:creationId xmlns:a16="http://schemas.microsoft.com/office/drawing/2014/main" id="{AC6D754A-9A9A-1E43-8F48-B8BDB2F88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 animBg="1"/>
      <p:bldP spid="162819" grpId="0" animBg="1"/>
      <p:bldP spid="162821" grpId="0" animBg="1"/>
      <p:bldP spid="162822" grpId="0"/>
      <p:bldP spid="162822" grpId="1"/>
      <p:bldP spid="162823" grpId="0" animBg="1"/>
      <p:bldP spid="162824" grpId="0" animBg="1"/>
      <p:bldP spid="162825" grpId="0" animBg="1"/>
      <p:bldP spid="162826" grpId="0" animBg="1"/>
      <p:bldP spid="162827" grpId="0" animBg="1"/>
      <p:bldP spid="162828" grpId="0" animBg="1"/>
      <p:bldP spid="162829" grpId="0" animBg="1"/>
      <p:bldP spid="162830" grpId="0" animBg="1"/>
      <p:bldP spid="162831" grpId="0" animBg="1"/>
      <p:bldP spid="162832" grpId="0" animBg="1"/>
      <p:bldP spid="162833" grpId="0" animBg="1"/>
      <p:bldP spid="162834" grpId="0" animBg="1"/>
      <p:bldP spid="162835" grpId="0" animBg="1"/>
      <p:bldP spid="162836" grpId="0" animBg="1"/>
      <p:bldP spid="162837" grpId="0" animBg="1"/>
      <p:bldP spid="162838" grpId="0" animBg="1"/>
      <p:bldP spid="162839" grpId="0" animBg="1"/>
      <p:bldP spid="162840" grpId="0" animBg="1"/>
      <p:bldP spid="162841" grpId="0" animBg="1"/>
      <p:bldP spid="162842" grpId="0" animBg="1"/>
      <p:bldP spid="162843" grpId="0" animBg="1"/>
      <p:bldP spid="162844" grpId="0" animBg="1"/>
      <p:bldP spid="162845" grpId="0" animBg="1"/>
      <p:bldP spid="162846" grpId="0" animBg="1"/>
      <p:bldP spid="162847" grpId="0" animBg="1"/>
      <p:bldP spid="162848" grpId="0" animBg="1"/>
      <p:bldP spid="162849" grpId="0" animBg="1"/>
      <p:bldP spid="162850" grpId="0" animBg="1"/>
      <p:bldP spid="162851" grpId="0" animBg="1"/>
      <p:bldP spid="1628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 Box 2">
            <a:extLst>
              <a:ext uri="{FF2B5EF4-FFF2-40B4-BE49-F238E27FC236}">
                <a16:creationId xmlns:a16="http://schemas.microsoft.com/office/drawing/2014/main" id="{6158C17F-CE46-C046-8814-7A640F677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62819" name="Text Box 3">
            <a:extLst>
              <a:ext uri="{FF2B5EF4-FFF2-40B4-BE49-F238E27FC236}">
                <a16:creationId xmlns:a16="http://schemas.microsoft.com/office/drawing/2014/main" id="{0DC4CF10-FDFD-CE4D-B414-74CE660B1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3795" name="Rectangle 4">
            <a:extLst>
              <a:ext uri="{FF2B5EF4-FFF2-40B4-BE49-F238E27FC236}">
                <a16:creationId xmlns:a16="http://schemas.microsoft.com/office/drawing/2014/main" id="{2E91C59F-28BF-724F-907C-A236C9874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>
                <a:solidFill>
                  <a:srgbClr val="FF0000"/>
                </a:solidFill>
              </a:rPr>
              <a:t>Question 6</a:t>
            </a:r>
            <a:endParaRPr lang="en-US" altLang="en-US" sz="6000" b="1" dirty="0">
              <a:solidFill>
                <a:srgbClr val="FF0000"/>
              </a:solidFill>
            </a:endParaRPr>
          </a:p>
        </p:txBody>
      </p:sp>
      <p:sp>
        <p:nvSpPr>
          <p:cNvPr id="162821" name="Text Box 5">
            <a:extLst>
              <a:ext uri="{FF2B5EF4-FFF2-40B4-BE49-F238E27FC236}">
                <a16:creationId xmlns:a16="http://schemas.microsoft.com/office/drawing/2014/main" id="{2339A016-2B3A-EF48-BA4B-435A2F09A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62822" name="Text Box 6">
            <a:extLst>
              <a:ext uri="{FF2B5EF4-FFF2-40B4-BE49-F238E27FC236}">
                <a16:creationId xmlns:a16="http://schemas.microsoft.com/office/drawing/2014/main" id="{EF7E0577-CF76-8D44-A371-360AE6378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344613"/>
            <a:ext cx="8115300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long after the Sun was Earth formed,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	compared to the age of the Sun?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A</a:t>
            </a:r>
            <a:r>
              <a:rPr lang="en-US" altLang="en-US" sz="2400" b="1" dirty="0">
                <a:solidFill>
                  <a:srgbClr val="FF0000"/>
                </a:solidFill>
              </a:rPr>
              <a:t> Earth was formed soon after of the Sun.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Earth was formed half time between the formation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	of the Sun and the present.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Earth was formed much more recently than the Sun was.</a:t>
            </a:r>
            <a:r>
              <a:rPr lang="en-US" altLang="en-US" sz="2400" b="1" dirty="0">
                <a:solidFill>
                  <a:schemeClr val="accent2"/>
                </a:solidFill>
              </a:rPr>
              <a:t> 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b="1" dirty="0"/>
              <a:t> </a:t>
            </a:r>
            <a:r>
              <a:rPr lang="en-US" altLang="en-US" sz="2400" b="1" dirty="0"/>
              <a:t>Earth was formed long before the Sun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	and was captured by its gravity.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b="1" dirty="0"/>
              <a:t> </a:t>
            </a:r>
            <a:r>
              <a:rPr lang="en-US" altLang="en-US" sz="2400" b="1" dirty="0"/>
              <a:t>Earth was formed a short time before the Sun did.</a:t>
            </a:r>
          </a:p>
        </p:txBody>
      </p:sp>
      <p:sp>
        <p:nvSpPr>
          <p:cNvPr id="162823" name="Text Box 7">
            <a:extLst>
              <a:ext uri="{FF2B5EF4-FFF2-40B4-BE49-F238E27FC236}">
                <a16:creationId xmlns:a16="http://schemas.microsoft.com/office/drawing/2014/main" id="{0E2B4EE4-4F77-BA47-970D-26583215F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62824" name="Text Box 8">
            <a:extLst>
              <a:ext uri="{FF2B5EF4-FFF2-40B4-BE49-F238E27FC236}">
                <a16:creationId xmlns:a16="http://schemas.microsoft.com/office/drawing/2014/main" id="{1E1F03BA-4196-BD46-9C17-8E1E9B475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62825" name="Text Box 9">
            <a:extLst>
              <a:ext uri="{FF2B5EF4-FFF2-40B4-BE49-F238E27FC236}">
                <a16:creationId xmlns:a16="http://schemas.microsoft.com/office/drawing/2014/main" id="{50CE1F7A-B33A-A049-B2CE-5008116F9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62826" name="Text Box 10">
            <a:extLst>
              <a:ext uri="{FF2B5EF4-FFF2-40B4-BE49-F238E27FC236}">
                <a16:creationId xmlns:a16="http://schemas.microsoft.com/office/drawing/2014/main" id="{8A16B8C8-D808-A443-8B59-98BB09535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62827" name="Text Box 11">
            <a:extLst>
              <a:ext uri="{FF2B5EF4-FFF2-40B4-BE49-F238E27FC236}">
                <a16:creationId xmlns:a16="http://schemas.microsoft.com/office/drawing/2014/main" id="{B977E2ED-039F-4D46-9BB8-9FF829527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62828" name="Text Box 12">
            <a:extLst>
              <a:ext uri="{FF2B5EF4-FFF2-40B4-BE49-F238E27FC236}">
                <a16:creationId xmlns:a16="http://schemas.microsoft.com/office/drawing/2014/main" id="{F889B01B-0344-464B-8D86-36E1A95EC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62829" name="Text Box 13">
            <a:extLst>
              <a:ext uri="{FF2B5EF4-FFF2-40B4-BE49-F238E27FC236}">
                <a16:creationId xmlns:a16="http://schemas.microsoft.com/office/drawing/2014/main" id="{054C3F6C-E891-A347-8181-A33FC6F32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62830" name="Text Box 14">
            <a:extLst>
              <a:ext uri="{FF2B5EF4-FFF2-40B4-BE49-F238E27FC236}">
                <a16:creationId xmlns:a16="http://schemas.microsoft.com/office/drawing/2014/main" id="{AFE92C0B-0FDA-C846-867C-8E1727F4E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62831" name="Text Box 15">
            <a:extLst>
              <a:ext uri="{FF2B5EF4-FFF2-40B4-BE49-F238E27FC236}">
                <a16:creationId xmlns:a16="http://schemas.microsoft.com/office/drawing/2014/main" id="{B63AF864-C13C-7F43-8CBE-4D85884C7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62832" name="Text Box 16">
            <a:extLst>
              <a:ext uri="{FF2B5EF4-FFF2-40B4-BE49-F238E27FC236}">
                <a16:creationId xmlns:a16="http://schemas.microsoft.com/office/drawing/2014/main" id="{0FDA0C3F-7D73-B148-8D68-1FFAB3541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62833" name="Text Box 17">
            <a:extLst>
              <a:ext uri="{FF2B5EF4-FFF2-40B4-BE49-F238E27FC236}">
                <a16:creationId xmlns:a16="http://schemas.microsoft.com/office/drawing/2014/main" id="{AD04A761-FA6D-1241-BC59-AAC9AF107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62834" name="Text Box 18">
            <a:extLst>
              <a:ext uri="{FF2B5EF4-FFF2-40B4-BE49-F238E27FC236}">
                <a16:creationId xmlns:a16="http://schemas.microsoft.com/office/drawing/2014/main" id="{9532BC57-FD7A-F245-8516-B213EA7E9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62835" name="Text Box 19">
            <a:extLst>
              <a:ext uri="{FF2B5EF4-FFF2-40B4-BE49-F238E27FC236}">
                <a16:creationId xmlns:a16="http://schemas.microsoft.com/office/drawing/2014/main" id="{0DF241B6-001D-2A42-92C5-B6AED8C44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62836" name="Text Box 20">
            <a:extLst>
              <a:ext uri="{FF2B5EF4-FFF2-40B4-BE49-F238E27FC236}">
                <a16:creationId xmlns:a16="http://schemas.microsoft.com/office/drawing/2014/main" id="{88EA079E-ED8F-FC41-A154-C92140561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62837" name="Text Box 21">
            <a:extLst>
              <a:ext uri="{FF2B5EF4-FFF2-40B4-BE49-F238E27FC236}">
                <a16:creationId xmlns:a16="http://schemas.microsoft.com/office/drawing/2014/main" id="{5DFA0670-1AF2-8F40-B46B-BF4333587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62838" name="Text Box 22">
            <a:extLst>
              <a:ext uri="{FF2B5EF4-FFF2-40B4-BE49-F238E27FC236}">
                <a16:creationId xmlns:a16="http://schemas.microsoft.com/office/drawing/2014/main" id="{DDDC338D-78A0-3443-B998-A903622D1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62839" name="Text Box 23">
            <a:extLst>
              <a:ext uri="{FF2B5EF4-FFF2-40B4-BE49-F238E27FC236}">
                <a16:creationId xmlns:a16="http://schemas.microsoft.com/office/drawing/2014/main" id="{0D473BF4-FA9B-0F4C-833B-1091EDBFD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2840" name="Text Box 24">
            <a:extLst>
              <a:ext uri="{FF2B5EF4-FFF2-40B4-BE49-F238E27FC236}">
                <a16:creationId xmlns:a16="http://schemas.microsoft.com/office/drawing/2014/main" id="{B0FF6A20-30AF-0240-BC0A-CD1ABF277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62841" name="Text Box 25">
            <a:extLst>
              <a:ext uri="{FF2B5EF4-FFF2-40B4-BE49-F238E27FC236}">
                <a16:creationId xmlns:a16="http://schemas.microsoft.com/office/drawing/2014/main" id="{810BD063-301C-CB48-B923-8A0B581A7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62842" name="Text Box 26">
            <a:extLst>
              <a:ext uri="{FF2B5EF4-FFF2-40B4-BE49-F238E27FC236}">
                <a16:creationId xmlns:a16="http://schemas.microsoft.com/office/drawing/2014/main" id="{07703543-F7E1-3B48-9FFF-C91CF8D3E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62843" name="Text Box 27">
            <a:extLst>
              <a:ext uri="{FF2B5EF4-FFF2-40B4-BE49-F238E27FC236}">
                <a16:creationId xmlns:a16="http://schemas.microsoft.com/office/drawing/2014/main" id="{4E4EE078-8E04-2C44-BE22-3D41BD418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62844" name="Text Box 28">
            <a:extLst>
              <a:ext uri="{FF2B5EF4-FFF2-40B4-BE49-F238E27FC236}">
                <a16:creationId xmlns:a16="http://schemas.microsoft.com/office/drawing/2014/main" id="{5BCE95F1-F23F-8542-A98D-C9CFA9241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62845" name="Text Box 29">
            <a:extLst>
              <a:ext uri="{FF2B5EF4-FFF2-40B4-BE49-F238E27FC236}">
                <a16:creationId xmlns:a16="http://schemas.microsoft.com/office/drawing/2014/main" id="{3558CD47-A478-6D48-955F-2EBEB7ACE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62846" name="Text Box 30">
            <a:extLst>
              <a:ext uri="{FF2B5EF4-FFF2-40B4-BE49-F238E27FC236}">
                <a16:creationId xmlns:a16="http://schemas.microsoft.com/office/drawing/2014/main" id="{59C85157-F3F2-5F49-930C-76AB845CC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62847" name="Text Box 31">
            <a:extLst>
              <a:ext uri="{FF2B5EF4-FFF2-40B4-BE49-F238E27FC236}">
                <a16:creationId xmlns:a16="http://schemas.microsoft.com/office/drawing/2014/main" id="{823655CE-613A-484A-9C18-BA3CBC2A2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62848" name="Text Box 32">
            <a:extLst>
              <a:ext uri="{FF2B5EF4-FFF2-40B4-BE49-F238E27FC236}">
                <a16:creationId xmlns:a16="http://schemas.microsoft.com/office/drawing/2014/main" id="{64E9D10F-4CDD-E248-9DCE-71E2997AF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62849" name="Text Box 33">
            <a:extLst>
              <a:ext uri="{FF2B5EF4-FFF2-40B4-BE49-F238E27FC236}">
                <a16:creationId xmlns:a16="http://schemas.microsoft.com/office/drawing/2014/main" id="{5B8D3031-DD84-884E-B363-6AA1CF093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62850" name="Text Box 34">
            <a:extLst>
              <a:ext uri="{FF2B5EF4-FFF2-40B4-BE49-F238E27FC236}">
                <a16:creationId xmlns:a16="http://schemas.microsoft.com/office/drawing/2014/main" id="{8F725D67-82E0-1548-83DC-E5313BA75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62851" name="Text Box 35">
            <a:extLst>
              <a:ext uri="{FF2B5EF4-FFF2-40B4-BE49-F238E27FC236}">
                <a16:creationId xmlns:a16="http://schemas.microsoft.com/office/drawing/2014/main" id="{5A20AE05-90C2-EA46-AAB4-931107649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 animBg="1"/>
      <p:bldP spid="162819" grpId="0" animBg="1"/>
      <p:bldP spid="162821" grpId="0" animBg="1"/>
      <p:bldP spid="162822" grpId="0"/>
      <p:bldP spid="162822" grpId="1"/>
      <p:bldP spid="162823" grpId="0" animBg="1"/>
      <p:bldP spid="162824" grpId="0" animBg="1"/>
      <p:bldP spid="162825" grpId="0" animBg="1"/>
      <p:bldP spid="162826" grpId="0" animBg="1"/>
      <p:bldP spid="162827" grpId="0" animBg="1"/>
      <p:bldP spid="162828" grpId="0" animBg="1"/>
      <p:bldP spid="162829" grpId="0" animBg="1"/>
      <p:bldP spid="162830" grpId="0" animBg="1"/>
      <p:bldP spid="162831" grpId="0" animBg="1"/>
      <p:bldP spid="162832" grpId="0" animBg="1"/>
      <p:bldP spid="162833" grpId="0" animBg="1"/>
      <p:bldP spid="162834" grpId="0" animBg="1"/>
      <p:bldP spid="162835" grpId="0" animBg="1"/>
      <p:bldP spid="162836" grpId="0" animBg="1"/>
      <p:bldP spid="162837" grpId="0" animBg="1"/>
      <p:bldP spid="162838" grpId="0" animBg="1"/>
      <p:bldP spid="162839" grpId="0" animBg="1"/>
      <p:bldP spid="162840" grpId="0" animBg="1"/>
      <p:bldP spid="162841" grpId="0" animBg="1"/>
      <p:bldP spid="162842" grpId="0" animBg="1"/>
      <p:bldP spid="162843" grpId="0" animBg="1"/>
      <p:bldP spid="162844" grpId="0" animBg="1"/>
      <p:bldP spid="162845" grpId="0" animBg="1"/>
      <p:bldP spid="162846" grpId="0" animBg="1"/>
      <p:bldP spid="162847" grpId="0" animBg="1"/>
      <p:bldP spid="162848" grpId="0" animBg="1"/>
      <p:bldP spid="162849" grpId="0" animBg="1"/>
      <p:bldP spid="162850" grpId="0" animBg="1"/>
      <p:bldP spid="162851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586</Words>
  <Application>Microsoft Macintosh PowerPoint</Application>
  <PresentationFormat>On-screen Show (4:3)</PresentationFormat>
  <Paragraphs>189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ＭＳ Ｐゴシック</vt:lpstr>
      <vt:lpstr>Arial</vt:lpstr>
      <vt:lpstr>Times</vt:lpstr>
      <vt:lpstr>Blank Presentation</vt:lpstr>
      <vt:lpstr>Setup:</vt:lpstr>
      <vt:lpstr>The age of the Universe</vt:lpstr>
      <vt:lpstr>Questions coming …</vt:lpstr>
      <vt:lpstr>Question 4</vt:lpstr>
      <vt:lpstr>Question 5</vt:lpstr>
      <vt:lpstr>Question 6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hierarchy of the Universe, Step 1</dc:title>
  <cp:lastModifiedBy>Tibor Torma</cp:lastModifiedBy>
  <cp:revision>105</cp:revision>
  <dcterms:modified xsi:type="dcterms:W3CDTF">2026-09-01T03:19:03Z</dcterms:modified>
</cp:coreProperties>
</file>