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90" r:id="rId2"/>
    <p:sldId id="399" r:id="rId3"/>
    <p:sldId id="477" r:id="rId4"/>
    <p:sldId id="452" r:id="rId5"/>
    <p:sldId id="455" r:id="rId6"/>
    <p:sldId id="456" r:id="rId7"/>
    <p:sldId id="402" r:id="rId8"/>
    <p:sldId id="400" r:id="rId9"/>
    <p:sldId id="479" r:id="rId10"/>
    <p:sldId id="480" r:id="rId11"/>
    <p:sldId id="457" r:id="rId12"/>
    <p:sldId id="345" r:id="rId13"/>
    <p:sldId id="478" r:id="rId14"/>
    <p:sldId id="346" r:id="rId15"/>
    <p:sldId id="347" r:id="rId16"/>
    <p:sldId id="481" r:id="rId17"/>
    <p:sldId id="349" r:id="rId18"/>
    <p:sldId id="304" r:id="rId19"/>
    <p:sldId id="321" r:id="rId20"/>
    <p:sldId id="482" r:id="rId21"/>
    <p:sldId id="322" r:id="rId22"/>
    <p:sldId id="32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/>
    <p:restoredTop sz="97830"/>
  </p:normalViewPr>
  <p:slideViewPr>
    <p:cSldViewPr>
      <p:cViewPr varScale="1">
        <p:scale>
          <a:sx n="193" d="100"/>
          <a:sy n="193" d="100"/>
        </p:scale>
        <p:origin x="33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AB9525-1546-6B4B-98CE-DF6D5A5EA5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6E651-0801-6341-9446-4B3AF631C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57B0DBC-C317-114A-A340-5FF83857EC48}" type="datetimeFigureOut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A8558-0841-2547-B31D-7C43505AC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87D6-40F0-FA47-BE9A-503DE52AA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1644E7-2956-1E4A-8A04-622635B31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5DF248-FD15-394D-A2E9-D33989768A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A4D83D-0DFC-F042-810D-5A48AF6A80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8731A3A-E236-3246-B545-90C890B7CD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9A7B249-03E7-CF40-8CBB-99034B619E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A760759-D041-F04F-954F-F7353DFE12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58032D8-854D-3E4E-87C2-7ECCA4E90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9FC485-37DD-2D4E-B801-763F8444A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94CD42-BDBD-B24A-9601-165BA5303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9150940-0E0A-1A43-B251-F473FF806F8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65218" name="Rectangle 1026">
            <a:extLst>
              <a:ext uri="{FF2B5EF4-FFF2-40B4-BE49-F238E27FC236}">
                <a16:creationId xmlns:a16="http://schemas.microsoft.com/office/drawing/2014/main" id="{102F42B0-E047-7B46-9085-09E59C6B36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1027">
            <a:extLst>
              <a:ext uri="{FF2B5EF4-FFF2-40B4-BE49-F238E27FC236}">
                <a16:creationId xmlns:a16="http://schemas.microsoft.com/office/drawing/2014/main" id="{EDC81DA8-46D5-B743-ADE7-B9929BC8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3761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420047-1940-454F-93AF-A50E52E89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7AAF1ED-0DE2-CE47-BBE0-30ABB5F204B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C2978436-40A2-8645-90F4-C622FE3B427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0748BC4A-A5F3-D346-94DC-1DA8EFFA4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08A2A-EC9E-224D-8CC7-F09C33276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C9C21BD-875C-844D-B9E4-F8BB037DE59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06DEDEF3-E590-1B44-B788-9C84EF400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CC905DF-CDE2-5C4B-B055-CFD830CE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08A2A-EC9E-224D-8CC7-F09C33276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C9C21BD-875C-844D-B9E4-F8BB037DE59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06DEDEF3-E590-1B44-B788-9C84EF400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CC905DF-CDE2-5C4B-B055-CFD830CE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1293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0E04A7-D4B6-9C4F-AFE0-1B6A5134E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335007-9AE5-B443-800F-64BBB21425F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13BFB453-E04D-B249-A864-F22B8FB0D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9F72BBE-CB39-9341-8507-287E6E2E3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C0E60-9DDB-0946-9A19-DE1D6941E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F1B0D77-55EF-FF45-9CC6-689D0DA025B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30E18F76-EF7F-7D46-981A-040BAB52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49713459-5E95-924A-B715-F8EC9A555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C0E60-9DDB-0946-9A19-DE1D6941E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F1B0D77-55EF-FF45-9CC6-689D0DA025B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30E18F76-EF7F-7D46-981A-040BAB52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49713459-5E95-924A-B715-F8EC9A555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2860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7D6C20-EFC5-2D49-9B02-2FCBB6069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9668D24-C22F-5944-8D7F-BBB9E6FDBCA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0F5369D9-0E1A-904A-AEF1-E0807D7E7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A962223-21BF-CA41-9798-6AD53E58B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E9BE68FE-73C0-134A-9484-84306BD71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7EF23A7-A081-7F41-9387-992B582AF5E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4B12642-7ABB-504D-9E4C-4C67EAAFD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E47837-62E4-454F-AB08-8D241F77E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0253F09A-AB62-6C4F-88B6-544C4E3AD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4AF3219-03D1-174C-B41B-9107705FD451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80F3B82-5A2A-C243-B599-3C7CE5AF1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C0570C8-C03B-FE41-BB49-6B1FCBB1F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75A28D-FA52-2C43-9A1F-FBEF021BA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84CCC9E-1BB3-D140-9D1C-53E1D838E52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64E63AFA-FF1B-8448-AA7F-28F91D9E3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98CE515E-6811-E145-9FB3-1B8F82C1E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45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9CBB799B-ACBD-CA42-830B-7A3E34CD20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F26A51F-D051-F34A-9F9F-59AD64980E4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25FD6F8-ECC3-FE42-B989-0F1D7D4FB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323DE3F-FEB0-7648-808F-69EE3B08B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6725BC-62D6-9A49-8ED3-55886BD64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0D3DF21-84AA-EB4B-A8F3-BADE598858A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6284D7EB-280C-6940-B1F7-D246606FB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6D96FDD9-EE58-464E-924A-5DE86C0A2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789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86B5EF-73A9-1749-AAE2-350996D64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A00AD06-425C-D943-96A1-40E7DAEC555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A8AEE612-D562-9F41-89DC-7C1BA9EAB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B24ED7E8-EAB0-4246-84D6-F99C80481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94CD42-BDBD-B24A-9601-165BA5303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9150940-0E0A-1A43-B251-F473FF806F8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65218" name="Rectangle 1026">
            <a:extLst>
              <a:ext uri="{FF2B5EF4-FFF2-40B4-BE49-F238E27FC236}">
                <a16:creationId xmlns:a16="http://schemas.microsoft.com/office/drawing/2014/main" id="{102F42B0-E047-7B46-9085-09E59C6B36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1027">
            <a:extLst>
              <a:ext uri="{FF2B5EF4-FFF2-40B4-BE49-F238E27FC236}">
                <a16:creationId xmlns:a16="http://schemas.microsoft.com/office/drawing/2014/main" id="{EDC81DA8-46D5-B743-ADE7-B9929BC8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3BB53C-D4B6-7B4F-BFC9-AA07F28D7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3D50946-4C2A-C344-8B24-8EEF7606BDD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14ADCD9C-8D73-7A4D-8CEF-944A5EB859A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E29E7D24-CF90-1145-A54C-24032BD91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6725BC-62D6-9A49-8ED3-55886BD64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0D3DF21-84AA-EB4B-A8F3-BADE598858A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6284D7EB-280C-6940-B1F7-D246606FB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6D96FDD9-EE58-464E-924A-5DE86C0A2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BA409B-74A0-D04A-B0FE-4BDCD18E49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6F9ADE2-65AD-B247-93FE-38D2BAAC6FD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508E2E10-DC4A-7140-ACB5-58345C4B8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6B1BF680-D4A1-114F-AA7F-2B41D672C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0E04A7-D4B6-9C4F-AFE0-1B6A5134E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335007-9AE5-B443-800F-64BBB21425F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13BFB453-E04D-B249-A864-F22B8FB0D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9F72BBE-CB39-9341-8507-287E6E2E3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1387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13A39-E819-A84A-8CEA-FF49A0E9B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162CA-69EE-274B-87A6-B38EC71D5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2E4FD-672D-8349-ADC2-95CCBBDA1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ED5C-9253-7E4E-90F0-04AE9BC03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829F-6BCB-DA4C-A0E0-25A2A6E63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829CB-B202-0046-B576-FD205251D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42970-7827-284E-BC78-001FEFC8A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D8E98-CFBF-8D45-B352-6935F1D41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EF3D9-4BD7-E540-BEB9-7ED7DCEFC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26F4C-61E8-B94E-A750-D11D94402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29691-0A2C-F946-8B66-5817A53CB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9AD8-1008-B24C-9CEB-08048BC76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2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46736-E673-294A-A542-EFB6B2435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01440-210A-BE4A-A29E-2FC468F52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CFD91-A275-8F4F-AA18-F8B1D5FAC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25BB0-A9B1-AD4C-A390-C59E61C4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D903C-E673-A543-B7C1-5C9A9D97E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5C26C-C9A1-5745-A875-A48FD51BA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BF536-0FED-9F46-BE18-C968B49A1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E79D9-D461-0944-87B5-DE744DCE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216A5-F1F6-3445-A9F8-4F7BEEBD7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4D66-D01D-C74A-8E91-37A1DBFDF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7357-801B-A943-9B10-4F9D701FF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72EE-D0D2-2E4F-AAE6-C875D8AB2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6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93598E-8164-EE47-AAC4-796222806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F3FE9F-DBF8-994F-8F8F-3EB90ACC3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B5CCF6-ACDF-394C-97E7-4F2FBF6F3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A3A21-824F-FA46-B937-FAA2509D8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12DE68-D587-FA46-BED7-9112FB908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3C07F-5F4F-4946-8539-28173F11D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86B9A-FE6D-F746-9E99-5759887A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8CD6-71D4-1E40-B256-A87C65F50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6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8957BD-D805-D240-8274-2806CC316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34392D-CBB6-0142-BA9B-A1B0F1BB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313973-30BF-FE4D-B537-0D48002EF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F2B03-9A78-B045-ADB2-46D7E3B8E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8052A-2024-E14B-96A5-9AC2621D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6C54F-5E0D-8C4C-87C3-A7D8B3A2B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D57A0-0AC2-E744-84D0-30F7E766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14A77-4078-5F43-974E-709F81E4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8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7493D-6BA6-964B-9593-026D868F4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4A8FA-5AA3-5944-A459-E7397ADEC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54C74-C17E-9C4E-B8C2-52332CBA2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01AFB-4535-FA4E-B002-E566528D8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2FCBDC-3486-7B4E-A888-19EA15C85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955580-2507-024A-8059-CD9ED2521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D4089A-38A4-3241-8400-11DBB3EA7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044C7F-AC29-E849-B320-0027992BDA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3B7B0F-ACDC-7841-97B3-61B8C50D1A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A7408D-34B1-144E-A878-E48AB4D949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2584542"/>
            <a:ext cx="4372388" cy="12926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Angular size; arcseconds (pp. 27-28)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Parallax, parsecs, absolute magnitude, distance modulus (pp. 489-493)</a:t>
            </a:r>
            <a:endParaRPr lang="en-US" altLang="en-US" sz="1800" b="1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849812"/>
            <a:ext cx="4943475" cy="163121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• Labs: Mon-Tue-Wed - DS visit this week          (weather permitting)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• Test on Friday,  Sept.  26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• Any student may choose to come to take the 1:00 or the 3:00 pm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026">
            <a:extLst>
              <a:ext uri="{FF2B5EF4-FFF2-40B4-BE49-F238E27FC236}">
                <a16:creationId xmlns:a16="http://schemas.microsoft.com/office/drawing/2014/main" id="{43FC9113-84CE-154C-942A-8A05B6C3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4195" name="Text Box 1027">
            <a:extLst>
              <a:ext uri="{FF2B5EF4-FFF2-40B4-BE49-F238E27FC236}">
                <a16:creationId xmlns:a16="http://schemas.microsoft.com/office/drawing/2014/main" id="{58EB821D-537B-F74F-9DC1-F04A1BA2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4196" name="Rectangle 1028">
            <a:extLst>
              <a:ext uri="{FF2B5EF4-FFF2-40B4-BE49-F238E27FC236}">
                <a16:creationId xmlns:a16="http://schemas.microsoft.com/office/drawing/2014/main" id="{91438300-3A23-8345-9039-AD9D29B42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264197" name="Text Box 1029">
            <a:extLst>
              <a:ext uri="{FF2B5EF4-FFF2-40B4-BE49-F238E27FC236}">
                <a16:creationId xmlns:a16="http://schemas.microsoft.com/office/drawing/2014/main" id="{945C22A0-E2C7-9E4F-BB17-4FE5B374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4198" name="Text Box 1030">
            <a:extLst>
              <a:ext uri="{FF2B5EF4-FFF2-40B4-BE49-F238E27FC236}">
                <a16:creationId xmlns:a16="http://schemas.microsoft.com/office/drawing/2014/main" id="{0062E834-6DAD-D140-B6BB-A222B26D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35125"/>
            <a:ext cx="7924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do stars look in the largest telescope of the world?</a:t>
            </a:r>
            <a:endParaRPr lang="en-US" altLang="x-none" sz="2400" b="1" dirty="0"/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Like large disks.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</a:t>
            </a:r>
            <a:r>
              <a:rPr lang="en-US" altLang="x-none" sz="2400" b="1" dirty="0"/>
              <a:t> Disks with clouds visible on them.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Tiny disks with a few </a:t>
            </a:r>
            <a:r>
              <a:rPr lang="en-US" altLang="x-none" sz="2400" b="1" dirty="0" err="1"/>
              <a:t>starspots</a:t>
            </a:r>
            <a:r>
              <a:rPr lang="en-US" altLang="x-none" sz="2400" b="1" dirty="0"/>
              <a:t>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Points (no details visible).</a:t>
            </a:r>
            <a:endParaRPr lang="en-US" altLang="x-none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b="1" dirty="0"/>
              <a:t> They are “star-shaped” with rays emanating from them.</a:t>
            </a:r>
          </a:p>
        </p:txBody>
      </p:sp>
      <p:sp>
        <p:nvSpPr>
          <p:cNvPr id="264199" name="Text Box 1031">
            <a:extLst>
              <a:ext uri="{FF2B5EF4-FFF2-40B4-BE49-F238E27FC236}">
                <a16:creationId xmlns:a16="http://schemas.microsoft.com/office/drawing/2014/main" id="{D15F41C2-4F3B-804E-AA58-AC1F913F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4200" name="Text Box 1032">
            <a:extLst>
              <a:ext uri="{FF2B5EF4-FFF2-40B4-BE49-F238E27FC236}">
                <a16:creationId xmlns:a16="http://schemas.microsoft.com/office/drawing/2014/main" id="{A16C5AD8-5EBA-C740-A015-930BF005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4201" name="Text Box 1033">
            <a:extLst>
              <a:ext uri="{FF2B5EF4-FFF2-40B4-BE49-F238E27FC236}">
                <a16:creationId xmlns:a16="http://schemas.microsoft.com/office/drawing/2014/main" id="{F7A1CA00-A48F-5046-B3E1-D872DE17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4202" name="Text Box 1034">
            <a:extLst>
              <a:ext uri="{FF2B5EF4-FFF2-40B4-BE49-F238E27FC236}">
                <a16:creationId xmlns:a16="http://schemas.microsoft.com/office/drawing/2014/main" id="{7B9B45E1-2C66-7A40-9821-3FA4E09A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4203" name="Text Box 1035">
            <a:extLst>
              <a:ext uri="{FF2B5EF4-FFF2-40B4-BE49-F238E27FC236}">
                <a16:creationId xmlns:a16="http://schemas.microsoft.com/office/drawing/2014/main" id="{794A6D05-D17C-6C4E-86D4-44978CBE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4204" name="Text Box 1036">
            <a:extLst>
              <a:ext uri="{FF2B5EF4-FFF2-40B4-BE49-F238E27FC236}">
                <a16:creationId xmlns:a16="http://schemas.microsoft.com/office/drawing/2014/main" id="{9E6EBE06-8E2C-3043-A1EA-16193F22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4205" name="Text Box 1037">
            <a:extLst>
              <a:ext uri="{FF2B5EF4-FFF2-40B4-BE49-F238E27FC236}">
                <a16:creationId xmlns:a16="http://schemas.microsoft.com/office/drawing/2014/main" id="{16D4D00D-2D2A-DD49-AE0A-33F7C483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4206" name="Text Box 1038">
            <a:extLst>
              <a:ext uri="{FF2B5EF4-FFF2-40B4-BE49-F238E27FC236}">
                <a16:creationId xmlns:a16="http://schemas.microsoft.com/office/drawing/2014/main" id="{AF52D3E4-C01D-1444-8601-C7F24EBA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4207" name="Text Box 1039">
            <a:extLst>
              <a:ext uri="{FF2B5EF4-FFF2-40B4-BE49-F238E27FC236}">
                <a16:creationId xmlns:a16="http://schemas.microsoft.com/office/drawing/2014/main" id="{1620B109-3E00-D949-B51D-F384C4E0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4208" name="Text Box 1040">
            <a:extLst>
              <a:ext uri="{FF2B5EF4-FFF2-40B4-BE49-F238E27FC236}">
                <a16:creationId xmlns:a16="http://schemas.microsoft.com/office/drawing/2014/main" id="{2ED4D56C-A09F-5B45-B4BA-BBF922AC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4209" name="Text Box 1041">
            <a:extLst>
              <a:ext uri="{FF2B5EF4-FFF2-40B4-BE49-F238E27FC236}">
                <a16:creationId xmlns:a16="http://schemas.microsoft.com/office/drawing/2014/main" id="{2486C0C5-4F34-4A44-A052-A51011C6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4210" name="Text Box 1042">
            <a:extLst>
              <a:ext uri="{FF2B5EF4-FFF2-40B4-BE49-F238E27FC236}">
                <a16:creationId xmlns:a16="http://schemas.microsoft.com/office/drawing/2014/main" id="{4A84A161-9AAF-6F40-8AD3-9B651B7D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4211" name="Text Box 1043">
            <a:extLst>
              <a:ext uri="{FF2B5EF4-FFF2-40B4-BE49-F238E27FC236}">
                <a16:creationId xmlns:a16="http://schemas.microsoft.com/office/drawing/2014/main" id="{E1B8F87D-AA40-EF41-B23E-F16CE42A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4212" name="Text Box 1044">
            <a:extLst>
              <a:ext uri="{FF2B5EF4-FFF2-40B4-BE49-F238E27FC236}">
                <a16:creationId xmlns:a16="http://schemas.microsoft.com/office/drawing/2014/main" id="{C0686139-4597-C54E-BCA4-48A8ED66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4213" name="Text Box 1045">
            <a:extLst>
              <a:ext uri="{FF2B5EF4-FFF2-40B4-BE49-F238E27FC236}">
                <a16:creationId xmlns:a16="http://schemas.microsoft.com/office/drawing/2014/main" id="{C3B1D4A4-F30A-FA4A-BBD1-C3476332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4214" name="Text Box 1046">
            <a:extLst>
              <a:ext uri="{FF2B5EF4-FFF2-40B4-BE49-F238E27FC236}">
                <a16:creationId xmlns:a16="http://schemas.microsoft.com/office/drawing/2014/main" id="{71CC4134-B757-2C49-9AF5-DCB8C78C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4215" name="Text Box 1047">
            <a:extLst>
              <a:ext uri="{FF2B5EF4-FFF2-40B4-BE49-F238E27FC236}">
                <a16:creationId xmlns:a16="http://schemas.microsoft.com/office/drawing/2014/main" id="{28EA44AD-DE70-6E4D-8E0C-AE53D89C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4216" name="Text Box 1048">
            <a:extLst>
              <a:ext uri="{FF2B5EF4-FFF2-40B4-BE49-F238E27FC236}">
                <a16:creationId xmlns:a16="http://schemas.microsoft.com/office/drawing/2014/main" id="{8F78A1BD-9579-D040-A837-0038EBA0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4217" name="Text Box 1049">
            <a:extLst>
              <a:ext uri="{FF2B5EF4-FFF2-40B4-BE49-F238E27FC236}">
                <a16:creationId xmlns:a16="http://schemas.microsoft.com/office/drawing/2014/main" id="{418F8754-B64A-9C43-A4AA-D8239F31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4218" name="Text Box 1050">
            <a:extLst>
              <a:ext uri="{FF2B5EF4-FFF2-40B4-BE49-F238E27FC236}">
                <a16:creationId xmlns:a16="http://schemas.microsoft.com/office/drawing/2014/main" id="{6D344A19-376F-114C-9B83-B4512338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4219" name="Text Box 1051">
            <a:extLst>
              <a:ext uri="{FF2B5EF4-FFF2-40B4-BE49-F238E27FC236}">
                <a16:creationId xmlns:a16="http://schemas.microsoft.com/office/drawing/2014/main" id="{106A51FD-748E-0B40-9868-55D3D140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4220" name="Text Box 1052">
            <a:extLst>
              <a:ext uri="{FF2B5EF4-FFF2-40B4-BE49-F238E27FC236}">
                <a16:creationId xmlns:a16="http://schemas.microsoft.com/office/drawing/2014/main" id="{9C3E75AF-0157-A74E-BD2F-5BC205C2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4221" name="Text Box 1053">
            <a:extLst>
              <a:ext uri="{FF2B5EF4-FFF2-40B4-BE49-F238E27FC236}">
                <a16:creationId xmlns:a16="http://schemas.microsoft.com/office/drawing/2014/main" id="{BFF3AB63-1539-5A47-940A-721B35F2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4222" name="Text Box 1054">
            <a:extLst>
              <a:ext uri="{FF2B5EF4-FFF2-40B4-BE49-F238E27FC236}">
                <a16:creationId xmlns:a16="http://schemas.microsoft.com/office/drawing/2014/main" id="{E6751622-122A-144A-A6B8-C82FC97E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4223" name="Text Box 1055">
            <a:extLst>
              <a:ext uri="{FF2B5EF4-FFF2-40B4-BE49-F238E27FC236}">
                <a16:creationId xmlns:a16="http://schemas.microsoft.com/office/drawing/2014/main" id="{C9B60101-3BE4-6A4C-97BC-4C247C75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4224" name="Text Box 1056">
            <a:extLst>
              <a:ext uri="{FF2B5EF4-FFF2-40B4-BE49-F238E27FC236}">
                <a16:creationId xmlns:a16="http://schemas.microsoft.com/office/drawing/2014/main" id="{B057EE04-5675-6245-AFAD-D7822E3F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4225" name="Text Box 1057">
            <a:extLst>
              <a:ext uri="{FF2B5EF4-FFF2-40B4-BE49-F238E27FC236}">
                <a16:creationId xmlns:a16="http://schemas.microsoft.com/office/drawing/2014/main" id="{6F63EB32-6E0D-B348-BEA0-D65DB2C0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4226" name="Text Box 1058">
            <a:extLst>
              <a:ext uri="{FF2B5EF4-FFF2-40B4-BE49-F238E27FC236}">
                <a16:creationId xmlns:a16="http://schemas.microsoft.com/office/drawing/2014/main" id="{627D91BE-C09F-FD4A-BF94-37E9226C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4227" name="Text Box 1059">
            <a:extLst>
              <a:ext uri="{FF2B5EF4-FFF2-40B4-BE49-F238E27FC236}">
                <a16:creationId xmlns:a16="http://schemas.microsoft.com/office/drawing/2014/main" id="{8F25CDFE-AFE7-8F4E-84E1-31D893B3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4228" name="Text Box 1060">
            <a:extLst>
              <a:ext uri="{FF2B5EF4-FFF2-40B4-BE49-F238E27FC236}">
                <a16:creationId xmlns:a16="http://schemas.microsoft.com/office/drawing/2014/main" id="{5E069C24-21F1-BF4C-89C5-EEF306DA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8249105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5" grpId="0" animBg="1"/>
      <p:bldP spid="264197" grpId="0" animBg="1"/>
      <p:bldP spid="264198" grpId="0"/>
      <p:bldP spid="264198" grpId="1"/>
      <p:bldP spid="264199" grpId="0" animBg="1"/>
      <p:bldP spid="264200" grpId="0" animBg="1"/>
      <p:bldP spid="264201" grpId="0" animBg="1"/>
      <p:bldP spid="264202" grpId="0" animBg="1"/>
      <p:bldP spid="264203" grpId="0" animBg="1"/>
      <p:bldP spid="264204" grpId="0" animBg="1"/>
      <p:bldP spid="264205" grpId="0" animBg="1"/>
      <p:bldP spid="264206" grpId="0" animBg="1"/>
      <p:bldP spid="264207" grpId="0" animBg="1"/>
      <p:bldP spid="264208" grpId="0" animBg="1"/>
      <p:bldP spid="264209" grpId="0" animBg="1"/>
      <p:bldP spid="264210" grpId="0" animBg="1"/>
      <p:bldP spid="264211" grpId="0" animBg="1"/>
      <p:bldP spid="264212" grpId="0" animBg="1"/>
      <p:bldP spid="264213" grpId="0" animBg="1"/>
      <p:bldP spid="264214" grpId="0" animBg="1"/>
      <p:bldP spid="264215" grpId="0" animBg="1"/>
      <p:bldP spid="264216" grpId="0" animBg="1"/>
      <p:bldP spid="264217" grpId="0" animBg="1"/>
      <p:bldP spid="264218" grpId="0" animBg="1"/>
      <p:bldP spid="264219" grpId="0" animBg="1"/>
      <p:bldP spid="264220" grpId="0" animBg="1"/>
      <p:bldP spid="264221" grpId="0" animBg="1"/>
      <p:bldP spid="264222" grpId="0" animBg="1"/>
      <p:bldP spid="264223" grpId="0" animBg="1"/>
      <p:bldP spid="264224" grpId="0" animBg="1"/>
      <p:bldP spid="264225" grpId="0" animBg="1"/>
      <p:bldP spid="264226" grpId="0" animBg="1"/>
      <p:bldP spid="264227" grpId="0" animBg="1"/>
      <p:bldP spid="264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>
            <a:extLst>
              <a:ext uri="{FF2B5EF4-FFF2-40B4-BE49-F238E27FC236}">
                <a16:creationId xmlns:a16="http://schemas.microsoft.com/office/drawing/2014/main" id="{9109783E-BF82-FF4D-AA2E-34A9D046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8291" name="Text Box 3">
            <a:extLst>
              <a:ext uri="{FF2B5EF4-FFF2-40B4-BE49-F238E27FC236}">
                <a16:creationId xmlns:a16="http://schemas.microsoft.com/office/drawing/2014/main" id="{67F0BF6A-16D1-B649-B9BF-9B55CF54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49074A30-2274-2849-9D32-401C2DD84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268293" name="Text Box 5">
            <a:extLst>
              <a:ext uri="{FF2B5EF4-FFF2-40B4-BE49-F238E27FC236}">
                <a16:creationId xmlns:a16="http://schemas.microsoft.com/office/drawing/2014/main" id="{9CE66748-53A3-E143-B801-142051A7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8294" name="Text Box 6">
            <a:extLst>
              <a:ext uri="{FF2B5EF4-FFF2-40B4-BE49-F238E27FC236}">
                <a16:creationId xmlns:a16="http://schemas.microsoft.com/office/drawing/2014/main" id="{B94534B9-EF24-6E4B-8482-FB30DEBE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7162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The two stars </a:t>
            </a:r>
            <a:r>
              <a:rPr lang="en-US" altLang="x-none" sz="2400" b="1" dirty="0" err="1">
                <a:solidFill>
                  <a:schemeClr val="accent2"/>
                </a:solidFill>
              </a:rPr>
              <a:t>Alcor</a:t>
            </a:r>
            <a:r>
              <a:rPr lang="en-US" altLang="x-none" sz="2400" b="1" dirty="0">
                <a:solidFill>
                  <a:schemeClr val="accent2"/>
                </a:solidFill>
              </a:rPr>
              <a:t> and Mizar are easily separated by the human eye.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This means that they must be farther apart than</a:t>
            </a:r>
            <a:r>
              <a:rPr lang="en-US" altLang="x-none" sz="2400" b="1" dirty="0"/>
              <a:t> …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a few degrees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</a:t>
            </a:r>
            <a:r>
              <a:rPr lang="en-US" altLang="x-none" sz="2400" b="1" dirty="0">
                <a:solidFill>
                  <a:srgbClr val="FF0000"/>
                </a:solidFill>
              </a:rPr>
              <a:t>  one arc minute.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a few light years.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a few million kilometers.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b="1" dirty="0"/>
              <a:t>  a million light years.</a:t>
            </a:r>
          </a:p>
        </p:txBody>
      </p:sp>
      <p:sp>
        <p:nvSpPr>
          <p:cNvPr id="268295" name="Text Box 7">
            <a:extLst>
              <a:ext uri="{FF2B5EF4-FFF2-40B4-BE49-F238E27FC236}">
                <a16:creationId xmlns:a16="http://schemas.microsoft.com/office/drawing/2014/main" id="{BEED0671-9A56-B442-BBA9-5F6F9B414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8296" name="Text Box 8">
            <a:extLst>
              <a:ext uri="{FF2B5EF4-FFF2-40B4-BE49-F238E27FC236}">
                <a16:creationId xmlns:a16="http://schemas.microsoft.com/office/drawing/2014/main" id="{072AF089-28DA-D344-9D7E-5360B1C1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8297" name="Text Box 9">
            <a:extLst>
              <a:ext uri="{FF2B5EF4-FFF2-40B4-BE49-F238E27FC236}">
                <a16:creationId xmlns:a16="http://schemas.microsoft.com/office/drawing/2014/main" id="{D014A4C9-BE4C-7746-8732-67B20415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8298" name="Text Box 10">
            <a:extLst>
              <a:ext uri="{FF2B5EF4-FFF2-40B4-BE49-F238E27FC236}">
                <a16:creationId xmlns:a16="http://schemas.microsoft.com/office/drawing/2014/main" id="{0C38D682-6B61-9B4C-A26F-36705B764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8299" name="Text Box 11">
            <a:extLst>
              <a:ext uri="{FF2B5EF4-FFF2-40B4-BE49-F238E27FC236}">
                <a16:creationId xmlns:a16="http://schemas.microsoft.com/office/drawing/2014/main" id="{D8D226A5-F274-7D49-9747-D860591D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8300" name="Text Box 12">
            <a:extLst>
              <a:ext uri="{FF2B5EF4-FFF2-40B4-BE49-F238E27FC236}">
                <a16:creationId xmlns:a16="http://schemas.microsoft.com/office/drawing/2014/main" id="{8E457AFA-7675-7B4C-8866-715C7AB4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8301" name="Text Box 13">
            <a:extLst>
              <a:ext uri="{FF2B5EF4-FFF2-40B4-BE49-F238E27FC236}">
                <a16:creationId xmlns:a16="http://schemas.microsoft.com/office/drawing/2014/main" id="{672B3DB8-C320-314B-B5D6-0B8A5A86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8302" name="Text Box 14">
            <a:extLst>
              <a:ext uri="{FF2B5EF4-FFF2-40B4-BE49-F238E27FC236}">
                <a16:creationId xmlns:a16="http://schemas.microsoft.com/office/drawing/2014/main" id="{17F77632-3A78-5848-A674-169C627A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8303" name="Text Box 15">
            <a:extLst>
              <a:ext uri="{FF2B5EF4-FFF2-40B4-BE49-F238E27FC236}">
                <a16:creationId xmlns:a16="http://schemas.microsoft.com/office/drawing/2014/main" id="{5718196E-7907-9441-90D1-CA85E951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8304" name="Text Box 16">
            <a:extLst>
              <a:ext uri="{FF2B5EF4-FFF2-40B4-BE49-F238E27FC236}">
                <a16:creationId xmlns:a16="http://schemas.microsoft.com/office/drawing/2014/main" id="{011176CD-2151-9340-9205-456ECF5F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8305" name="Text Box 17">
            <a:extLst>
              <a:ext uri="{FF2B5EF4-FFF2-40B4-BE49-F238E27FC236}">
                <a16:creationId xmlns:a16="http://schemas.microsoft.com/office/drawing/2014/main" id="{DD22B4A4-E85D-B54C-91E7-BA88ED12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8306" name="Text Box 18">
            <a:extLst>
              <a:ext uri="{FF2B5EF4-FFF2-40B4-BE49-F238E27FC236}">
                <a16:creationId xmlns:a16="http://schemas.microsoft.com/office/drawing/2014/main" id="{2E0C5C88-60CB-2646-BE44-5863AAE0C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8307" name="Text Box 19">
            <a:extLst>
              <a:ext uri="{FF2B5EF4-FFF2-40B4-BE49-F238E27FC236}">
                <a16:creationId xmlns:a16="http://schemas.microsoft.com/office/drawing/2014/main" id="{4B55FD09-12AD-E849-9C56-9F966866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8308" name="Text Box 20">
            <a:extLst>
              <a:ext uri="{FF2B5EF4-FFF2-40B4-BE49-F238E27FC236}">
                <a16:creationId xmlns:a16="http://schemas.microsoft.com/office/drawing/2014/main" id="{21B6E532-D5B3-3D4B-8254-488F7490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8309" name="Text Box 21">
            <a:extLst>
              <a:ext uri="{FF2B5EF4-FFF2-40B4-BE49-F238E27FC236}">
                <a16:creationId xmlns:a16="http://schemas.microsoft.com/office/drawing/2014/main" id="{D0E025DD-E6F4-FB43-8FC7-EC7F99FC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8310" name="Text Box 22">
            <a:extLst>
              <a:ext uri="{FF2B5EF4-FFF2-40B4-BE49-F238E27FC236}">
                <a16:creationId xmlns:a16="http://schemas.microsoft.com/office/drawing/2014/main" id="{DEEDFD50-9EAD-9746-87D9-EDBE0575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8311" name="Text Box 23">
            <a:extLst>
              <a:ext uri="{FF2B5EF4-FFF2-40B4-BE49-F238E27FC236}">
                <a16:creationId xmlns:a16="http://schemas.microsoft.com/office/drawing/2014/main" id="{3AAC9CE6-36D9-E44C-B357-B56094B5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8312" name="Text Box 24">
            <a:extLst>
              <a:ext uri="{FF2B5EF4-FFF2-40B4-BE49-F238E27FC236}">
                <a16:creationId xmlns:a16="http://schemas.microsoft.com/office/drawing/2014/main" id="{127628CA-D8AB-E14E-8350-4CD77DEA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8313" name="Text Box 25">
            <a:extLst>
              <a:ext uri="{FF2B5EF4-FFF2-40B4-BE49-F238E27FC236}">
                <a16:creationId xmlns:a16="http://schemas.microsoft.com/office/drawing/2014/main" id="{A93988B8-85CE-C141-A356-DAFE4FA0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8314" name="Text Box 26">
            <a:extLst>
              <a:ext uri="{FF2B5EF4-FFF2-40B4-BE49-F238E27FC236}">
                <a16:creationId xmlns:a16="http://schemas.microsoft.com/office/drawing/2014/main" id="{A89CB5A4-3322-2646-9723-6E0F4B6E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8315" name="Text Box 27">
            <a:extLst>
              <a:ext uri="{FF2B5EF4-FFF2-40B4-BE49-F238E27FC236}">
                <a16:creationId xmlns:a16="http://schemas.microsoft.com/office/drawing/2014/main" id="{4B16418B-DA75-DE4F-AD70-A1F596EB6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8316" name="Text Box 28">
            <a:extLst>
              <a:ext uri="{FF2B5EF4-FFF2-40B4-BE49-F238E27FC236}">
                <a16:creationId xmlns:a16="http://schemas.microsoft.com/office/drawing/2014/main" id="{C2FAA742-3CB5-8047-976D-3D1ED4461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8317" name="Text Box 29">
            <a:extLst>
              <a:ext uri="{FF2B5EF4-FFF2-40B4-BE49-F238E27FC236}">
                <a16:creationId xmlns:a16="http://schemas.microsoft.com/office/drawing/2014/main" id="{D9057ADF-9CC7-B647-BE92-A3E47BEF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8318" name="Text Box 30">
            <a:extLst>
              <a:ext uri="{FF2B5EF4-FFF2-40B4-BE49-F238E27FC236}">
                <a16:creationId xmlns:a16="http://schemas.microsoft.com/office/drawing/2014/main" id="{C20CDFE2-A8CC-DE4F-A880-A2C0D8DAB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8319" name="Text Box 31">
            <a:extLst>
              <a:ext uri="{FF2B5EF4-FFF2-40B4-BE49-F238E27FC236}">
                <a16:creationId xmlns:a16="http://schemas.microsoft.com/office/drawing/2014/main" id="{14CCFD04-C869-E24A-AC64-074B2433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8320" name="Text Box 32">
            <a:extLst>
              <a:ext uri="{FF2B5EF4-FFF2-40B4-BE49-F238E27FC236}">
                <a16:creationId xmlns:a16="http://schemas.microsoft.com/office/drawing/2014/main" id="{DA2F3010-D5E2-0846-BE5C-69E7D17B1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8321" name="Text Box 33">
            <a:extLst>
              <a:ext uri="{FF2B5EF4-FFF2-40B4-BE49-F238E27FC236}">
                <a16:creationId xmlns:a16="http://schemas.microsoft.com/office/drawing/2014/main" id="{5833D792-2A0C-754C-A90B-C91BEAA29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8322" name="Text Box 34">
            <a:extLst>
              <a:ext uri="{FF2B5EF4-FFF2-40B4-BE49-F238E27FC236}">
                <a16:creationId xmlns:a16="http://schemas.microsoft.com/office/drawing/2014/main" id="{A2CB3303-5B89-C147-B1FC-40C5AE35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8323" name="Text Box 35">
            <a:extLst>
              <a:ext uri="{FF2B5EF4-FFF2-40B4-BE49-F238E27FC236}">
                <a16:creationId xmlns:a16="http://schemas.microsoft.com/office/drawing/2014/main" id="{A0B06313-E6AD-1F4B-A7A8-6641451E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1" grpId="0" animBg="1"/>
      <p:bldP spid="268293" grpId="0" animBg="1"/>
      <p:bldP spid="268294" grpId="0"/>
      <p:bldP spid="268294" grpId="1"/>
      <p:bldP spid="268295" grpId="0" animBg="1"/>
      <p:bldP spid="268296" grpId="0" animBg="1"/>
      <p:bldP spid="268297" grpId="0" animBg="1"/>
      <p:bldP spid="268298" grpId="0" animBg="1"/>
      <p:bldP spid="268299" grpId="0" animBg="1"/>
      <p:bldP spid="268300" grpId="0" animBg="1"/>
      <p:bldP spid="268301" grpId="0" animBg="1"/>
      <p:bldP spid="268302" grpId="0" animBg="1"/>
      <p:bldP spid="268303" grpId="0" animBg="1"/>
      <p:bldP spid="268304" grpId="0" animBg="1"/>
      <p:bldP spid="268305" grpId="0" animBg="1"/>
      <p:bldP spid="268306" grpId="0" animBg="1"/>
      <p:bldP spid="268307" grpId="0" animBg="1"/>
      <p:bldP spid="268308" grpId="0" animBg="1"/>
      <p:bldP spid="268309" grpId="0" animBg="1"/>
      <p:bldP spid="268310" grpId="0" animBg="1"/>
      <p:bldP spid="268311" grpId="0" animBg="1"/>
      <p:bldP spid="268312" grpId="0" animBg="1"/>
      <p:bldP spid="268313" grpId="0" animBg="1"/>
      <p:bldP spid="268314" grpId="0" animBg="1"/>
      <p:bldP spid="268315" grpId="0" animBg="1"/>
      <p:bldP spid="268316" grpId="0" animBg="1"/>
      <p:bldP spid="268317" grpId="0" animBg="1"/>
      <p:bldP spid="268318" grpId="0" animBg="1"/>
      <p:bldP spid="268319" grpId="0" animBg="1"/>
      <p:bldP spid="268320" grpId="0" animBg="1"/>
      <p:bldP spid="268321" grpId="0" animBg="1"/>
      <p:bldP spid="268322" grpId="0" animBg="1"/>
      <p:bldP spid="268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3">
            <a:extLst>
              <a:ext uri="{FF2B5EF4-FFF2-40B4-BE49-F238E27FC236}">
                <a16:creationId xmlns:a16="http://schemas.microsoft.com/office/drawing/2014/main" id="{170C78E9-AFEA-8C4B-85CD-632468149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561" y="91611"/>
            <a:ext cx="3433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How do we know</a:t>
            </a:r>
          </a:p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the distance to the stars?</a:t>
            </a:r>
            <a:endParaRPr lang="en-US" altLang="x-none" dirty="0"/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43F9FD6B-88EE-7D4A-94BC-22756833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361" y="866775"/>
            <a:ext cx="30476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(Close-by stars,  for a start.)</a:t>
            </a:r>
            <a:endParaRPr lang="en-US" altLang="x-none" dirty="0"/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3E124A27-C8E0-D743-8A73-A0F945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62" y="1597025"/>
            <a:ext cx="53732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sz="1800" b="1" dirty="0"/>
              <a:t>• Close-by stars seem to move on tiny ellipses,</a:t>
            </a:r>
          </a:p>
          <a:p>
            <a:pPr>
              <a:defRPr/>
            </a:pPr>
            <a:r>
              <a:rPr lang="en-US" altLang="x-none" sz="1800" b="1" dirty="0"/>
              <a:t>     once a year</a:t>
            </a:r>
          </a:p>
          <a:p>
            <a:pPr>
              <a:defRPr/>
            </a:pPr>
            <a:r>
              <a:rPr lang="en-US" altLang="x-none" sz="1800" b="1" dirty="0"/>
              <a:t>• Reflection of the motion of Earth around the Sun</a:t>
            </a:r>
          </a:p>
          <a:p>
            <a:pPr>
              <a:defRPr/>
            </a:pPr>
            <a:r>
              <a:rPr lang="en-US" altLang="x-none" sz="1800" b="1" dirty="0"/>
              <a:t>• Most (far-away) stars move very little</a:t>
            </a:r>
            <a:endParaRPr lang="en-US" altLang="x-none" sz="1800" dirty="0"/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20DE52FC-7CFC-AD4A-B66E-EC41C993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3055938"/>
            <a:ext cx="5278438" cy="2049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Measure parallax: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</a:rPr>
              <a:t>the closer the star, the larger the ellipse</a:t>
            </a:r>
            <a:endParaRPr lang="en-US" altLang="x-none" dirty="0"/>
          </a:p>
          <a:p>
            <a:pPr algn="ctr">
              <a:defRPr/>
            </a:pPr>
            <a:r>
              <a:rPr lang="en-US" altLang="x-none" dirty="0"/>
              <a:t>Parallax = 1 as  </a:t>
            </a:r>
            <a:r>
              <a:rPr lang="en-US" altLang="x-none" sz="3200" b="1" dirty="0">
                <a:solidFill>
                  <a:srgbClr val="FFFF00"/>
                </a:solidFill>
              </a:rPr>
              <a:t>↔</a:t>
            </a:r>
            <a:r>
              <a:rPr lang="en-US" altLang="x-none" dirty="0"/>
              <a:t> distance 1 parsec (pc)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1 pc = 3.26 light years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dirty="0"/>
              <a:t>Formula: distance[pc] = 1/parallax[as]</a:t>
            </a:r>
            <a:endParaRPr lang="en-US" altLang="x-none" dirty="0"/>
          </a:p>
        </p:txBody>
      </p:sp>
      <p:sp>
        <p:nvSpPr>
          <p:cNvPr id="173063" name="Text Box 7">
            <a:extLst>
              <a:ext uri="{FF2B5EF4-FFF2-40B4-BE49-F238E27FC236}">
                <a16:creationId xmlns:a16="http://schemas.microsoft.com/office/drawing/2014/main" id="{167D5C40-D61B-7040-8FAB-9CC383539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62" y="5398294"/>
            <a:ext cx="499226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chemeClr val="accent2"/>
                </a:solidFill>
              </a:rPr>
              <a:t>Practical limit on precision: Gaia spacecraft</a:t>
            </a:r>
            <a:endParaRPr lang="en-US" altLang="x-none" sz="1800" b="1" dirty="0"/>
          </a:p>
          <a:p>
            <a:pPr>
              <a:defRPr/>
            </a:pPr>
            <a:r>
              <a:rPr lang="en-US" altLang="x-none" sz="1800" b="1" dirty="0"/>
              <a:t>• 0.1 mas (limits distance to ~ 2 kpc, </a:t>
            </a:r>
          </a:p>
          <a:p>
            <a:pPr>
              <a:defRPr/>
            </a:pPr>
            <a:r>
              <a:rPr lang="en-US" altLang="x-none" sz="1800" b="1" dirty="0"/>
              <a:t>                  a bit beyond the Solar neighborhood)</a:t>
            </a:r>
          </a:p>
          <a:p>
            <a:pPr>
              <a:defRPr/>
            </a:pPr>
            <a:r>
              <a:rPr lang="en-US" altLang="x-none" sz="1800" b="1" dirty="0"/>
              <a:t>• stars brighter than 17 mg</a:t>
            </a:r>
            <a:endParaRPr lang="en-US" altLang="x-none" dirty="0"/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9CC50114-CB74-A144-94D1-95336878AE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87875" y="1050925"/>
            <a:ext cx="3276600" cy="685800"/>
          </a:xfrm>
        </p:spPr>
        <p:txBody>
          <a:bodyPr/>
          <a:lstStyle/>
          <a:p>
            <a:pPr>
              <a:defRPr/>
            </a:pPr>
            <a:r>
              <a:rPr lang="en-US" altLang="x-none" sz="3200" b="1" i="1" dirty="0">
                <a:solidFill>
                  <a:srgbClr val="FF0000"/>
                </a:solidFill>
              </a:rPr>
              <a:t>Parallax</a:t>
            </a:r>
            <a:endParaRPr lang="en-US" altLang="x-none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screenshot of a solar system&#10;&#10;Description automatically generated">
            <a:extLst>
              <a:ext uri="{FF2B5EF4-FFF2-40B4-BE49-F238E27FC236}">
                <a16:creationId xmlns:a16="http://schemas.microsoft.com/office/drawing/2014/main" id="{CBA2C33E-53B3-D147-A945-7C965582B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40" y="0"/>
            <a:ext cx="35806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Text Box 5">
            <a:extLst>
              <a:ext uri="{FF2B5EF4-FFF2-40B4-BE49-F238E27FC236}">
                <a16:creationId xmlns:a16="http://schemas.microsoft.com/office/drawing/2014/main" id="{3E124A27-C8E0-D743-8A73-A0F945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" y="523219"/>
            <a:ext cx="3393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1800" b="1" dirty="0"/>
              <a:t>• Close-by stars seem to move on</a:t>
            </a:r>
          </a:p>
          <a:p>
            <a:pPr>
              <a:defRPr/>
            </a:pPr>
            <a:r>
              <a:rPr lang="en-US" altLang="x-none" sz="1800" b="1" dirty="0"/>
              <a:t>   tiny ellipses, once a year</a:t>
            </a:r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20DE52FC-7CFC-AD4A-B66E-EC41C993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27" y="0"/>
            <a:ext cx="5238935" cy="16927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</a:rPr>
              <a:t>The closer the star, the larger the ellipse</a:t>
            </a:r>
            <a:endParaRPr lang="en-US" altLang="x-none" dirty="0"/>
          </a:p>
          <a:p>
            <a:pPr algn="ctr">
              <a:defRPr/>
            </a:pPr>
            <a:r>
              <a:rPr lang="en-US" altLang="x-none" dirty="0"/>
              <a:t>Parallax = 1 as  </a:t>
            </a:r>
            <a:r>
              <a:rPr lang="en-US" altLang="x-none" sz="3200" b="1" dirty="0">
                <a:solidFill>
                  <a:srgbClr val="FFFF00"/>
                </a:solidFill>
              </a:rPr>
              <a:t>↔</a:t>
            </a:r>
            <a:r>
              <a:rPr lang="en-US" altLang="x-none" dirty="0"/>
              <a:t> distance 1 parsec (pc)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1 pc = 3.26 light years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dirty="0"/>
              <a:t>Formula: distance[pc] = 1/parallax[as]</a:t>
            </a:r>
            <a:endParaRPr lang="en-US" altLang="x-none" dirty="0"/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9CC50114-CB74-A144-94D1-95336878AE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5038" y="0"/>
            <a:ext cx="2132162" cy="685800"/>
          </a:xfrm>
        </p:spPr>
        <p:txBody>
          <a:bodyPr/>
          <a:lstStyle/>
          <a:p>
            <a:pPr>
              <a:defRPr/>
            </a:pPr>
            <a:r>
              <a:rPr lang="en-US" altLang="x-none" sz="3200" b="1" i="1" dirty="0">
                <a:solidFill>
                  <a:srgbClr val="FF0000"/>
                </a:solidFill>
              </a:rPr>
              <a:t>Parallax</a:t>
            </a:r>
            <a:endParaRPr lang="en-US" altLang="x-none" sz="24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D0A81-0C8A-8D43-937F-0A1F964F19F0}"/>
              </a:ext>
            </a:extLst>
          </p:cNvPr>
          <p:cNvSpPr txBox="1"/>
          <p:nvPr/>
        </p:nvSpPr>
        <p:spPr>
          <a:xfrm>
            <a:off x="3352800" y="1824507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565A2-02AF-FC47-989F-3CED7D52D819}"/>
              </a:ext>
            </a:extLst>
          </p:cNvPr>
          <p:cNvSpPr txBox="1"/>
          <p:nvPr/>
        </p:nvSpPr>
        <p:spPr>
          <a:xfrm>
            <a:off x="228600" y="2371226"/>
            <a:ext cx="831189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Proxima Centauri:  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4 </a:t>
            </a:r>
            <a:r>
              <a:rPr lang="en-US" sz="2000" dirty="0" err="1"/>
              <a:t>ly</a:t>
            </a:r>
            <a:r>
              <a:rPr lang="en-US" sz="2000" dirty="0"/>
              <a:t> = 1.3 pc (very close)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0.7 as </a:t>
            </a:r>
            <a:r>
              <a:rPr lang="en-US" sz="2000" dirty="0"/>
              <a:t>(observable with a large telescope)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Regulus (</a:t>
            </a:r>
            <a:r>
              <a:rPr lang="en-US" sz="2000" b="1" dirty="0">
                <a:solidFill>
                  <a:schemeClr val="accent2"/>
                </a:solidFill>
                <a:latin typeface="Symbol" pitchFamily="2" charset="2"/>
              </a:rPr>
              <a:t>a</a:t>
            </a:r>
            <a:r>
              <a:rPr lang="en-US" sz="2000" b="1" dirty="0">
                <a:solidFill>
                  <a:schemeClr val="accent2"/>
                </a:solidFill>
              </a:rPr>
              <a:t> Leonis):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79 </a:t>
            </a:r>
            <a:r>
              <a:rPr lang="en-US" sz="2000" dirty="0" err="1"/>
              <a:t>ly</a:t>
            </a:r>
            <a:r>
              <a:rPr lang="en-US" sz="2000" dirty="0"/>
              <a:t> = 24 pc (in Solar Neighborhood)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0.04 as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Betelgeuse (</a:t>
            </a:r>
            <a:r>
              <a:rPr lang="en-US" sz="2000" b="1" dirty="0">
                <a:solidFill>
                  <a:schemeClr val="accent2"/>
                </a:solidFill>
                <a:latin typeface="Symbol" pitchFamily="2" charset="2"/>
              </a:rPr>
              <a:t>a</a:t>
            </a:r>
            <a:r>
              <a:rPr lang="en-US" sz="2000" b="1" dirty="0">
                <a:solidFill>
                  <a:schemeClr val="accent2"/>
                </a:solidFill>
              </a:rPr>
              <a:t> Orionis):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520 </a:t>
            </a:r>
            <a:r>
              <a:rPr lang="en-US" sz="2000" dirty="0" err="1"/>
              <a:t>ly</a:t>
            </a:r>
            <a:r>
              <a:rPr lang="en-US" sz="2000" dirty="0"/>
              <a:t> = 160 pc (still in Solar Neighborhood)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6.3 mas </a:t>
            </a:r>
            <a:r>
              <a:rPr lang="en-US" sz="2000" dirty="0"/>
              <a:t>(tiny but still observable)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Center of the Galaxy: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25,000 </a:t>
            </a:r>
            <a:r>
              <a:rPr lang="en-US" sz="2000" dirty="0" err="1"/>
              <a:t>ly</a:t>
            </a:r>
            <a:r>
              <a:rPr lang="en-US" sz="2000" dirty="0"/>
              <a:t> = 8,000 pc 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0.125 mas </a:t>
            </a:r>
            <a:r>
              <a:rPr lang="en-US" sz="2000" dirty="0"/>
              <a:t>(</a:t>
            </a:r>
            <a:r>
              <a:rPr lang="en-US" sz="2000" dirty="0" err="1"/>
              <a:t>unobservably</a:t>
            </a:r>
            <a:r>
              <a:rPr lang="en-US" sz="2000" dirty="0"/>
              <a:t> tiny)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Andromeda galaxy: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2 million </a:t>
            </a:r>
            <a:r>
              <a:rPr lang="en-US" sz="2000" dirty="0" err="1"/>
              <a:t>ly</a:t>
            </a:r>
            <a:r>
              <a:rPr lang="en-US" sz="2000" dirty="0"/>
              <a:t> = 700,000 pc 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0.00013 mas </a:t>
            </a:r>
            <a:r>
              <a:rPr lang="en-US" sz="2000" dirty="0"/>
              <a:t>(</a:t>
            </a:r>
            <a:r>
              <a:rPr lang="en-US" sz="2000" dirty="0" err="1"/>
              <a:t>unobservably</a:t>
            </a:r>
            <a:r>
              <a:rPr lang="en-US" sz="2000" dirty="0"/>
              <a:t> tiny)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0DE7C-EB5D-4441-AF17-D91C668FC82E}"/>
              </a:ext>
            </a:extLst>
          </p:cNvPr>
          <p:cNvSpPr txBox="1"/>
          <p:nvPr/>
        </p:nvSpPr>
        <p:spPr>
          <a:xfrm>
            <a:off x="0" y="1169550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Note: 1 mas = 0.001 as</a:t>
            </a:r>
          </a:p>
        </p:txBody>
      </p:sp>
    </p:spTree>
    <p:extLst>
      <p:ext uri="{BB962C8B-B14F-4D97-AF65-F5344CB8AC3E}">
        <p14:creationId xmlns:p14="http://schemas.microsoft.com/office/powerpoint/2010/main" val="89798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54E5A74-514C-C049-939E-6AB38BEC1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C1126065-0FC5-3F4D-9D79-6F44875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F991D154-3F67-2B44-84CD-703AC35B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7BD7DC5D-50E8-4C42-9AA7-BC57C29E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DCD80F4A-B3F5-4148-8421-08AC29F7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550FA1E7-278E-7341-B3CF-4CCD313D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857375"/>
            <a:ext cx="8686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parallax?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Far away stars appear dimmer in the sky.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Stars make one loop around the whole sky in one year.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 Stars move in tiny ellipses in the sky, once a year.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The telescope must follow the star’s apparent daily motion.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BD41F7E0-4418-C744-93B0-6AB067ED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DE3AFBBD-9875-1D4D-8089-EA97D6689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D509737-1139-4146-B7EC-591334BC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CAF31839-50D2-3142-8E9A-ED95D951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104B43BE-42E2-2A4B-BA03-2EC5A1CB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B5270FD4-5565-104C-A214-3C497B2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0884E414-6655-6D49-BE5A-65D0E7B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A04C97F1-349F-2A43-9C6C-6D3FDF96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43CE196C-5A4A-814B-8691-15D36D7D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ECA37EB5-81D6-0D43-9B45-E6A493CD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3B717F85-C4B0-4F40-9616-AF18BF63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204E6CE4-C847-BD47-A603-D50E11E3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A1E4A61E-F4E9-F244-A579-09752EB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6B84448-63DF-B24F-99D6-4EF544BD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5C1EAAD4-EC62-C44D-BB17-9D70DC36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F6DAAF77-F133-F349-BC2C-716ECFB5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EB091323-D0A8-F14C-9640-907734B5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453150CA-E5B5-CC42-8F34-2A169468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B920F581-6BFD-D24F-86ED-26203CEE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74DE915E-47D9-E643-82E3-FDE4EB87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DB3185BD-EF3B-534E-BE3D-F3DFD9A9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0BFACE84-4323-0F47-87CB-C935AEEF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F0941041-762E-8D4A-958E-6B34BC13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D69A48B4-1111-0348-A724-A709BD9C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AE3C3C2B-5703-3F45-BE3E-B5CE8C3D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BE222586-ABE2-A24A-BDB0-A467A522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61BC3B61-55F4-F84C-AF5A-CF63C629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01D1B0DD-FAC2-2845-A0AB-DFB6C14F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DFE57176-172E-0944-B762-20D63F52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F08E0B9F-197B-804F-9415-F9D747D6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 autoUpdateAnimBg="0"/>
      <p:bldP spid="177155" grpId="0" animBg="1" autoUpdateAnimBg="0"/>
      <p:bldP spid="177157" grpId="0" animBg="1" autoUpdateAnimBg="0"/>
      <p:bldP spid="177158" grpId="0" autoUpdateAnimBg="0"/>
      <p:bldP spid="177158" grpId="1" autoUpdateAnimBg="0"/>
      <p:bldP spid="177159" grpId="0" animBg="1" autoUpdateAnimBg="0"/>
      <p:bldP spid="177160" grpId="0" animBg="1" autoUpdateAnimBg="0"/>
      <p:bldP spid="177161" grpId="0" animBg="1" autoUpdateAnimBg="0"/>
      <p:bldP spid="177162" grpId="0" animBg="1" autoUpdateAnimBg="0"/>
      <p:bldP spid="177163" grpId="0" animBg="1" autoUpdateAnimBg="0"/>
      <p:bldP spid="177164" grpId="0" animBg="1" autoUpdateAnimBg="0"/>
      <p:bldP spid="177165" grpId="0" animBg="1" autoUpdateAnimBg="0"/>
      <p:bldP spid="177166" grpId="0" animBg="1" autoUpdateAnimBg="0"/>
      <p:bldP spid="177167" grpId="0" animBg="1" autoUpdateAnimBg="0"/>
      <p:bldP spid="177168" grpId="0" animBg="1" autoUpdateAnimBg="0"/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4" grpId="0" animBg="1" autoUpdateAnimBg="0"/>
      <p:bldP spid="177175" grpId="0" animBg="1" autoUpdateAnimBg="0"/>
      <p:bldP spid="177176" grpId="0" animBg="1" autoUpdateAnimBg="0"/>
      <p:bldP spid="177177" grpId="0" animBg="1" autoUpdateAnimBg="0"/>
      <p:bldP spid="177178" grpId="0" animBg="1" autoUpdateAnimBg="0"/>
      <p:bldP spid="177179" grpId="0" animBg="1" autoUpdateAnimBg="0"/>
      <p:bldP spid="177180" grpId="0" animBg="1" autoUpdateAnimBg="0"/>
      <p:bldP spid="177181" grpId="0" animBg="1" autoUpdateAnimBg="0"/>
      <p:bldP spid="177182" grpId="0" animBg="1" autoUpdateAnimBg="0"/>
      <p:bldP spid="177183" grpId="0" animBg="1" autoUpdateAnimBg="0"/>
      <p:bldP spid="177184" grpId="0" animBg="1" autoUpdateAnimBg="0"/>
      <p:bldP spid="177185" grpId="0" animBg="1" autoUpdateAnimBg="0"/>
      <p:bldP spid="177186" grpId="0" animBg="1" autoUpdateAnimBg="0"/>
      <p:bldP spid="177187" grpId="0" animBg="1" autoUpdateAnimBg="0"/>
      <p:bldP spid="17718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C1126065-0FC5-3F4D-9D79-6F44875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F991D154-3F67-2B44-84CD-703AC35B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7BD7DC5D-50E8-4C42-9AA7-BC57C29E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DCD80F4A-B3F5-4148-8421-08AC29F7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550FA1E7-278E-7341-B3CF-4CCD313D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1" y="2130500"/>
            <a:ext cx="8534399" cy="32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large an effect is parallax?</a:t>
            </a:r>
          </a:p>
          <a:p>
            <a:pPr marL="0" indent="0"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Very large: stars move all the way around the sky in a year.</a:t>
            </a:r>
            <a:r>
              <a:rPr lang="en-US" altLang="x-none" b="1" dirty="0">
                <a:solidFill>
                  <a:srgbClr val="00CC0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</a:t>
            </a:r>
            <a:r>
              <a:rPr lang="en-US" altLang="x-none" sz="2400" b="1" dirty="0"/>
              <a:t>  Large. You can see it by the naked eye without any difficulty.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</a:t>
            </a:r>
            <a:r>
              <a:rPr lang="en-US" altLang="x-none" sz="2400" b="1" dirty="0">
                <a:solidFill>
                  <a:srgbClr val="FF0000"/>
                </a:solidFill>
              </a:rPr>
              <a:t>Tiny. We need a very precise telescope to detect it.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Extremely tiny, invisible even with the largest telescopes.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BD41F7E0-4418-C744-93B0-6AB067ED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DE3AFBBD-9875-1D4D-8089-EA97D6689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D509737-1139-4146-B7EC-591334BC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CAF31839-50D2-3142-8E9A-ED95D951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104B43BE-42E2-2A4B-BA03-2EC5A1CB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B5270FD4-5565-104C-A214-3C497B2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0884E414-6655-6D49-BE5A-65D0E7B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A04C97F1-349F-2A43-9C6C-6D3FDF96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43CE196C-5A4A-814B-8691-15D36D7D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ECA37EB5-81D6-0D43-9B45-E6A493CD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3B717F85-C4B0-4F40-9616-AF18BF63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204E6CE4-C847-BD47-A603-D50E11E3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A1E4A61E-F4E9-F244-A579-09752EB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6B84448-63DF-B24F-99D6-4EF544BD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5C1EAAD4-EC62-C44D-BB17-9D70DC36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F6DAAF77-F133-F349-BC2C-716ECFB5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EB091323-D0A8-F14C-9640-907734B5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453150CA-E5B5-CC42-8F34-2A169468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B920F581-6BFD-D24F-86ED-26203CEE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74DE915E-47D9-E643-82E3-FDE4EB87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DB3185BD-EF3B-534E-BE3D-F3DFD9A9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0BFACE84-4323-0F47-87CB-C935AEEF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F0941041-762E-8D4A-958E-6B34BC13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D69A48B4-1111-0348-A724-A709BD9C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AE3C3C2B-5703-3F45-BE3E-B5CE8C3D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BE222586-ABE2-A24A-BDB0-A467A522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61BC3B61-55F4-F84C-AF5A-CF63C629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01D1B0DD-FAC2-2845-A0AB-DFB6C14F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DFE57176-172E-0944-B762-20D63F52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F08E0B9F-197B-804F-9415-F9D747D6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" y="5426149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05656338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 autoUpdateAnimBg="0"/>
      <p:bldP spid="177155" grpId="0" animBg="1" autoUpdateAnimBg="0"/>
      <p:bldP spid="177157" grpId="0" animBg="1" autoUpdateAnimBg="0"/>
      <p:bldP spid="177158" grpId="0" autoUpdateAnimBg="0"/>
      <p:bldP spid="177158" grpId="1" autoUpdateAnimBg="0"/>
      <p:bldP spid="177159" grpId="0" animBg="1" autoUpdateAnimBg="0"/>
      <p:bldP spid="177160" grpId="0" animBg="1" autoUpdateAnimBg="0"/>
      <p:bldP spid="177161" grpId="0" animBg="1" autoUpdateAnimBg="0"/>
      <p:bldP spid="177162" grpId="0" animBg="1" autoUpdateAnimBg="0"/>
      <p:bldP spid="177163" grpId="0" animBg="1" autoUpdateAnimBg="0"/>
      <p:bldP spid="177164" grpId="0" animBg="1" autoUpdateAnimBg="0"/>
      <p:bldP spid="177165" grpId="0" animBg="1" autoUpdateAnimBg="0"/>
      <p:bldP spid="177166" grpId="0" animBg="1" autoUpdateAnimBg="0"/>
      <p:bldP spid="177167" grpId="0" animBg="1" autoUpdateAnimBg="0"/>
      <p:bldP spid="177168" grpId="0" animBg="1" autoUpdateAnimBg="0"/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4" grpId="0" animBg="1" autoUpdateAnimBg="0"/>
      <p:bldP spid="177175" grpId="0" animBg="1" autoUpdateAnimBg="0"/>
      <p:bldP spid="177176" grpId="0" animBg="1" autoUpdateAnimBg="0"/>
      <p:bldP spid="177177" grpId="0" animBg="1" autoUpdateAnimBg="0"/>
      <p:bldP spid="177178" grpId="0" animBg="1" autoUpdateAnimBg="0"/>
      <p:bldP spid="177179" grpId="0" animBg="1" autoUpdateAnimBg="0"/>
      <p:bldP spid="177180" grpId="0" animBg="1" autoUpdateAnimBg="0"/>
      <p:bldP spid="177181" grpId="0" animBg="1" autoUpdateAnimBg="0"/>
      <p:bldP spid="177182" grpId="0" animBg="1" autoUpdateAnimBg="0"/>
      <p:bldP spid="177183" grpId="0" animBg="1" autoUpdateAnimBg="0"/>
      <p:bldP spid="177184" grpId="0" animBg="1" autoUpdateAnimBg="0"/>
      <p:bldP spid="177185" grpId="0" animBg="1" autoUpdateAnimBg="0"/>
      <p:bldP spid="177186" grpId="0" animBg="1" autoUpdateAnimBg="0"/>
      <p:bldP spid="177187" grpId="0" animBg="1" autoUpdateAnimBg="0"/>
      <p:bldP spid="1771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5689425F-5053-7240-8792-24BCFE7B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1251" name="Text Box 3">
            <a:extLst>
              <a:ext uri="{FF2B5EF4-FFF2-40B4-BE49-F238E27FC236}">
                <a16:creationId xmlns:a16="http://schemas.microsoft.com/office/drawing/2014/main" id="{0388864B-4149-634B-B557-061B5FD5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D733DE1E-FBA0-904F-ACE2-D5D73D108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10 </a:t>
            </a: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29D24AC2-BCFC-D84F-AEEC-894BC67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81254" name="Text Box 6">
            <a:extLst>
              <a:ext uri="{FF2B5EF4-FFF2-40B4-BE49-F238E27FC236}">
                <a16:creationId xmlns:a16="http://schemas.microsoft.com/office/drawing/2014/main" id="{98A2F11A-28F4-8240-BBF4-45551326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81255" name="Text Box 7">
            <a:extLst>
              <a:ext uri="{FF2B5EF4-FFF2-40B4-BE49-F238E27FC236}">
                <a16:creationId xmlns:a16="http://schemas.microsoft.com/office/drawing/2014/main" id="{4FACF714-C477-2645-A4BD-6500D6B9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81256" name="Text Box 8">
            <a:extLst>
              <a:ext uri="{FF2B5EF4-FFF2-40B4-BE49-F238E27FC236}">
                <a16:creationId xmlns:a16="http://schemas.microsoft.com/office/drawing/2014/main" id="{4C10F25E-E59B-D543-BD6F-5637ABF0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1257" name="Text Box 9">
            <a:extLst>
              <a:ext uri="{FF2B5EF4-FFF2-40B4-BE49-F238E27FC236}">
                <a16:creationId xmlns:a16="http://schemas.microsoft.com/office/drawing/2014/main" id="{887AF121-375D-6E4E-BF63-8988D417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1258" name="Text Box 10">
            <a:extLst>
              <a:ext uri="{FF2B5EF4-FFF2-40B4-BE49-F238E27FC236}">
                <a16:creationId xmlns:a16="http://schemas.microsoft.com/office/drawing/2014/main" id="{81897DB1-BE16-2D44-ADB1-80AA4B53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1259" name="Text Box 11">
            <a:extLst>
              <a:ext uri="{FF2B5EF4-FFF2-40B4-BE49-F238E27FC236}">
                <a16:creationId xmlns:a16="http://schemas.microsoft.com/office/drawing/2014/main" id="{8A071B10-F053-1B4F-9BBC-CD797014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1260" name="Text Box 12">
            <a:extLst>
              <a:ext uri="{FF2B5EF4-FFF2-40B4-BE49-F238E27FC236}">
                <a16:creationId xmlns:a16="http://schemas.microsoft.com/office/drawing/2014/main" id="{B2C0B657-1E9E-7B4E-B9F1-E99D0133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1261" name="Text Box 13">
            <a:extLst>
              <a:ext uri="{FF2B5EF4-FFF2-40B4-BE49-F238E27FC236}">
                <a16:creationId xmlns:a16="http://schemas.microsoft.com/office/drawing/2014/main" id="{8B305AD8-26C4-D544-9BD7-E6026C02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1262" name="Text Box 14">
            <a:extLst>
              <a:ext uri="{FF2B5EF4-FFF2-40B4-BE49-F238E27FC236}">
                <a16:creationId xmlns:a16="http://schemas.microsoft.com/office/drawing/2014/main" id="{3D448F4B-CFF7-A24F-98A4-D5CB10658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1263" name="Text Box 15">
            <a:extLst>
              <a:ext uri="{FF2B5EF4-FFF2-40B4-BE49-F238E27FC236}">
                <a16:creationId xmlns:a16="http://schemas.microsoft.com/office/drawing/2014/main" id="{EAF33BBF-493D-E74F-B666-45C30637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1264" name="Text Box 16">
            <a:extLst>
              <a:ext uri="{FF2B5EF4-FFF2-40B4-BE49-F238E27FC236}">
                <a16:creationId xmlns:a16="http://schemas.microsoft.com/office/drawing/2014/main" id="{2626847E-0A6A-534C-BD87-87C8FD69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1265" name="Text Box 17">
            <a:extLst>
              <a:ext uri="{FF2B5EF4-FFF2-40B4-BE49-F238E27FC236}">
                <a16:creationId xmlns:a16="http://schemas.microsoft.com/office/drawing/2014/main" id="{639059B2-1699-A640-93C9-A36EE1BB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1266" name="Text Box 18">
            <a:extLst>
              <a:ext uri="{FF2B5EF4-FFF2-40B4-BE49-F238E27FC236}">
                <a16:creationId xmlns:a16="http://schemas.microsoft.com/office/drawing/2014/main" id="{4DEB0931-4D58-C64C-B9D7-3C269F0D8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1267" name="Text Box 19">
            <a:extLst>
              <a:ext uri="{FF2B5EF4-FFF2-40B4-BE49-F238E27FC236}">
                <a16:creationId xmlns:a16="http://schemas.microsoft.com/office/drawing/2014/main" id="{36D82BFD-83B1-CF4B-8632-3377A710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1268" name="Text Box 20">
            <a:extLst>
              <a:ext uri="{FF2B5EF4-FFF2-40B4-BE49-F238E27FC236}">
                <a16:creationId xmlns:a16="http://schemas.microsoft.com/office/drawing/2014/main" id="{D8C74D74-7505-6743-8C5F-33D38CD3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1269" name="Text Box 21">
            <a:extLst>
              <a:ext uri="{FF2B5EF4-FFF2-40B4-BE49-F238E27FC236}">
                <a16:creationId xmlns:a16="http://schemas.microsoft.com/office/drawing/2014/main" id="{810C20CB-96BE-B047-9CA0-132F5ADE3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1270" name="Text Box 22">
            <a:extLst>
              <a:ext uri="{FF2B5EF4-FFF2-40B4-BE49-F238E27FC236}">
                <a16:creationId xmlns:a16="http://schemas.microsoft.com/office/drawing/2014/main" id="{C4038458-1D74-A847-A5CE-F54095AE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1271" name="Text Box 23">
            <a:extLst>
              <a:ext uri="{FF2B5EF4-FFF2-40B4-BE49-F238E27FC236}">
                <a16:creationId xmlns:a16="http://schemas.microsoft.com/office/drawing/2014/main" id="{AFD44D6A-47A1-FA45-80F1-3569B129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1272" name="Text Box 24">
            <a:extLst>
              <a:ext uri="{FF2B5EF4-FFF2-40B4-BE49-F238E27FC236}">
                <a16:creationId xmlns:a16="http://schemas.microsoft.com/office/drawing/2014/main" id="{3BC9D5D3-24F4-5647-B30E-EFFDF696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1273" name="Text Box 25">
            <a:extLst>
              <a:ext uri="{FF2B5EF4-FFF2-40B4-BE49-F238E27FC236}">
                <a16:creationId xmlns:a16="http://schemas.microsoft.com/office/drawing/2014/main" id="{5D4F0CDF-5E53-9741-9DED-F6CBFCAE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1274" name="Text Box 26">
            <a:extLst>
              <a:ext uri="{FF2B5EF4-FFF2-40B4-BE49-F238E27FC236}">
                <a16:creationId xmlns:a16="http://schemas.microsoft.com/office/drawing/2014/main" id="{CC18F3E0-5247-C241-8FD0-DCFEB01CE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1275" name="Text Box 27">
            <a:extLst>
              <a:ext uri="{FF2B5EF4-FFF2-40B4-BE49-F238E27FC236}">
                <a16:creationId xmlns:a16="http://schemas.microsoft.com/office/drawing/2014/main" id="{BAB68CA3-09EB-1848-882F-7494FE52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1276" name="Text Box 28">
            <a:extLst>
              <a:ext uri="{FF2B5EF4-FFF2-40B4-BE49-F238E27FC236}">
                <a16:creationId xmlns:a16="http://schemas.microsoft.com/office/drawing/2014/main" id="{AC0F9D71-D3F7-9F4E-8332-C2D099B1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1277" name="Text Box 29">
            <a:extLst>
              <a:ext uri="{FF2B5EF4-FFF2-40B4-BE49-F238E27FC236}">
                <a16:creationId xmlns:a16="http://schemas.microsoft.com/office/drawing/2014/main" id="{98C90145-1942-8642-B319-AD6F99F6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1278" name="Text Box 30">
            <a:extLst>
              <a:ext uri="{FF2B5EF4-FFF2-40B4-BE49-F238E27FC236}">
                <a16:creationId xmlns:a16="http://schemas.microsoft.com/office/drawing/2014/main" id="{EF0F95AA-3ED3-D845-B124-2EE0DA5C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78013"/>
            <a:ext cx="8458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Polaris, the North Star, has its parallax measured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as 0.01 arc seconds. How far is it?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 </a:t>
            </a:r>
            <a:r>
              <a:rPr lang="en-US" altLang="x-none" b="1" dirty="0"/>
              <a:t> 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One parsec. (That would be ~ 3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B </a:t>
            </a:r>
            <a:r>
              <a:rPr lang="en-US" altLang="x-none" b="1" dirty="0"/>
              <a:t>A tenth of a parsec. (That would be ~ 1/3 of a light year.)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C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</a:rPr>
              <a:t>A hundred parsecs. (That would be ~ 300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dirty="0"/>
              <a:t> </a:t>
            </a:r>
            <a:r>
              <a:rPr lang="en-US" altLang="x-none" b="1" dirty="0"/>
              <a:t>Ten parsecs. (That would be ~ 30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A thousand parsecs. (That would be ~ 3000 light years.)</a:t>
            </a:r>
          </a:p>
          <a:p>
            <a:pPr>
              <a:defRPr/>
            </a:pPr>
            <a:endParaRPr lang="en-US" altLang="x-none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89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  <p:bldP spid="181251" grpId="0" animBg="1" autoUpdateAnimBg="0"/>
      <p:bldP spid="181253" grpId="0" animBg="1" autoUpdateAnimBg="0"/>
      <p:bldP spid="181254" grpId="0" animBg="1" autoUpdateAnimBg="0"/>
      <p:bldP spid="181255" grpId="0" animBg="1" autoUpdateAnimBg="0"/>
      <p:bldP spid="181256" grpId="0" animBg="1" autoUpdateAnimBg="0"/>
      <p:bldP spid="181257" grpId="0" animBg="1" autoUpdateAnimBg="0"/>
      <p:bldP spid="181258" grpId="0" animBg="1" autoUpdateAnimBg="0"/>
      <p:bldP spid="181259" grpId="0" animBg="1" autoUpdateAnimBg="0"/>
      <p:bldP spid="181260" grpId="0" animBg="1" autoUpdateAnimBg="0"/>
      <p:bldP spid="181261" grpId="0" animBg="1" autoUpdateAnimBg="0"/>
      <p:bldP spid="181262" grpId="0" animBg="1" autoUpdateAnimBg="0"/>
      <p:bldP spid="181263" grpId="0" animBg="1" autoUpdateAnimBg="0"/>
      <p:bldP spid="181264" grpId="0" animBg="1" autoUpdateAnimBg="0"/>
      <p:bldP spid="181265" grpId="0" animBg="1" autoUpdateAnimBg="0"/>
      <p:bldP spid="181266" grpId="0" animBg="1" autoUpdateAnimBg="0"/>
      <p:bldP spid="181267" grpId="0" animBg="1" autoUpdateAnimBg="0"/>
      <p:bldP spid="181268" grpId="0" animBg="1" autoUpdateAnimBg="0"/>
      <p:bldP spid="181269" grpId="0" animBg="1" autoUpdateAnimBg="0"/>
      <p:bldP spid="181270" grpId="0" animBg="1" autoUpdateAnimBg="0"/>
      <p:bldP spid="181271" grpId="0" animBg="1" autoUpdateAnimBg="0"/>
      <p:bldP spid="181272" grpId="0" animBg="1" autoUpdateAnimBg="0"/>
      <p:bldP spid="181273" grpId="0" animBg="1" autoUpdateAnimBg="0"/>
      <p:bldP spid="181274" grpId="0" animBg="1" autoUpdateAnimBg="0"/>
      <p:bldP spid="181275" grpId="0" animBg="1" autoUpdateAnimBg="0"/>
      <p:bldP spid="181276" grpId="0" animBg="1" autoUpdateAnimBg="0"/>
      <p:bldP spid="181277" grpId="0" animBg="1" autoUpdateAnimBg="0"/>
      <p:bldP spid="181278" grpId="0" autoUpdateAnimBg="0"/>
      <p:bldP spid="181278" grpId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>
            <a:extLst>
              <a:ext uri="{FF2B5EF4-FFF2-40B4-BE49-F238E27FC236}">
                <a16:creationId xmlns:a16="http://schemas.microsoft.com/office/drawing/2014/main" id="{9DF1D899-E06F-B142-9AB7-2799B63E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4267200"/>
            <a:ext cx="3938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A star</a:t>
            </a:r>
            <a:r>
              <a:rPr lang="ja-JP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1">
                <a:solidFill>
                  <a:srgbClr val="FF3300"/>
                </a:solidFill>
              </a:rPr>
              <a:t>s absolute magnitude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 how bright it would look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from 10 pc (32.6 light years) away.</a:t>
            </a:r>
            <a:endParaRPr lang="en-US" altLang="en-US" sz="2400"/>
          </a:p>
        </p:txBody>
      </p:sp>
      <p:sp>
        <p:nvSpPr>
          <p:cNvPr id="48131" name="Text Box 8">
            <a:extLst>
              <a:ext uri="{FF2B5EF4-FFF2-40B4-BE49-F238E27FC236}">
                <a16:creationId xmlns:a16="http://schemas.microsoft.com/office/drawing/2014/main" id="{01BA0A1B-F93C-1443-BF9B-925BC0C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50925"/>
            <a:ext cx="2563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How bright it looks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(m)</a:t>
            </a:r>
            <a:endParaRPr lang="en-US" altLang="en-US" sz="2400"/>
          </a:p>
        </p:txBody>
      </p:sp>
      <p:sp>
        <p:nvSpPr>
          <p:cNvPr id="48132" name="Text Box 9">
            <a:extLst>
              <a:ext uri="{FF2B5EF4-FFF2-40B4-BE49-F238E27FC236}">
                <a16:creationId xmlns:a16="http://schemas.microsoft.com/office/drawing/2014/main" id="{BADEFC64-8903-0242-B559-539957B2B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50925"/>
            <a:ext cx="287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How bright it really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(M)</a:t>
            </a:r>
            <a:endParaRPr lang="en-US" altLang="en-US" sz="2400"/>
          </a:p>
        </p:txBody>
      </p:sp>
      <p:sp>
        <p:nvSpPr>
          <p:cNvPr id="48133" name="Line 10">
            <a:extLst>
              <a:ext uri="{FF2B5EF4-FFF2-40B4-BE49-F238E27FC236}">
                <a16:creationId xmlns:a16="http://schemas.microsoft.com/office/drawing/2014/main" id="{C14433B5-C826-7542-87ED-3226E339B1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3363" y="457200"/>
            <a:ext cx="304800" cy="59372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11">
            <a:extLst>
              <a:ext uri="{FF2B5EF4-FFF2-40B4-BE49-F238E27FC236}">
                <a16:creationId xmlns:a16="http://schemas.microsoft.com/office/drawing/2014/main" id="{204E10F0-8AC7-F64F-BF00-FBFB0B268D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4388" y="457200"/>
            <a:ext cx="762000" cy="59372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12">
            <a:extLst>
              <a:ext uri="{FF2B5EF4-FFF2-40B4-BE49-F238E27FC236}">
                <a16:creationId xmlns:a16="http://schemas.microsoft.com/office/drawing/2014/main" id="{AFD491E4-A821-DE43-90AA-76F95B1D84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0238" y="38100"/>
            <a:ext cx="4835525" cy="4191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</a:rPr>
              <a:t>Apparent and absolute brightness</a:t>
            </a:r>
            <a:endParaRPr lang="en-US" altLang="en-US"/>
          </a:p>
        </p:txBody>
      </p:sp>
      <p:sp>
        <p:nvSpPr>
          <p:cNvPr id="48136" name="Text Box 13">
            <a:extLst>
              <a:ext uri="{FF2B5EF4-FFF2-40B4-BE49-F238E27FC236}">
                <a16:creationId xmlns:a16="http://schemas.microsoft.com/office/drawing/2014/main" id="{52D2D302-1987-ED49-ABB2-5574E05B3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8600"/>
            <a:ext cx="2667000" cy="22923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66FFFF"/>
                </a:solidFill>
              </a:rPr>
              <a:t>Recall:</a:t>
            </a:r>
            <a:endParaRPr lang="en-US" altLang="en-US" sz="1800">
              <a:solidFill>
                <a:srgbClr val="66FFFF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66FFFF"/>
                </a:solidFill>
              </a:rPr>
              <a:t>A parsec (pc) is a unit of distance, 3.26 light years.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66FFFF"/>
                </a:solidFill>
              </a:rPr>
              <a:t>Why this unit?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66FFFF"/>
                </a:solidFill>
              </a:rPr>
              <a:t>Because the orbit of Earth looks 1 arc sec radius from the distance of 1 pc.</a:t>
            </a:r>
          </a:p>
        </p:txBody>
      </p:sp>
      <p:sp>
        <p:nvSpPr>
          <p:cNvPr id="48137" name="Text Box 14">
            <a:extLst>
              <a:ext uri="{FF2B5EF4-FFF2-40B4-BE49-F238E27FC236}">
                <a16:creationId xmlns:a16="http://schemas.microsoft.com/office/drawing/2014/main" id="{45047132-BA5A-7D48-B936-17624D9C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38800"/>
            <a:ext cx="2492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The Sun: M = 5</a:t>
            </a:r>
            <a:r>
              <a:rPr lang="en-US" altLang="en-US" sz="2400" b="1" baseline="40000">
                <a:solidFill>
                  <a:schemeClr val="accent1"/>
                </a:solidFill>
              </a:rPr>
              <a:t>mg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(an average star)</a:t>
            </a:r>
            <a:endParaRPr lang="en-US" altLang="en-US" sz="1800"/>
          </a:p>
        </p:txBody>
      </p:sp>
      <p:pic>
        <p:nvPicPr>
          <p:cNvPr id="48138" name="Picture 28" descr="m">
            <a:extLst>
              <a:ext uri="{FF2B5EF4-FFF2-40B4-BE49-F238E27FC236}">
                <a16:creationId xmlns:a16="http://schemas.microsoft.com/office/drawing/2014/main" id="{5C8B1AC2-18D5-914B-A743-70F79353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719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Oval 29">
            <a:extLst>
              <a:ext uri="{FF2B5EF4-FFF2-40B4-BE49-F238E27FC236}">
                <a16:creationId xmlns:a16="http://schemas.microsoft.com/office/drawing/2014/main" id="{FEBBD9DE-E9FB-1641-B8BB-511400B3B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148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40" name="Line 30">
            <a:extLst>
              <a:ext uri="{FF2B5EF4-FFF2-40B4-BE49-F238E27FC236}">
                <a16:creationId xmlns:a16="http://schemas.microsoft.com/office/drawing/2014/main" id="{788FD4B3-9C78-154D-BD7F-892667D5C9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810000"/>
            <a:ext cx="1066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Text Box 31">
            <a:extLst>
              <a:ext uri="{FF2B5EF4-FFF2-40B4-BE49-F238E27FC236}">
                <a16:creationId xmlns:a16="http://schemas.microsoft.com/office/drawing/2014/main" id="{87EA20C2-07ED-6049-AEFC-9754E867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565525"/>
            <a:ext cx="3278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Solar neighborhood (~100 pc)</a:t>
            </a:r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296D6EC-7940-C543-A10D-F1FBEDE0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84D20FF2-743B-7F40-B92E-9B8B46165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>
                <a:solidFill>
                  <a:srgbClr val="FF0000"/>
                </a:solidFill>
              </a:rPr>
              <a:t>Angular sizes</a:t>
            </a:r>
            <a:endParaRPr lang="en-US" altLang="x-none"/>
          </a:p>
        </p:txBody>
      </p:sp>
      <p:pic>
        <p:nvPicPr>
          <p:cNvPr id="27651" name="Picture 3" descr="BigDipper_220x168">
            <a:extLst>
              <a:ext uri="{FF2B5EF4-FFF2-40B4-BE49-F238E27FC236}">
                <a16:creationId xmlns:a16="http://schemas.microsoft.com/office/drawing/2014/main" id="{A42189A0-C416-CA41-8726-75DFB76E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3434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Rectangle 4">
            <a:extLst>
              <a:ext uri="{FF2B5EF4-FFF2-40B4-BE49-F238E27FC236}">
                <a16:creationId xmlns:a16="http://schemas.microsoft.com/office/drawing/2014/main" id="{A6538F4B-5940-5C4D-965F-B3B5BCB5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762000"/>
            <a:ext cx="457200" cy="3581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17" name="Line 5">
            <a:extLst>
              <a:ext uri="{FF2B5EF4-FFF2-40B4-BE49-F238E27FC236}">
                <a16:creationId xmlns:a16="http://schemas.microsoft.com/office/drawing/2014/main" id="{04D4B3F6-84EB-5943-8EB3-DE4C408FB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600200"/>
            <a:ext cx="2743200" cy="1981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18" name="Text Box 6">
            <a:extLst>
              <a:ext uri="{FF2B5EF4-FFF2-40B4-BE49-F238E27FC236}">
                <a16:creationId xmlns:a16="http://schemas.microsoft.com/office/drawing/2014/main" id="{4F8ACC8A-B146-704F-8AF9-EFE7E443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1066800"/>
            <a:ext cx="39512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How large is the Big Dipper?</a:t>
            </a:r>
          </a:p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 25</a:t>
            </a:r>
            <a:r>
              <a:rPr lang="en-US" altLang="x-none" b="1" baseline="30000">
                <a:solidFill>
                  <a:srgbClr val="FFFF00"/>
                </a:solidFill>
              </a:rPr>
              <a:t>0</a:t>
            </a:r>
            <a:r>
              <a:rPr lang="en-US" altLang="x-none" b="1">
                <a:solidFill>
                  <a:srgbClr val="FFFF00"/>
                </a:solidFill>
              </a:rPr>
              <a:t> apparent size</a:t>
            </a:r>
          </a:p>
          <a:p>
            <a:pPr algn="ctr">
              <a:defRPr/>
            </a:pPr>
            <a:endParaRPr lang="en-US" altLang="x-none" b="1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Stretch out your hand:</a:t>
            </a: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1 cm = 1</a:t>
            </a:r>
            <a:r>
              <a:rPr lang="en-US" altLang="x-none" b="1" baseline="30000">
                <a:solidFill>
                  <a:srgbClr val="66FFFF"/>
                </a:solidFill>
              </a:rPr>
              <a:t>o</a:t>
            </a:r>
            <a:endParaRPr lang="en-US" altLang="x-none" b="1"/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id="{F331CCCA-D8E0-0A4A-A2ED-93C09791F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>
                <a:solidFill>
                  <a:srgbClr val="FFFF00"/>
                </a:solidFill>
              </a:rPr>
              <a:t>25</a:t>
            </a:r>
            <a:r>
              <a:rPr lang="en-US" altLang="x-none" b="1" i="1" baseline="30000">
                <a:solidFill>
                  <a:srgbClr val="FFFF00"/>
                </a:solidFill>
              </a:rPr>
              <a:t>o</a:t>
            </a:r>
            <a:endParaRPr lang="en-US" altLang="x-none" b="1"/>
          </a:p>
        </p:txBody>
      </p:sp>
      <p:sp>
        <p:nvSpPr>
          <p:cNvPr id="192520" name="Text Box 8">
            <a:extLst>
              <a:ext uri="{FF2B5EF4-FFF2-40B4-BE49-F238E27FC236}">
                <a16:creationId xmlns:a16="http://schemas.microsoft.com/office/drawing/2014/main" id="{E6DCB7FD-4203-CF4B-8E70-15F9C7D9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4711700"/>
            <a:ext cx="3282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How large is the Moon?</a:t>
            </a:r>
          </a:p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 1/2 </a:t>
            </a:r>
            <a:r>
              <a:rPr lang="en-US" altLang="x-none" b="1" baseline="30000">
                <a:solidFill>
                  <a:srgbClr val="FFFF00"/>
                </a:solidFill>
              </a:rPr>
              <a:t>0</a:t>
            </a:r>
            <a:r>
              <a:rPr lang="en-US" altLang="x-none" b="1">
                <a:solidFill>
                  <a:srgbClr val="FFFF00"/>
                </a:solidFill>
              </a:rPr>
              <a:t> apparent size</a:t>
            </a:r>
          </a:p>
          <a:p>
            <a:pPr algn="ctr">
              <a:defRPr/>
            </a:pPr>
            <a:endParaRPr lang="en-US" altLang="x-none" b="1">
              <a:solidFill>
                <a:srgbClr val="66FFFF"/>
              </a:solidFill>
            </a:endParaRP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 1/2</a:t>
            </a:r>
            <a:r>
              <a:rPr lang="en-US" altLang="x-none" b="1" baseline="30000">
                <a:solidFill>
                  <a:srgbClr val="66FFFF"/>
                </a:solidFill>
              </a:rPr>
              <a:t>o </a:t>
            </a:r>
            <a:r>
              <a:rPr lang="en-US" altLang="x-none" b="1">
                <a:solidFill>
                  <a:srgbClr val="66FFFF"/>
                </a:solidFill>
              </a:rPr>
              <a:t>= 30 am = 1800 as</a:t>
            </a:r>
          </a:p>
        </p:txBody>
      </p:sp>
      <p:pic>
        <p:nvPicPr>
          <p:cNvPr id="27657" name="Picture 9" descr="MoonEarthshine_453x375">
            <a:extLst>
              <a:ext uri="{FF2B5EF4-FFF2-40B4-BE49-F238E27FC236}">
                <a16:creationId xmlns:a16="http://schemas.microsoft.com/office/drawing/2014/main" id="{893C49CA-557A-BB4C-B9ED-6B64D212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18113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2" name="Line 10">
            <a:extLst>
              <a:ext uri="{FF2B5EF4-FFF2-40B4-BE49-F238E27FC236}">
                <a16:creationId xmlns:a16="http://schemas.microsoft.com/office/drawing/2014/main" id="{0D593583-1944-9A4A-8BE3-F22BBC743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876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23" name="Text Box 11">
            <a:extLst>
              <a:ext uri="{FF2B5EF4-FFF2-40B4-BE49-F238E27FC236}">
                <a16:creationId xmlns:a16="http://schemas.microsoft.com/office/drawing/2014/main" id="{13635BC9-8C45-3345-B8DF-972D8E9F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34000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b="1" i="1">
                <a:solidFill>
                  <a:srgbClr val="FFFF00"/>
                </a:solidFill>
              </a:rPr>
              <a:t>0.5</a:t>
            </a:r>
            <a:r>
              <a:rPr lang="en-US" altLang="x-none" b="1" i="1" baseline="30000">
                <a:solidFill>
                  <a:srgbClr val="FFFF00"/>
                </a:solidFill>
              </a:rPr>
              <a:t>o</a:t>
            </a:r>
            <a:endParaRPr lang="en-US" altLang="x-none" b="1"/>
          </a:p>
        </p:txBody>
      </p:sp>
      <p:sp>
        <p:nvSpPr>
          <p:cNvPr id="192524" name="Rectangle 12">
            <a:extLst>
              <a:ext uri="{FF2B5EF4-FFF2-40B4-BE49-F238E27FC236}">
                <a16:creationId xmlns:a16="http://schemas.microsoft.com/office/drawing/2014/main" id="{CD7DB098-F465-0545-A03E-8B442051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90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 1</a:t>
            </a:r>
            <a:r>
              <a:rPr lang="en-US" altLang="x-none" sz="2000" b="1" baseline="50000">
                <a:solidFill>
                  <a:srgbClr val="FF0000"/>
                </a:solidFill>
              </a:rPr>
              <a:t>o </a:t>
            </a:r>
            <a:r>
              <a:rPr lang="en-US" altLang="x-none" sz="2000" b="1">
                <a:solidFill>
                  <a:srgbClr val="FF0000"/>
                </a:solidFill>
              </a:rPr>
              <a:t>= 60 am  (minute of arc)</a:t>
            </a:r>
          </a:p>
          <a:p>
            <a:pPr>
              <a:buFontTx/>
              <a:buChar char="•"/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 1 am = 60 as (second of arc)</a:t>
            </a:r>
            <a:endParaRPr lang="en-US" altLang="x-none" sz="16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0" y="1905000"/>
            <a:ext cx="903330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absolute magnitude of a star?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It is how bright the star looks from the center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It is how bright the star would look from a distance of 10 parsecs.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It is how bright the star was when it was born.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It is how bright the star looks in very good weather.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It is how bright the star looks from space.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0849857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12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06500"/>
            <a:ext cx="661751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bright would the Sun look in the sky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from a distance of 10 parsecs?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-12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(as bright as the full Moon).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(as bright as the brightest stars in the sky).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 </a:t>
            </a:r>
            <a:r>
              <a:rPr lang="en-US" altLang="en-US" sz="2400" b="1" dirty="0">
                <a:solidFill>
                  <a:srgbClr val="FF0000"/>
                </a:solidFill>
              </a:rPr>
              <a:t>(barely visible to the naked eye).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15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(very faint).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Invisible: we cannot see that far.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>
            <a:extLst>
              <a:ext uri="{FF2B5EF4-FFF2-40B4-BE49-F238E27FC236}">
                <a16:creationId xmlns:a16="http://schemas.microsoft.com/office/drawing/2014/main" id="{51D1006C-CF5D-8C41-89BF-4AC9588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48FEEA16-39D2-234F-8ACF-B7B42990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94F3BE8D-69DB-3941-B80D-2420AFD71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13 </a:t>
            </a:r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3CDE7234-F1F8-654D-B0E8-6B15256E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FFE98ADF-72A0-C44C-ADEE-DA8DE706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8077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Polaris, the North Star, is m = 2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,  not particularly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bright. Its absolute magnitude is M = - 4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If you imagine Polaris placed where the Sun is now,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would it look brighter, or fainter than the Sun?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Ten thousand times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Somewhat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About the same.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Somewhat fainter.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Ten thousand times fainter.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D8B9FEEC-FC9E-1F46-948E-CB01C23F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8792" name="Text Box 8">
            <a:extLst>
              <a:ext uri="{FF2B5EF4-FFF2-40B4-BE49-F238E27FC236}">
                <a16:creationId xmlns:a16="http://schemas.microsoft.com/office/drawing/2014/main" id="{6D482DED-32CF-1D40-9791-C66AB85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C18F5C48-F884-1E43-A1E5-4EF90845D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F93D9FF8-4721-6E47-AA24-FDF5EA282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9EFA43A6-76AD-344F-8909-910D8338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8796" name="Text Box 12">
            <a:extLst>
              <a:ext uri="{FF2B5EF4-FFF2-40B4-BE49-F238E27FC236}">
                <a16:creationId xmlns:a16="http://schemas.microsoft.com/office/drawing/2014/main" id="{4DAFDC74-FF42-3E42-A852-F4397C13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8797" name="Text Box 13">
            <a:extLst>
              <a:ext uri="{FF2B5EF4-FFF2-40B4-BE49-F238E27FC236}">
                <a16:creationId xmlns:a16="http://schemas.microsoft.com/office/drawing/2014/main" id="{A2B0E16D-AD02-5A4D-8411-17BA8F54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8798" name="Text Box 14">
            <a:extLst>
              <a:ext uri="{FF2B5EF4-FFF2-40B4-BE49-F238E27FC236}">
                <a16:creationId xmlns:a16="http://schemas.microsoft.com/office/drawing/2014/main" id="{EEE89DC3-0ED5-6240-AAAF-CEB8CBD1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D6C47391-9A5B-A443-8BE3-A0428F23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06DE1F6D-5B6B-F248-9DF2-2A6E85E3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A8D5177D-E5E8-D346-8220-497C977F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8802" name="Text Box 18">
            <a:extLst>
              <a:ext uri="{FF2B5EF4-FFF2-40B4-BE49-F238E27FC236}">
                <a16:creationId xmlns:a16="http://schemas.microsoft.com/office/drawing/2014/main" id="{883E23D0-9102-E043-B027-9DB4713E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9F1F46AB-1526-734E-8CAF-5506D69C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8804" name="Text Box 20">
            <a:extLst>
              <a:ext uri="{FF2B5EF4-FFF2-40B4-BE49-F238E27FC236}">
                <a16:creationId xmlns:a16="http://schemas.microsoft.com/office/drawing/2014/main" id="{C83BC12F-7446-AE4F-83F4-93978CD4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8805" name="Text Box 21">
            <a:extLst>
              <a:ext uri="{FF2B5EF4-FFF2-40B4-BE49-F238E27FC236}">
                <a16:creationId xmlns:a16="http://schemas.microsoft.com/office/drawing/2014/main" id="{D3F5A620-C9B9-4A40-91D2-710CE3D4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8806" name="Text Box 22">
            <a:extLst>
              <a:ext uri="{FF2B5EF4-FFF2-40B4-BE49-F238E27FC236}">
                <a16:creationId xmlns:a16="http://schemas.microsoft.com/office/drawing/2014/main" id="{D1187DCC-7B78-964C-B935-63D9F893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8807" name="Text Box 23">
            <a:extLst>
              <a:ext uri="{FF2B5EF4-FFF2-40B4-BE49-F238E27FC236}">
                <a16:creationId xmlns:a16="http://schemas.microsoft.com/office/drawing/2014/main" id="{44E75696-8A1F-7B42-BF77-FF01FED3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8808" name="Text Box 24">
            <a:extLst>
              <a:ext uri="{FF2B5EF4-FFF2-40B4-BE49-F238E27FC236}">
                <a16:creationId xmlns:a16="http://schemas.microsoft.com/office/drawing/2014/main" id="{4894D5CC-EC8C-5742-8205-424E79A8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8809" name="Text Box 25">
            <a:extLst>
              <a:ext uri="{FF2B5EF4-FFF2-40B4-BE49-F238E27FC236}">
                <a16:creationId xmlns:a16="http://schemas.microsoft.com/office/drawing/2014/main" id="{11353CA9-C7A7-A44B-8B39-D369B56B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8810" name="Text Box 26">
            <a:extLst>
              <a:ext uri="{FF2B5EF4-FFF2-40B4-BE49-F238E27FC236}">
                <a16:creationId xmlns:a16="http://schemas.microsoft.com/office/drawing/2014/main" id="{D4DDC58F-645D-D845-95FB-78E613C2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8811" name="Text Box 27">
            <a:extLst>
              <a:ext uri="{FF2B5EF4-FFF2-40B4-BE49-F238E27FC236}">
                <a16:creationId xmlns:a16="http://schemas.microsoft.com/office/drawing/2014/main" id="{CD82D900-0648-A84B-A723-3EB94816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8812" name="Text Box 28">
            <a:extLst>
              <a:ext uri="{FF2B5EF4-FFF2-40B4-BE49-F238E27FC236}">
                <a16:creationId xmlns:a16="http://schemas.microsoft.com/office/drawing/2014/main" id="{E80CC76E-0A2B-CE4A-A812-9F7F502E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8813" name="Text Box 29">
            <a:extLst>
              <a:ext uri="{FF2B5EF4-FFF2-40B4-BE49-F238E27FC236}">
                <a16:creationId xmlns:a16="http://schemas.microsoft.com/office/drawing/2014/main" id="{36AEDDA6-ABA8-0944-93D8-4005D2D8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8814" name="Text Box 30">
            <a:extLst>
              <a:ext uri="{FF2B5EF4-FFF2-40B4-BE49-F238E27FC236}">
                <a16:creationId xmlns:a16="http://schemas.microsoft.com/office/drawing/2014/main" id="{B52F0CBF-012B-2047-B922-6ECAA12E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8815" name="Text Box 31">
            <a:extLst>
              <a:ext uri="{FF2B5EF4-FFF2-40B4-BE49-F238E27FC236}">
                <a16:creationId xmlns:a16="http://schemas.microsoft.com/office/drawing/2014/main" id="{FEEC9916-FFF2-044C-91B8-EEF47072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8816" name="Text Box 32">
            <a:extLst>
              <a:ext uri="{FF2B5EF4-FFF2-40B4-BE49-F238E27FC236}">
                <a16:creationId xmlns:a16="http://schemas.microsoft.com/office/drawing/2014/main" id="{40502C04-9316-4B46-8BDB-6A0B8823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8817" name="Text Box 33">
            <a:extLst>
              <a:ext uri="{FF2B5EF4-FFF2-40B4-BE49-F238E27FC236}">
                <a16:creationId xmlns:a16="http://schemas.microsoft.com/office/drawing/2014/main" id="{08AF165E-A922-2045-885F-8B74E090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8818" name="Text Box 34">
            <a:extLst>
              <a:ext uri="{FF2B5EF4-FFF2-40B4-BE49-F238E27FC236}">
                <a16:creationId xmlns:a16="http://schemas.microsoft.com/office/drawing/2014/main" id="{AD1E66F3-F764-0245-B419-AAE9EF4A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8819" name="Text Box 35">
            <a:extLst>
              <a:ext uri="{FF2B5EF4-FFF2-40B4-BE49-F238E27FC236}">
                <a16:creationId xmlns:a16="http://schemas.microsoft.com/office/drawing/2014/main" id="{44213748-EB6A-1245-8D2D-F9BAC61D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89" grpId="0" animBg="1"/>
      <p:bldP spid="118790" grpId="0"/>
      <p:bldP spid="118790" grpId="1"/>
      <p:bldP spid="118791" grpId="0" animBg="1"/>
      <p:bldP spid="118792" grpId="0" animBg="1"/>
      <p:bldP spid="118793" grpId="0" animBg="1"/>
      <p:bldP spid="118794" grpId="0" animBg="1"/>
      <p:bldP spid="118795" grpId="0" animBg="1"/>
      <p:bldP spid="118796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  <p:bldP spid="118803" grpId="0" animBg="1"/>
      <p:bldP spid="118804" grpId="0" animBg="1"/>
      <p:bldP spid="118805" grpId="0" animBg="1"/>
      <p:bldP spid="118806" grpId="0" animBg="1"/>
      <p:bldP spid="118807" grpId="0" animBg="1"/>
      <p:bldP spid="118808" grpId="0" animBg="1"/>
      <p:bldP spid="118809" grpId="0" animBg="1"/>
      <p:bldP spid="118810" grpId="0" animBg="1"/>
      <p:bldP spid="118811" grpId="0" animBg="1"/>
      <p:bldP spid="118812" grpId="0" animBg="1"/>
      <p:bldP spid="118813" grpId="0" animBg="1"/>
      <p:bldP spid="118814" grpId="0" animBg="1"/>
      <p:bldP spid="118815" grpId="0" animBg="1"/>
      <p:bldP spid="118816" grpId="0" animBg="1"/>
      <p:bldP spid="118817" grpId="0" animBg="1"/>
      <p:bldP spid="118818" grpId="0" animBg="1"/>
      <p:bldP spid="1188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5B7702F0-3E04-F04A-8E51-A8491D6FF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Examples:</a:t>
            </a:r>
            <a:endParaRPr lang="en-US" altLang="x-none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885DC73-85C0-5643-AAC7-5DD25C66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9271"/>
            <a:ext cx="2916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this galaxy?</a:t>
            </a:r>
            <a:endParaRPr lang="en-US" altLang="x-none" b="1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80E4171-EEBC-1144-8A7F-3B6B00DA7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4" y="5676238"/>
            <a:ext cx="4062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this planetary n</a:t>
            </a:r>
            <a:r>
              <a:rPr lang="en-US" altLang="x-none" sz="2000" b="1" dirty="0">
                <a:solidFill>
                  <a:srgbClr val="65FFFF"/>
                </a:solidFill>
              </a:rPr>
              <a:t>ebu</a:t>
            </a:r>
            <a:r>
              <a:rPr lang="en-US" altLang="x-none" sz="2000" b="1" dirty="0">
                <a:solidFill>
                  <a:srgbClr val="66FFFF"/>
                </a:solidFill>
              </a:rPr>
              <a:t>la?</a:t>
            </a:r>
            <a:endParaRPr lang="en-US" altLang="x-none" b="1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DD1C742-954F-A548-ABF0-480764E6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37986"/>
            <a:ext cx="2539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Jupiter?</a:t>
            </a:r>
            <a:endParaRPr lang="en-US" altLang="x-none" b="1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F1D4458-27E6-9B4B-9F1C-004D5F1E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80" y="4412193"/>
            <a:ext cx="2669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Neptune?</a:t>
            </a:r>
            <a:endParaRPr lang="en-US" altLang="x-non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0C6AB-6385-F741-9BA3-E8FBBAAC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15176"/>
            <a:ext cx="111125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77E3A-CF2C-4E4E-8BB6-C02F8785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4540173"/>
            <a:ext cx="177800" cy="17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D4A5F4-9F08-2C4A-9201-0022CA7F9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130" y="5310561"/>
            <a:ext cx="1953421" cy="1074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0FE5B-D168-C847-906D-0DB46A522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37648"/>
            <a:ext cx="2095500" cy="1879600"/>
          </a:xfrm>
          <a:prstGeom prst="rect">
            <a:avLst/>
          </a:prstGeom>
        </p:spPr>
      </p:pic>
      <p:sp>
        <p:nvSpPr>
          <p:cNvPr id="195588" name="Line 4">
            <a:extLst>
              <a:ext uri="{FF2B5EF4-FFF2-40B4-BE49-F238E27FC236}">
                <a16:creationId xmlns:a16="http://schemas.microsoft.com/office/drawing/2014/main" id="{4F602D66-473B-E743-8BD7-01A249E6C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33400"/>
            <a:ext cx="1676400" cy="147820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46A452D2-6179-E24C-9DE6-3135154F1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3050" y="3232476"/>
            <a:ext cx="565150" cy="5052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5A4FB-362B-CA4A-9550-45EA7CD33432}"/>
              </a:ext>
            </a:extLst>
          </p:cNvPr>
          <p:cNvSpPr txBox="1"/>
          <p:nvPr/>
        </p:nvSpPr>
        <p:spPr>
          <a:xfrm>
            <a:off x="6230458" y="954401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 degrees ~ 10,000 as</a:t>
            </a: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72D12395-453A-1145-AFCE-C812229B7C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7191" y="5638800"/>
            <a:ext cx="147809" cy="189980"/>
          </a:xfrm>
          <a:prstGeom prst="line">
            <a:avLst/>
          </a:prstGeom>
          <a:noFill/>
          <a:ln w="9525">
            <a:solidFill>
              <a:srgbClr val="65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934C3-69D6-8843-89E7-85C8A6CD75FF}"/>
              </a:ext>
            </a:extLst>
          </p:cNvPr>
          <p:cNvSpPr txBox="1"/>
          <p:nvPr/>
        </p:nvSpPr>
        <p:spPr>
          <a:xfrm>
            <a:off x="4921250" y="3254243"/>
            <a:ext cx="82586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40 as</a:t>
            </a: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EA21F470-FD4E-A445-9771-D9C25A24B5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00600"/>
            <a:ext cx="2002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B1471-C8C9-CF4D-B881-69CFCBF66E7D}"/>
              </a:ext>
            </a:extLst>
          </p:cNvPr>
          <p:cNvSpPr txBox="1"/>
          <p:nvPr/>
        </p:nvSpPr>
        <p:spPr>
          <a:xfrm>
            <a:off x="4724400" y="4401936"/>
            <a:ext cx="9028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2.4 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F1FE0-2593-FE4A-A4A2-1CED9C791B9D}"/>
              </a:ext>
            </a:extLst>
          </p:cNvPr>
          <p:cNvSpPr txBox="1"/>
          <p:nvPr/>
        </p:nvSpPr>
        <p:spPr>
          <a:xfrm>
            <a:off x="6553200" y="5579157"/>
            <a:ext cx="82586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5FFFF"/>
                </a:solidFill>
              </a:rPr>
              <a:t>85 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E2150-A526-4C4B-8B70-1963EE2C1D22}"/>
              </a:ext>
            </a:extLst>
          </p:cNvPr>
          <p:cNvSpPr txBox="1"/>
          <p:nvPr/>
        </p:nvSpPr>
        <p:spPr>
          <a:xfrm>
            <a:off x="6639223" y="2561745"/>
            <a:ext cx="20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</a:rPr>
              <a:t>(That is,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how large does 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each of these </a:t>
            </a:r>
            <a:r>
              <a:rPr lang="en-US" sz="1800" b="1" i="1" u="sng" dirty="0">
                <a:solidFill>
                  <a:schemeClr val="bg1"/>
                </a:solidFill>
              </a:rPr>
              <a:t>look</a:t>
            </a:r>
            <a:r>
              <a:rPr lang="en-US" sz="1800" i="1" dirty="0">
                <a:solidFill>
                  <a:schemeClr val="bg1"/>
                </a:solidFill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31030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E4D17E1-38D4-4C4A-B0D3-8F218DEAF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026">
            <a:extLst>
              <a:ext uri="{FF2B5EF4-FFF2-40B4-BE49-F238E27FC236}">
                <a16:creationId xmlns:a16="http://schemas.microsoft.com/office/drawing/2014/main" id="{43FC9113-84CE-154C-942A-8A05B6C3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4195" name="Text Box 1027">
            <a:extLst>
              <a:ext uri="{FF2B5EF4-FFF2-40B4-BE49-F238E27FC236}">
                <a16:creationId xmlns:a16="http://schemas.microsoft.com/office/drawing/2014/main" id="{58EB821D-537B-F74F-9DC1-F04A1BA2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4196" name="Rectangle 1028">
            <a:extLst>
              <a:ext uri="{FF2B5EF4-FFF2-40B4-BE49-F238E27FC236}">
                <a16:creationId xmlns:a16="http://schemas.microsoft.com/office/drawing/2014/main" id="{91438300-3A23-8345-9039-AD9D29B42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264197" name="Text Box 1029">
            <a:extLst>
              <a:ext uri="{FF2B5EF4-FFF2-40B4-BE49-F238E27FC236}">
                <a16:creationId xmlns:a16="http://schemas.microsoft.com/office/drawing/2014/main" id="{945C22A0-E2C7-9E4F-BB17-4FE5B374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4198" name="Text Box 1030">
            <a:extLst>
              <a:ext uri="{FF2B5EF4-FFF2-40B4-BE49-F238E27FC236}">
                <a16:creationId xmlns:a16="http://schemas.microsoft.com/office/drawing/2014/main" id="{0062E834-6DAD-D140-B6BB-A222B26D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7818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large does the Moon </a:t>
            </a:r>
            <a:r>
              <a:rPr lang="en-US" altLang="x-none" sz="2400" b="1" i="1" dirty="0">
                <a:solidFill>
                  <a:schemeClr val="accent2"/>
                </a:solidFill>
              </a:rPr>
              <a:t>appear</a:t>
            </a:r>
            <a:r>
              <a:rPr lang="en-US" altLang="x-none" sz="2400" b="1" dirty="0">
                <a:solidFill>
                  <a:schemeClr val="accent2"/>
                </a:solidFill>
              </a:rPr>
              <a:t> in the sky?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 few inches.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A few thousand miles.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A few arc seconds.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b="1" dirty="0"/>
              <a:t> A light year.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E</a:t>
            </a:r>
            <a:r>
              <a:rPr lang="en-US" altLang="x-none" sz="2400" b="1" dirty="0">
                <a:solidFill>
                  <a:srgbClr val="FF0000"/>
                </a:solidFill>
              </a:rPr>
              <a:t> A half a degree.</a:t>
            </a:r>
          </a:p>
        </p:txBody>
      </p:sp>
      <p:sp>
        <p:nvSpPr>
          <p:cNvPr id="264199" name="Text Box 1031">
            <a:extLst>
              <a:ext uri="{FF2B5EF4-FFF2-40B4-BE49-F238E27FC236}">
                <a16:creationId xmlns:a16="http://schemas.microsoft.com/office/drawing/2014/main" id="{D15F41C2-4F3B-804E-AA58-AC1F913F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4200" name="Text Box 1032">
            <a:extLst>
              <a:ext uri="{FF2B5EF4-FFF2-40B4-BE49-F238E27FC236}">
                <a16:creationId xmlns:a16="http://schemas.microsoft.com/office/drawing/2014/main" id="{A16C5AD8-5EBA-C740-A015-930BF005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4201" name="Text Box 1033">
            <a:extLst>
              <a:ext uri="{FF2B5EF4-FFF2-40B4-BE49-F238E27FC236}">
                <a16:creationId xmlns:a16="http://schemas.microsoft.com/office/drawing/2014/main" id="{F7A1CA00-A48F-5046-B3E1-D872DE17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4202" name="Text Box 1034">
            <a:extLst>
              <a:ext uri="{FF2B5EF4-FFF2-40B4-BE49-F238E27FC236}">
                <a16:creationId xmlns:a16="http://schemas.microsoft.com/office/drawing/2014/main" id="{7B9B45E1-2C66-7A40-9821-3FA4E09A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4203" name="Text Box 1035">
            <a:extLst>
              <a:ext uri="{FF2B5EF4-FFF2-40B4-BE49-F238E27FC236}">
                <a16:creationId xmlns:a16="http://schemas.microsoft.com/office/drawing/2014/main" id="{794A6D05-D17C-6C4E-86D4-44978CBE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4204" name="Text Box 1036">
            <a:extLst>
              <a:ext uri="{FF2B5EF4-FFF2-40B4-BE49-F238E27FC236}">
                <a16:creationId xmlns:a16="http://schemas.microsoft.com/office/drawing/2014/main" id="{9E6EBE06-8E2C-3043-A1EA-16193F22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4205" name="Text Box 1037">
            <a:extLst>
              <a:ext uri="{FF2B5EF4-FFF2-40B4-BE49-F238E27FC236}">
                <a16:creationId xmlns:a16="http://schemas.microsoft.com/office/drawing/2014/main" id="{16D4D00D-2D2A-DD49-AE0A-33F7C483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4206" name="Text Box 1038">
            <a:extLst>
              <a:ext uri="{FF2B5EF4-FFF2-40B4-BE49-F238E27FC236}">
                <a16:creationId xmlns:a16="http://schemas.microsoft.com/office/drawing/2014/main" id="{AF52D3E4-C01D-1444-8601-C7F24EBA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4207" name="Text Box 1039">
            <a:extLst>
              <a:ext uri="{FF2B5EF4-FFF2-40B4-BE49-F238E27FC236}">
                <a16:creationId xmlns:a16="http://schemas.microsoft.com/office/drawing/2014/main" id="{1620B109-3E00-D949-B51D-F384C4E0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4208" name="Text Box 1040">
            <a:extLst>
              <a:ext uri="{FF2B5EF4-FFF2-40B4-BE49-F238E27FC236}">
                <a16:creationId xmlns:a16="http://schemas.microsoft.com/office/drawing/2014/main" id="{2ED4D56C-A09F-5B45-B4BA-BBF922AC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4209" name="Text Box 1041">
            <a:extLst>
              <a:ext uri="{FF2B5EF4-FFF2-40B4-BE49-F238E27FC236}">
                <a16:creationId xmlns:a16="http://schemas.microsoft.com/office/drawing/2014/main" id="{2486C0C5-4F34-4A44-A052-A51011C6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4210" name="Text Box 1042">
            <a:extLst>
              <a:ext uri="{FF2B5EF4-FFF2-40B4-BE49-F238E27FC236}">
                <a16:creationId xmlns:a16="http://schemas.microsoft.com/office/drawing/2014/main" id="{4A84A161-9AAF-6F40-8AD3-9B651B7D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4211" name="Text Box 1043">
            <a:extLst>
              <a:ext uri="{FF2B5EF4-FFF2-40B4-BE49-F238E27FC236}">
                <a16:creationId xmlns:a16="http://schemas.microsoft.com/office/drawing/2014/main" id="{E1B8F87D-AA40-EF41-B23E-F16CE42A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4212" name="Text Box 1044">
            <a:extLst>
              <a:ext uri="{FF2B5EF4-FFF2-40B4-BE49-F238E27FC236}">
                <a16:creationId xmlns:a16="http://schemas.microsoft.com/office/drawing/2014/main" id="{C0686139-4597-C54E-BCA4-48A8ED66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4213" name="Text Box 1045">
            <a:extLst>
              <a:ext uri="{FF2B5EF4-FFF2-40B4-BE49-F238E27FC236}">
                <a16:creationId xmlns:a16="http://schemas.microsoft.com/office/drawing/2014/main" id="{C3B1D4A4-F30A-FA4A-BBD1-C3476332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4214" name="Text Box 1046">
            <a:extLst>
              <a:ext uri="{FF2B5EF4-FFF2-40B4-BE49-F238E27FC236}">
                <a16:creationId xmlns:a16="http://schemas.microsoft.com/office/drawing/2014/main" id="{71CC4134-B757-2C49-9AF5-DCB8C78C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4215" name="Text Box 1047">
            <a:extLst>
              <a:ext uri="{FF2B5EF4-FFF2-40B4-BE49-F238E27FC236}">
                <a16:creationId xmlns:a16="http://schemas.microsoft.com/office/drawing/2014/main" id="{28EA44AD-DE70-6E4D-8E0C-AE53D89C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4216" name="Text Box 1048">
            <a:extLst>
              <a:ext uri="{FF2B5EF4-FFF2-40B4-BE49-F238E27FC236}">
                <a16:creationId xmlns:a16="http://schemas.microsoft.com/office/drawing/2014/main" id="{8F78A1BD-9579-D040-A837-0038EBA0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4217" name="Text Box 1049">
            <a:extLst>
              <a:ext uri="{FF2B5EF4-FFF2-40B4-BE49-F238E27FC236}">
                <a16:creationId xmlns:a16="http://schemas.microsoft.com/office/drawing/2014/main" id="{418F8754-B64A-9C43-A4AA-D8239F31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4218" name="Text Box 1050">
            <a:extLst>
              <a:ext uri="{FF2B5EF4-FFF2-40B4-BE49-F238E27FC236}">
                <a16:creationId xmlns:a16="http://schemas.microsoft.com/office/drawing/2014/main" id="{6D344A19-376F-114C-9B83-B4512338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4219" name="Text Box 1051">
            <a:extLst>
              <a:ext uri="{FF2B5EF4-FFF2-40B4-BE49-F238E27FC236}">
                <a16:creationId xmlns:a16="http://schemas.microsoft.com/office/drawing/2014/main" id="{106A51FD-748E-0B40-9868-55D3D140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4220" name="Text Box 1052">
            <a:extLst>
              <a:ext uri="{FF2B5EF4-FFF2-40B4-BE49-F238E27FC236}">
                <a16:creationId xmlns:a16="http://schemas.microsoft.com/office/drawing/2014/main" id="{9C3E75AF-0157-A74E-BD2F-5BC205C2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4221" name="Text Box 1053">
            <a:extLst>
              <a:ext uri="{FF2B5EF4-FFF2-40B4-BE49-F238E27FC236}">
                <a16:creationId xmlns:a16="http://schemas.microsoft.com/office/drawing/2014/main" id="{BFF3AB63-1539-5A47-940A-721B35F2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4222" name="Text Box 1054">
            <a:extLst>
              <a:ext uri="{FF2B5EF4-FFF2-40B4-BE49-F238E27FC236}">
                <a16:creationId xmlns:a16="http://schemas.microsoft.com/office/drawing/2014/main" id="{E6751622-122A-144A-A6B8-C82FC97E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4223" name="Text Box 1055">
            <a:extLst>
              <a:ext uri="{FF2B5EF4-FFF2-40B4-BE49-F238E27FC236}">
                <a16:creationId xmlns:a16="http://schemas.microsoft.com/office/drawing/2014/main" id="{C9B60101-3BE4-6A4C-97BC-4C247C75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4224" name="Text Box 1056">
            <a:extLst>
              <a:ext uri="{FF2B5EF4-FFF2-40B4-BE49-F238E27FC236}">
                <a16:creationId xmlns:a16="http://schemas.microsoft.com/office/drawing/2014/main" id="{B057EE04-5675-6245-AFAD-D7822E3F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4225" name="Text Box 1057">
            <a:extLst>
              <a:ext uri="{FF2B5EF4-FFF2-40B4-BE49-F238E27FC236}">
                <a16:creationId xmlns:a16="http://schemas.microsoft.com/office/drawing/2014/main" id="{6F63EB32-6E0D-B348-BEA0-D65DB2C0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4226" name="Text Box 1058">
            <a:extLst>
              <a:ext uri="{FF2B5EF4-FFF2-40B4-BE49-F238E27FC236}">
                <a16:creationId xmlns:a16="http://schemas.microsoft.com/office/drawing/2014/main" id="{627D91BE-C09F-FD4A-BF94-37E9226C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4227" name="Text Box 1059">
            <a:extLst>
              <a:ext uri="{FF2B5EF4-FFF2-40B4-BE49-F238E27FC236}">
                <a16:creationId xmlns:a16="http://schemas.microsoft.com/office/drawing/2014/main" id="{8F25CDFE-AFE7-8F4E-84E1-31D893B3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4228" name="Text Box 1060">
            <a:extLst>
              <a:ext uri="{FF2B5EF4-FFF2-40B4-BE49-F238E27FC236}">
                <a16:creationId xmlns:a16="http://schemas.microsoft.com/office/drawing/2014/main" id="{5E069C24-21F1-BF4C-89C5-EEF306DA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5" grpId="0" animBg="1"/>
      <p:bldP spid="264197" grpId="0" animBg="1"/>
      <p:bldP spid="264198" grpId="0"/>
      <p:bldP spid="264198" grpId="1"/>
      <p:bldP spid="264199" grpId="0" animBg="1"/>
      <p:bldP spid="264200" grpId="0" animBg="1"/>
      <p:bldP spid="264201" grpId="0" animBg="1"/>
      <p:bldP spid="264202" grpId="0" animBg="1"/>
      <p:bldP spid="264203" grpId="0" animBg="1"/>
      <p:bldP spid="264204" grpId="0" animBg="1"/>
      <p:bldP spid="264205" grpId="0" animBg="1"/>
      <p:bldP spid="264206" grpId="0" animBg="1"/>
      <p:bldP spid="264207" grpId="0" animBg="1"/>
      <p:bldP spid="264208" grpId="0" animBg="1"/>
      <p:bldP spid="264209" grpId="0" animBg="1"/>
      <p:bldP spid="264210" grpId="0" animBg="1"/>
      <p:bldP spid="264211" grpId="0" animBg="1"/>
      <p:bldP spid="264212" grpId="0" animBg="1"/>
      <p:bldP spid="264213" grpId="0" animBg="1"/>
      <p:bldP spid="264214" grpId="0" animBg="1"/>
      <p:bldP spid="264215" grpId="0" animBg="1"/>
      <p:bldP spid="264216" grpId="0" animBg="1"/>
      <p:bldP spid="264217" grpId="0" animBg="1"/>
      <p:bldP spid="264218" grpId="0" animBg="1"/>
      <p:bldP spid="264219" grpId="0" animBg="1"/>
      <p:bldP spid="264220" grpId="0" animBg="1"/>
      <p:bldP spid="264221" grpId="0" animBg="1"/>
      <p:bldP spid="264222" grpId="0" animBg="1"/>
      <p:bldP spid="264223" grpId="0" animBg="1"/>
      <p:bldP spid="264224" grpId="0" animBg="1"/>
      <p:bldP spid="264225" grpId="0" animBg="1"/>
      <p:bldP spid="264226" grpId="0" animBg="1"/>
      <p:bldP spid="264227" grpId="0" animBg="1"/>
      <p:bldP spid="264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1026">
            <a:extLst>
              <a:ext uri="{FF2B5EF4-FFF2-40B4-BE49-F238E27FC236}">
                <a16:creationId xmlns:a16="http://schemas.microsoft.com/office/drawing/2014/main" id="{CBD9E57E-51AF-C243-A8CC-E87FD531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6243" name="Text Box 1027">
            <a:extLst>
              <a:ext uri="{FF2B5EF4-FFF2-40B4-BE49-F238E27FC236}">
                <a16:creationId xmlns:a16="http://schemas.microsoft.com/office/drawing/2014/main" id="{687D2A2A-BA73-C040-92D5-75A57E77F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6244" name="Rectangle 1028">
            <a:extLst>
              <a:ext uri="{FF2B5EF4-FFF2-40B4-BE49-F238E27FC236}">
                <a16:creationId xmlns:a16="http://schemas.microsoft.com/office/drawing/2014/main" id="{AD79E4F8-8A67-464F-B1FD-3915E359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266245" name="Text Box 1029">
            <a:extLst>
              <a:ext uri="{FF2B5EF4-FFF2-40B4-BE49-F238E27FC236}">
                <a16:creationId xmlns:a16="http://schemas.microsoft.com/office/drawing/2014/main" id="{CEB2D4BC-90FC-1946-A06E-FAEAE8C7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6246" name="Text Box 1030">
            <a:extLst>
              <a:ext uri="{FF2B5EF4-FFF2-40B4-BE49-F238E27FC236}">
                <a16:creationId xmlns:a16="http://schemas.microsoft.com/office/drawing/2014/main" id="{DCDA1D9C-A00D-3645-98B3-715CE512A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391" y="1828800"/>
            <a:ext cx="4572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large is the Big Dipper?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 few miles.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A few light years.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 </a:t>
            </a:r>
            <a:r>
              <a:rPr lang="en-US" altLang="x-none" sz="2400" b="1" dirty="0"/>
              <a:t>Five million light years.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D</a:t>
            </a:r>
            <a:r>
              <a:rPr lang="en-US" altLang="x-none" sz="2400" b="1" dirty="0">
                <a:solidFill>
                  <a:srgbClr val="FF0000"/>
                </a:solidFill>
              </a:rPr>
              <a:t> More than twenty degrees.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b="1" dirty="0"/>
              <a:t> A half a degree.</a:t>
            </a:r>
          </a:p>
        </p:txBody>
      </p:sp>
      <p:sp>
        <p:nvSpPr>
          <p:cNvPr id="266247" name="Text Box 1031">
            <a:extLst>
              <a:ext uri="{FF2B5EF4-FFF2-40B4-BE49-F238E27FC236}">
                <a16:creationId xmlns:a16="http://schemas.microsoft.com/office/drawing/2014/main" id="{A87EE9A5-0EC4-3540-BEF4-306703A7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6248" name="Text Box 1032">
            <a:extLst>
              <a:ext uri="{FF2B5EF4-FFF2-40B4-BE49-F238E27FC236}">
                <a16:creationId xmlns:a16="http://schemas.microsoft.com/office/drawing/2014/main" id="{E4B1D472-62DF-F84A-AB99-78726B98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6249" name="Text Box 1033">
            <a:extLst>
              <a:ext uri="{FF2B5EF4-FFF2-40B4-BE49-F238E27FC236}">
                <a16:creationId xmlns:a16="http://schemas.microsoft.com/office/drawing/2014/main" id="{8A58319D-266E-B249-BD11-775D7F47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6250" name="Text Box 1034">
            <a:extLst>
              <a:ext uri="{FF2B5EF4-FFF2-40B4-BE49-F238E27FC236}">
                <a16:creationId xmlns:a16="http://schemas.microsoft.com/office/drawing/2014/main" id="{69CDFC9F-F1F1-4244-992A-9B9DCF0C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6251" name="Text Box 1035">
            <a:extLst>
              <a:ext uri="{FF2B5EF4-FFF2-40B4-BE49-F238E27FC236}">
                <a16:creationId xmlns:a16="http://schemas.microsoft.com/office/drawing/2014/main" id="{DE4B76A0-8263-7F40-A324-D34E95D8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6252" name="Text Box 1036">
            <a:extLst>
              <a:ext uri="{FF2B5EF4-FFF2-40B4-BE49-F238E27FC236}">
                <a16:creationId xmlns:a16="http://schemas.microsoft.com/office/drawing/2014/main" id="{DA33C465-AA00-D143-9855-A17140A3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6253" name="Text Box 1037">
            <a:extLst>
              <a:ext uri="{FF2B5EF4-FFF2-40B4-BE49-F238E27FC236}">
                <a16:creationId xmlns:a16="http://schemas.microsoft.com/office/drawing/2014/main" id="{4366EA0E-811B-1142-A040-C6F835AA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6254" name="Text Box 1038">
            <a:extLst>
              <a:ext uri="{FF2B5EF4-FFF2-40B4-BE49-F238E27FC236}">
                <a16:creationId xmlns:a16="http://schemas.microsoft.com/office/drawing/2014/main" id="{EF18D60E-90D8-EC47-ADC7-F7950BF3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6255" name="Text Box 1039">
            <a:extLst>
              <a:ext uri="{FF2B5EF4-FFF2-40B4-BE49-F238E27FC236}">
                <a16:creationId xmlns:a16="http://schemas.microsoft.com/office/drawing/2014/main" id="{9B1EEE37-E8DE-8B4B-B528-373B3CE9C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6256" name="Text Box 1040">
            <a:extLst>
              <a:ext uri="{FF2B5EF4-FFF2-40B4-BE49-F238E27FC236}">
                <a16:creationId xmlns:a16="http://schemas.microsoft.com/office/drawing/2014/main" id="{284BA1FE-A066-2547-A989-22B693FB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6257" name="Text Box 1041">
            <a:extLst>
              <a:ext uri="{FF2B5EF4-FFF2-40B4-BE49-F238E27FC236}">
                <a16:creationId xmlns:a16="http://schemas.microsoft.com/office/drawing/2014/main" id="{8915EEED-1145-E54C-94D8-4D8D2F14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6258" name="Text Box 1042">
            <a:extLst>
              <a:ext uri="{FF2B5EF4-FFF2-40B4-BE49-F238E27FC236}">
                <a16:creationId xmlns:a16="http://schemas.microsoft.com/office/drawing/2014/main" id="{B0011216-494F-ED49-8E9B-6744719D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6259" name="Text Box 1043">
            <a:extLst>
              <a:ext uri="{FF2B5EF4-FFF2-40B4-BE49-F238E27FC236}">
                <a16:creationId xmlns:a16="http://schemas.microsoft.com/office/drawing/2014/main" id="{29FFC2DE-E5EB-0C43-8ABD-5A86C9CB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6260" name="Text Box 1044">
            <a:extLst>
              <a:ext uri="{FF2B5EF4-FFF2-40B4-BE49-F238E27FC236}">
                <a16:creationId xmlns:a16="http://schemas.microsoft.com/office/drawing/2014/main" id="{47796A9B-6167-6348-8031-39D03129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6261" name="Text Box 1045">
            <a:extLst>
              <a:ext uri="{FF2B5EF4-FFF2-40B4-BE49-F238E27FC236}">
                <a16:creationId xmlns:a16="http://schemas.microsoft.com/office/drawing/2014/main" id="{B5395061-7E36-3F4A-AEA7-08863F50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6262" name="Text Box 1046">
            <a:extLst>
              <a:ext uri="{FF2B5EF4-FFF2-40B4-BE49-F238E27FC236}">
                <a16:creationId xmlns:a16="http://schemas.microsoft.com/office/drawing/2014/main" id="{7DA04532-01BB-3847-B58A-5DDF238C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6263" name="Text Box 1047">
            <a:extLst>
              <a:ext uri="{FF2B5EF4-FFF2-40B4-BE49-F238E27FC236}">
                <a16:creationId xmlns:a16="http://schemas.microsoft.com/office/drawing/2014/main" id="{F978C07B-E77B-4248-BF03-E00C1C2C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6264" name="Text Box 1048">
            <a:extLst>
              <a:ext uri="{FF2B5EF4-FFF2-40B4-BE49-F238E27FC236}">
                <a16:creationId xmlns:a16="http://schemas.microsoft.com/office/drawing/2014/main" id="{3FD25926-080D-F342-98DE-99AAE3B7D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6265" name="Text Box 1049">
            <a:extLst>
              <a:ext uri="{FF2B5EF4-FFF2-40B4-BE49-F238E27FC236}">
                <a16:creationId xmlns:a16="http://schemas.microsoft.com/office/drawing/2014/main" id="{5BB8E82E-E33F-8449-BB1E-A6090116E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6266" name="Text Box 1050">
            <a:extLst>
              <a:ext uri="{FF2B5EF4-FFF2-40B4-BE49-F238E27FC236}">
                <a16:creationId xmlns:a16="http://schemas.microsoft.com/office/drawing/2014/main" id="{70ED579B-9088-7743-ACFB-FAE3326D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6267" name="Text Box 1051">
            <a:extLst>
              <a:ext uri="{FF2B5EF4-FFF2-40B4-BE49-F238E27FC236}">
                <a16:creationId xmlns:a16="http://schemas.microsoft.com/office/drawing/2014/main" id="{60835FA0-2158-FE40-BA82-2A60C9AC1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6268" name="Text Box 1052">
            <a:extLst>
              <a:ext uri="{FF2B5EF4-FFF2-40B4-BE49-F238E27FC236}">
                <a16:creationId xmlns:a16="http://schemas.microsoft.com/office/drawing/2014/main" id="{7AFFEF70-7021-D340-A80B-B0D89C4C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6269" name="Text Box 1053">
            <a:extLst>
              <a:ext uri="{FF2B5EF4-FFF2-40B4-BE49-F238E27FC236}">
                <a16:creationId xmlns:a16="http://schemas.microsoft.com/office/drawing/2014/main" id="{BCA8EEB2-E082-F14B-BD28-60AB96E0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6270" name="Text Box 1054">
            <a:extLst>
              <a:ext uri="{FF2B5EF4-FFF2-40B4-BE49-F238E27FC236}">
                <a16:creationId xmlns:a16="http://schemas.microsoft.com/office/drawing/2014/main" id="{54F89738-F1FC-9940-9554-13472164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6271" name="Text Box 1055">
            <a:extLst>
              <a:ext uri="{FF2B5EF4-FFF2-40B4-BE49-F238E27FC236}">
                <a16:creationId xmlns:a16="http://schemas.microsoft.com/office/drawing/2014/main" id="{D66100E8-69E0-7347-80C7-D2895B22E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6272" name="Text Box 1056">
            <a:extLst>
              <a:ext uri="{FF2B5EF4-FFF2-40B4-BE49-F238E27FC236}">
                <a16:creationId xmlns:a16="http://schemas.microsoft.com/office/drawing/2014/main" id="{AE5B0121-212E-B94D-9F8F-E3B53DA22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6273" name="Text Box 1057">
            <a:extLst>
              <a:ext uri="{FF2B5EF4-FFF2-40B4-BE49-F238E27FC236}">
                <a16:creationId xmlns:a16="http://schemas.microsoft.com/office/drawing/2014/main" id="{FAF341DD-1AA2-CF43-BAF9-703CD4EE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6274" name="Text Box 1058">
            <a:extLst>
              <a:ext uri="{FF2B5EF4-FFF2-40B4-BE49-F238E27FC236}">
                <a16:creationId xmlns:a16="http://schemas.microsoft.com/office/drawing/2014/main" id="{92CB214E-85D1-E146-A279-0D67B2F61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6275" name="Text Box 1059">
            <a:extLst>
              <a:ext uri="{FF2B5EF4-FFF2-40B4-BE49-F238E27FC236}">
                <a16:creationId xmlns:a16="http://schemas.microsoft.com/office/drawing/2014/main" id="{6E48033F-C190-4446-9527-1EF8B5820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/>
      <p:bldP spid="266243" grpId="0" animBg="1"/>
      <p:bldP spid="266245" grpId="0" animBg="1"/>
      <p:bldP spid="266246" grpId="0"/>
      <p:bldP spid="266246" grpId="1"/>
      <p:bldP spid="266247" grpId="0" animBg="1"/>
      <p:bldP spid="266248" grpId="0" animBg="1"/>
      <p:bldP spid="266249" grpId="0" animBg="1"/>
      <p:bldP spid="266250" grpId="0" animBg="1"/>
      <p:bldP spid="266251" grpId="0" animBg="1"/>
      <p:bldP spid="266252" grpId="0" animBg="1"/>
      <p:bldP spid="266253" grpId="0" animBg="1"/>
      <p:bldP spid="266254" grpId="0" animBg="1"/>
      <p:bldP spid="266255" grpId="0" animBg="1"/>
      <p:bldP spid="266256" grpId="0" animBg="1"/>
      <p:bldP spid="266257" grpId="0" animBg="1"/>
      <p:bldP spid="266258" grpId="0" animBg="1"/>
      <p:bldP spid="266259" grpId="0" animBg="1"/>
      <p:bldP spid="266260" grpId="0" animBg="1"/>
      <p:bldP spid="266261" grpId="0" animBg="1"/>
      <p:bldP spid="266262" grpId="0" animBg="1"/>
      <p:bldP spid="266263" grpId="0" animBg="1"/>
      <p:bldP spid="266264" grpId="0" animBg="1"/>
      <p:bldP spid="266265" grpId="0" animBg="1"/>
      <p:bldP spid="266266" grpId="0" animBg="1"/>
      <p:bldP spid="266267" grpId="0" animBg="1"/>
      <p:bldP spid="266268" grpId="0" animBg="1"/>
      <p:bldP spid="266269" grpId="0" animBg="1"/>
      <p:bldP spid="266270" grpId="0" animBg="1"/>
      <p:bldP spid="266271" grpId="0" animBg="1"/>
      <p:bldP spid="266272" grpId="0" animBg="1"/>
      <p:bldP spid="266273" grpId="0" animBg="1"/>
      <p:bldP spid="266274" grpId="0" animBg="1"/>
      <p:bldP spid="266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oonFull">
            <a:extLst>
              <a:ext uri="{FF2B5EF4-FFF2-40B4-BE49-F238E27FC236}">
                <a16:creationId xmlns:a16="http://schemas.microsoft.com/office/drawing/2014/main" id="{411AF58B-1D64-A843-BC0A-5C52496C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>
            <a:fillRect/>
          </a:stretch>
        </p:blipFill>
        <p:spPr bwMode="auto">
          <a:xfrm>
            <a:off x="3124200" y="1609725"/>
            <a:ext cx="6019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3">
            <a:extLst>
              <a:ext uri="{FF2B5EF4-FFF2-40B4-BE49-F238E27FC236}">
                <a16:creationId xmlns:a16="http://schemas.microsoft.com/office/drawing/2014/main" id="{5B7702F0-3E04-F04A-8E51-A8491D6FF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>
                <a:solidFill>
                  <a:srgbClr val="FF0000"/>
                </a:solidFill>
              </a:rPr>
              <a:t>Resolution</a:t>
            </a:r>
            <a:endParaRPr lang="en-US" altLang="x-none"/>
          </a:p>
        </p:txBody>
      </p:sp>
      <p:sp>
        <p:nvSpPr>
          <p:cNvPr id="195588" name="Line 4">
            <a:extLst>
              <a:ext uri="{FF2B5EF4-FFF2-40B4-BE49-F238E27FC236}">
                <a16:creationId xmlns:a16="http://schemas.microsoft.com/office/drawing/2014/main" id="{4F602D66-473B-E743-8BD7-01A249E6C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5486400"/>
            <a:ext cx="1219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1" name="Picture 5" descr="MoonFull30">
            <a:extLst>
              <a:ext uri="{FF2B5EF4-FFF2-40B4-BE49-F238E27FC236}">
                <a16:creationId xmlns:a16="http://schemas.microsoft.com/office/drawing/2014/main" id="{89E8258D-AF8E-234C-8F93-1A75A3E0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Oval 6">
            <a:extLst>
              <a:ext uri="{FF2B5EF4-FFF2-40B4-BE49-F238E27FC236}">
                <a16:creationId xmlns:a16="http://schemas.microsoft.com/office/drawing/2014/main" id="{D9944F47-9C68-A84F-AE09-B7731AB3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19200"/>
            <a:ext cx="76200" cy="7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591" name="Text Box 7">
            <a:extLst>
              <a:ext uri="{FF2B5EF4-FFF2-40B4-BE49-F238E27FC236}">
                <a16:creationId xmlns:a16="http://schemas.microsoft.com/office/drawing/2014/main" id="{26A84086-A843-0D4F-A974-048F525C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8751"/>
            <a:ext cx="5006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Resolution of the </a:t>
            </a:r>
            <a:r>
              <a:rPr lang="en-US" altLang="x-none" sz="2000" b="1" dirty="0">
                <a:solidFill>
                  <a:srgbClr val="00CC00"/>
                </a:solidFill>
              </a:rPr>
              <a:t>human eye</a:t>
            </a:r>
            <a:r>
              <a:rPr lang="en-US" altLang="x-none" sz="2000" b="1" dirty="0">
                <a:solidFill>
                  <a:srgbClr val="66FFFF"/>
                </a:solidFill>
              </a:rPr>
              <a:t> is </a:t>
            </a:r>
            <a:r>
              <a:rPr lang="en-US" altLang="x-none" sz="2000" b="1" dirty="0">
                <a:solidFill>
                  <a:srgbClr val="FFFF00"/>
                </a:solidFill>
              </a:rPr>
              <a:t>1 am = 60 as</a:t>
            </a:r>
            <a:r>
              <a:rPr lang="en-US" altLang="x-none" sz="2000" b="1" dirty="0">
                <a:solidFill>
                  <a:srgbClr val="66FFFF"/>
                </a:solidFill>
              </a:rPr>
              <a:t>.</a:t>
            </a:r>
            <a:endParaRPr lang="en-US" altLang="x-none" b="1" dirty="0"/>
          </a:p>
        </p:txBody>
      </p:sp>
      <p:sp>
        <p:nvSpPr>
          <p:cNvPr id="195592" name="Line 8">
            <a:extLst>
              <a:ext uri="{FF2B5EF4-FFF2-40B4-BE49-F238E27FC236}">
                <a16:creationId xmlns:a16="http://schemas.microsoft.com/office/drawing/2014/main" id="{665BB6E0-815C-1F40-9E33-EF65DC27A9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33400"/>
            <a:ext cx="1143000" cy="7078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593" name="Text Box 9">
            <a:extLst>
              <a:ext uri="{FF2B5EF4-FFF2-40B4-BE49-F238E27FC236}">
                <a16:creationId xmlns:a16="http://schemas.microsoft.com/office/drawing/2014/main" id="{605A2430-B762-EE4A-BF12-8455442F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15088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Resolution of a </a:t>
            </a:r>
            <a:r>
              <a:rPr lang="en-US" altLang="x-none" sz="2000" b="1">
                <a:solidFill>
                  <a:srgbClr val="00CC00"/>
                </a:solidFill>
              </a:rPr>
              <a:t>simple telescope</a:t>
            </a:r>
            <a:r>
              <a:rPr lang="en-US" altLang="x-none" sz="2000" b="1">
                <a:solidFill>
                  <a:srgbClr val="66FFFF"/>
                </a:solidFill>
              </a:rPr>
              <a:t> is ~ </a:t>
            </a:r>
            <a:r>
              <a:rPr lang="en-US" altLang="x-none" sz="2000" b="1">
                <a:solidFill>
                  <a:srgbClr val="FFFF00"/>
                </a:solidFill>
              </a:rPr>
              <a:t>1 as</a:t>
            </a:r>
            <a:endParaRPr lang="en-US" altLang="x-none" b="1"/>
          </a:p>
        </p:txBody>
      </p:sp>
      <p:sp>
        <p:nvSpPr>
          <p:cNvPr id="195594" name="Text Box 10">
            <a:extLst>
              <a:ext uri="{FF2B5EF4-FFF2-40B4-BE49-F238E27FC236}">
                <a16:creationId xmlns:a16="http://schemas.microsoft.com/office/drawing/2014/main" id="{4450246B-936B-8143-963C-0F87D8FE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6088063"/>
            <a:ext cx="300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i="1">
                <a:solidFill>
                  <a:srgbClr val="66FFFF"/>
                </a:solidFill>
              </a:rPr>
              <a:t>Much more detail is visible</a:t>
            </a:r>
            <a:endParaRPr lang="en-US" altLang="x-none" b="1"/>
          </a:p>
        </p:txBody>
      </p:sp>
      <p:sp>
        <p:nvSpPr>
          <p:cNvPr id="195595" name="Rectangle 11">
            <a:extLst>
              <a:ext uri="{FF2B5EF4-FFF2-40B4-BE49-F238E27FC236}">
                <a16:creationId xmlns:a16="http://schemas.microsoft.com/office/drawing/2014/main" id="{8F4ED801-8F11-224D-83AF-906D0FFB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3511550"/>
            <a:ext cx="3338512" cy="205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Stars are points in</a:t>
            </a:r>
          </a:p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    all telescopes:</a:t>
            </a:r>
            <a:endParaRPr lang="en-US" altLang="x-none" sz="1800" dirty="0"/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Calculated size of a star: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                              ~ 0.001 as,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Resolution of best telescope: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                              ~ 0.1 as.</a:t>
            </a:r>
            <a:endParaRPr lang="en-US" altLang="x-none" dirty="0">
              <a:solidFill>
                <a:srgbClr val="66FF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885DC73-85C0-5643-AAC7-5DD25C66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515" y="990600"/>
            <a:ext cx="4729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Anything smaller than the resolution is </a:t>
            </a:r>
          </a:p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invisible or looks only like a dot (if bright)</a:t>
            </a:r>
            <a:endParaRPr lang="en-US" altLang="x-none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2">
            <a:extLst>
              <a:ext uri="{FF2B5EF4-FFF2-40B4-BE49-F238E27FC236}">
                <a16:creationId xmlns:a16="http://schemas.microsoft.com/office/drawing/2014/main" id="{355DF613-C26E-834F-86DE-25366D52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13"/>
            <a:ext cx="86868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3">
            <a:extLst>
              <a:ext uri="{FF2B5EF4-FFF2-40B4-BE49-F238E27FC236}">
                <a16:creationId xmlns:a16="http://schemas.microsoft.com/office/drawing/2014/main" id="{BB79AE88-87D7-3F40-915B-69D7A2C6A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Example for resolution: </a:t>
            </a:r>
            <a:r>
              <a:rPr lang="en-US" altLang="x-none" sz="3200" b="1" dirty="0" err="1">
                <a:solidFill>
                  <a:srgbClr val="FF0000"/>
                </a:solidFill>
              </a:rPr>
              <a:t>Alcor</a:t>
            </a:r>
            <a:r>
              <a:rPr lang="en-US" altLang="x-none" sz="3200" b="1" dirty="0">
                <a:solidFill>
                  <a:srgbClr val="FF0000"/>
                </a:solidFill>
              </a:rPr>
              <a:t> and Mizar</a:t>
            </a:r>
            <a:endParaRPr lang="en-US" altLang="x-none" dirty="0"/>
          </a:p>
        </p:txBody>
      </p:sp>
      <p:sp>
        <p:nvSpPr>
          <p:cNvPr id="193540" name="Line 4">
            <a:extLst>
              <a:ext uri="{FF2B5EF4-FFF2-40B4-BE49-F238E27FC236}">
                <a16:creationId xmlns:a16="http://schemas.microsoft.com/office/drawing/2014/main" id="{EA939FF3-F9A1-5940-AF22-39DBBF85C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447800"/>
            <a:ext cx="304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3B00FB1D-6D5D-5C42-B27F-02A5E487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210" y="4397276"/>
            <a:ext cx="49519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The handle of the Big Dipper:</a:t>
            </a:r>
          </a:p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the middle star is a double</a:t>
            </a:r>
          </a:p>
          <a:p>
            <a:pPr algn="ctr">
              <a:defRPr/>
            </a:pPr>
            <a:endParaRPr lang="en-US" altLang="x-none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How far apart are </a:t>
            </a:r>
            <a:r>
              <a:rPr lang="en-US" altLang="x-none" b="1" dirty="0" err="1">
                <a:solidFill>
                  <a:srgbClr val="66FFFF"/>
                </a:solidFill>
              </a:rPr>
              <a:t>Alcor</a:t>
            </a:r>
            <a:r>
              <a:rPr lang="en-US" altLang="x-none" b="1" dirty="0">
                <a:solidFill>
                  <a:srgbClr val="66FFFF"/>
                </a:solidFill>
              </a:rPr>
              <a:t> and Mizar?</a:t>
            </a:r>
          </a:p>
          <a:p>
            <a:pPr algn="ctr">
              <a:defRPr/>
            </a:pPr>
            <a:endParaRPr lang="en-US" altLang="x-none" b="1" dirty="0">
              <a:solidFill>
                <a:srgbClr val="66FFFF"/>
              </a:solidFill>
            </a:endParaRPr>
          </a:p>
          <a:p>
            <a:pPr algn="ctr"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25 am</a:t>
            </a:r>
            <a:endParaRPr lang="en-US" altLang="x-none" b="1" dirty="0"/>
          </a:p>
        </p:txBody>
      </p:sp>
      <p:sp>
        <p:nvSpPr>
          <p:cNvPr id="193542" name="Text Box 6">
            <a:extLst>
              <a:ext uri="{FF2B5EF4-FFF2-40B4-BE49-F238E27FC236}">
                <a16:creationId xmlns:a16="http://schemas.microsoft.com/office/drawing/2014/main" id="{F9219A89-8F14-3A41-A2C3-FB0995F3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47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800" b="1" i="1">
                <a:solidFill>
                  <a:srgbClr val="FF0000"/>
                </a:solidFill>
              </a:rPr>
              <a:t>25 am</a:t>
            </a:r>
            <a:endParaRPr lang="en-US" altLang="x-none" b="1"/>
          </a:p>
        </p:txBody>
      </p:sp>
      <p:sp>
        <p:nvSpPr>
          <p:cNvPr id="193543" name="AutoShape 7">
            <a:extLst>
              <a:ext uri="{FF2B5EF4-FFF2-40B4-BE49-F238E27FC236}">
                <a16:creationId xmlns:a16="http://schemas.microsoft.com/office/drawing/2014/main" id="{EC9DB583-8CBE-CD4E-8034-339A74212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0"/>
            <a:ext cx="2971800" cy="1905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x-none" i="1" dirty="0">
                <a:solidFill>
                  <a:schemeClr val="bg1"/>
                </a:solidFill>
              </a:rPr>
              <a:t>In a telescope’s view</a:t>
            </a:r>
            <a:endParaRPr lang="x-none" altLang="x-none" i="1">
              <a:solidFill>
                <a:schemeClr val="bg1"/>
              </a:solidFill>
            </a:endParaRPr>
          </a:p>
        </p:txBody>
      </p:sp>
      <p:sp>
        <p:nvSpPr>
          <p:cNvPr id="193544" name="Oval 8">
            <a:extLst>
              <a:ext uri="{FF2B5EF4-FFF2-40B4-BE49-F238E27FC236}">
                <a16:creationId xmlns:a16="http://schemas.microsoft.com/office/drawing/2014/main" id="{B98BC9CA-BF78-C348-BF69-49014ACA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5" name="Oval 9">
            <a:extLst>
              <a:ext uri="{FF2B5EF4-FFF2-40B4-BE49-F238E27FC236}">
                <a16:creationId xmlns:a16="http://schemas.microsoft.com/office/drawing/2014/main" id="{8C8AF5CB-3C6E-4248-AB94-159001E5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6" name="Oval 10">
            <a:extLst>
              <a:ext uri="{FF2B5EF4-FFF2-40B4-BE49-F238E27FC236}">
                <a16:creationId xmlns:a16="http://schemas.microsoft.com/office/drawing/2014/main" id="{3763225B-4A17-AA47-BC1A-1BAF47E344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57400" y="18288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8" name="Line 12">
            <a:extLst>
              <a:ext uri="{FF2B5EF4-FFF2-40B4-BE49-F238E27FC236}">
                <a16:creationId xmlns:a16="http://schemas.microsoft.com/office/drawing/2014/main" id="{B4DB6900-CC6A-3343-8EA6-4637EC824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1981200"/>
            <a:ext cx="152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9" name="Text Box 13">
            <a:extLst>
              <a:ext uri="{FF2B5EF4-FFF2-40B4-BE49-F238E27FC236}">
                <a16:creationId xmlns:a16="http://schemas.microsoft.com/office/drawing/2014/main" id="{D1EE7941-DC92-F542-AF5F-F7A79196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800" b="1" i="1">
                <a:solidFill>
                  <a:srgbClr val="FF0000"/>
                </a:solidFill>
              </a:rPr>
              <a:t>25 am</a:t>
            </a:r>
            <a:endParaRPr lang="en-US" altLang="x-none" b="1"/>
          </a:p>
        </p:txBody>
      </p:sp>
      <p:sp>
        <p:nvSpPr>
          <p:cNvPr id="193550" name="Text Box 14">
            <a:extLst>
              <a:ext uri="{FF2B5EF4-FFF2-40B4-BE49-F238E27FC236}">
                <a16:creationId xmlns:a16="http://schemas.microsoft.com/office/drawing/2014/main" id="{8507002C-EE1A-1846-8F3D-7655C9B0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2003425"/>
            <a:ext cx="619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600" b="1" i="1">
                <a:solidFill>
                  <a:srgbClr val="FF0000"/>
                </a:solidFill>
              </a:rPr>
              <a:t>14 as</a:t>
            </a:r>
            <a:endParaRPr lang="en-US" altLang="x-none" b="1"/>
          </a:p>
        </p:txBody>
      </p:sp>
      <p:sp>
        <p:nvSpPr>
          <p:cNvPr id="193551" name="Line 15">
            <a:extLst>
              <a:ext uri="{FF2B5EF4-FFF2-40B4-BE49-F238E27FC236}">
                <a16:creationId xmlns:a16="http://schemas.microsoft.com/office/drawing/2014/main" id="{AB4A0326-2D3C-3B4A-873B-2A28633CA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9906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53" name="Text Box 17">
            <a:extLst>
              <a:ext uri="{FF2B5EF4-FFF2-40B4-BE49-F238E27FC236}">
                <a16:creationId xmlns:a16="http://schemas.microsoft.com/office/drawing/2014/main" id="{7063B4B9-EC34-B84D-8D4D-26C5A8A5A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400">
                <a:solidFill>
                  <a:srgbClr val="66FFFF"/>
                </a:solidFill>
              </a:rPr>
              <a:t>Alcor</a:t>
            </a:r>
            <a:endParaRPr lang="en-US" altLang="x-none"/>
          </a:p>
        </p:txBody>
      </p:sp>
      <p:sp>
        <p:nvSpPr>
          <p:cNvPr id="193554" name="Text Box 18">
            <a:extLst>
              <a:ext uri="{FF2B5EF4-FFF2-40B4-BE49-F238E27FC236}">
                <a16:creationId xmlns:a16="http://schemas.microsoft.com/office/drawing/2014/main" id="{EDBCD32E-5120-F04D-A8E7-E085F29E9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112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400">
                <a:solidFill>
                  <a:srgbClr val="66FFFF"/>
                </a:solidFill>
              </a:rPr>
              <a:t>Mizar A &amp; B</a:t>
            </a:r>
            <a:endParaRPr lang="en-US" altLang="x-non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54E5A74-514C-C049-939E-6AB38BEC1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781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1879</Words>
  <Application>Microsoft Macintosh PowerPoint</Application>
  <PresentationFormat>On-screen Show (4:3)</PresentationFormat>
  <Paragraphs>572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Symbol</vt:lpstr>
      <vt:lpstr>Times</vt:lpstr>
      <vt:lpstr>Blank Presentation</vt:lpstr>
      <vt:lpstr>Setup:</vt:lpstr>
      <vt:lpstr>Angular sizes</vt:lpstr>
      <vt:lpstr>Examples:</vt:lpstr>
      <vt:lpstr>Questions coming …</vt:lpstr>
      <vt:lpstr>Question 4</vt:lpstr>
      <vt:lpstr>Question 5</vt:lpstr>
      <vt:lpstr>Resolution</vt:lpstr>
      <vt:lpstr>Example for resolution: Alcor and Mizar</vt:lpstr>
      <vt:lpstr>Questions coming …</vt:lpstr>
      <vt:lpstr>Question 6</vt:lpstr>
      <vt:lpstr>Question 7</vt:lpstr>
      <vt:lpstr>Parallax</vt:lpstr>
      <vt:lpstr>Parallax</vt:lpstr>
      <vt:lpstr>Questions coming …</vt:lpstr>
      <vt:lpstr>Question 8 </vt:lpstr>
      <vt:lpstr>Question 9 </vt:lpstr>
      <vt:lpstr>Question 10 </vt:lpstr>
      <vt:lpstr>Apparent and absolute brightness</vt:lpstr>
      <vt:lpstr>Questions coming …</vt:lpstr>
      <vt:lpstr>Question 11</vt:lpstr>
      <vt:lpstr>Question 12</vt:lpstr>
      <vt:lpstr>Question 13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Constellations and designations of stars</dc:title>
  <cp:lastModifiedBy>Tibor Torma</cp:lastModifiedBy>
  <cp:revision>119</cp:revision>
  <dcterms:modified xsi:type="dcterms:W3CDTF">2025-09-23T23:38:37Z</dcterms:modified>
</cp:coreProperties>
</file>