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90" r:id="rId2"/>
    <p:sldId id="416" r:id="rId3"/>
    <p:sldId id="408" r:id="rId4"/>
    <p:sldId id="591" r:id="rId5"/>
    <p:sldId id="592" r:id="rId6"/>
    <p:sldId id="448" r:id="rId7"/>
    <p:sldId id="472" r:id="rId8"/>
    <p:sldId id="479" r:id="rId9"/>
    <p:sldId id="445" r:id="rId10"/>
    <p:sldId id="439" r:id="rId11"/>
    <p:sldId id="593" r:id="rId12"/>
    <p:sldId id="487" r:id="rId13"/>
    <p:sldId id="594" r:id="rId14"/>
    <p:sldId id="595" r:id="rId15"/>
    <p:sldId id="449" r:id="rId16"/>
    <p:sldId id="596" r:id="rId17"/>
    <p:sldId id="452" r:id="rId18"/>
    <p:sldId id="388" r:id="rId19"/>
    <p:sldId id="488" r:id="rId20"/>
    <p:sldId id="597" r:id="rId21"/>
    <p:sldId id="598" r:id="rId22"/>
    <p:sldId id="475" r:id="rId23"/>
    <p:sldId id="377" r:id="rId24"/>
    <p:sldId id="438" r:id="rId25"/>
    <p:sldId id="599" r:id="rId26"/>
    <p:sldId id="600" r:id="rId27"/>
    <p:sldId id="44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00"/>
    <a:srgbClr val="FF3300"/>
    <a:srgbClr val="FF85FF"/>
    <a:srgbClr val="FFFF00"/>
    <a:srgbClr val="5F5F5F"/>
    <a:srgbClr val="777777"/>
    <a:srgbClr val="B2B2B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34"/>
    <p:restoredTop sz="97840"/>
  </p:normalViewPr>
  <p:slideViewPr>
    <p:cSldViewPr>
      <p:cViewPr varScale="1">
        <p:scale>
          <a:sx n="227" d="100"/>
          <a:sy n="227" d="100"/>
        </p:scale>
        <p:origin x="63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2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6AD851-13B4-7046-9FAA-BFEA003DE0AE}" type="datetimeFigureOut">
              <a:rPr lang="en-US"/>
              <a:pPr>
                <a:defRPr/>
              </a:pPr>
              <a:t>11/19/25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269A67-F9C1-2E43-B62A-15741476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691BA13-03A6-1F4C-84AE-4049632990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81F0FD7-279E-CB4D-809C-31D449F782A1}" type="slidenum">
              <a:rPr lang="en-US" altLang="x-none" sz="1200" b="0"/>
              <a:pPr/>
              <a:t>11</a:t>
            </a:fld>
            <a:endParaRPr lang="en-US" altLang="x-none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198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28538F77-9378-1F4F-9957-BEB169A20C77}" type="slidenum">
              <a:rPr lang="en-US" altLang="x-none" sz="1200" b="0"/>
              <a:pPr algn="r"/>
              <a:t>13</a:t>
            </a:fld>
            <a:endParaRPr lang="en-US" altLang="x-none" sz="1200" b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02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81F0FD7-279E-CB4D-809C-31D449F782A1}" type="slidenum">
              <a:rPr lang="en-US" altLang="x-none" sz="1200" b="0"/>
              <a:pPr/>
              <a:t>14</a:t>
            </a:fld>
            <a:endParaRPr lang="en-US" altLang="x-none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822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81F0FD7-279E-CB4D-809C-31D449F782A1}" type="slidenum">
              <a:rPr lang="en-US" altLang="x-none" sz="1200" b="0"/>
              <a:pPr/>
              <a:t>16</a:t>
            </a:fld>
            <a:endParaRPr lang="en-US" altLang="x-none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5177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F17804F-810A-FF44-A646-97EC647EA618}" type="slidenum">
              <a:rPr lang="en-US" altLang="x-none" sz="1200" b="0"/>
              <a:pPr/>
              <a:t>20</a:t>
            </a:fld>
            <a:endParaRPr lang="en-US" altLang="x-none" sz="1200" b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6817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81F0FD7-279E-CB4D-809C-31D449F782A1}" type="slidenum">
              <a:rPr lang="en-US" altLang="x-none" sz="1200" b="0"/>
              <a:pPr/>
              <a:t>21</a:t>
            </a:fld>
            <a:endParaRPr lang="en-US" altLang="x-none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082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F17804F-810A-FF44-A646-97EC647EA618}" type="slidenum">
              <a:rPr lang="en-US" altLang="x-none" sz="1200" b="0"/>
              <a:pPr/>
              <a:t>24</a:t>
            </a:fld>
            <a:endParaRPr lang="en-US" altLang="x-none" sz="1200" b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175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822D57DF-ED16-404F-8EF1-BCFF42719503}" type="slidenum">
              <a:rPr lang="en-US" altLang="x-none" sz="1200" b="0"/>
              <a:pPr algn="r"/>
              <a:t>25</a:t>
            </a:fld>
            <a:endParaRPr lang="en-US" altLang="x-none" sz="1200" b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508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822D57DF-ED16-404F-8EF1-BCFF42719503}" type="slidenum">
              <a:rPr lang="en-US" altLang="x-none" sz="1200" b="0"/>
              <a:pPr algn="r"/>
              <a:t>26</a:t>
            </a:fld>
            <a:endParaRPr lang="en-US" altLang="x-none" sz="1200" b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9808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822D57DF-ED16-404F-8EF1-BCFF42719503}" type="slidenum">
              <a:rPr lang="en-US" altLang="x-none" sz="1200" b="0"/>
              <a:pPr algn="r"/>
              <a:t>27</a:t>
            </a:fld>
            <a:endParaRPr lang="en-US" altLang="x-none" sz="1200" b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23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92E93FF-8427-D241-9F92-97B142B553A5}" type="slidenum">
              <a:rPr lang="en-US" altLang="x-none" sz="1200" b="0"/>
              <a:pPr/>
              <a:t>2</a:t>
            </a:fld>
            <a:endParaRPr lang="en-US" altLang="x-none" sz="1200" b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B272C57-02E7-AF4A-A37C-1D7664BEE6D5}" type="slidenum">
              <a:rPr lang="en-US" altLang="x-none" sz="1200" b="0"/>
              <a:pPr/>
              <a:t>3</a:t>
            </a:fld>
            <a:endParaRPr lang="en-US" altLang="x-none" sz="1200" b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C3430A28-2C95-5E46-92E8-71AFAF0E0DDE}" type="slidenum">
              <a:rPr lang="en-US" altLang="x-none" sz="1200" b="0"/>
              <a:pPr algn="r"/>
              <a:t>4</a:t>
            </a:fld>
            <a:endParaRPr lang="en-US" altLang="x-none" sz="1200" b="0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341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C3430A28-2C95-5E46-92E8-71AFAF0E0DDE}" type="slidenum">
              <a:rPr lang="en-US" altLang="x-none" sz="1200" b="0"/>
              <a:pPr algn="r"/>
              <a:t>5</a:t>
            </a:fld>
            <a:endParaRPr lang="en-US" altLang="x-none" sz="1200" b="0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12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1E36691A-5071-0B43-9863-F211B1946724}" type="slidenum">
              <a:rPr lang="en-US" altLang="x-none" sz="1200" b="0"/>
              <a:pPr algn="r"/>
              <a:t>6</a:t>
            </a:fld>
            <a:endParaRPr lang="en-US" altLang="x-none" sz="1200" b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400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91BA13-03A6-1F4C-84AE-404963299008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1168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28538F77-9378-1F4F-9957-BEB169A20C77}" type="slidenum">
              <a:rPr lang="en-US" altLang="x-none" sz="1200" b="0"/>
              <a:pPr algn="r"/>
              <a:t>9</a:t>
            </a:fld>
            <a:endParaRPr lang="en-US" altLang="x-none" sz="1200" b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3033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81F0FD7-279E-CB4D-809C-31D449F782A1}" type="slidenum">
              <a:rPr lang="en-US" altLang="x-none" sz="1200" b="0"/>
              <a:pPr/>
              <a:t>10</a:t>
            </a:fld>
            <a:endParaRPr lang="en-US" altLang="x-none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8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3A6A-0F6A-4748-BB06-172A13F0DB1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37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53DD-2C4D-C84D-8855-3FAF27BD4F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730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A5A7-9C5B-2842-9E80-4523778022C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64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6233-F7D9-1044-8EFE-320C6A4F679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982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5AF72-D1A0-F04E-8E26-AFA706F2855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84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36F0-0412-494A-A26F-85B9026D85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51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F2015-0BFD-994F-A77B-B1C1065BE3E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911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3273-C06F-974D-803F-81886EA992C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72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CAB1-D570-0C45-8CA0-56A4AC5E419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138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18FD-9D85-4144-A63A-2FDA865E893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001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05DE-C0A0-A34D-A766-DA2EA9B2791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04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84D11A8-98B6-1545-B292-4F7D0ED37F8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/>
              <a:t>answer </a:t>
            </a:r>
            <a:r>
              <a:rPr lang="en-US" altLang="en-US" sz="2000" b="1">
                <a:solidFill>
                  <a:schemeClr val="accent2"/>
                </a:solidFill>
              </a:rPr>
              <a:t>D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4267200"/>
            <a:ext cx="1219200" cy="3048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212" y="5300663"/>
            <a:ext cx="42672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Last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Telescopes, </a:t>
            </a:r>
            <a:r>
              <a:rPr lang="en-US" altLang="en-US" sz="2000" dirty="0"/>
              <a:t>Chapter 6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165-189</a:t>
            </a:r>
            <a:endParaRPr lang="en-US" altLang="en-US" sz="2000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1409700" y="1474619"/>
            <a:ext cx="5638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types of things contribute to the gravity of the whole Universe today</a:t>
            </a:r>
            <a:r>
              <a:rPr lang="en-US" altLang="ja-JP" sz="2400" dirty="0">
                <a:solidFill>
                  <a:schemeClr val="accent2"/>
                </a:solidFill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Only </a:t>
            </a:r>
            <a:r>
              <a:rPr lang="en-US" altLang="x-none" sz="2400" dirty="0" err="1"/>
              <a:t>barionic</a:t>
            </a:r>
            <a:r>
              <a:rPr lang="en-US" altLang="x-none" sz="2400" dirty="0"/>
              <a:t> matter.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B	</a:t>
            </a:r>
            <a:r>
              <a:rPr lang="en-US" altLang="x-none" sz="2400" dirty="0">
                <a:solidFill>
                  <a:srgbClr val="FF0000"/>
                </a:solidFill>
              </a:rPr>
              <a:t>Regular matter, dark matter, dark energy. 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Regular matter, dark matter, dark energy and radiation.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Nothing: the gravity of the Universe is constant. 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1540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1540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540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540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540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541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541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541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541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541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542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542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542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542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542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542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542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542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15428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328193452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5" grpId="0" animBg="1"/>
      <p:bldP spid="315397" grpId="0" animBg="1"/>
      <p:bldP spid="315398" grpId="0"/>
      <p:bldP spid="315398" grpId="1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04" grpId="0" animBg="1"/>
      <p:bldP spid="315405" grpId="0" animBg="1"/>
      <p:bldP spid="315406" grpId="0" animBg="1"/>
      <p:bldP spid="315407" grpId="0" animBg="1"/>
      <p:bldP spid="315408" grpId="0" animBg="1"/>
      <p:bldP spid="315409" grpId="0" animBg="1"/>
      <p:bldP spid="315410" grpId="0" animBg="1"/>
      <p:bldP spid="315411" grpId="0" animBg="1"/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 animBg="1"/>
      <p:bldP spid="315420" grpId="0" animBg="1"/>
      <p:bldP spid="315421" grpId="0" animBg="1"/>
      <p:bldP spid="315422" grpId="0" animBg="1"/>
      <p:bldP spid="315423" grpId="0" animBg="1"/>
      <p:bldP spid="315424" grpId="0" animBg="1"/>
      <p:bldP spid="315425" grpId="0" animBg="1"/>
      <p:bldP spid="315426" grpId="0" animBg="1"/>
      <p:bldP spid="315427" grpId="0" animBg="1"/>
      <p:bldP spid="3154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9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1409700" y="1474619"/>
            <a:ext cx="56388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portion of the total mass of the Universe is in stars</a:t>
            </a:r>
            <a:r>
              <a:rPr lang="en-US" altLang="ja-JP" sz="2400" dirty="0">
                <a:solidFill>
                  <a:schemeClr val="accent2"/>
                </a:solidFill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0.001%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B	</a:t>
            </a:r>
            <a:r>
              <a:rPr lang="en-US" altLang="x-none" sz="2400" dirty="0">
                <a:solidFill>
                  <a:srgbClr val="FF0000"/>
                </a:solidFill>
              </a:rPr>
              <a:t>0.3%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10%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99%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100%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1540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1540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540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540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540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541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541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541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541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541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542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542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542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542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542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542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542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542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04738735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5" grpId="0" animBg="1"/>
      <p:bldP spid="315397" grpId="0" animBg="1"/>
      <p:bldP spid="315398" grpId="0"/>
      <p:bldP spid="315398" grpId="1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04" grpId="0" animBg="1"/>
      <p:bldP spid="315405" grpId="0" animBg="1"/>
      <p:bldP spid="315406" grpId="0" animBg="1"/>
      <p:bldP spid="315407" grpId="0" animBg="1"/>
      <p:bldP spid="315408" grpId="0" animBg="1"/>
      <p:bldP spid="315409" grpId="0" animBg="1"/>
      <p:bldP spid="315410" grpId="0" animBg="1"/>
      <p:bldP spid="315411" grpId="0" animBg="1"/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 animBg="1"/>
      <p:bldP spid="315420" grpId="0" animBg="1"/>
      <p:bldP spid="315421" grpId="0" animBg="1"/>
      <p:bldP spid="315422" grpId="0" animBg="1"/>
      <p:bldP spid="315423" grpId="0" animBg="1"/>
      <p:bldP spid="315424" grpId="0" animBg="1"/>
      <p:bldP spid="315425" grpId="0" animBg="1"/>
      <p:bldP spid="315426" grpId="0" animBg="1"/>
      <p:bldP spid="3154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line with text on it&#10;&#10;Description automatically generated">
            <a:extLst>
              <a:ext uri="{FF2B5EF4-FFF2-40B4-BE49-F238E27FC236}">
                <a16:creationId xmlns:a16="http://schemas.microsoft.com/office/drawing/2014/main" id="{22FF8C51-1E9A-AE49-9C3C-80D2FE4CE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71" y="2383186"/>
            <a:ext cx="7515518" cy="44748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27D6F6-60C7-EE46-BE64-42E265C68FB9}"/>
              </a:ext>
            </a:extLst>
          </p:cNvPr>
          <p:cNvSpPr txBox="1"/>
          <p:nvPr/>
        </p:nvSpPr>
        <p:spPr>
          <a:xfrm>
            <a:off x="4724400" y="152400"/>
            <a:ext cx="3148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distance modulus</a:t>
            </a:r>
          </a:p>
          <a:p>
            <a:r>
              <a:rPr lang="en-US" dirty="0">
                <a:solidFill>
                  <a:srgbClr val="FF0000"/>
                </a:solidFill>
              </a:rPr>
              <a:t>as a proxy for distance</a:t>
            </a:r>
            <a:endParaRPr lang="en-US" b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A4FFF2-1391-CE4B-AFEF-6B7E5C71BA58}"/>
              </a:ext>
            </a:extLst>
          </p:cNvPr>
          <p:cNvSpPr/>
          <p:nvPr/>
        </p:nvSpPr>
        <p:spPr bwMode="auto">
          <a:xfrm>
            <a:off x="6858000" y="3290189"/>
            <a:ext cx="14478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A blue line with white text&#10;&#10;Description automatically generated">
            <a:extLst>
              <a:ext uri="{FF2B5EF4-FFF2-40B4-BE49-F238E27FC236}">
                <a16:creationId xmlns:a16="http://schemas.microsoft.com/office/drawing/2014/main" id="{D181ADC4-6416-4642-8D8D-0744C493B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84" y="76200"/>
            <a:ext cx="3849770" cy="205740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175BF0D9-3ADC-E54C-85D8-2CE059157B58}"/>
              </a:ext>
            </a:extLst>
          </p:cNvPr>
          <p:cNvSpPr/>
          <p:nvPr/>
        </p:nvSpPr>
        <p:spPr bwMode="auto">
          <a:xfrm>
            <a:off x="152400" y="2743200"/>
            <a:ext cx="1384071" cy="12192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95F0D1A-0035-C849-8B9A-F6AA32E6ED70}"/>
              </a:ext>
            </a:extLst>
          </p:cNvPr>
          <p:cNvSpPr/>
          <p:nvPr/>
        </p:nvSpPr>
        <p:spPr bwMode="auto">
          <a:xfrm rot="3463935">
            <a:off x="144724" y="2924521"/>
            <a:ext cx="1752600" cy="11261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14FAD-592E-814B-B3BA-347A3658EC0D}"/>
              </a:ext>
            </a:extLst>
          </p:cNvPr>
          <p:cNvSpPr txBox="1"/>
          <p:nvPr/>
        </p:nvSpPr>
        <p:spPr>
          <a:xfrm rot="3398684">
            <a:off x="-180844" y="3176543"/>
            <a:ext cx="2050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chemeClr val="accent6"/>
                </a:solidFill>
              </a:rPr>
              <a:t>(Same graph but</a:t>
            </a:r>
          </a:p>
          <a:p>
            <a:r>
              <a:rPr lang="en-US" sz="1800" b="0" i="1" dirty="0">
                <a:solidFill>
                  <a:schemeClr val="accent6"/>
                </a:solidFill>
              </a:rPr>
              <a:t> </a:t>
            </a:r>
            <a:r>
              <a:rPr lang="en-US" sz="1800" b="0" i="1" dirty="0">
                <a:solidFill>
                  <a:schemeClr val="accent6"/>
                </a:solidFill>
                <a:latin typeface="Symbol" pitchFamily="2" charset="2"/>
              </a:rPr>
              <a:t>D</a:t>
            </a:r>
            <a:r>
              <a:rPr lang="en-US" sz="1800" b="0" i="1" dirty="0">
                <a:solidFill>
                  <a:schemeClr val="accent6"/>
                </a:solidFill>
              </a:rPr>
              <a:t> plotted</a:t>
            </a:r>
          </a:p>
          <a:p>
            <a:r>
              <a:rPr lang="en-US" sz="1800" b="0" i="1" dirty="0">
                <a:solidFill>
                  <a:schemeClr val="accent6"/>
                </a:solidFill>
              </a:rPr>
              <a:t> instead of distance)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05CD57-A243-7C49-9956-FCDAF0E729C5}"/>
              </a:ext>
            </a:extLst>
          </p:cNvPr>
          <p:cNvSpPr txBox="1"/>
          <p:nvPr/>
        </p:nvSpPr>
        <p:spPr>
          <a:xfrm>
            <a:off x="4518531" y="1117937"/>
            <a:ext cx="3411511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Note:</a:t>
            </a:r>
          </a:p>
          <a:p>
            <a:r>
              <a:rPr lang="en-US" sz="2000" b="0" dirty="0"/>
              <a:t>•  z and </a:t>
            </a:r>
            <a:r>
              <a:rPr lang="en-US" sz="2000" b="0" dirty="0">
                <a:latin typeface="Symbol" pitchFamily="2" charset="2"/>
              </a:rPr>
              <a:t>D</a:t>
            </a:r>
            <a:r>
              <a:rPr lang="en-US" sz="2000" b="0" dirty="0"/>
              <a:t> are directly observed</a:t>
            </a:r>
          </a:p>
          <a:p>
            <a:r>
              <a:rPr lang="en-US" sz="2000" b="0" dirty="0"/>
              <a:t>• ‘straight line’ appears curved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F0477F-90CC-9646-B72D-7F45EC3EBA7F}"/>
              </a:ext>
            </a:extLst>
          </p:cNvPr>
          <p:cNvCxnSpPr/>
          <p:nvPr/>
        </p:nvCxnSpPr>
        <p:spPr bwMode="auto">
          <a:xfrm>
            <a:off x="1600200" y="5992576"/>
            <a:ext cx="381000" cy="76200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022B6C2-4A5A-444C-9CCB-1D909831500B}"/>
              </a:ext>
            </a:extLst>
          </p:cNvPr>
          <p:cNvSpPr txBox="1"/>
          <p:nvPr/>
        </p:nvSpPr>
        <p:spPr>
          <a:xfrm>
            <a:off x="414990" y="5553670"/>
            <a:ext cx="13603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/>
              <a:t>A type-</a:t>
            </a:r>
            <a:r>
              <a:rPr lang="en-US" sz="1800" b="0" i="1" dirty="0" err="1"/>
              <a:t>Ia</a:t>
            </a:r>
            <a:r>
              <a:rPr lang="en-US" sz="1800" b="0" i="1" dirty="0"/>
              <a:t> SN</a:t>
            </a:r>
          </a:p>
          <a:p>
            <a:pPr algn="ctr"/>
            <a:r>
              <a:rPr lang="en-US" sz="1800" b="0" i="1" dirty="0"/>
              <a:t>would be</a:t>
            </a:r>
          </a:p>
          <a:p>
            <a:pPr algn="ctr"/>
            <a:r>
              <a:rPr lang="en-US" sz="1800" b="0" i="1" dirty="0"/>
              <a:t>+11</a:t>
            </a:r>
            <a:r>
              <a:rPr lang="en-US" sz="1800" b="0" i="1" baseline="30000" dirty="0"/>
              <a:t>mg</a:t>
            </a:r>
            <a:r>
              <a:rPr lang="en-US" sz="1800" b="0" i="1" dirty="0"/>
              <a:t> here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986610-87E4-E642-BBCD-971ACA22C9BB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5486400" y="3751854"/>
            <a:ext cx="1440974" cy="591546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EF1A0FA-DA5C-004B-8B8A-BFB80B99BFE7}"/>
              </a:ext>
            </a:extLst>
          </p:cNvPr>
          <p:cNvSpPr txBox="1"/>
          <p:nvPr/>
        </p:nvSpPr>
        <p:spPr>
          <a:xfrm>
            <a:off x="6927374" y="3290189"/>
            <a:ext cx="13603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/>
              <a:t>A type-</a:t>
            </a:r>
            <a:r>
              <a:rPr lang="en-US" sz="1800" b="0" i="1" dirty="0" err="1"/>
              <a:t>Ia</a:t>
            </a:r>
            <a:r>
              <a:rPr lang="en-US" sz="1800" b="0" i="1" dirty="0"/>
              <a:t> SN</a:t>
            </a:r>
          </a:p>
          <a:p>
            <a:pPr algn="ctr"/>
            <a:r>
              <a:rPr lang="en-US" sz="1800" b="0" i="1" dirty="0"/>
              <a:t>would be</a:t>
            </a:r>
          </a:p>
          <a:p>
            <a:pPr algn="ctr"/>
            <a:r>
              <a:rPr lang="en-US" sz="1800" b="0" i="1" dirty="0"/>
              <a:t>+21</a:t>
            </a:r>
            <a:r>
              <a:rPr lang="en-US" sz="1800" b="0" i="1" baseline="30000" dirty="0"/>
              <a:t>mg</a:t>
            </a:r>
            <a:r>
              <a:rPr lang="en-US" sz="1800" b="0" i="1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343443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9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10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1219200" y="1143000"/>
            <a:ext cx="5638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</a:rPr>
              <a:t>There are two directly observable quantities that can be plotted for representing the Hubble curve.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</a:rPr>
              <a:t>Which are these?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Recession velocity and redshift.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Distance and redshift. 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FF0000"/>
                </a:solidFill>
              </a:rPr>
              <a:t>C	</a:t>
            </a:r>
            <a:r>
              <a:rPr lang="en-US" altLang="x-none" sz="2400" dirty="0">
                <a:solidFill>
                  <a:srgbClr val="FF0000"/>
                </a:solidFill>
              </a:rPr>
              <a:t>Distance modulus and redshift. 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Distance and color. 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1540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1540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540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540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540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541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541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541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541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541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542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542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542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542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542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542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542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542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32285851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5" grpId="0" animBg="1"/>
      <p:bldP spid="315397" grpId="0" animBg="1"/>
      <p:bldP spid="315398" grpId="0"/>
      <p:bldP spid="315398" grpId="1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04" grpId="0" animBg="1"/>
      <p:bldP spid="315405" grpId="0" animBg="1"/>
      <p:bldP spid="315406" grpId="0" animBg="1"/>
      <p:bldP spid="315407" grpId="0" animBg="1"/>
      <p:bldP spid="315408" grpId="0" animBg="1"/>
      <p:bldP spid="315409" grpId="0" animBg="1"/>
      <p:bldP spid="315410" grpId="0" animBg="1"/>
      <p:bldP spid="315411" grpId="0" animBg="1"/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 animBg="1"/>
      <p:bldP spid="315420" grpId="0" animBg="1"/>
      <p:bldP spid="315421" grpId="0" animBg="1"/>
      <p:bldP spid="315422" grpId="0" animBg="1"/>
      <p:bldP spid="315423" grpId="0" animBg="1"/>
      <p:bldP spid="315424" grpId="0" animBg="1"/>
      <p:bldP spid="315425" grpId="0" animBg="1"/>
      <p:bldP spid="315426" grpId="0" animBg="1"/>
      <p:bldP spid="3154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x-none">
                <a:solidFill>
                  <a:srgbClr val="66FFFF"/>
                </a:solidFill>
              </a:rPr>
              <a:t>Dark matter in galaxies</a:t>
            </a:r>
            <a:endParaRPr lang="en-US" altLang="x-none"/>
          </a:p>
        </p:txBody>
      </p:sp>
      <p:sp>
        <p:nvSpPr>
          <p:cNvPr id="49154" name="Text Box 1027"/>
          <p:cNvSpPr txBox="1">
            <a:spLocks noChangeArrowheads="1"/>
          </p:cNvSpPr>
          <p:nvPr/>
        </p:nvSpPr>
        <p:spPr bwMode="auto">
          <a:xfrm>
            <a:off x="1736994" y="72558"/>
            <a:ext cx="5670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2800" dirty="0">
                <a:solidFill>
                  <a:srgbClr val="FF0000"/>
                </a:solidFill>
              </a:rPr>
              <a:t>Dark matter in and around galaxies</a:t>
            </a:r>
            <a:endParaRPr lang="en-US" altLang="x-none" b="0" dirty="0"/>
          </a:p>
        </p:txBody>
      </p:sp>
      <p:sp>
        <p:nvSpPr>
          <p:cNvPr id="49155" name="Text Box 1028"/>
          <p:cNvSpPr txBox="1">
            <a:spLocks noChangeArrowheads="1"/>
          </p:cNvSpPr>
          <p:nvPr/>
        </p:nvSpPr>
        <p:spPr bwMode="auto">
          <a:xfrm>
            <a:off x="136525" y="591671"/>
            <a:ext cx="87090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A galaxy rotates too fast                         Galaxy clusters are stable    </a:t>
            </a:r>
          </a:p>
          <a:p>
            <a:pPr algn="l"/>
            <a:r>
              <a:rPr lang="en-US" altLang="x-none" dirty="0"/>
              <a:t>   far from the center                              </a:t>
            </a:r>
            <a:r>
              <a:rPr lang="en-US" altLang="x-none" sz="1800" b="0" dirty="0"/>
              <a:t> - There must be stronger gravity</a:t>
            </a:r>
          </a:p>
          <a:p>
            <a:pPr algn="l"/>
            <a:r>
              <a:rPr lang="en-US" altLang="x-none" sz="1800" b="0" dirty="0"/>
              <a:t>       - contradicts law of gravity                                           than the gravity of all the stars</a:t>
            </a:r>
          </a:p>
          <a:p>
            <a:pPr algn="l"/>
            <a:r>
              <a:rPr lang="en-US" altLang="x-none" sz="1800" b="0" dirty="0"/>
              <a:t>       - unless: there is invisible mass inside galaxy</a:t>
            </a:r>
          </a:p>
        </p:txBody>
      </p:sp>
      <p:pic>
        <p:nvPicPr>
          <p:cNvPr id="49156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9896"/>
            <a:ext cx="39497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AutoShape 1030"/>
          <p:cNvSpPr>
            <a:spLocks noChangeArrowheads="1"/>
          </p:cNvSpPr>
          <p:nvPr/>
        </p:nvSpPr>
        <p:spPr bwMode="auto">
          <a:xfrm>
            <a:off x="1741311" y="3086100"/>
            <a:ext cx="990600" cy="685800"/>
          </a:xfrm>
          <a:custGeom>
            <a:avLst/>
            <a:gdLst>
              <a:gd name="T0" fmla="*/ 465628 w 21600"/>
              <a:gd name="T1" fmla="*/ 603 h 21600"/>
              <a:gd name="T2" fmla="*/ 46136 w 21600"/>
              <a:gd name="T3" fmla="*/ 342868 h 21600"/>
              <a:gd name="T4" fmla="*/ 471177 w 21600"/>
              <a:gd name="T5" fmla="*/ 64453 h 21600"/>
              <a:gd name="T6" fmla="*/ 1109976 w 21600"/>
              <a:gd name="T7" fmla="*/ 291656 h 21600"/>
              <a:gd name="T8" fmla="*/ 961478 w 21600"/>
              <a:gd name="T9" fmla="*/ 422593 h 21600"/>
              <a:gd name="T10" fmla="*/ 772347 w 21600"/>
              <a:gd name="T11" fmla="*/ 31978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22" y="9750"/>
                </a:moveTo>
                <a:cubicBezTo>
                  <a:pt x="18990" y="5336"/>
                  <a:pt x="15245" y="2014"/>
                  <a:pt x="10800" y="2014"/>
                </a:cubicBezTo>
                <a:cubicBezTo>
                  <a:pt x="5948" y="2015"/>
                  <a:pt x="2015" y="5948"/>
                  <a:pt x="2015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265" y="-1"/>
                  <a:pt x="20869" y="4083"/>
                  <a:pt x="21522" y="9509"/>
                </a:cubicBezTo>
                <a:lnTo>
                  <a:pt x="24203" y="9186"/>
                </a:lnTo>
                <a:lnTo>
                  <a:pt x="20965" y="13310"/>
                </a:lnTo>
                <a:lnTo>
                  <a:pt x="16841" y="10072"/>
                </a:lnTo>
                <a:lnTo>
                  <a:pt x="19522" y="975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1032"/>
          <p:cNvSpPr txBox="1">
            <a:spLocks noChangeArrowheads="1"/>
          </p:cNvSpPr>
          <p:nvPr/>
        </p:nvSpPr>
        <p:spPr bwMode="auto">
          <a:xfrm>
            <a:off x="369887" y="5217548"/>
            <a:ext cx="41545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rgbClr val="00CC00"/>
                </a:solidFill>
              </a:rPr>
              <a:t>What is dark matter made of?</a:t>
            </a:r>
            <a:endParaRPr lang="en-US" altLang="x-none" b="0" dirty="0"/>
          </a:p>
          <a:p>
            <a:pPr algn="l"/>
            <a:r>
              <a:rPr lang="en-US" altLang="x-none" b="0" dirty="0"/>
              <a:t>             </a:t>
            </a:r>
            <a:r>
              <a:rPr lang="en-US" altLang="x-none" dirty="0"/>
              <a:t>Who knows? </a:t>
            </a:r>
          </a:p>
          <a:p>
            <a:pPr algn="l"/>
            <a:r>
              <a:rPr lang="en-US" altLang="x-none" sz="2000" b="0" i="1" dirty="0"/>
              <a:t>(Brown dwarfs, Planets without stars,</a:t>
            </a:r>
          </a:p>
          <a:p>
            <a:pPr algn="l"/>
            <a:r>
              <a:rPr lang="en-US" altLang="x-none" sz="2000" b="0" i="1" dirty="0"/>
              <a:t> New elementary particles,  ...)</a:t>
            </a:r>
          </a:p>
        </p:txBody>
      </p:sp>
      <p:sp>
        <p:nvSpPr>
          <p:cNvPr id="12" name="Text Box 1028">
            <a:extLst>
              <a:ext uri="{FF2B5EF4-FFF2-40B4-BE49-F238E27FC236}">
                <a16:creationId xmlns:a16="http://schemas.microsoft.com/office/drawing/2014/main" id="{F60886AF-01FB-1847-B4CB-DBF68CC71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625262"/>
            <a:ext cx="43464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Gravitational lensing:</a:t>
            </a:r>
          </a:p>
          <a:p>
            <a:pPr algn="l"/>
            <a:r>
              <a:rPr lang="en-US" altLang="x-none" sz="1800" dirty="0"/>
              <a:t>           too much mass</a:t>
            </a:r>
          </a:p>
          <a:p>
            <a:pPr algn="l"/>
            <a:r>
              <a:rPr lang="en-US" altLang="x-none" sz="1800" b="0" dirty="0"/>
              <a:t>- There must be stronger gravity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D8DDFC5C-3622-EB40-9415-4464A7223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4" y="2711022"/>
            <a:ext cx="4412000" cy="330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7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11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70866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</a:rPr>
              <a:t>What observations indicate the presence of dark matter?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A</a:t>
            </a:r>
            <a:r>
              <a:rPr lang="en-US" altLang="x-none" sz="2400" dirty="0">
                <a:solidFill>
                  <a:srgbClr val="FF0000"/>
                </a:solidFill>
              </a:rPr>
              <a:t>	 Rotation of galaxies, stability of galaxy clusters, and gravitational lensing.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 Rotation of galaxies alone.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 Gravitational lensing and the stability of galaxy clusters.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 There is no such observation because dark matter is dark.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1540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1540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540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540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540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541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541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541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541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541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542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542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542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542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542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542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542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542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97654015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5" grpId="0" animBg="1"/>
      <p:bldP spid="315397" grpId="0" animBg="1"/>
      <p:bldP spid="315398" grpId="0"/>
      <p:bldP spid="315398" grpId="1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04" grpId="0" animBg="1"/>
      <p:bldP spid="315405" grpId="0" animBg="1"/>
      <p:bldP spid="315406" grpId="0" animBg="1"/>
      <p:bldP spid="315407" grpId="0" animBg="1"/>
      <p:bldP spid="315408" grpId="0" animBg="1"/>
      <p:bldP spid="315409" grpId="0" animBg="1"/>
      <p:bldP spid="315410" grpId="0" animBg="1"/>
      <p:bldP spid="315411" grpId="0" animBg="1"/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 animBg="1"/>
      <p:bldP spid="315420" grpId="0" animBg="1"/>
      <p:bldP spid="315421" grpId="0" animBg="1"/>
      <p:bldP spid="315422" grpId="0" animBg="1"/>
      <p:bldP spid="315423" grpId="0" animBg="1"/>
      <p:bldP spid="315424" grpId="0" animBg="1"/>
      <p:bldP spid="315425" grpId="0" animBg="1"/>
      <p:bldP spid="315426" grpId="0" animBg="1"/>
      <p:bldP spid="3154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2667000"/>
            <a:ext cx="2590800" cy="762000"/>
          </a:xfrm>
        </p:spPr>
        <p:txBody>
          <a:bodyPr/>
          <a:lstStyle/>
          <a:p>
            <a:r>
              <a:rPr lang="en-US" altLang="x-none" sz="800" b="1">
                <a:solidFill>
                  <a:schemeClr val="tx1"/>
                </a:solidFill>
              </a:rPr>
              <a:t>Rotation curve of the Galaxy</a:t>
            </a:r>
            <a:endParaRPr lang="en-US" altLang="x-none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9163"/>
            <a:ext cx="289560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248650" y="1981200"/>
            <a:ext cx="895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FF3300"/>
                </a:solidFill>
              </a:rPr>
              <a:t>Rigid</a:t>
            </a:r>
          </a:p>
          <a:p>
            <a:r>
              <a:rPr lang="en-US" altLang="x-none">
                <a:solidFill>
                  <a:srgbClr val="FF3300"/>
                </a:solidFill>
              </a:rPr>
              <a:t>body</a:t>
            </a:r>
            <a:endParaRPr lang="en-US" altLang="x-none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8316913" y="3429000"/>
            <a:ext cx="8270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FFFF00"/>
                </a:solidFill>
              </a:rPr>
              <a:t>One</a:t>
            </a:r>
          </a:p>
          <a:p>
            <a:r>
              <a:rPr lang="en-US" altLang="x-none">
                <a:solidFill>
                  <a:srgbClr val="FFFF00"/>
                </a:solidFill>
              </a:rPr>
              <a:t>big</a:t>
            </a:r>
          </a:p>
          <a:p>
            <a:r>
              <a:rPr lang="en-US" altLang="x-none">
                <a:solidFill>
                  <a:srgbClr val="FFFF00"/>
                </a:solidFill>
              </a:rPr>
              <a:t>mass</a:t>
            </a: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H="1" flipV="1">
            <a:off x="7772400" y="1828800"/>
            <a:ext cx="4572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H="1">
            <a:off x="7772400" y="4114800"/>
            <a:ext cx="609600" cy="914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33" name="Picture 9" descr="RotationCurvesGala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159000"/>
            <a:ext cx="6348413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Line 11"/>
          <p:cNvSpPr>
            <a:spLocks noChangeShapeType="1"/>
          </p:cNvSpPr>
          <p:nvPr/>
        </p:nvSpPr>
        <p:spPr bwMode="auto">
          <a:xfrm flipH="1">
            <a:off x="5181600" y="609600"/>
            <a:ext cx="0" cy="1905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Rectangle 12"/>
          <p:cNvSpPr>
            <a:spLocks noChangeArrowheads="1"/>
          </p:cNvSpPr>
          <p:nvPr/>
        </p:nvSpPr>
        <p:spPr bwMode="auto">
          <a:xfrm>
            <a:off x="3200400" y="0"/>
            <a:ext cx="243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3200" dirty="0">
                <a:solidFill>
                  <a:srgbClr val="FF3300"/>
                </a:solidFill>
              </a:rPr>
              <a:t>: the Galaxy</a:t>
            </a:r>
            <a:endParaRPr lang="en-US" altLang="x-none" sz="4400" b="0" dirty="0">
              <a:solidFill>
                <a:srgbClr val="FF3300"/>
              </a:solidFill>
            </a:endParaRPr>
          </a:p>
        </p:txBody>
      </p:sp>
      <p:sp>
        <p:nvSpPr>
          <p:cNvPr id="52236" name="Rectangle 13"/>
          <p:cNvSpPr>
            <a:spLocks noChangeArrowheads="1"/>
          </p:cNvSpPr>
          <p:nvPr/>
        </p:nvSpPr>
        <p:spPr bwMode="auto">
          <a:xfrm>
            <a:off x="304800" y="76200"/>
            <a:ext cx="3092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3600" dirty="0">
                <a:solidFill>
                  <a:srgbClr val="FF3300"/>
                </a:solidFill>
              </a:rPr>
              <a:t>Rotation curve</a:t>
            </a:r>
            <a:endParaRPr lang="en-US" altLang="x-none" sz="3200" dirty="0">
              <a:solidFill>
                <a:srgbClr val="FF3300"/>
              </a:solidFill>
            </a:endParaRPr>
          </a:p>
        </p:txBody>
      </p:sp>
      <p:sp>
        <p:nvSpPr>
          <p:cNvPr id="52237" name="Text Box 14"/>
          <p:cNvSpPr txBox="1">
            <a:spLocks noChangeArrowheads="1"/>
          </p:cNvSpPr>
          <p:nvPr/>
        </p:nvSpPr>
        <p:spPr bwMode="auto">
          <a:xfrm>
            <a:off x="6389887" y="2844105"/>
            <a:ext cx="1810111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66FFFF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bg1"/>
                </a:solidFill>
              </a:rPr>
              <a:t>Invisible matter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bg1"/>
                </a:solidFill>
              </a:rPr>
              <a:t>must be present!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bg1"/>
                </a:solidFill>
              </a:rPr>
              <a:t>(</a:t>
            </a:r>
            <a:r>
              <a:rPr lang="ja-JP" altLang="en-US" sz="180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en-US" altLang="ja-JP" sz="1800" dirty="0">
                <a:solidFill>
                  <a:schemeClr val="bg1"/>
                </a:solidFill>
              </a:rPr>
              <a:t>Dark matter</a:t>
            </a:r>
            <a:r>
              <a:rPr lang="ja-JP" altLang="en-US" sz="1800">
                <a:solidFill>
                  <a:schemeClr val="bg1"/>
                </a:solidFill>
                <a:latin typeface="Arial" charset="0"/>
              </a:rPr>
              <a:t>”</a:t>
            </a:r>
            <a:r>
              <a:rPr lang="en-US" altLang="ja-JP" sz="1800" dirty="0">
                <a:solidFill>
                  <a:schemeClr val="bg1"/>
                </a:solidFill>
              </a:rPr>
              <a:t>)</a:t>
            </a:r>
            <a:endParaRPr lang="en-US" altLang="x-none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5AE99A-EFC2-B248-87CC-DFE43F029A72}"/>
              </a:ext>
            </a:extLst>
          </p:cNvPr>
          <p:cNvSpPr txBox="1"/>
          <p:nvPr/>
        </p:nvSpPr>
        <p:spPr>
          <a:xfrm>
            <a:off x="350265" y="717550"/>
            <a:ext cx="4633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x-none" i="1" dirty="0">
                <a:solidFill>
                  <a:srgbClr val="FFFF00"/>
                </a:solidFill>
              </a:rPr>
              <a:t>Measure the speed of stars</a:t>
            </a:r>
          </a:p>
          <a:p>
            <a:pPr algn="l"/>
            <a:r>
              <a:rPr lang="en-US" altLang="x-none" i="1" dirty="0">
                <a:solidFill>
                  <a:srgbClr val="FFFF00"/>
                </a:solidFill>
              </a:rPr>
              <a:t>	as they revolve around the center of the Galaxy</a:t>
            </a:r>
            <a:endParaRPr lang="en-US" altLang="x-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23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5">
            <a:extLst>
              <a:ext uri="{FF2B5EF4-FFF2-40B4-BE49-F238E27FC236}">
                <a16:creationId xmlns:a16="http://schemas.microsoft.com/office/drawing/2014/main" id="{0C4D5C41-D112-4148-8027-0FA9FE4D4C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2986088"/>
            <a:ext cx="1066800" cy="709612"/>
          </a:xfrm>
        </p:spPr>
        <p:txBody>
          <a:bodyPr/>
          <a:lstStyle/>
          <a:p>
            <a:pPr>
              <a:defRPr/>
            </a:pPr>
            <a:r>
              <a:rPr lang="en-US" altLang="en-US" sz="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More gravitational lensing</a:t>
            </a:r>
            <a:endParaRPr lang="en-US" alt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20149533-9528-6343-8CB8-ADB7C780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0"/>
            <a:ext cx="669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EEE71831-1CC6-B747-8A5C-85A8D173F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00767"/>
            <a:ext cx="3048000" cy="405723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8CA7931A-EC2B-6243-94F1-413C5FEFC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114800" cy="2800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3300"/>
                </a:solidFill>
              </a:rPr>
              <a:t>Gravitational lensing: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00B0F0"/>
                </a:solidFill>
              </a:rPr>
              <a:t>Einstein rings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rgbClr val="FFFF00"/>
                </a:solidFill>
              </a:rPr>
              <a:t>A foreground galaxy cluster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rgbClr val="FFFF00"/>
                </a:solidFill>
              </a:rPr>
              <a:t>breaks up the light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rgbClr val="FFFF00"/>
                </a:solidFill>
              </a:rPr>
              <a:t>of a far-away galaxy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3DAC2-1D5C-5344-AAE4-25FB4F0BE110}"/>
              </a:ext>
            </a:extLst>
          </p:cNvPr>
          <p:cNvSpPr txBox="1"/>
          <p:nvPr/>
        </p:nvSpPr>
        <p:spPr>
          <a:xfrm>
            <a:off x="152400" y="3695700"/>
            <a:ext cx="5253361" cy="2492990"/>
          </a:xfrm>
          <a:prstGeom prst="rect">
            <a:avLst/>
          </a:prstGeom>
          <a:noFill/>
          <a:ln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Note:</a:t>
            </a:r>
          </a:p>
          <a:p>
            <a:endParaRPr lang="en-US" sz="2200" i="1" dirty="0">
              <a:solidFill>
                <a:schemeClr val="bg1"/>
              </a:solidFill>
            </a:endParaRPr>
          </a:p>
          <a:p>
            <a:r>
              <a:rPr lang="en-US" sz="2200" i="1" dirty="0">
                <a:solidFill>
                  <a:schemeClr val="bg1"/>
                </a:solidFill>
              </a:rPr>
              <a:t>There is much more dark matter than</a:t>
            </a:r>
          </a:p>
          <a:p>
            <a:r>
              <a:rPr lang="en-US" sz="2200" i="1" dirty="0">
                <a:solidFill>
                  <a:schemeClr val="bg1"/>
                </a:solidFill>
              </a:rPr>
              <a:t>    stars in a galaxy</a:t>
            </a:r>
          </a:p>
          <a:p>
            <a:endParaRPr lang="en-US" sz="2200" i="1" dirty="0">
              <a:solidFill>
                <a:schemeClr val="bg1"/>
              </a:solidFill>
            </a:endParaRPr>
          </a:p>
          <a:p>
            <a:r>
              <a:rPr lang="en-US" sz="2200" i="1" dirty="0">
                <a:solidFill>
                  <a:schemeClr val="bg1"/>
                </a:solidFill>
              </a:rPr>
              <a:t>Galaxies are like: </a:t>
            </a:r>
          </a:p>
          <a:p>
            <a:r>
              <a:rPr lang="en-US" sz="2200" i="1" dirty="0">
                <a:solidFill>
                  <a:schemeClr val="bg1"/>
                </a:solidFill>
              </a:rPr>
              <a:t>    “a few stars in a big blob of dark matter”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31395DAE-1629-7F4E-93F2-1E3A895A28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1600">
                <a:solidFill>
                  <a:srgbClr val="66FFFF"/>
                </a:solidFill>
              </a:rPr>
              <a:t>Explain gravitational lensing</a:t>
            </a:r>
            <a:endParaRPr lang="en-US" altLang="en-US"/>
          </a:p>
        </p:txBody>
      </p:sp>
      <p:pic>
        <p:nvPicPr>
          <p:cNvPr id="36866" name="Picture 3">
            <a:extLst>
              <a:ext uri="{FF2B5EF4-FFF2-40B4-BE49-F238E27FC236}">
                <a16:creationId xmlns:a16="http://schemas.microsoft.com/office/drawing/2014/main" id="{D090364F-216E-6E45-92EA-EA1849AB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006475"/>
            <a:ext cx="6230938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4">
            <a:extLst>
              <a:ext uri="{FF2B5EF4-FFF2-40B4-BE49-F238E27FC236}">
                <a16:creationId xmlns:a16="http://schemas.microsoft.com/office/drawing/2014/main" id="{361C391B-25D2-8A48-8028-F0509BFDD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0975"/>
            <a:ext cx="318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Explain what happens:</a:t>
            </a:r>
            <a:endParaRPr lang="en-US" altLang="en-US" sz="2400" b="0"/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BE902936-0621-8340-A80F-20087251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006475"/>
            <a:ext cx="27320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Gravity of a galaxy</a:t>
            </a: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  * bends light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       objects behind 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  * distorts image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       distant objects</a:t>
            </a:r>
          </a:p>
        </p:txBody>
      </p:sp>
      <p:sp>
        <p:nvSpPr>
          <p:cNvPr id="36869" name="TextBox 1">
            <a:extLst>
              <a:ext uri="{FF2B5EF4-FFF2-40B4-BE49-F238E27FC236}">
                <a16:creationId xmlns:a16="http://schemas.microsoft.com/office/drawing/2014/main" id="{0F146676-1EB9-D84B-A425-A36BABDC3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5" y="3429000"/>
            <a:ext cx="31083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Gravitational lensing allows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600">
                <a:solidFill>
                  <a:srgbClr val="FF0000"/>
                </a:solidFill>
              </a:rPr>
              <a:t>an independent determination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 of the mass of the lensing galaxy</a:t>
            </a:r>
          </a:p>
        </p:txBody>
      </p:sp>
      <p:cxnSp>
        <p:nvCxnSpPr>
          <p:cNvPr id="36870" name="Straight Arrow Connector 3">
            <a:extLst>
              <a:ext uri="{FF2B5EF4-FFF2-40B4-BE49-F238E27FC236}">
                <a16:creationId xmlns:a16="http://schemas.microsoft.com/office/drawing/2014/main" id="{A673F073-6CFC-674E-9A55-B1285F4178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00" y="4419600"/>
            <a:ext cx="0" cy="990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sp>
        <p:nvSpPr>
          <p:cNvPr id="36871" name="Down Arrow 4">
            <a:extLst>
              <a:ext uri="{FF2B5EF4-FFF2-40B4-BE49-F238E27FC236}">
                <a16:creationId xmlns:a16="http://schemas.microsoft.com/office/drawing/2014/main" id="{73CEBA25-00F7-8145-8F96-CC284973A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419600"/>
            <a:ext cx="3810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6872" name="TextBox 5">
            <a:extLst>
              <a:ext uri="{FF2B5EF4-FFF2-40B4-BE49-F238E27FC236}">
                <a16:creationId xmlns:a16="http://schemas.microsoft.com/office/drawing/2014/main" id="{7746D709-A6E0-1045-82D9-4B0EF12D3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5143500"/>
            <a:ext cx="27130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One can tell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how much dark matter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in that galaxy</a:t>
            </a:r>
          </a:p>
        </p:txBody>
      </p:sp>
      <p:sp>
        <p:nvSpPr>
          <p:cNvPr id="36873" name="TextBox 11">
            <a:extLst>
              <a:ext uri="{FF2B5EF4-FFF2-40B4-BE49-F238E27FC236}">
                <a16:creationId xmlns:a16="http://schemas.microsoft.com/office/drawing/2014/main" id="{8486976E-FE08-824C-A64A-4280710F1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6022975"/>
            <a:ext cx="1139825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Observer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on Earth</a:t>
            </a:r>
          </a:p>
        </p:txBody>
      </p:sp>
      <p:sp>
        <p:nvSpPr>
          <p:cNvPr id="36874" name="TextBox 12">
            <a:extLst>
              <a:ext uri="{FF2B5EF4-FFF2-40B4-BE49-F238E27FC236}">
                <a16:creationId xmlns:a16="http://schemas.microsoft.com/office/drawing/2014/main" id="{3BD280E7-EE56-D14D-A4C4-05F892B16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2570163"/>
            <a:ext cx="1038225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Lensing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galaxy</a:t>
            </a:r>
          </a:p>
        </p:txBody>
      </p:sp>
      <p:sp>
        <p:nvSpPr>
          <p:cNvPr id="36875" name="TextBox 13">
            <a:extLst>
              <a:ext uri="{FF2B5EF4-FFF2-40B4-BE49-F238E27FC236}">
                <a16:creationId xmlns:a16="http://schemas.microsoft.com/office/drawing/2014/main" id="{93A3B044-E5D5-1149-B3EB-16283BFB1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777875" cy="3381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36876" name="TextBox 14">
            <a:extLst>
              <a:ext uri="{FF2B5EF4-FFF2-40B4-BE49-F238E27FC236}">
                <a16:creationId xmlns:a16="http://schemas.microsoft.com/office/drawing/2014/main" id="{9DBB5DE6-98F2-DC42-B49D-53D0EF1BE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33463"/>
            <a:ext cx="909638" cy="3381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Image B</a:t>
            </a:r>
          </a:p>
        </p:txBody>
      </p:sp>
      <p:sp>
        <p:nvSpPr>
          <p:cNvPr id="36877" name="TextBox 15">
            <a:extLst>
              <a:ext uri="{FF2B5EF4-FFF2-40B4-BE49-F238E27FC236}">
                <a16:creationId xmlns:a16="http://schemas.microsoft.com/office/drawing/2014/main" id="{47152BF0-9686-9844-BF8B-4ACFF2F12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2773363"/>
            <a:ext cx="901700" cy="3381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Image A</a:t>
            </a:r>
          </a:p>
        </p:txBody>
      </p:sp>
      <p:sp>
        <p:nvSpPr>
          <p:cNvPr id="36878" name="Rectangle 2">
            <a:extLst>
              <a:ext uri="{FF2B5EF4-FFF2-40B4-BE49-F238E27FC236}">
                <a16:creationId xmlns:a16="http://schemas.microsoft.com/office/drawing/2014/main" id="{41E46FD9-0BE6-7842-B3E2-72AA59AF3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769938"/>
            <a:ext cx="6230938" cy="350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6879" name="Rectangle 17">
            <a:extLst>
              <a:ext uri="{FF2B5EF4-FFF2-40B4-BE49-F238E27FC236}">
                <a16:creationId xmlns:a16="http://schemas.microsoft.com/office/drawing/2014/main" id="{27B82800-4401-0345-936D-5760A2235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13" y="769938"/>
            <a:ext cx="242887" cy="60880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2590800"/>
          </a:xfrm>
        </p:spPr>
        <p:txBody>
          <a:bodyPr/>
          <a:lstStyle/>
          <a:p>
            <a:r>
              <a:rPr lang="en-US" altLang="x-none" sz="6000" dirty="0">
                <a:solidFill>
                  <a:srgbClr val="66FFFF"/>
                </a:solidFill>
              </a:rPr>
              <a:t>Review 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>
                <a:solidFill>
                  <a:srgbClr val="66FFFF"/>
                </a:solidFill>
              </a:rPr>
              <a:t>Questions coming …</a:t>
            </a:r>
            <a:endParaRPr lang="en-US" altLang="x-none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10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12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70104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</a:rPr>
              <a:t>What is gravitational lensing?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 The gravity of the sun bends the light of a far-away galaxy, and makes it look brighter.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B	</a:t>
            </a:r>
            <a:r>
              <a:rPr lang="en-US" altLang="x-none" sz="2400" dirty="0">
                <a:solidFill>
                  <a:srgbClr val="FF0000"/>
                </a:solidFill>
              </a:rPr>
              <a:t> The gravity of a foreground galaxy bends the light of a far-away galaxy. 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 The gravity of a foreground galaxy makes far-away stars appear brighter. 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 The gravity of a foreground galaxy makes far-away stars appear dimmer. 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 The gravity of a foreground star makes far-away galaxies appear distorted. </a:t>
            </a:r>
          </a:p>
          <a:p>
            <a:pPr>
              <a:spcBef>
                <a:spcPct val="0"/>
              </a:spcBef>
              <a:buNone/>
            </a:pPr>
            <a:endParaRPr lang="en-US" altLang="x-none" sz="2400" dirty="0"/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1540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1540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540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540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540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541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541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541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541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541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542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542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542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542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542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542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542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542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21324242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5" grpId="0" animBg="1"/>
      <p:bldP spid="315397" grpId="0" animBg="1"/>
      <p:bldP spid="315398" grpId="0"/>
      <p:bldP spid="315398" grpId="1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04" grpId="0" animBg="1"/>
      <p:bldP spid="315405" grpId="0" animBg="1"/>
      <p:bldP spid="315406" grpId="0" animBg="1"/>
      <p:bldP spid="315407" grpId="0" animBg="1"/>
      <p:bldP spid="315408" grpId="0" animBg="1"/>
      <p:bldP spid="315409" grpId="0" animBg="1"/>
      <p:bldP spid="315410" grpId="0" animBg="1"/>
      <p:bldP spid="315411" grpId="0" animBg="1"/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 animBg="1"/>
      <p:bldP spid="315420" grpId="0" animBg="1"/>
      <p:bldP spid="315421" grpId="0" animBg="1"/>
      <p:bldP spid="315422" grpId="0" animBg="1"/>
      <p:bldP spid="315423" grpId="0" animBg="1"/>
      <p:bldP spid="315424" grpId="0" animBg="1"/>
      <p:bldP spid="315425" grpId="0" animBg="1"/>
      <p:bldP spid="315426" grpId="0" animBg="1"/>
      <p:bldP spid="3154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D74891-F23E-5D48-A971-DE1ED0EA753C}"/>
              </a:ext>
            </a:extLst>
          </p:cNvPr>
          <p:cNvSpPr txBox="1"/>
          <p:nvPr/>
        </p:nvSpPr>
        <p:spPr>
          <a:xfrm>
            <a:off x="1447800" y="17289"/>
            <a:ext cx="6996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     </a:t>
            </a:r>
            <a:r>
              <a:rPr lang="en-US" dirty="0" err="1"/>
              <a:t>Barionic</a:t>
            </a:r>
            <a:r>
              <a:rPr lang="en-US" dirty="0"/>
              <a:t> and dark matter alone are not enough </a:t>
            </a:r>
          </a:p>
          <a:p>
            <a:pPr algn="ctr"/>
            <a:r>
              <a:rPr lang="en-US" dirty="0"/>
              <a:t>to explain the observed corrections to Hubble’s law:</a:t>
            </a:r>
          </a:p>
          <a:p>
            <a:pPr algn="ctr"/>
            <a:r>
              <a:rPr lang="en-US" dirty="0"/>
              <a:t>dark energy is needed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DB970-9292-F842-B678-456B8A9246DD}"/>
              </a:ext>
            </a:extLst>
          </p:cNvPr>
          <p:cNvSpPr txBox="1"/>
          <p:nvPr/>
        </p:nvSpPr>
        <p:spPr>
          <a:xfrm>
            <a:off x="533400" y="6440601"/>
            <a:ext cx="8267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is ‘dark energy’? A constant ‘force’ that makes the Universe expand.</a:t>
            </a:r>
          </a:p>
        </p:txBody>
      </p:sp>
      <p:pic>
        <p:nvPicPr>
          <p:cNvPr id="3" name="Picture 2" descr="A diagram of a graph&#10;&#10;Description automatically generated">
            <a:extLst>
              <a:ext uri="{FF2B5EF4-FFF2-40B4-BE49-F238E27FC236}">
                <a16:creationId xmlns:a16="http://schemas.microsoft.com/office/drawing/2014/main" id="{A0CD2894-11C6-4B4A-BBAF-63B54C284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4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83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5867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830888" y="381000"/>
            <a:ext cx="32194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000" dirty="0"/>
              <a:t>Slowdown of expansion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000" dirty="0"/>
              <a:t>  caused by gravity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000" dirty="0"/>
              <a:t>  due to all matter.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accent2"/>
                </a:solidFill>
              </a:rPr>
              <a:t>How much matter is there?</a:t>
            </a:r>
            <a:endParaRPr lang="en-US" altLang="x-none" sz="2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/>
              <a:t>Density &gt; critical :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/>
              <a:t>crunch</a:t>
            </a:r>
            <a:r>
              <a:rPr lang="ja-JP" altLang="en-US" sz="1800" dirty="0">
                <a:latin typeface="Arial" charset="0"/>
              </a:rPr>
              <a:t>”</a:t>
            </a:r>
            <a:endParaRPr lang="en-US" altLang="ja-JP" sz="18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/>
              <a:t>Density &lt; critical :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/>
              <a:t>unbound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/>
              <a:t>                                  expansion</a:t>
            </a:r>
            <a:r>
              <a:rPr lang="ja-JP" altLang="en-US" sz="1800" dirty="0">
                <a:latin typeface="Arial" charset="0"/>
              </a:rPr>
              <a:t>”</a:t>
            </a:r>
            <a:endParaRPr lang="en-US" altLang="x-none" sz="1800" dirty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696200" cy="457200"/>
          </a:xfrm>
        </p:spPr>
        <p:txBody>
          <a:bodyPr/>
          <a:lstStyle/>
          <a:p>
            <a:r>
              <a:rPr lang="en-US" altLang="x-none" sz="2400" b="1" dirty="0">
                <a:solidFill>
                  <a:srgbClr val="FF0000"/>
                </a:solidFill>
              </a:rPr>
              <a:t>Will the Universe continue to expand forever?</a:t>
            </a:r>
            <a:endParaRPr lang="en-US" altLang="x-none" sz="2400" b="1" dirty="0">
              <a:solidFill>
                <a:schemeClr val="tx1"/>
              </a:solidFill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6096000"/>
            <a:ext cx="914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/>
              <a:t>Visible matter +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/>
              <a:t>Dark matter</a:t>
            </a:r>
            <a:r>
              <a:rPr lang="ja-JP" altLang="en-US" sz="1800" dirty="0">
                <a:latin typeface="Arial" charset="0"/>
              </a:rPr>
              <a:t>”</a:t>
            </a:r>
            <a:r>
              <a:rPr lang="en-US" altLang="ja-JP" sz="1800" dirty="0"/>
              <a:t> +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/>
              <a:t>Dark energy</a:t>
            </a:r>
            <a:r>
              <a:rPr lang="ja-JP" altLang="en-US" sz="1800" dirty="0">
                <a:latin typeface="Arial" charset="0"/>
              </a:rPr>
              <a:t>”</a:t>
            </a:r>
            <a:r>
              <a:rPr lang="en-US" altLang="ja-JP" sz="1800" dirty="0"/>
              <a:t> =   found almost to equal critical: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rgbClr val="FF0000"/>
                </a:solidFill>
              </a:rPr>
              <a:t>      </a:t>
            </a:r>
            <a:r>
              <a:rPr lang="en-US" altLang="x-none" sz="2000" dirty="0">
                <a:solidFill>
                  <a:srgbClr val="FF0000"/>
                </a:solidFill>
              </a:rPr>
              <a:t>borderline   -   very close to </a:t>
            </a:r>
            <a:r>
              <a:rPr lang="en-US" altLang="x-none" sz="2000" dirty="0" err="1">
                <a:solidFill>
                  <a:srgbClr val="FF0000"/>
                </a:solidFill>
              </a:rPr>
              <a:t>spacially</a:t>
            </a:r>
            <a:r>
              <a:rPr lang="en-US" altLang="x-none" sz="2000" dirty="0">
                <a:solidFill>
                  <a:srgbClr val="FF0000"/>
                </a:solidFill>
              </a:rPr>
              <a:t> flat universe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35983" y="3352800"/>
            <a:ext cx="220925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Critical density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=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6 atoms/m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548" y="4789239"/>
            <a:ext cx="6795002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85FF"/>
                </a:solidFill>
              </a:rPr>
              <a:t>The discovery of dark energy changes this picture.</a:t>
            </a:r>
          </a:p>
          <a:p>
            <a:r>
              <a:rPr lang="en-US" dirty="0">
                <a:solidFill>
                  <a:srgbClr val="FF85FF"/>
                </a:solidFill>
              </a:rPr>
              <a:t>It turns all these curves ”up” in time, </a:t>
            </a:r>
          </a:p>
          <a:p>
            <a:r>
              <a:rPr lang="en-US" dirty="0">
                <a:solidFill>
                  <a:srgbClr val="FF85FF"/>
                </a:solidFill>
              </a:rPr>
              <a:t>    but in space the above picture is still good.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>
                <a:solidFill>
                  <a:srgbClr val="66FFFF"/>
                </a:solidFill>
              </a:rPr>
              <a:t>Questions coming …</a:t>
            </a:r>
            <a:endParaRPr lang="en-US" altLang="x-none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3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13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7772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determines if the Universe will continue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  expand forever or will turn back and collapse again?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rgbClr val="FF0000"/>
                </a:solidFill>
              </a:rPr>
              <a:t>A Whether the average density of the Universe is more or less than a critical value.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rgbClr val="00CC00"/>
                </a:solidFill>
              </a:rPr>
              <a:t>B </a:t>
            </a:r>
            <a:r>
              <a:rPr lang="en-US" altLang="x-none" sz="2400" dirty="0"/>
              <a:t>Whether the temperature of intergalactic gas is hotter or colder than a critical value.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rgbClr val="00CC00"/>
                </a:solidFill>
              </a:rPr>
              <a:t>C </a:t>
            </a:r>
            <a:r>
              <a:rPr lang="en-US" altLang="x-none" sz="2400" dirty="0"/>
              <a:t>Whether stars in galaxies all blow up as supernovae.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 </a:t>
            </a:r>
            <a:r>
              <a:rPr lang="en-US" altLang="x-none" sz="2400" dirty="0"/>
              <a:t>It depends on the amount of radiation in interstellar space faith.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07222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07225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7226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07228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07229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07230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07231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07232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07233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07234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07235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07236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158132456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/>
      <p:bldP spid="307203" grpId="0" animBg="1"/>
      <p:bldP spid="307205" grpId="0" animBg="1"/>
      <p:bldP spid="307206" grpId="0"/>
      <p:bldP spid="307206" grpId="1"/>
      <p:bldP spid="307207" grpId="0" animBg="1"/>
      <p:bldP spid="307208" grpId="0" animBg="1"/>
      <p:bldP spid="307209" grpId="0" animBg="1"/>
      <p:bldP spid="307210" grpId="0" animBg="1"/>
      <p:bldP spid="307211" grpId="0" animBg="1"/>
      <p:bldP spid="307212" grpId="0" animBg="1"/>
      <p:bldP spid="307213" grpId="0" animBg="1"/>
      <p:bldP spid="307214" grpId="0" animBg="1"/>
      <p:bldP spid="307215" grpId="0" animBg="1"/>
      <p:bldP spid="307216" grpId="0" animBg="1"/>
      <p:bldP spid="307217" grpId="0" animBg="1"/>
      <p:bldP spid="307218" grpId="0" animBg="1"/>
      <p:bldP spid="307219" grpId="0" animBg="1"/>
      <p:bldP spid="307220" grpId="0" animBg="1"/>
      <p:bldP spid="307221" grpId="0" animBg="1"/>
      <p:bldP spid="307222" grpId="0" animBg="1"/>
      <p:bldP spid="307223" grpId="0" animBg="1"/>
      <p:bldP spid="307224" grpId="0" animBg="1"/>
      <p:bldP spid="307225" grpId="0" animBg="1"/>
      <p:bldP spid="307226" grpId="0" animBg="1"/>
      <p:bldP spid="307227" grpId="0" animBg="1"/>
      <p:bldP spid="307228" grpId="0" animBg="1"/>
      <p:bldP spid="307229" grpId="0" animBg="1"/>
      <p:bldP spid="307230" grpId="0" animBg="1"/>
      <p:bldP spid="307231" grpId="0" animBg="1"/>
      <p:bldP spid="307232" grpId="0" animBg="1"/>
      <p:bldP spid="307233" grpId="0" animBg="1"/>
      <p:bldP spid="307234" grpId="0" animBg="1"/>
      <p:bldP spid="307235" grpId="0" animBg="1"/>
      <p:bldP spid="3072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14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126365" y="1138892"/>
            <a:ext cx="7772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Observations indicate that the density of the Universe (with dark matter and dark energy included) is 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 Much more than the critical density, so the Universe will eventually collapse in a ‘Big Crunch’.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rgbClr val="FF0000"/>
                </a:solidFill>
              </a:rPr>
              <a:t>B Equal to the critical density within </a:t>
            </a:r>
            <a:r>
              <a:rPr lang="en-US" sz="2000" dirty="0">
                <a:solidFill>
                  <a:srgbClr val="FF0000"/>
                </a:solidFill>
              </a:rPr>
              <a:t>± </a:t>
            </a:r>
            <a:r>
              <a:rPr lang="en-US" altLang="x-none" sz="2400" dirty="0">
                <a:solidFill>
                  <a:srgbClr val="FF0000"/>
                </a:solidFill>
              </a:rPr>
              <a:t>uncertainty.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rgbClr val="00CC00"/>
                </a:solidFill>
              </a:rPr>
              <a:t>C </a:t>
            </a:r>
            <a:r>
              <a:rPr lang="en-US" altLang="x-none" sz="2400" dirty="0"/>
              <a:t>Much less than the critical density, so the Universe will never collapse in a ‘Big Crunch’.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07222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07225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7226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07228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07229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07230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07231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07232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07233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07234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07235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07236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305744493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/>
      <p:bldP spid="307203" grpId="0" animBg="1"/>
      <p:bldP spid="307205" grpId="0" animBg="1"/>
      <p:bldP spid="307206" grpId="0"/>
      <p:bldP spid="307206" grpId="1"/>
      <p:bldP spid="307207" grpId="0" animBg="1"/>
      <p:bldP spid="307208" grpId="0" animBg="1"/>
      <p:bldP spid="307209" grpId="0" animBg="1"/>
      <p:bldP spid="307210" grpId="0" animBg="1"/>
      <p:bldP spid="307211" grpId="0" animBg="1"/>
      <p:bldP spid="307212" grpId="0" animBg="1"/>
      <p:bldP spid="307213" grpId="0" animBg="1"/>
      <p:bldP spid="307214" grpId="0" animBg="1"/>
      <p:bldP spid="307215" grpId="0" animBg="1"/>
      <p:bldP spid="307216" grpId="0" animBg="1"/>
      <p:bldP spid="307217" grpId="0" animBg="1"/>
      <p:bldP spid="307218" grpId="0" animBg="1"/>
      <p:bldP spid="307219" grpId="0" animBg="1"/>
      <p:bldP spid="307220" grpId="0" animBg="1"/>
      <p:bldP spid="307221" grpId="0" animBg="1"/>
      <p:bldP spid="307222" grpId="0" animBg="1"/>
      <p:bldP spid="307223" grpId="0" animBg="1"/>
      <p:bldP spid="307224" grpId="0" animBg="1"/>
      <p:bldP spid="307225" grpId="0" animBg="1"/>
      <p:bldP spid="307226" grpId="0" animBg="1"/>
      <p:bldP spid="307227" grpId="0" animBg="1"/>
      <p:bldP spid="307228" grpId="0" animBg="1"/>
      <p:bldP spid="307229" grpId="0" animBg="1"/>
      <p:bldP spid="307230" grpId="0" animBg="1"/>
      <p:bldP spid="307231" grpId="0" animBg="1"/>
      <p:bldP spid="307232" grpId="0" animBg="1"/>
      <p:bldP spid="307233" grpId="0" animBg="1"/>
      <p:bldP spid="307234" grpId="0" animBg="1"/>
      <p:bldP spid="307235" grpId="0" animBg="1"/>
      <p:bldP spid="3072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15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7772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is the scientific status of the </a:t>
            </a:r>
            <a:r>
              <a:rPr lang="ja-JP" altLang="en-US" sz="240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sz="2400" dirty="0">
                <a:solidFill>
                  <a:schemeClr val="accent2"/>
                </a:solidFill>
              </a:rPr>
              <a:t>Big Bang</a:t>
            </a:r>
            <a:r>
              <a:rPr lang="ja-JP" altLang="en-US" sz="2400">
                <a:solidFill>
                  <a:schemeClr val="accent2"/>
                </a:solidFill>
                <a:latin typeface="Arial" charset="0"/>
              </a:rPr>
              <a:t>”</a:t>
            </a:r>
            <a:r>
              <a:rPr lang="en-US" altLang="ja-JP" sz="2400" dirty="0">
                <a:solidFill>
                  <a:schemeClr val="accent2"/>
                </a:solidFill>
              </a:rPr>
              <a:t> theory?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A</a:t>
            </a:r>
            <a:r>
              <a:rPr lang="en-US" altLang="x-none" sz="2400" dirty="0">
                <a:solidFill>
                  <a:srgbClr val="FF0000"/>
                </a:solidFill>
              </a:rPr>
              <a:t>	It is a generally accepted theory (proven).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It has been disproved by observations.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It is not sure: there is not enough evidence to prove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It is a religious theory and as such cannot be proven. It is a question of faith.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07222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07225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7226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07228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07229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07230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07231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07232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07233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07234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07235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14108152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/>
      <p:bldP spid="307203" grpId="0" animBg="1"/>
      <p:bldP spid="307205" grpId="0" animBg="1"/>
      <p:bldP spid="307206" grpId="0"/>
      <p:bldP spid="307206" grpId="1"/>
      <p:bldP spid="307207" grpId="0" animBg="1"/>
      <p:bldP spid="307208" grpId="0" animBg="1"/>
      <p:bldP spid="307209" grpId="0" animBg="1"/>
      <p:bldP spid="307210" grpId="0" animBg="1"/>
      <p:bldP spid="307211" grpId="0" animBg="1"/>
      <p:bldP spid="307212" grpId="0" animBg="1"/>
      <p:bldP spid="307213" grpId="0" animBg="1"/>
      <p:bldP spid="307214" grpId="0" animBg="1"/>
      <p:bldP spid="307215" grpId="0" animBg="1"/>
      <p:bldP spid="307216" grpId="0" animBg="1"/>
      <p:bldP spid="307217" grpId="0" animBg="1"/>
      <p:bldP spid="307218" grpId="0" animBg="1"/>
      <p:bldP spid="307219" grpId="0" animBg="1"/>
      <p:bldP spid="307220" grpId="0" animBg="1"/>
      <p:bldP spid="307221" grpId="0" animBg="1"/>
      <p:bldP spid="307222" grpId="0" animBg="1"/>
      <p:bldP spid="307223" grpId="0" animBg="1"/>
      <p:bldP spid="307224" grpId="0" animBg="1"/>
      <p:bldP spid="307225" grpId="0" animBg="1"/>
      <p:bldP spid="307226" grpId="0" animBg="1"/>
      <p:bldP spid="307227" grpId="0" animBg="1"/>
      <p:bldP spid="307228" grpId="0" animBg="1"/>
      <p:bldP spid="307229" grpId="0" animBg="1"/>
      <p:bldP spid="307230" grpId="0" animBg="1"/>
      <p:bldP spid="307231" grpId="0" animBg="1"/>
      <p:bldP spid="307232" grpId="0" animBg="1"/>
      <p:bldP spid="307233" grpId="0" animBg="1"/>
      <p:bldP spid="307234" grpId="0" animBg="1"/>
      <p:bldP spid="3072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61722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Review question 4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7772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is the scientific status of the </a:t>
            </a:r>
            <a:r>
              <a:rPr lang="ja-JP" altLang="en-US" sz="240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sz="2400" dirty="0">
                <a:solidFill>
                  <a:schemeClr val="accent2"/>
                </a:solidFill>
              </a:rPr>
              <a:t>Big Bang theory”?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</a:rPr>
              <a:t>(Correctly named: Big Bang Cosmology)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A</a:t>
            </a:r>
            <a:r>
              <a:rPr lang="en-US" altLang="x-none" sz="2400" dirty="0">
                <a:solidFill>
                  <a:srgbClr val="FF0000"/>
                </a:solidFill>
              </a:rPr>
              <a:t>	It is a generally accepted theory (proven).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It has been disproved by observations.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It is not sure: there is not enough evidence to prove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It is a religious theory and as such cannot be proven. It is a question of faith.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07222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07225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7226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07228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07229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07230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07231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07232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07233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07234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07235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07236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/>
      <p:bldP spid="307203" grpId="0" animBg="1"/>
      <p:bldP spid="307205" grpId="0" animBg="1"/>
      <p:bldP spid="307206" grpId="0"/>
      <p:bldP spid="307206" grpId="1"/>
      <p:bldP spid="307207" grpId="0" animBg="1"/>
      <p:bldP spid="307208" grpId="0" animBg="1"/>
      <p:bldP spid="307209" grpId="0" animBg="1"/>
      <p:bldP spid="307210" grpId="0" animBg="1"/>
      <p:bldP spid="307211" grpId="0" animBg="1"/>
      <p:bldP spid="307212" grpId="0" animBg="1"/>
      <p:bldP spid="307213" grpId="0" animBg="1"/>
      <p:bldP spid="307214" grpId="0" animBg="1"/>
      <p:bldP spid="307215" grpId="0" animBg="1"/>
      <p:bldP spid="307216" grpId="0" animBg="1"/>
      <p:bldP spid="307217" grpId="0" animBg="1"/>
      <p:bldP spid="307218" grpId="0" animBg="1"/>
      <p:bldP spid="307219" grpId="0" animBg="1"/>
      <p:bldP spid="307220" grpId="0" animBg="1"/>
      <p:bldP spid="307221" grpId="0" animBg="1"/>
      <p:bldP spid="307222" grpId="0" animBg="1"/>
      <p:bldP spid="307223" grpId="0" animBg="1"/>
      <p:bldP spid="307224" grpId="0" animBg="1"/>
      <p:bldP spid="307225" grpId="0" animBg="1"/>
      <p:bldP spid="307226" grpId="0" animBg="1"/>
      <p:bldP spid="307227" grpId="0" animBg="1"/>
      <p:bldP spid="307228" grpId="0" animBg="1"/>
      <p:bldP spid="307229" grpId="0" animBg="1"/>
      <p:bldP spid="307230" grpId="0" animBg="1"/>
      <p:bldP spid="307231" grpId="0" animBg="1"/>
      <p:bldP spid="307232" grpId="0" animBg="1"/>
      <p:bldP spid="307233" grpId="0" animBg="1"/>
      <p:bldP spid="307234" grpId="0" animBg="1"/>
      <p:bldP spid="307235" grpId="0" animBg="1"/>
      <p:bldP spid="3072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4770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Review question 5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1710397" y="1614268"/>
            <a:ext cx="4953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The very early universe was …</a:t>
            </a:r>
            <a:endParaRPr lang="en-US" altLang="ja-JP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Cold.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Dark.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C	</a:t>
            </a:r>
            <a:r>
              <a:rPr lang="en-US" altLang="x-none" sz="2400" dirty="0">
                <a:solidFill>
                  <a:srgbClr val="FF0000"/>
                </a:solidFill>
              </a:rPr>
              <a:t>Hot.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Large.</a:t>
            </a: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0516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516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516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0516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0517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0517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517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0517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0517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0517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517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0517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517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0517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0518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0518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0518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0518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0518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0518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0518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0518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05188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94411968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animBg="1"/>
      <p:bldP spid="305155" grpId="0" animBg="1"/>
      <p:bldP spid="305157" grpId="0" animBg="1"/>
      <p:bldP spid="305158" grpId="0"/>
      <p:bldP spid="305158" grpId="1"/>
      <p:bldP spid="305159" grpId="0" animBg="1"/>
      <p:bldP spid="305160" grpId="0" animBg="1"/>
      <p:bldP spid="305161" grpId="0" animBg="1"/>
      <p:bldP spid="305162" grpId="0" animBg="1"/>
      <p:bldP spid="305163" grpId="0" animBg="1"/>
      <p:bldP spid="305164" grpId="0" animBg="1"/>
      <p:bldP spid="305165" grpId="0" animBg="1"/>
      <p:bldP spid="305166" grpId="0" animBg="1"/>
      <p:bldP spid="305167" grpId="0" animBg="1"/>
      <p:bldP spid="305168" grpId="0" animBg="1"/>
      <p:bldP spid="305169" grpId="0" animBg="1"/>
      <p:bldP spid="305170" grpId="0" animBg="1"/>
      <p:bldP spid="305171" grpId="0" animBg="1"/>
      <p:bldP spid="305172" grpId="0" animBg="1"/>
      <p:bldP spid="305173" grpId="0" animBg="1"/>
      <p:bldP spid="305174" grpId="0" animBg="1"/>
      <p:bldP spid="305175" grpId="0" animBg="1"/>
      <p:bldP spid="305176" grpId="0" animBg="1"/>
      <p:bldP spid="305177" grpId="0" animBg="1"/>
      <p:bldP spid="305178" grpId="0" animBg="1"/>
      <p:bldP spid="305179" grpId="0" animBg="1"/>
      <p:bldP spid="305180" grpId="0" animBg="1"/>
      <p:bldP spid="305181" grpId="0" animBg="1"/>
      <p:bldP spid="305182" grpId="0" animBg="1"/>
      <p:bldP spid="305183" grpId="0" animBg="1"/>
      <p:bldP spid="305184" grpId="0" animBg="1"/>
      <p:bldP spid="305185" grpId="0" animBg="1"/>
      <p:bldP spid="305186" grpId="0" animBg="1"/>
      <p:bldP spid="305187" grpId="0" animBg="1"/>
      <p:bldP spid="305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2484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Review question 6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1710397" y="1614268"/>
            <a:ext cx="4953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A </a:t>
            </a:r>
            <a:r>
              <a:rPr lang="en-US" altLang="x-none" sz="2400" dirty="0" err="1">
                <a:solidFill>
                  <a:schemeClr val="accent2"/>
                </a:solidFill>
              </a:rPr>
              <a:t>Gpc</a:t>
            </a:r>
            <a:r>
              <a:rPr lang="en-US" altLang="x-none" sz="2400" dirty="0">
                <a:solidFill>
                  <a:schemeClr val="accent2"/>
                </a:solidFill>
              </a:rPr>
              <a:t> (gigaparsec) is …</a:t>
            </a:r>
            <a:endParaRPr lang="en-US" altLang="ja-JP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1 thousand parsecs.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1 million parsecs.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FF0000"/>
                </a:solidFill>
              </a:rPr>
              <a:t>C	</a:t>
            </a:r>
            <a:r>
              <a:rPr lang="en-US" altLang="x-none" sz="2400" dirty="0">
                <a:solidFill>
                  <a:srgbClr val="FF0000"/>
                </a:solidFill>
              </a:rPr>
              <a:t>1 billion parsecs.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1 trillion parsecs.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Not a definite number, only indicating “very far”.</a:t>
            </a:r>
          </a:p>
          <a:p>
            <a:pPr>
              <a:spcBef>
                <a:spcPct val="0"/>
              </a:spcBef>
              <a:buNone/>
            </a:pPr>
            <a:endParaRPr lang="en-US" altLang="x-none" sz="2400" dirty="0"/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0516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516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516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0516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0517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0517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517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0517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0517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0517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517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0517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517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0517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0518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0518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0518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0518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0518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0518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0518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0518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05188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42451751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animBg="1"/>
      <p:bldP spid="305155" grpId="0" animBg="1"/>
      <p:bldP spid="305157" grpId="0" animBg="1"/>
      <p:bldP spid="305158" grpId="0"/>
      <p:bldP spid="305158" grpId="1"/>
      <p:bldP spid="305159" grpId="0" animBg="1"/>
      <p:bldP spid="305160" grpId="0" animBg="1"/>
      <p:bldP spid="305161" grpId="0" animBg="1"/>
      <p:bldP spid="305162" grpId="0" animBg="1"/>
      <p:bldP spid="305163" grpId="0" animBg="1"/>
      <p:bldP spid="305164" grpId="0" animBg="1"/>
      <p:bldP spid="305165" grpId="0" animBg="1"/>
      <p:bldP spid="305166" grpId="0" animBg="1"/>
      <p:bldP spid="305167" grpId="0" animBg="1"/>
      <p:bldP spid="305168" grpId="0" animBg="1"/>
      <p:bldP spid="305169" grpId="0" animBg="1"/>
      <p:bldP spid="305170" grpId="0" animBg="1"/>
      <p:bldP spid="305171" grpId="0" animBg="1"/>
      <p:bldP spid="305172" grpId="0" animBg="1"/>
      <p:bldP spid="305173" grpId="0" animBg="1"/>
      <p:bldP spid="305174" grpId="0" animBg="1"/>
      <p:bldP spid="305175" grpId="0" animBg="1"/>
      <p:bldP spid="305176" grpId="0" animBg="1"/>
      <p:bldP spid="305177" grpId="0" animBg="1"/>
      <p:bldP spid="305178" grpId="0" animBg="1"/>
      <p:bldP spid="305179" grpId="0" animBg="1"/>
      <p:bldP spid="305180" grpId="0" animBg="1"/>
      <p:bldP spid="305181" grpId="0" animBg="1"/>
      <p:bldP spid="305182" grpId="0" animBg="1"/>
      <p:bldP spid="305183" grpId="0" animBg="1"/>
      <p:bldP spid="305184" grpId="0" animBg="1"/>
      <p:bldP spid="305185" grpId="0" animBg="1"/>
      <p:bldP spid="305186" grpId="0" animBg="1"/>
      <p:bldP spid="305187" grpId="0" animBg="1"/>
      <p:bldP spid="305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65532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Review question 7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7162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sz="2400" dirty="0">
                <a:solidFill>
                  <a:schemeClr val="accent2"/>
                </a:solidFill>
              </a:rPr>
              <a:t>cosmic microwave background radiation”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</a:rPr>
              <a:t>(the CMB)? </a:t>
            </a:r>
            <a:endParaRPr lang="en-US" altLang="ja-JP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X-ray radiation from unknown sources in space.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B	</a:t>
            </a:r>
            <a:r>
              <a:rPr lang="en-US" altLang="x-none" sz="2400" dirty="0">
                <a:solidFill>
                  <a:srgbClr val="FF0000"/>
                </a:solidFill>
              </a:rPr>
              <a:t>Radio waves that have originated at the early stages of the universe.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Radiation from planets of the solar system.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Radiation from inside Earth.</a:t>
            </a: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1307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11308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11309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11311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1313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1315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1326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1327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1328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1329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1330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1331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63516740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animBg="1"/>
      <p:bldP spid="311299" grpId="0" animBg="1"/>
      <p:bldP spid="311301" grpId="0" animBg="1"/>
      <p:bldP spid="311302" grpId="0"/>
      <p:bldP spid="311302" grpId="1"/>
      <p:bldP spid="311303" grpId="0" animBg="1"/>
      <p:bldP spid="311304" grpId="0" animBg="1"/>
      <p:bldP spid="311305" grpId="0" animBg="1"/>
      <p:bldP spid="311306" grpId="0" animBg="1"/>
      <p:bldP spid="311307" grpId="0" animBg="1"/>
      <p:bldP spid="311308" grpId="0" animBg="1"/>
      <p:bldP spid="311309" grpId="0" animBg="1"/>
      <p:bldP spid="311310" grpId="0" animBg="1"/>
      <p:bldP spid="311311" grpId="0" animBg="1"/>
      <p:bldP spid="311312" grpId="0" animBg="1"/>
      <p:bldP spid="311313" grpId="0" animBg="1"/>
      <p:bldP spid="311314" grpId="0" animBg="1"/>
      <p:bldP spid="311315" grpId="0" animBg="1"/>
      <p:bldP spid="311316" grpId="0" animBg="1"/>
      <p:bldP spid="311317" grpId="0" animBg="1"/>
      <p:bldP spid="311318" grpId="0" animBg="1"/>
      <p:bldP spid="311319" grpId="0" animBg="1"/>
      <p:bldP spid="311320" grpId="0" animBg="1"/>
      <p:bldP spid="311321" grpId="0" animBg="1"/>
      <p:bldP spid="311322" grpId="0" animBg="1"/>
      <p:bldP spid="311323" grpId="0" animBg="1"/>
      <p:bldP spid="311324" grpId="0" animBg="1"/>
      <p:bldP spid="311325" grpId="0" animBg="1"/>
      <p:bldP spid="311326" grpId="0" animBg="1"/>
      <p:bldP spid="311327" grpId="0" animBg="1"/>
      <p:bldP spid="311328" grpId="0" animBg="1"/>
      <p:bldP spid="311329" grpId="0" animBg="1"/>
      <p:bldP spid="311330" grpId="0" animBg="1"/>
      <p:bldP spid="3113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F1C775-E38E-E743-8ECC-E2E5A92BD108}"/>
              </a:ext>
            </a:extLst>
          </p:cNvPr>
          <p:cNvSpPr txBox="1"/>
          <p:nvPr/>
        </p:nvSpPr>
        <p:spPr>
          <a:xfrm>
            <a:off x="2286000" y="17646"/>
            <a:ext cx="4124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evolution of the Universe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568EF23-1F83-924F-8BF9-29D5AE89E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80756"/>
              </p:ext>
            </p:extLst>
          </p:nvPr>
        </p:nvGraphicFramePr>
        <p:xfrm>
          <a:off x="1" y="587156"/>
          <a:ext cx="9143999" cy="627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465">
                  <a:extLst>
                    <a:ext uri="{9D8B030D-6E8A-4147-A177-3AD203B41FA5}">
                      <a16:colId xmlns:a16="http://schemas.microsoft.com/office/drawing/2014/main" val="2926516788"/>
                    </a:ext>
                  </a:extLst>
                </a:gridCol>
                <a:gridCol w="1252602">
                  <a:extLst>
                    <a:ext uri="{9D8B030D-6E8A-4147-A177-3AD203B41FA5}">
                      <a16:colId xmlns:a16="http://schemas.microsoft.com/office/drawing/2014/main" val="729955319"/>
                    </a:ext>
                  </a:extLst>
                </a:gridCol>
                <a:gridCol w="782876">
                  <a:extLst>
                    <a:ext uri="{9D8B030D-6E8A-4147-A177-3AD203B41FA5}">
                      <a16:colId xmlns:a16="http://schemas.microsoft.com/office/drawing/2014/main" val="3448370552"/>
                    </a:ext>
                  </a:extLst>
                </a:gridCol>
                <a:gridCol w="1002083">
                  <a:extLst>
                    <a:ext uri="{9D8B030D-6E8A-4147-A177-3AD203B41FA5}">
                      <a16:colId xmlns:a16="http://schemas.microsoft.com/office/drawing/2014/main" val="1656181393"/>
                    </a:ext>
                  </a:extLst>
                </a:gridCol>
                <a:gridCol w="1199486">
                  <a:extLst>
                    <a:ext uri="{9D8B030D-6E8A-4147-A177-3AD203B41FA5}">
                      <a16:colId xmlns:a16="http://schemas.microsoft.com/office/drawing/2014/main" val="2945989321"/>
                    </a:ext>
                  </a:extLst>
                </a:gridCol>
                <a:gridCol w="3419487">
                  <a:extLst>
                    <a:ext uri="{9D8B030D-6E8A-4147-A177-3AD203B41FA5}">
                      <a16:colId xmlns:a16="http://schemas.microsoft.com/office/drawing/2014/main" val="2114049904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after big bang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Tempera-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What is happening?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647081"/>
                  </a:ext>
                </a:extLst>
              </a:tr>
              <a:tr h="431930">
                <a:tc>
                  <a:txBody>
                    <a:bodyPr/>
                    <a:lstStyle/>
                    <a:p>
                      <a:r>
                        <a:rPr lang="en-US" sz="1400" dirty="0"/>
                        <a:t>Big Bang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Booom</a:t>
                      </a:r>
                      <a:r>
                        <a:rPr lang="en-US" sz="1400" dirty="0"/>
                        <a:t>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334329"/>
                  </a:ext>
                </a:extLst>
              </a:tr>
              <a:tr h="507770">
                <a:tc>
                  <a:txBody>
                    <a:bodyPr/>
                    <a:lstStyle/>
                    <a:p>
                      <a:r>
                        <a:rPr lang="en-US" sz="1400" dirty="0"/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-36</a:t>
                      </a:r>
                      <a:r>
                        <a:rPr lang="en-US" sz="1400" dirty="0"/>
                        <a:t>-10</a:t>
                      </a:r>
                      <a:r>
                        <a:rPr lang="en-US" sz="1400" baseline="30000" dirty="0"/>
                        <a:t>-32</a:t>
                      </a:r>
                    </a:p>
                    <a:p>
                      <a:r>
                        <a:rPr lang="en-US" sz="1400" dirty="0"/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28</a:t>
                      </a:r>
                      <a:r>
                        <a:rPr lang="en-US" sz="1400" dirty="0"/>
                        <a:t> to 10</a:t>
                      </a:r>
                      <a:r>
                        <a:rPr lang="en-US" sz="1400" baseline="30000" dirty="0"/>
                        <a:t>22 </a:t>
                      </a:r>
                      <a:r>
                        <a:rPr lang="en-US" sz="1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Universe expands 10</a:t>
                      </a:r>
                      <a:r>
                        <a:rPr lang="en-US" sz="1400" baseline="30000" dirty="0"/>
                        <a:t>26</a:t>
                      </a:r>
                      <a:r>
                        <a:rPr lang="en-US" sz="1400" dirty="0"/>
                        <a:t>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744608"/>
                  </a:ext>
                </a:extLst>
              </a:tr>
              <a:tr h="6725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Primordial nucleosynthesis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3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~3x10</a:t>
                      </a:r>
                      <a:r>
                        <a:rPr lang="en-US" sz="1400" baseline="30000" dirty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10</a:t>
                      </a:r>
                      <a:r>
                        <a:rPr lang="en-US" sz="1400" baseline="30000" dirty="0"/>
                        <a:t>9</a:t>
                      </a:r>
                      <a:r>
                        <a:rPr lang="en-US" sz="1400" dirty="0"/>
                        <a:t>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H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sz="1400" dirty="0" err="1"/>
                        <a:t>He</a:t>
                      </a:r>
                      <a:r>
                        <a:rPr lang="en-US" sz="1400" dirty="0"/>
                        <a:t> fusion</a:t>
                      </a:r>
                    </a:p>
                    <a:p>
                      <a:r>
                        <a:rPr lang="en-US" sz="1400" dirty="0"/>
                        <a:t>76%-H, 24%-He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35549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r>
                        <a:rPr lang="en-US" sz="1400" dirty="0"/>
                        <a:t>Matter domination starts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47 </a:t>
                      </a:r>
                      <a:r>
                        <a:rPr lang="en-US" sz="1400" dirty="0" err="1"/>
                        <a:t>kyr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3300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8.9x10</a:t>
                      </a:r>
                      <a:r>
                        <a:rPr lang="en-US" sz="1400" baseline="30000" dirty="0"/>
                        <a:t>-20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Gravity of matter overtakes gravity of photons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92277"/>
                  </a:ext>
                </a:extLst>
              </a:tr>
              <a:tr h="507770">
                <a:tc>
                  <a:txBody>
                    <a:bodyPr/>
                    <a:lstStyle/>
                    <a:p>
                      <a:r>
                        <a:rPr lang="en-US" sz="1400" dirty="0"/>
                        <a:t>Decoupling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370 </a:t>
                      </a:r>
                      <a:r>
                        <a:rPr lang="en-US" sz="1400" dirty="0" err="1"/>
                        <a:t>ky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3.3x10</a:t>
                      </a:r>
                      <a:r>
                        <a:rPr lang="en-US" sz="1400" baseline="30000" dirty="0"/>
                        <a:t>-21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Universe becomes transparent</a:t>
                      </a:r>
                    </a:p>
                    <a:p>
                      <a:r>
                        <a:rPr lang="en-US" sz="1400" dirty="0"/>
                        <a:t>Beginning of ‘dark age’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242108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First stars and galaxies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200 </a:t>
                      </a:r>
                      <a:r>
                        <a:rPr lang="en-US" sz="1400" dirty="0" err="1"/>
                        <a:t>Myr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1.0x10</a:t>
                      </a:r>
                      <a:r>
                        <a:rPr lang="en-US" sz="1400" baseline="30000" dirty="0"/>
                        <a:t>-26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40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End of ‘dark age’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07306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r>
                        <a:rPr lang="en-US" sz="1400" dirty="0"/>
                        <a:t>Reionization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200 </a:t>
                      </a:r>
                      <a:r>
                        <a:rPr lang="en-US" sz="1400" dirty="0" err="1"/>
                        <a:t>Myr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1.0x10</a:t>
                      </a:r>
                      <a:r>
                        <a:rPr lang="en-US" sz="1400" baseline="30000" dirty="0"/>
                        <a:t>-26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40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Interstellar hydrogen becomes ionized </a:t>
                      </a:r>
                      <a:r>
                        <a:rPr lang="en-US" sz="1400"/>
                        <a:t>from quasar’s UV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127071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Dark energy domination starts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9.6 </a:t>
                      </a:r>
                      <a:r>
                        <a:rPr lang="en-US" sz="1400" dirty="0" err="1"/>
                        <a:t>Gyr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1.3x10</a:t>
                      </a:r>
                      <a:r>
                        <a:rPr lang="en-US" sz="1400" baseline="30000" dirty="0"/>
                        <a:t>-29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3.79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Gravity of dark energy overtakes gravity of matter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059665"/>
                  </a:ext>
                </a:extLst>
              </a:tr>
              <a:tr h="507770">
                <a:tc>
                  <a:txBody>
                    <a:bodyPr/>
                    <a:lstStyle/>
                    <a:p>
                      <a:r>
                        <a:rPr lang="en-US" sz="1400" dirty="0"/>
                        <a:t>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13.8 </a:t>
                      </a:r>
                      <a:r>
                        <a:rPr lang="en-US" sz="1400" dirty="0" err="1"/>
                        <a:t>Gyr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9.2x10</a:t>
                      </a:r>
                      <a:r>
                        <a:rPr lang="en-US" sz="1400" baseline="30000" dirty="0"/>
                        <a:t>-30</a:t>
                      </a:r>
                    </a:p>
                    <a:p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2.73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52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5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FB3D6E-8DA8-5848-828C-57AC19395A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5181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Modifications to Hubble’s law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due to the gravity of: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9DDC3-6189-AF44-AD76-B4E0D9BF43E8}"/>
              </a:ext>
            </a:extLst>
          </p:cNvPr>
          <p:cNvSpPr txBox="1"/>
          <p:nvPr/>
        </p:nvSpPr>
        <p:spPr>
          <a:xfrm>
            <a:off x="1143000" y="1295400"/>
            <a:ext cx="7293022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romanLcParenBoth"/>
            </a:pPr>
            <a:r>
              <a:rPr lang="en-US" dirty="0">
                <a:solidFill>
                  <a:srgbClr val="FFFF00"/>
                </a:solidFill>
              </a:rPr>
              <a:t>Regular (</a:t>
            </a:r>
            <a:r>
              <a:rPr lang="en-US" dirty="0" err="1">
                <a:solidFill>
                  <a:srgbClr val="FFFF00"/>
                </a:solidFill>
              </a:rPr>
              <a:t>barionic</a:t>
            </a:r>
            <a:r>
              <a:rPr lang="en-US" dirty="0">
                <a:solidFill>
                  <a:srgbClr val="FFFF00"/>
                </a:solidFill>
              </a:rPr>
              <a:t>) matter (5% total)</a:t>
            </a:r>
          </a:p>
          <a:p>
            <a:r>
              <a:rPr lang="en-US" sz="2200" i="1" dirty="0">
                <a:solidFill>
                  <a:srgbClr val="66FFFF"/>
                </a:solidFill>
              </a:rPr>
              <a:t>          - stars (0.3%)</a:t>
            </a:r>
          </a:p>
          <a:p>
            <a:r>
              <a:rPr lang="en-US" sz="2200" i="1" dirty="0">
                <a:solidFill>
                  <a:srgbClr val="66FFFF"/>
                </a:solidFill>
              </a:rPr>
              <a:t>          - interstellar </a:t>
            </a:r>
            <a:r>
              <a:rPr lang="en-US" sz="2200" i="1" dirty="0" err="1">
                <a:solidFill>
                  <a:srgbClr val="66FFFF"/>
                </a:solidFill>
              </a:rPr>
              <a:t>gas&amp;dust</a:t>
            </a:r>
            <a:r>
              <a:rPr lang="en-US" sz="2200" i="1" dirty="0">
                <a:solidFill>
                  <a:srgbClr val="66FFFF"/>
                </a:solidFill>
              </a:rPr>
              <a:t> (0.2%)</a:t>
            </a:r>
          </a:p>
          <a:p>
            <a:r>
              <a:rPr lang="en-US" sz="2200" i="1" dirty="0">
                <a:solidFill>
                  <a:srgbClr val="66FFFF"/>
                </a:solidFill>
              </a:rPr>
              <a:t>          - intergalactic gas (4.5%)</a:t>
            </a:r>
          </a:p>
          <a:p>
            <a:r>
              <a:rPr lang="en-US" dirty="0">
                <a:solidFill>
                  <a:srgbClr val="FF85FF"/>
                </a:solidFill>
              </a:rPr>
              <a:t>       </a:t>
            </a:r>
            <a:r>
              <a:rPr lang="en-US" sz="1800" dirty="0">
                <a:solidFill>
                  <a:srgbClr val="FF85FF"/>
                </a:solidFill>
              </a:rPr>
              <a:t>Only a small portion of regular matter is stars!</a:t>
            </a:r>
          </a:p>
          <a:p>
            <a:pPr marL="514350" indent="-514350">
              <a:buAutoNum type="romanLcParenBoth"/>
            </a:pPr>
            <a:r>
              <a:rPr lang="en-US" dirty="0">
                <a:solidFill>
                  <a:srgbClr val="FFFF00"/>
                </a:solidFill>
              </a:rPr>
              <a:t>Dark matter (27%)</a:t>
            </a:r>
          </a:p>
          <a:p>
            <a:r>
              <a:rPr lang="en-US" dirty="0"/>
              <a:t>          </a:t>
            </a:r>
            <a:r>
              <a:rPr lang="en-US" sz="1800" b="0" dirty="0">
                <a:solidFill>
                  <a:srgbClr val="FF85FF"/>
                </a:solidFill>
              </a:rPr>
              <a:t>Most dark matter is in the halos of galaxies</a:t>
            </a:r>
          </a:p>
          <a:p>
            <a:r>
              <a:rPr lang="en-US" sz="1800" b="0" dirty="0">
                <a:solidFill>
                  <a:srgbClr val="FF85FF"/>
                </a:solidFill>
              </a:rPr>
              <a:t>             Must consist of heavy particles</a:t>
            </a:r>
          </a:p>
          <a:p>
            <a:r>
              <a:rPr lang="en-US" sz="1800" b="0" dirty="0">
                <a:solidFill>
                  <a:srgbClr val="FF85FF"/>
                </a:solidFill>
              </a:rPr>
              <a:t>                 (“=cold”, required by the speed of structure formation)</a:t>
            </a:r>
          </a:p>
          <a:p>
            <a:pPr marL="514350" indent="-514350">
              <a:buAutoNum type="romanLcParenBoth"/>
            </a:pPr>
            <a:r>
              <a:rPr lang="en-US" dirty="0">
                <a:solidFill>
                  <a:srgbClr val="FFFF00"/>
                </a:solidFill>
              </a:rPr>
              <a:t>Dark energy (cosmological constant, 68%)</a:t>
            </a:r>
            <a:endParaRPr lang="en-US" sz="1800" dirty="0">
              <a:solidFill>
                <a:srgbClr val="FFFF00"/>
              </a:solidFill>
            </a:endParaRPr>
          </a:p>
          <a:p>
            <a:r>
              <a:rPr lang="en-US" sz="1800" b="0" dirty="0"/>
              <a:t>            </a:t>
            </a:r>
            <a:r>
              <a:rPr lang="en-US" sz="1800" b="0" dirty="0">
                <a:solidFill>
                  <a:srgbClr val="FF85FF"/>
                </a:solidFill>
              </a:rPr>
              <a:t>Makes the Universe accelerate</a:t>
            </a:r>
          </a:p>
          <a:p>
            <a:r>
              <a:rPr lang="en-US" sz="1800" b="0" dirty="0">
                <a:solidFill>
                  <a:srgbClr val="FF85FF"/>
                </a:solidFill>
              </a:rPr>
              <a:t>            GR says: amount not changing (=cosmological constant)</a:t>
            </a:r>
          </a:p>
          <a:p>
            <a:r>
              <a:rPr lang="en-US" sz="1800" b="0" dirty="0">
                <a:solidFill>
                  <a:srgbClr val="FF85FF"/>
                </a:solidFill>
              </a:rPr>
              <a:t>            Effect </a:t>
            </a:r>
            <a:r>
              <a:rPr lang="en-US" sz="1800" b="0" dirty="0" err="1">
                <a:solidFill>
                  <a:srgbClr val="FF85FF"/>
                </a:solidFill>
              </a:rPr>
              <a:t>insigficant</a:t>
            </a:r>
            <a:r>
              <a:rPr lang="en-US" sz="1800" b="0" dirty="0">
                <a:solidFill>
                  <a:srgbClr val="FF85FF"/>
                </a:solidFill>
              </a:rPr>
              <a:t> in early universe, taking over gravity only after z&lt;1.</a:t>
            </a:r>
          </a:p>
        </p:txBody>
      </p:sp>
    </p:spTree>
    <p:extLst>
      <p:ext uri="{BB962C8B-B14F-4D97-AF65-F5344CB8AC3E}">
        <p14:creationId xmlns:p14="http://schemas.microsoft.com/office/powerpoint/2010/main" val="250537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5503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8417</TotalTime>
  <Words>2147</Words>
  <Application>Microsoft Macintosh PowerPoint</Application>
  <PresentationFormat>On-screen Show (4:3)</PresentationFormat>
  <Paragraphs>712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Symbol</vt:lpstr>
      <vt:lpstr>Times</vt:lpstr>
      <vt:lpstr>Blank Presentation</vt:lpstr>
      <vt:lpstr>Setup:</vt:lpstr>
      <vt:lpstr>Review questions coming …</vt:lpstr>
      <vt:lpstr>Review question 4</vt:lpstr>
      <vt:lpstr>Review question 5</vt:lpstr>
      <vt:lpstr>Review question 6</vt:lpstr>
      <vt:lpstr>Review question 7</vt:lpstr>
      <vt:lpstr>PowerPoint Presentation</vt:lpstr>
      <vt:lpstr>Modifications to Hubble’s law due to the gravity of:</vt:lpstr>
      <vt:lpstr>Questions coming …</vt:lpstr>
      <vt:lpstr>Question 8</vt:lpstr>
      <vt:lpstr>Question 9</vt:lpstr>
      <vt:lpstr>PowerPoint Presentation</vt:lpstr>
      <vt:lpstr>Questions coming …</vt:lpstr>
      <vt:lpstr>Question 10</vt:lpstr>
      <vt:lpstr>Dark matter in galaxies</vt:lpstr>
      <vt:lpstr>Question 11</vt:lpstr>
      <vt:lpstr>Rotation curve of the Galaxy</vt:lpstr>
      <vt:lpstr>More gravitational lensing</vt:lpstr>
      <vt:lpstr>Explain gravitational lensing</vt:lpstr>
      <vt:lpstr>Questions coming …</vt:lpstr>
      <vt:lpstr>Question 12</vt:lpstr>
      <vt:lpstr>PowerPoint Presentation</vt:lpstr>
      <vt:lpstr>Will the Universe continue to expand forever?</vt:lpstr>
      <vt:lpstr>Questions coming …</vt:lpstr>
      <vt:lpstr>Question 13</vt:lpstr>
      <vt:lpstr>Question 14</vt:lpstr>
      <vt:lpstr>Question 15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Redshift</dc:title>
  <cp:lastModifiedBy>Tibor Torma</cp:lastModifiedBy>
  <cp:revision>211</cp:revision>
  <dcterms:modified xsi:type="dcterms:W3CDTF">2025-11-20T02:31:38Z</dcterms:modified>
</cp:coreProperties>
</file>