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90" r:id="rId2"/>
    <p:sldId id="471" r:id="rId3"/>
    <p:sldId id="591" r:id="rId4"/>
    <p:sldId id="592" r:id="rId5"/>
    <p:sldId id="593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72" r:id="rId14"/>
    <p:sldId id="468" r:id="rId15"/>
    <p:sldId id="469" r:id="rId16"/>
    <p:sldId id="4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FF"/>
    <a:srgbClr val="FF85FF"/>
    <a:srgbClr val="FF0000"/>
    <a:srgbClr val="FFFF00"/>
    <a:srgbClr val="5F5F5F"/>
    <a:srgbClr val="777777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1701"/>
  </p:normalViewPr>
  <p:slideViewPr>
    <p:cSldViewPr>
      <p:cViewPr varScale="1">
        <p:scale>
          <a:sx n="117" d="100"/>
          <a:sy n="117" d="100"/>
        </p:scale>
        <p:origin x="1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AD851-13B4-7046-9FAA-BFEA003DE0AE}" type="datetimeFigureOut">
              <a:rPr lang="en-US"/>
              <a:pPr>
                <a:defRPr/>
              </a:pPr>
              <a:t>11/12/25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69A67-F9C1-2E43-B62A-15741476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691BA13-03A6-1F4C-84AE-4049632990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1FCCA22-2042-1740-ABFF-A64F6D9DDEF3}" type="slidenum">
              <a:rPr lang="en-US" altLang="x-none" sz="1200" b="0"/>
              <a:pPr/>
              <a:t>10</a:t>
            </a:fld>
            <a:endParaRPr lang="en-US" altLang="x-none" sz="1200" b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67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BF59492-1080-E149-BA2C-E4B3F786AB36}" type="slidenum">
              <a:rPr lang="en-US" altLang="x-none" sz="1200" b="0"/>
              <a:pPr/>
              <a:t>11</a:t>
            </a:fld>
            <a:endParaRPr lang="en-US" altLang="x-none" sz="1200" b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89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631AF40-05F9-4047-80E4-8BA4F820ED0E}" type="slidenum">
              <a:rPr lang="en-US" altLang="x-none" sz="1200" b="0"/>
              <a:pPr/>
              <a:t>12</a:t>
            </a:fld>
            <a:endParaRPr lang="en-US" altLang="x-none" sz="1200" b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97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50C6607-C6EE-BF4C-AA97-59E4360912D8}" type="slidenum">
              <a:rPr lang="en-US" altLang="x-none" sz="1200" b="0"/>
              <a:pPr/>
              <a:t>14</a:t>
            </a:fld>
            <a:endParaRPr lang="en-US" altLang="x-none" sz="1200" b="0"/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927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1EC3461-9404-A141-8BDF-FDE746AF1880}" type="slidenum">
              <a:rPr lang="en-US" altLang="x-none" sz="1200" b="0"/>
              <a:pPr/>
              <a:t>15</a:t>
            </a:fld>
            <a:endParaRPr lang="en-US" altLang="x-none" sz="1200" b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94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C0F080D-BB65-9345-A8C5-F461699EE2FF}" type="slidenum">
              <a:rPr lang="en-US" altLang="x-none" sz="1200" b="0"/>
              <a:pPr/>
              <a:t>16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32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BA13-03A6-1F4C-84AE-404963299008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3023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9C4B1AB-843D-9C4F-991E-40CA9B0C3AE1}" type="slidenum">
              <a:rPr lang="en-US" altLang="x-none" sz="1200" b="0"/>
              <a:pPr/>
              <a:t>3</a:t>
            </a:fld>
            <a:endParaRPr lang="en-US" altLang="x-none" sz="1200" b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86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67201AA-4D38-7240-B3C4-8E00FBA1144A}" type="slidenum">
              <a:rPr lang="en-US" altLang="x-none" sz="1200" b="0"/>
              <a:pPr/>
              <a:t>4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23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67201AA-4D38-7240-B3C4-8E00FBA1144A}" type="slidenum">
              <a:rPr lang="en-US" altLang="x-none" sz="1200" b="0"/>
              <a:pPr/>
              <a:t>5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1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6385578-CF20-264F-95E5-3ABDD55B706A}" type="slidenum">
              <a:rPr lang="en-US" altLang="x-none" sz="1200" b="0"/>
              <a:pPr/>
              <a:t>6</a:t>
            </a:fld>
            <a:endParaRPr lang="en-US" altLang="x-none" sz="1200" b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51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8023E6C-2B50-9645-897A-C137AE4345AD}" type="slidenum">
              <a:rPr lang="en-US" altLang="x-none" sz="1200" b="0"/>
              <a:pPr/>
              <a:t>7</a:t>
            </a:fld>
            <a:endParaRPr lang="en-US" altLang="x-none" sz="1200" b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5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9C4B1AB-843D-9C4F-991E-40CA9B0C3AE1}" type="slidenum">
              <a:rPr lang="en-US" altLang="x-none" sz="1200" b="0"/>
              <a:pPr/>
              <a:t>8</a:t>
            </a:fld>
            <a:endParaRPr lang="en-US" altLang="x-none" sz="1200" b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57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67201AA-4D38-7240-B3C4-8E00FBA1144A}" type="slidenum">
              <a:rPr lang="en-US" altLang="x-none" sz="1200" b="0"/>
              <a:pPr/>
              <a:t>9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49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A6A-0F6A-4748-BB06-172A13F0D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7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3DD-2C4D-C84D-8855-3FAF27BD4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5A7-9C5B-2842-9E80-4523778022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64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33-F7D9-1044-8EFE-320C6A4F67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F72-D1A0-F04E-8E26-AFA706F285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84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6F0-0412-494A-A26F-85B9026D85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2015-0BFD-994F-A77B-B1C1065BE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1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73-C06F-974D-803F-81886EA992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CAB1-D570-0C45-8CA0-56A4AC5E419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3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18FD-9D85-4144-A63A-2FDA865E89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0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5DE-C0A0-A34D-A766-DA2EA9B279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4D11A8-98B6-1545-B292-4F7D0ED37F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086"/>
            <a:ext cx="6336748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Galaxy evolution, </a:t>
            </a:r>
            <a:r>
              <a:rPr lang="en-US" altLang="en-US" sz="2000" dirty="0"/>
              <a:t>Chapter 21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627-647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chemeClr val="accent6"/>
                </a:solidFill>
              </a:rPr>
              <a:t>(A superficial reading will suffice)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3630D-1894-1148-B0ED-FE7408E9D3F0}"/>
              </a:ext>
            </a:extLst>
          </p:cNvPr>
          <p:cNvSpPr txBox="1"/>
          <p:nvPr/>
        </p:nvSpPr>
        <p:spPr>
          <a:xfrm>
            <a:off x="2668003" y="2871118"/>
            <a:ext cx="4275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Test 3 is coming up on Friday!!</a:t>
            </a:r>
          </a:p>
          <a:p>
            <a:pPr algn="ctr"/>
            <a:r>
              <a:rPr lang="en-US" sz="2000" i="1" dirty="0">
                <a:highlight>
                  <a:srgbClr val="FFFF00"/>
                </a:highlight>
              </a:rPr>
              <a:t>(Hubble’s law from Oct. 8 is included.)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property of a Cepheid variable is related to its absolute brightness?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The spectral type.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The length of the period.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The size (diameter).</a:t>
            </a:r>
            <a:r>
              <a:rPr lang="en-US" altLang="x-none" sz="1800" dirty="0"/>
              <a:t> 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 surface temperature.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 redshift of spectral lines.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5126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5133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5134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5137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5139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5140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1235981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animBg="1"/>
      <p:bldP spid="175109" grpId="0" animBg="1"/>
      <p:bldP spid="175110" grpId="0"/>
      <p:bldP spid="175110" grpId="1"/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 animBg="1"/>
      <p:bldP spid="175117" grpId="0" animBg="1"/>
      <p:bldP spid="175118" grpId="0" animBg="1"/>
      <p:bldP spid="175119" grpId="0" animBg="1"/>
      <p:bldP spid="175120" grpId="0" animBg="1"/>
      <p:bldP spid="175121" grpId="0" animBg="1"/>
      <p:bldP spid="175122" grpId="0" animBg="1"/>
      <p:bldP spid="175123" grpId="0" animBg="1"/>
      <p:bldP spid="175124" grpId="0" animBg="1"/>
      <p:bldP spid="175125" grpId="0" animBg="1"/>
      <p:bldP spid="175126" grpId="0" animBg="1"/>
      <p:bldP spid="175127" grpId="0" animBg="1"/>
      <p:bldP spid="175128" grpId="0" animBg="1"/>
      <p:bldP spid="175129" grpId="0" animBg="1"/>
      <p:bldP spid="175130" grpId="0" animBg="1"/>
      <p:bldP spid="175131" grpId="0" animBg="1"/>
      <p:bldP spid="175132" grpId="0" animBg="1"/>
      <p:bldP spid="175133" grpId="0" animBg="1"/>
      <p:bldP spid="175134" grpId="0" animBg="1"/>
      <p:bldP spid="175135" grpId="0" animBg="1"/>
      <p:bldP spid="175136" grpId="0" animBg="1"/>
      <p:bldP spid="175137" grpId="0" animBg="1"/>
      <p:bldP spid="175138" grpId="0" animBg="1"/>
      <p:bldP spid="175139" grpId="0" animBg="1"/>
      <p:bldP spid="175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6858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Which method is most accurate to determine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	the distance to neighboring galaxies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	(such as the Andromeda Galaxy)?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Parallax.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Cepheids.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Using the HRD.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Redshift.</a:t>
            </a:r>
            <a:endParaRPr lang="en-US" altLang="x-none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Radar.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62484762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2700"/>
            <a:ext cx="317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1009650"/>
            <a:ext cx="558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 </a:t>
            </a:r>
            <a:r>
              <a:rPr lang="en-US" altLang="x-none" sz="2400" b="0">
                <a:solidFill>
                  <a:srgbClr val="FFFF00"/>
                </a:solidFill>
              </a:rPr>
              <a:t>         </a:t>
            </a:r>
            <a:r>
              <a:rPr lang="en-US" altLang="x-none" sz="2400" b="0">
                <a:solidFill>
                  <a:srgbClr val="66FFFF"/>
                </a:solidFill>
              </a:rPr>
              <a:t>As far as we see the galaxies!</a:t>
            </a:r>
            <a:endParaRPr lang="en-US" altLang="x-none" sz="24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A type-Ia supernova at 14 billion 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 (“other end” of the universe)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 would  be +24 mg in brightness,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 easily visible with a professional telescope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4290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159125" y="6477000"/>
            <a:ext cx="260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NGC2841 (40 Mly)</a:t>
            </a:r>
            <a:endParaRPr lang="en-US" altLang="x-none" sz="2400" b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9175" y="49530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CGCG089 (200 Mly)</a:t>
            </a:r>
            <a:endParaRPr lang="en-US" altLang="x-none" sz="2400" b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84150" y="4176713"/>
            <a:ext cx="2976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But …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it takes a few centuries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 to see a type-Ia SN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 any particular galaxy</a:t>
            </a:r>
            <a:endParaRPr lang="en-US" altLang="x-none" sz="2400" b="0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5715000" cy="609600"/>
          </a:xfrm>
        </p:spPr>
        <p:txBody>
          <a:bodyPr/>
          <a:lstStyle/>
          <a:p>
            <a:r>
              <a:rPr lang="en-US" altLang="x-none" sz="2400" b="1">
                <a:solidFill>
                  <a:srgbClr val="FF0000"/>
                </a:solidFill>
              </a:rPr>
              <a:t>How far does the SN method reach?</a:t>
            </a:r>
            <a:endParaRPr lang="en-US" altLang="x-none"/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-7938" y="12700"/>
            <a:ext cx="9151938" cy="46196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>
                <a:solidFill>
                  <a:schemeClr val="bg1"/>
                </a:solidFill>
              </a:rPr>
              <a:t>Distance to far-away galaxies: using Type-Ia SNe</a:t>
            </a:r>
          </a:p>
        </p:txBody>
      </p:sp>
    </p:spTree>
    <p:extLst>
      <p:ext uri="{BB962C8B-B14F-4D97-AF65-F5344CB8AC3E}">
        <p14:creationId xmlns:p14="http://schemas.microsoft.com/office/powerpoint/2010/main" val="963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9C62B-FD35-3A48-AE83-F7BE7EE696AF}"/>
              </a:ext>
            </a:extLst>
          </p:cNvPr>
          <p:cNvSpPr txBox="1"/>
          <p:nvPr/>
        </p:nvSpPr>
        <p:spPr>
          <a:xfrm>
            <a:off x="49988" y="76200"/>
            <a:ext cx="4523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this work?</a:t>
            </a:r>
          </a:p>
          <a:p>
            <a:r>
              <a:rPr lang="en-US" dirty="0">
                <a:solidFill>
                  <a:srgbClr val="FFFF00"/>
                </a:solidFill>
              </a:rPr>
              <a:t>   - the ‘standard candle’ method.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50D17-B7BC-A147-9A56-A358434B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700"/>
            <a:ext cx="2286000" cy="340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96F65-BC1E-954E-9A42-1639123F73EA}"/>
              </a:ext>
            </a:extLst>
          </p:cNvPr>
          <p:cNvSpPr txBox="1"/>
          <p:nvPr/>
        </p:nvSpPr>
        <p:spPr>
          <a:xfrm>
            <a:off x="457200" y="864455"/>
            <a:ext cx="4346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1. Measure brightness ‘m’ in maximum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2. All Type-</a:t>
            </a:r>
            <a:r>
              <a:rPr lang="en-US" sz="2000" i="1" dirty="0" err="1">
                <a:solidFill>
                  <a:schemeClr val="bg1"/>
                </a:solidFill>
              </a:rPr>
              <a:t>Ia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SN’e</a:t>
            </a:r>
            <a:r>
              <a:rPr lang="en-US" sz="2000" i="1" dirty="0">
                <a:solidFill>
                  <a:schemeClr val="bg1"/>
                </a:solidFill>
              </a:rPr>
              <a:t> have M = -19.3mg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3. Distance modulus </a:t>
            </a:r>
            <a:r>
              <a:rPr lang="en-US" sz="2000" i="1" dirty="0">
                <a:solidFill>
                  <a:schemeClr val="bg1"/>
                </a:solidFill>
                <a:latin typeface="Symbol" pitchFamily="2" charset="2"/>
              </a:rPr>
              <a:t>D </a:t>
            </a:r>
            <a:r>
              <a:rPr lang="en-US" sz="2000" i="1" dirty="0">
                <a:solidFill>
                  <a:schemeClr val="bg1"/>
                </a:solidFill>
              </a:rPr>
              <a:t>= m-M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4. Convert to distance d = </a:t>
            </a:r>
            <a:r>
              <a:rPr lang="en-US" altLang="en-US" sz="2000" i="1" dirty="0">
                <a:solidFill>
                  <a:schemeClr val="bg1"/>
                </a:solidFill>
              </a:rPr>
              <a:t>10</a:t>
            </a:r>
            <a:r>
              <a:rPr lang="en-US" altLang="en-US" sz="2000" i="1" baseline="30000" dirty="0">
                <a:solidFill>
                  <a:schemeClr val="bg1"/>
                </a:solidFill>
                <a:latin typeface="Symbol" pitchFamily="2" charset="2"/>
              </a:rPr>
              <a:t>D/5+1</a:t>
            </a:r>
            <a:r>
              <a:rPr lang="en-US" sz="2000" i="1" dirty="0">
                <a:solidFill>
                  <a:schemeClr val="bg1"/>
                </a:solidFill>
              </a:rPr>
              <a:t> [pc]</a:t>
            </a:r>
            <a:r>
              <a:rPr lang="en-US" sz="2000" i="1" baseline="30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3D90C-A575-E448-BCC1-AE85EFF16858}"/>
              </a:ext>
            </a:extLst>
          </p:cNvPr>
          <p:cNvSpPr txBox="1"/>
          <p:nvPr/>
        </p:nvSpPr>
        <p:spPr>
          <a:xfrm>
            <a:off x="856850" y="45464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23E47-1E85-2446-9F05-95D375D82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2966"/>
            <a:ext cx="9144000" cy="3453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6D2F85-B248-0E4E-9A90-E97E8DB50155}"/>
              </a:ext>
            </a:extLst>
          </p:cNvPr>
          <p:cNvSpPr txBox="1"/>
          <p:nvPr/>
        </p:nvSpPr>
        <p:spPr>
          <a:xfrm>
            <a:off x="49988" y="2515227"/>
            <a:ext cx="664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you know it is Type-</a:t>
            </a:r>
            <a:r>
              <a:rPr lang="en-US" dirty="0" err="1">
                <a:solidFill>
                  <a:srgbClr val="FF0000"/>
                </a:solidFill>
              </a:rPr>
              <a:t>Ia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r>
              <a:rPr lang="en-US" dirty="0">
                <a:solidFill>
                  <a:srgbClr val="FFFF00"/>
                </a:solidFill>
              </a:rPr>
              <a:t>   - all Type-</a:t>
            </a:r>
            <a:r>
              <a:rPr lang="en-US" dirty="0" err="1">
                <a:solidFill>
                  <a:srgbClr val="FFFF00"/>
                </a:solidFill>
              </a:rPr>
              <a:t>Ia’s</a:t>
            </a:r>
            <a:r>
              <a:rPr lang="en-US" dirty="0">
                <a:solidFill>
                  <a:srgbClr val="FFFF00"/>
                </a:solidFill>
              </a:rPr>
              <a:t> have a similar-shaped light curve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CD9C5EEC-A52B-B643-B6D9-563C4EBA2E22}"/>
              </a:ext>
            </a:extLst>
          </p:cNvPr>
          <p:cNvCxnSpPr>
            <a:cxnSpLocks/>
          </p:cNvCxnSpPr>
          <p:nvPr/>
        </p:nvCxnSpPr>
        <p:spPr bwMode="auto">
          <a:xfrm>
            <a:off x="4753466" y="1068974"/>
            <a:ext cx="3628534" cy="960682"/>
          </a:xfrm>
          <a:prstGeom prst="bentConnector3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39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114300" y="1231900"/>
            <a:ext cx="75438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Why are Type-</a:t>
            </a:r>
            <a:r>
              <a:rPr lang="en-US" altLang="x-none" sz="2400" dirty="0" err="1">
                <a:solidFill>
                  <a:schemeClr val="accent2"/>
                </a:solidFill>
              </a:rPr>
              <a:t>Ia</a:t>
            </a:r>
            <a:r>
              <a:rPr lang="en-US" altLang="x-none" sz="2400" dirty="0">
                <a:solidFill>
                  <a:schemeClr val="accent2"/>
                </a:solidFill>
              </a:rPr>
              <a:t> </a:t>
            </a:r>
            <a:r>
              <a:rPr lang="en-US" altLang="x-none" sz="2400" dirty="0" err="1">
                <a:solidFill>
                  <a:schemeClr val="accent2"/>
                </a:solidFill>
              </a:rPr>
              <a:t>SNe</a:t>
            </a:r>
            <a:r>
              <a:rPr lang="en-US" altLang="x-none" sz="2400" dirty="0">
                <a:solidFill>
                  <a:schemeClr val="accent2"/>
                </a:solidFill>
              </a:rPr>
              <a:t> useful to determine the distance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      to galaxies, other than the fact that they are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      bright? Because </a:t>
            </a:r>
            <a:r>
              <a:rPr lang="mr-IN" altLang="x-none" sz="2400" dirty="0">
                <a:solidFill>
                  <a:schemeClr val="accent2"/>
                </a:solidFill>
              </a:rPr>
              <a:t>…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they have a well-established period-luminosity relation.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their motion in the sky can be easily measured.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 </a:t>
            </a:r>
            <a:r>
              <a:rPr lang="en-US" altLang="x-none" sz="2400" dirty="0">
                <a:solidFill>
                  <a:srgbClr val="FF0000"/>
                </a:solidFill>
              </a:rPr>
              <a:t>they all have the same absolute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their parallaxes can be easily measured.</a:t>
            </a:r>
            <a:endParaRPr lang="en-US" altLang="x-none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their redshift is easy to measure.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68004977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  <p:bldP spid="1771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7162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Why are type-</a:t>
            </a:r>
            <a:r>
              <a:rPr lang="en-US" altLang="x-none" sz="2400" dirty="0" err="1">
                <a:solidFill>
                  <a:schemeClr val="accent2"/>
                </a:solidFill>
              </a:rPr>
              <a:t>Ia</a:t>
            </a:r>
            <a:r>
              <a:rPr lang="en-US" altLang="x-none" sz="2400" dirty="0">
                <a:solidFill>
                  <a:schemeClr val="accent2"/>
                </a:solidFill>
              </a:rPr>
              <a:t> supernovae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	important in astronomy?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Because they become black holes.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They produce all the heavy elements.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They can be used to measure the distance to extremely far-away galaxies.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They become pulsars, which allow a very precise measurement of their rotational period.</a:t>
            </a:r>
            <a:r>
              <a:rPr lang="en-US" altLang="x-none" sz="2400" b="0" dirty="0">
                <a:solidFill>
                  <a:srgbClr val="FF0000"/>
                </a:solidFill>
              </a:rPr>
              <a:t> 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They are the end stage of all not-too-heavy stars like the Sun.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9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9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9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08547116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nimBg="1"/>
      <p:bldP spid="179203" grpId="0" animBg="1"/>
      <p:bldP spid="179205" grpId="0" animBg="1"/>
      <p:bldP spid="179206" grpId="0"/>
      <p:bldP spid="179206" grpId="1"/>
      <p:bldP spid="179207" grpId="0" animBg="1"/>
      <p:bldP spid="179208" grpId="0" animBg="1"/>
      <p:bldP spid="179209" grpId="0" animBg="1"/>
      <p:bldP spid="179210" grpId="0" animBg="1"/>
      <p:bldP spid="179211" grpId="0" animBg="1"/>
      <p:bldP spid="179212" grpId="0" animBg="1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 animBg="1"/>
      <p:bldP spid="179219" grpId="0" animBg="1"/>
      <p:bldP spid="179220" grpId="0" animBg="1"/>
      <p:bldP spid="179221" grpId="0" animBg="1"/>
      <p:bldP spid="179222" grpId="0" animBg="1"/>
      <p:bldP spid="179223" grpId="0" animBg="1"/>
      <p:bldP spid="179224" grpId="0" animBg="1"/>
      <p:bldP spid="179225" grpId="0" animBg="1"/>
      <p:bldP spid="179226" grpId="0" animBg="1"/>
      <p:bldP spid="179227" grpId="0" animBg="1"/>
      <p:bldP spid="179228" grpId="0" animBg="1"/>
      <p:bldP spid="179229" grpId="0" animBg="1"/>
      <p:bldP spid="179230" grpId="0" animBg="1"/>
      <p:bldP spid="179231" grpId="0" animBg="1"/>
      <p:bldP spid="179232" grpId="0" animBg="1"/>
      <p:bldP spid="179233" grpId="0" animBg="1"/>
      <p:bldP spid="179234" grpId="0" animBg="1"/>
      <p:bldP spid="1792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7006-FB89-C649-9D5B-0D836AA41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09" y="64700"/>
            <a:ext cx="3505200" cy="51389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Extragalactic 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F3849-8B85-A341-AD5B-8F9B951B5593}"/>
              </a:ext>
            </a:extLst>
          </p:cNvPr>
          <p:cNvSpPr txBox="1"/>
          <p:nvPr/>
        </p:nvSpPr>
        <p:spPr>
          <a:xfrm>
            <a:off x="-6706" y="548334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u="sng" dirty="0">
                <a:solidFill>
                  <a:schemeClr val="bg1"/>
                </a:solidFill>
              </a:rPr>
              <a:t>Recall - inside the galaxy: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B36F2-8E32-1349-BF2F-749B31BD2D09}"/>
              </a:ext>
            </a:extLst>
          </p:cNvPr>
          <p:cNvSpPr txBox="1"/>
          <p:nvPr/>
        </p:nvSpPr>
        <p:spPr>
          <a:xfrm>
            <a:off x="12192" y="948444"/>
            <a:ext cx="4774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3300"/>
                </a:solidFill>
              </a:rPr>
              <a:t>   1 - Parallax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      Works mainly in ‘our side’ of the Galaxy only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      Robust: not affected by interstellar dust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49785-23DC-C648-BC23-F5D6EBE15A83}"/>
              </a:ext>
            </a:extLst>
          </p:cNvPr>
          <p:cNvSpPr txBox="1"/>
          <p:nvPr/>
        </p:nvSpPr>
        <p:spPr>
          <a:xfrm>
            <a:off x="12192" y="1885940"/>
            <a:ext cx="7468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   </a:t>
            </a:r>
            <a:r>
              <a:rPr lang="en-US" sz="2000" b="0" dirty="0">
                <a:solidFill>
                  <a:srgbClr val="FF3300"/>
                </a:solidFill>
              </a:rPr>
              <a:t>2 - Main sequence fitting of clusters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      </a:t>
            </a:r>
            <a:r>
              <a:rPr lang="en-US" sz="2000" b="0" i="1" dirty="0">
                <a:solidFill>
                  <a:schemeClr val="bg1"/>
                </a:solidFill>
              </a:rPr>
              <a:t>Must correct for interstellar extinction (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±</a:t>
            </a:r>
            <a:r>
              <a:rPr lang="en-US" sz="2000" b="0" i="1" dirty="0">
                <a:solidFill>
                  <a:schemeClr val="bg1"/>
                </a:solidFill>
              </a:rPr>
              <a:t>20% error)</a:t>
            </a:r>
          </a:p>
          <a:p>
            <a:r>
              <a:rPr lang="en-US" sz="2000" b="0" i="1" dirty="0">
                <a:solidFill>
                  <a:schemeClr val="bg1"/>
                </a:solidFill>
              </a:rPr>
              <a:t>      Uses ‘standard candle’ method with main sequence as the ‘candles’</a:t>
            </a:r>
            <a:endParaRPr lang="en-US" sz="2000" b="0" i="1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D1C8F6A6-9AE2-A84F-9516-334FB05B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18" y="9191"/>
            <a:ext cx="1680382" cy="321845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197FFFD-59D8-8940-A7A9-2CE1A799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18" y="3223709"/>
            <a:ext cx="1680382" cy="36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A62508-9377-D340-B6DF-BBAD1426DEEF}"/>
              </a:ext>
            </a:extLst>
          </p:cNvPr>
          <p:cNvSpPr txBox="1"/>
          <p:nvPr/>
        </p:nvSpPr>
        <p:spPr>
          <a:xfrm>
            <a:off x="28226" y="4904007"/>
            <a:ext cx="42617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u="sng" dirty="0">
                <a:solidFill>
                  <a:schemeClr val="bg1"/>
                </a:solidFill>
              </a:rPr>
              <a:t>Outside the Galaxy:</a:t>
            </a:r>
          </a:p>
          <a:p>
            <a:r>
              <a:rPr lang="en-US" sz="1800" b="0" dirty="0">
                <a:solidFill>
                  <a:srgbClr val="FF3300"/>
                </a:solidFill>
              </a:rPr>
              <a:t>   1 - Cepheids (within 100 </a:t>
            </a:r>
            <a:r>
              <a:rPr lang="en-US" sz="1800" b="0" dirty="0" err="1">
                <a:solidFill>
                  <a:srgbClr val="FF3300"/>
                </a:solidFill>
              </a:rPr>
              <a:t>Mpc</a:t>
            </a:r>
            <a:r>
              <a:rPr lang="en-US" sz="1800" b="0" dirty="0">
                <a:solidFill>
                  <a:srgbClr val="FF3300"/>
                </a:solidFill>
              </a:rPr>
              <a:t>)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</a:t>
            </a:r>
            <a:r>
              <a:rPr lang="en-US" sz="1800" b="0" dirty="0">
                <a:solidFill>
                  <a:srgbClr val="FF3300"/>
                </a:solidFill>
              </a:rPr>
              <a:t>2 - Hubble’s curve (beyond 20 </a:t>
            </a:r>
            <a:r>
              <a:rPr lang="en-US" sz="1800" b="0" dirty="0" err="1">
                <a:solidFill>
                  <a:srgbClr val="FF3300"/>
                </a:solidFill>
              </a:rPr>
              <a:t>Mpc</a:t>
            </a:r>
            <a:r>
              <a:rPr lang="en-US" sz="1800" b="0" dirty="0">
                <a:solidFill>
                  <a:srgbClr val="FF3300"/>
                </a:solidFill>
              </a:rPr>
              <a:t>)</a:t>
            </a:r>
          </a:p>
          <a:p>
            <a:r>
              <a:rPr lang="en-US" sz="1800" b="0" dirty="0">
                <a:solidFill>
                  <a:srgbClr val="FF3300"/>
                </a:solidFill>
              </a:rPr>
              <a:t>   3 - Type </a:t>
            </a:r>
            <a:r>
              <a:rPr lang="en-US" sz="1800" b="0" dirty="0" err="1">
                <a:solidFill>
                  <a:srgbClr val="FF3300"/>
                </a:solidFill>
              </a:rPr>
              <a:t>Ia</a:t>
            </a:r>
            <a:r>
              <a:rPr lang="en-US" sz="1800" b="0" dirty="0">
                <a:solidFill>
                  <a:srgbClr val="FF3300"/>
                </a:solidFill>
              </a:rPr>
              <a:t> SN (everywhere but few SN’s)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62F23-CB5F-D544-9B7A-240546694C14}"/>
              </a:ext>
            </a:extLst>
          </p:cNvPr>
          <p:cNvSpPr txBox="1"/>
          <p:nvPr/>
        </p:nvSpPr>
        <p:spPr>
          <a:xfrm>
            <a:off x="7696200" y="304800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12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 [pc] = 1/</a:t>
            </a:r>
            <a:r>
              <a:rPr lang="en-US" altLang="x-none" sz="12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2" charset="2"/>
              </a:rPr>
              <a:t>p</a:t>
            </a:r>
            <a:r>
              <a:rPr lang="en-US" altLang="x-none" sz="12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[as]</a:t>
            </a:r>
            <a:endParaRPr lang="en-US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7E494-A2C7-6346-A9DE-65B69E469F25}"/>
              </a:ext>
            </a:extLst>
          </p:cNvPr>
          <p:cNvSpPr txBox="1"/>
          <p:nvPr/>
        </p:nvSpPr>
        <p:spPr>
          <a:xfrm>
            <a:off x="1066800" y="2840976"/>
            <a:ext cx="38587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</a:rPr>
              <a:t>Recall: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Determine M of the standard candle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Determine m from observation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Correct m for interstellar extinction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Distance modulus </a:t>
            </a:r>
            <a:r>
              <a:rPr lang="en-US" sz="1800" b="0" i="1" dirty="0">
                <a:solidFill>
                  <a:schemeClr val="bg1"/>
                </a:solidFill>
                <a:latin typeface="Symbol" pitchFamily="2" charset="2"/>
              </a:rPr>
              <a:t>D</a:t>
            </a:r>
            <a:r>
              <a:rPr lang="en-US" sz="1800" b="0" i="1" dirty="0">
                <a:solidFill>
                  <a:schemeClr val="bg1"/>
                </a:solidFill>
              </a:rPr>
              <a:t>=m-M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-    Convert to distance d=</a:t>
            </a:r>
            <a:r>
              <a:rPr lang="en-US" altLang="en-US" sz="1800" b="0" i="1" dirty="0">
                <a:solidFill>
                  <a:schemeClr val="bg1"/>
                </a:solidFill>
              </a:rPr>
              <a:t>10</a:t>
            </a:r>
            <a:r>
              <a:rPr lang="en-US" altLang="en-US" sz="1800" b="0" i="1" baseline="30000" dirty="0">
                <a:solidFill>
                  <a:schemeClr val="bg1"/>
                </a:solidFill>
                <a:latin typeface="Symbol" pitchFamily="2" charset="2"/>
              </a:rPr>
              <a:t>D/5+1</a:t>
            </a:r>
            <a:r>
              <a:rPr lang="en-US" sz="1800" b="0" i="1" dirty="0">
                <a:solidFill>
                  <a:schemeClr val="bg1"/>
                </a:solidFill>
              </a:rPr>
              <a:t>[pc]</a:t>
            </a:r>
            <a:r>
              <a:rPr lang="en-US" sz="1800" b="0" i="1" baseline="300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CFCC0B-030E-D34D-984A-B54CA19D038A}"/>
              </a:ext>
            </a:extLst>
          </p:cNvPr>
          <p:cNvSpPr/>
          <p:nvPr/>
        </p:nvSpPr>
        <p:spPr bwMode="auto">
          <a:xfrm>
            <a:off x="7458822" y="3183290"/>
            <a:ext cx="1680382" cy="1183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1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3062" name="Text Box 1030"/>
          <p:cNvSpPr txBox="1">
            <a:spLocks noChangeArrowheads="1"/>
          </p:cNvSpPr>
          <p:nvPr/>
        </p:nvSpPr>
        <p:spPr bwMode="auto">
          <a:xfrm>
            <a:off x="1447800" y="1447800"/>
            <a:ext cx="5105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Which method is used most often to determine distances to galaxies farther than 20 </a:t>
            </a:r>
            <a:r>
              <a:rPr lang="en-US" altLang="x-none" sz="2400" dirty="0" err="1">
                <a:solidFill>
                  <a:schemeClr val="accent2"/>
                </a:solidFill>
              </a:rPr>
              <a:t>Mpc</a:t>
            </a:r>
            <a:r>
              <a:rPr lang="en-US" altLang="x-none" sz="2400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Main sequence fitting.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Parallax.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Cepheids.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D</a:t>
            </a:r>
            <a:r>
              <a:rPr lang="en-US" altLang="x-none" sz="2400" b="0" dirty="0">
                <a:solidFill>
                  <a:srgbClr val="FF0000"/>
                </a:solidFill>
              </a:rPr>
              <a:t>	</a:t>
            </a:r>
            <a:r>
              <a:rPr lang="en-US" altLang="x-none" sz="2400" dirty="0">
                <a:solidFill>
                  <a:srgbClr val="FF0000"/>
                </a:solidFill>
              </a:rPr>
              <a:t>Using Hubble’s law.</a:t>
            </a:r>
            <a:endParaRPr lang="en-US" altLang="x-non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Type-</a:t>
            </a:r>
            <a:r>
              <a:rPr lang="en-US" altLang="x-none" sz="2400" dirty="0" err="1"/>
              <a:t>Ia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SNe</a:t>
            </a:r>
            <a:r>
              <a:rPr lang="en-US" altLang="x-none" sz="2400" dirty="0"/>
              <a:t>.</a:t>
            </a: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3065" name="Text Box 10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3066" name="Text Box 10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3067" name="Text Box 10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3068" name="Text Box 103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3069" name="Text Box 103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3070" name="Text Box 103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3071" name="Text Box 103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3072" name="Text Box 1040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3073" name="Text Box 104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3074" name="Text Box 104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3075" name="Text Box 104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3076" name="Text Box 104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3077" name="Text Box 104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3078" name="Text Box 104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3079" name="Text Box 104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3080" name="Text Box 104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3081" name="Text Box 104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3082" name="Text Box 1050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3083" name="Text Box 105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3084" name="Text Box 105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3085" name="Text Box 105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3086" name="Text Box 105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3087" name="Text Box 105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3088" name="Text Box 105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3089" name="Text Box 105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3090" name="Text Box 105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3091" name="Text Box 105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3092" name="Text Box 1060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74020335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1" grpId="0" animBg="1"/>
      <p:bldP spid="173062" grpId="0"/>
      <p:bldP spid="173062" grpId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  <p:bldP spid="173083" grpId="0" animBg="1"/>
      <p:bldP spid="173084" grpId="0" animBg="1"/>
      <p:bldP spid="173085" grpId="0" animBg="1"/>
      <p:bldP spid="173086" grpId="0" animBg="1"/>
      <p:bldP spid="173087" grpId="0" animBg="1"/>
      <p:bldP spid="173088" grpId="0" animBg="1"/>
      <p:bldP spid="173089" grpId="0" animBg="1"/>
      <p:bldP spid="173090" grpId="0" animBg="1"/>
      <p:bldP spid="173091" grpId="0" animBg="1"/>
      <p:bldP spid="1730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3062" name="Text Box 1030"/>
          <p:cNvSpPr txBox="1">
            <a:spLocks noChangeArrowheads="1"/>
          </p:cNvSpPr>
          <p:nvPr/>
        </p:nvSpPr>
        <p:spPr bwMode="auto">
          <a:xfrm>
            <a:off x="0" y="135483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the ‘standard candle’ method for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determination of distances?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Measure the speed of motion of a star in the sky and calculate the distance from this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Measure the color of a star and read off its distance from the HRD.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Measure the size of the parallax circle (or ellipse) in the sky and its reciprocal tells the distance.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Measure the absolute magnitude (M) for an object whose apparent magnitude (m) we know, then calculate the distance.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E</a:t>
            </a:r>
            <a:r>
              <a:rPr lang="en-US" altLang="x-none" sz="2400" b="0" dirty="0">
                <a:solidFill>
                  <a:srgbClr val="FF0000"/>
                </a:solidFill>
              </a:rPr>
              <a:t>	</a:t>
            </a:r>
            <a:r>
              <a:rPr lang="en-US" altLang="x-none" sz="2400" dirty="0">
                <a:solidFill>
                  <a:srgbClr val="FF0000"/>
                </a:solidFill>
              </a:rPr>
              <a:t>Measure the apparent magnitude (m) for an object whose absolute magnitude (M) we know, then calculate the distance.</a:t>
            </a: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3065" name="Text Box 10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3066" name="Text Box 10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3067" name="Text Box 10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3068" name="Text Box 103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3069" name="Text Box 103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3070" name="Text Box 103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3071" name="Text Box 103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3072" name="Text Box 1040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3073" name="Text Box 104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3074" name="Text Box 104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3075" name="Text Box 104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3076" name="Text Box 104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3077" name="Text Box 104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3078" name="Text Box 104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3079" name="Text Box 104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3080" name="Text Box 104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3081" name="Text Box 104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3082" name="Text Box 1050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3083" name="Text Box 105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3084" name="Text Box 105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3085" name="Text Box 105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3086" name="Text Box 105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3087" name="Text Box 105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3088" name="Text Box 105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3089" name="Text Box 105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3090" name="Text Box 105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3091" name="Text Box 105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0103091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1" grpId="0" animBg="1"/>
      <p:bldP spid="173062" grpId="0"/>
      <p:bldP spid="173062" grpId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  <p:bldP spid="173083" grpId="0" animBg="1"/>
      <p:bldP spid="173084" grpId="0" animBg="1"/>
      <p:bldP spid="173085" grpId="0" animBg="1"/>
      <p:bldP spid="173086" grpId="0" animBg="1"/>
      <p:bldP spid="173087" grpId="0" animBg="1"/>
      <p:bldP spid="173088" grpId="0" animBg="1"/>
      <p:bldP spid="173089" grpId="0" animBg="1"/>
      <p:bldP spid="173090" grpId="0" animBg="1"/>
      <p:bldP spid="1730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 sz="2800" b="1">
                <a:solidFill>
                  <a:schemeClr val="tx1"/>
                </a:solidFill>
              </a:rPr>
              <a:t>Cepheids</a:t>
            </a:r>
            <a:endParaRPr lang="en-US" altLang="x-none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2263" y="730250"/>
            <a:ext cx="3325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Cepheids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   pulsating variables</a:t>
            </a:r>
            <a:endParaRPr lang="en-US" altLang="x-none" sz="2400" b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0"/>
            <a:ext cx="530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3810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-7938" y="1676400"/>
            <a:ext cx="3849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66FFFF"/>
                </a:solidFill>
              </a:rPr>
              <a:t>Period-brightness relationship</a:t>
            </a:r>
          </a:p>
          <a:p>
            <a:pPr>
              <a:spcBef>
                <a:spcPct val="0"/>
              </a:spcBef>
            </a:pPr>
            <a:r>
              <a:rPr lang="en-US" altLang="x-none" sz="2400" b="0">
                <a:solidFill>
                  <a:srgbClr val="66FFFF"/>
                </a:solidFill>
              </a:rPr>
              <a:t> period - easy to observe</a:t>
            </a:r>
          </a:p>
          <a:p>
            <a:pPr>
              <a:spcBef>
                <a:spcPct val="0"/>
              </a:spcBef>
            </a:pPr>
            <a:r>
              <a:rPr lang="en-US" altLang="x-none" sz="2400" b="0">
                <a:solidFill>
                  <a:srgbClr val="66FFFF"/>
                </a:solidFill>
              </a:rPr>
              <a:t> read off brightness 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66FFFF"/>
                </a:solidFill>
              </a:rPr>
              <a:t>                         get distance</a:t>
            </a:r>
            <a:endParaRPr lang="en-US" altLang="x-none" sz="2400" b="0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84150" y="6003925"/>
            <a:ext cx="3425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Works for the neighboring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galaxies.</a:t>
            </a:r>
            <a:endParaRPr lang="en-US" altLang="x-none" sz="2400" b="0"/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0" y="-4763"/>
            <a:ext cx="9151938" cy="46196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chemeClr val="bg1"/>
                </a:solidFill>
              </a:rPr>
              <a:t>Distance to galaxies within ~ 100 million light years: using Cepheids</a:t>
            </a:r>
          </a:p>
        </p:txBody>
      </p:sp>
    </p:spTree>
    <p:extLst>
      <p:ext uri="{BB962C8B-B14F-4D97-AF65-F5344CB8AC3E}">
        <p14:creationId xmlns:p14="http://schemas.microsoft.com/office/powerpoint/2010/main" val="111225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06775"/>
            <a:ext cx="4267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0525" y="152400"/>
            <a:ext cx="844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Measure the distance to the Andromeda Galaxy using Cepheids</a:t>
            </a:r>
            <a:endParaRPr lang="en-US" altLang="x-none" sz="240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986338" y="838200"/>
            <a:ext cx="4022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chemeClr val="bg1"/>
                </a:solidFill>
              </a:rPr>
              <a:t>• </a:t>
            </a:r>
            <a:r>
              <a:rPr lang="en-US" altLang="x-none" sz="2400" i="1">
                <a:solidFill>
                  <a:schemeClr val="bg1"/>
                </a:solidFill>
              </a:rPr>
              <a:t>Cepheids are</a:t>
            </a:r>
            <a:endParaRPr lang="en-US" altLang="x-none" sz="2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    very bright pulsating variables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• Period of pulsation is related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    to absolute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• Measure apparent brightness ==&gt;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    deduce distance</a:t>
            </a:r>
            <a:endParaRPr lang="en-US" altLang="x-none" sz="2400">
              <a:solidFill>
                <a:schemeClr val="bg1"/>
              </a:solidFill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6200" y="3886200"/>
            <a:ext cx="4464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i="1">
                <a:solidFill>
                  <a:srgbClr val="FF3300"/>
                </a:solidFill>
              </a:rPr>
              <a:t>Example:  Cepheids in M31</a:t>
            </a:r>
            <a:endParaRPr lang="en-US" altLang="x-none" sz="20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Read off period (3.2 days for this one)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Read off absolute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    (1000 solar = -2.5 mg for this one)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Measure apparent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     (21.5 mg for this one)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Distance modulus is 24 mg, distance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       600,000 pc = 2 million light years</a:t>
            </a:r>
            <a:endParaRPr lang="en-US" altLang="x-none" sz="2400"/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2819400"/>
            <a:ext cx="1219200" cy="533400"/>
          </a:xfrm>
        </p:spPr>
        <p:txBody>
          <a:bodyPr/>
          <a:lstStyle/>
          <a:p>
            <a:r>
              <a:rPr lang="en-US" altLang="x-none" sz="800"/>
              <a:t>The Cepheid method</a:t>
            </a:r>
            <a:endParaRPr lang="en-US" altLang="x-none"/>
          </a:p>
        </p:txBody>
      </p:sp>
      <p:pic>
        <p:nvPicPr>
          <p:cNvPr id="17415" name="Picture 8" descr="CepheidPerLumR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7244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24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3062" name="Text Box 1030"/>
          <p:cNvSpPr txBox="1">
            <a:spLocks noChangeArrowheads="1"/>
          </p:cNvSpPr>
          <p:nvPr/>
        </p:nvSpPr>
        <p:spPr bwMode="auto">
          <a:xfrm>
            <a:off x="1447800" y="1447800"/>
            <a:ext cx="5105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a Cepheid?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A meteor shower.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A planet.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A galaxy.</a:t>
            </a:r>
            <a:endParaRPr lang="en-US" altLang="x-none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A comet.</a:t>
            </a: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3065" name="Text Box 10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3066" name="Text Box 10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3067" name="Text Box 10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3068" name="Text Box 103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3069" name="Text Box 103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3070" name="Text Box 103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3071" name="Text Box 103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3072" name="Text Box 1040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3073" name="Text Box 104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3074" name="Text Box 104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3075" name="Text Box 104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3076" name="Text Box 104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3077" name="Text Box 104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3078" name="Text Box 104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3079" name="Text Box 104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3080" name="Text Box 104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3081" name="Text Box 104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3082" name="Text Box 1050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3083" name="Text Box 105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3084" name="Text Box 105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3085" name="Text Box 105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3086" name="Text Box 105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3087" name="Text Box 105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3088" name="Text Box 105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3089" name="Text Box 105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3090" name="Text Box 105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3091" name="Text Box 105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3092" name="Text Box 1060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6835326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1" grpId="0" animBg="1"/>
      <p:bldP spid="173062" grpId="0"/>
      <p:bldP spid="173062" grpId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  <p:bldP spid="173083" grpId="0" animBg="1"/>
      <p:bldP spid="173084" grpId="0" animBg="1"/>
      <p:bldP spid="173085" grpId="0" animBg="1"/>
      <p:bldP spid="173086" grpId="0" animBg="1"/>
      <p:bldP spid="173087" grpId="0" animBg="1"/>
      <p:bldP spid="173088" grpId="0" animBg="1"/>
      <p:bldP spid="173089" grpId="0" animBg="1"/>
      <p:bldP spid="173090" grpId="0" animBg="1"/>
      <p:bldP spid="173091" grpId="0" animBg="1"/>
      <p:bldP spid="17309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1363</Words>
  <Application>Microsoft Macintosh PowerPoint</Application>
  <PresentationFormat>On-screen Show (4:3)</PresentationFormat>
  <Paragraphs>401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PingFang SC</vt:lpstr>
      <vt:lpstr>Arial</vt:lpstr>
      <vt:lpstr>Symbol</vt:lpstr>
      <vt:lpstr>Times</vt:lpstr>
      <vt:lpstr>Blank Presentation</vt:lpstr>
      <vt:lpstr>Setup:</vt:lpstr>
      <vt:lpstr>Extragalactic distances</vt:lpstr>
      <vt:lpstr>Questions coming …</vt:lpstr>
      <vt:lpstr>Question 4 </vt:lpstr>
      <vt:lpstr>Question 5 </vt:lpstr>
      <vt:lpstr>Cepheids</vt:lpstr>
      <vt:lpstr>The Cepheid method</vt:lpstr>
      <vt:lpstr>Questions coming …</vt:lpstr>
      <vt:lpstr>Question 6 </vt:lpstr>
      <vt:lpstr>Question 7 </vt:lpstr>
      <vt:lpstr>Question 8</vt:lpstr>
      <vt:lpstr>How far does the SN method reach?</vt:lpstr>
      <vt:lpstr>PowerPoint Presentation</vt:lpstr>
      <vt:lpstr>Questions coming …</vt:lpstr>
      <vt:lpstr>Question 9</vt:lpstr>
      <vt:lpstr>Question 10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</dc:title>
  <cp:lastModifiedBy>Tibor Torma</cp:lastModifiedBy>
  <cp:revision>137</cp:revision>
  <dcterms:modified xsi:type="dcterms:W3CDTF">2025-11-13T04:08:41Z</dcterms:modified>
</cp:coreProperties>
</file>