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0" r:id="rId2"/>
    <p:sldId id="356" r:id="rId3"/>
    <p:sldId id="370" r:id="rId4"/>
    <p:sldId id="376" r:id="rId5"/>
    <p:sldId id="378" r:id="rId6"/>
    <p:sldId id="379" r:id="rId7"/>
    <p:sldId id="380" r:id="rId8"/>
    <p:sldId id="359" r:id="rId9"/>
    <p:sldId id="360" r:id="rId10"/>
    <p:sldId id="362" r:id="rId11"/>
    <p:sldId id="371" r:id="rId12"/>
    <p:sldId id="372" r:id="rId13"/>
    <p:sldId id="374" r:id="rId14"/>
    <p:sldId id="37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0"/>
    <p:restoredTop sz="97752"/>
  </p:normalViewPr>
  <p:slideViewPr>
    <p:cSldViewPr>
      <p:cViewPr varScale="1">
        <p:scale>
          <a:sx n="128" d="100"/>
          <a:sy n="128" d="100"/>
        </p:scale>
        <p:origin x="21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C34FFD-6A4D-7741-B670-48480ECB9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B8CD1-3822-C941-AF89-97BFC8F5AF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43991DA-0B61-E44C-A1F2-756396F18DC2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C5B47-F045-0E4C-99B2-41D2027B03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2478D-3B40-344C-8B70-B4E3AABD57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DB5003-631E-DD4F-A638-665193530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55369C-E86D-454F-92EE-4EDD207B23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1E197BC-228F-E44B-B3B7-028499C704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065325D-6B04-D246-B6C7-3C16753852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E68BC58-27CB-1049-BBB1-63269952E3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D425262-3F3A-AF49-94C9-89DA3C55FC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CE61E246-8EBE-2C47-8A2B-918829672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E8C0FC1-3F50-234A-8C05-64B14362A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7C5A398-8C99-4541-85EE-1C8A5E116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DC1945D-912D-FE4B-9626-16CE20EE9BE6}" type="slidenum">
              <a:rPr lang="en-US" altLang="en-US" sz="1200" b="0" smtClean="0"/>
              <a:pPr/>
              <a:t>10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0B60450-30AE-D047-8987-D330DE44A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A3965F8-AE77-4F48-9C3B-7A3F128D2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E6CB88A-01E0-9140-A22C-8387BF520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A31B009-5E3F-B343-A79F-DE6C4809B59E}" type="slidenum">
              <a:rPr lang="en-US" altLang="en-US" sz="1200" b="0" smtClean="0"/>
              <a:pPr/>
              <a:t>11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1C8C4C9-9FA5-7843-B1F6-CECB75369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45413AD-4693-D448-878B-D4D413EE7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EEF028E4-8E12-D941-BD4A-3E4BDDAA9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9A3D5FD-B360-AB41-BBBB-ABECAFCFE8F6}" type="slidenum">
              <a:rPr lang="en-US" altLang="en-US" sz="1200" b="0" smtClean="0"/>
              <a:pPr/>
              <a:t>12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0432707-D527-0243-BC65-3836520C9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FC8BA50-B4B0-8B45-8B67-92D86212E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2C519B2-7B32-6549-9A94-52F0C31EC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07A8E1-D3AE-7C49-B280-B89CE0958C43}" type="slidenum">
              <a:rPr lang="en-US" altLang="en-US" sz="1200" b="0" smtClean="0"/>
              <a:pPr/>
              <a:t>13</a:t>
            </a:fld>
            <a:endParaRPr lang="en-US" altLang="en-US" sz="1200" b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B0DE2DA-F3E3-B64D-A83E-58614FA31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1DC83E8-D68F-4C43-B16E-60E6D5992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C777526-AC2B-CA46-98AB-FA039322E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B76AA8E-37E5-EA4F-999F-FF0538DF58A7}" type="slidenum">
              <a:rPr lang="en-US" altLang="en-US" sz="1200" b="0" smtClean="0"/>
              <a:pPr/>
              <a:t>14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B230D66-C929-DC46-99C7-81F78F15E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71B1BDC-F611-6B40-95E2-560070F7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852AA18-077D-9E4C-9D54-59D9D69FA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778F032-8020-AB41-9564-68CF7E7D47DF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490158F-FD34-4946-9037-9D0D72D1A1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6077C38-34CE-114B-9FDC-CF56A883B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58112AE4-A3A9-7046-8AAE-1B7FCF816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2E5E0EC-F1E3-FD48-BC16-33C87604A8C5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1C1F698-036E-0C45-978C-A1ABAB8FF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8EE38D3-9DCC-5F47-8741-6E82D38A5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F9AAA1C-97B2-ED41-9FF7-AEEDC2F1A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FAD9F90-7AAA-FD42-976F-4AE6FBD48A5E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3DC4CE4-A7C3-9A46-8DF2-4979A5FAFD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EC3281-0EC8-1342-8FAE-04CA56B22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FCC51B22-598A-DE43-9050-E49B279DE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D787DDF-5C44-F341-8340-CAD0EEB285E5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E2FBE18-9B36-D64F-B08A-ACDE5BB4A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31E0EEE-AFC7-3A42-959E-D6C5C2FDF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7383A02D-2711-0E41-B606-0586CA017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AC10F20-58D5-2349-A9F6-E0121AF7D8B0}" type="slidenum">
              <a:rPr lang="en-US" altLang="en-US" sz="1200" b="0" smtClean="0"/>
              <a:pPr/>
              <a:t>6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7771820-2985-2D42-8561-6D01C37BD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EA2CA4-80C3-734C-B021-5466C146E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67D1AD0-D3AA-DF46-B986-9E7F0C4DF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71A7E60-9881-304A-BACF-69F6BA0552F1}" type="slidenum">
              <a:rPr lang="en-US" altLang="en-US" sz="1200" b="0" smtClean="0"/>
              <a:pPr/>
              <a:t>7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C7CE096-77D7-AC4A-8986-271E67E68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1307638-E6C8-DC4F-8898-A8C87D67C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974F09E6-36FC-AB4D-A877-BB3287775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D72E065-2CED-8146-8F60-CBA6D2A2E7C4}" type="slidenum">
              <a:rPr lang="en-US" altLang="en-US" sz="1200" b="0" smtClean="0"/>
              <a:pPr/>
              <a:t>8</a:t>
            </a:fld>
            <a:endParaRPr lang="en-US" altLang="en-US" sz="1200" b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8C64CE8-3498-2C4A-A561-84BC8C1BC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5ADBCC1-F814-7944-A417-F820A866C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B5303466-F448-4543-B60F-87757DAA9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43417F-184E-1144-AEF5-1D793DB342C6}" type="slidenum">
              <a:rPr lang="en-US" altLang="en-US" sz="1200" b="0" smtClean="0"/>
              <a:pPr/>
              <a:t>9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F546587-C800-CF41-AAE1-CF437DC57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9F25874-3745-8C46-A7F6-8C735A3E7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0EEEDE-359A-7442-BC0D-F88AF76BB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DBC78A-A9CA-6B40-AE94-2073E9C43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964B7-ECFA-4E4F-BA60-984E242FB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67B7-8A27-8E47-8D0E-0D946C3C7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0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E80A5-2918-954C-A95B-70553BCF6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15B7B0-4A3C-0C47-A911-F641CDE2E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F5E5C-BA61-674F-81A4-41BFB3C37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5A63-4272-6241-9AD5-7EB7246A0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78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9D7A1-003C-D849-B7BC-7F29A4CF6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5041D-484B-8E40-928A-8300A0186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6E81B-B9FC-A944-A0FC-2C01E9E95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A44E-6AED-2A45-928D-9293D9335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045CE9-FD2B-0543-AC1B-4784CC7F1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794C5-3B95-9F49-AE31-F5285C461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5C88E-F576-4B4F-AE26-4135838DE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34A0-1211-B64E-8FEC-0EDA28207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9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8A7CF-AF99-7C4D-8DCC-256254B22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53066-27D8-4642-B4D2-4F2EFC1A1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FF0132-52AF-F540-BF7D-126188A4B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392-31E1-3E42-85C3-7D4BC8A72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0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CEFF6-3203-A34C-BD48-B2D0ACA24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02711-8187-C947-945E-ED9D6F045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F07E8-C638-BE40-A493-AD23A258A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5A09-3075-B048-8DAD-D4E02C120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3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18EC24-1520-8C4B-8833-A5DF320F0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010465-B1AE-4E41-925C-DDA978052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132194-F0BE-0C4C-9F99-B1E40193D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0328-7B3E-8B4E-BEF7-AAEBDB30C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588F07-3B02-2349-A691-F5CC8ACE5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553D4A-A02F-B443-8D80-871807D74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D07825-4B58-EA4F-A49E-5DB66E838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255D-4942-4F40-904D-C85A9773D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3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3EE7F7-802B-B24A-A995-6B4D6C275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04817F-8556-194A-9FDE-162B2A99F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99B552-8931-804A-AD40-153D9376D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0677-16C4-9C45-9ABA-71140AF1F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CF9A0-B74B-0D47-9606-CB1B51DDA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AEC9A-B85C-F14F-B201-792062D20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D898F-DBE0-CB4E-B202-0B782A1DA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182-44AC-8640-8DBA-50C88E47F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36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1A19F-5462-8640-B058-D743C1657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B374A-7BB3-044B-88DC-E1CEBB8DF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FB064-EAA5-0B48-8C75-2ABE42685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1AE58-ED4F-2E4F-AD87-103C7B95E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5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072058-8474-414D-B20D-A3C4A56F3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BFD06C-84B8-284B-89E4-5C117C157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4F5C46-35DE-EF4D-95A6-942001EE1A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14F533-A07E-F749-A320-2ACA3F3EEF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2C71C7-C2CF-7448-B4BC-E2E824CDB9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954940A-D5C4-F54C-BB8A-3DB15CE94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086"/>
            <a:ext cx="6336748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Recall reading </a:t>
            </a:r>
            <a:r>
              <a:rPr lang="en-US" altLang="en-US" sz="2400" b="1" dirty="0">
                <a:solidFill>
                  <a:srgbClr val="00CC00"/>
                </a:solidFill>
              </a:rPr>
              <a:t>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Galaxies: ours and others, </a:t>
            </a:r>
            <a:r>
              <a:rPr lang="en-US" altLang="en-US" sz="2000" dirty="0"/>
              <a:t>Chapters 19-20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580-626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chemeClr val="accent6"/>
                </a:solidFill>
              </a:rPr>
              <a:t>(A superficial reading will suffice)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>
            <a:extLst>
              <a:ext uri="{FF2B5EF4-FFF2-40B4-BE49-F238E27FC236}">
                <a16:creationId xmlns:a16="http://schemas.microsoft.com/office/drawing/2014/main" id="{F5DBA9B2-6C42-2F4A-90EF-C239113D78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743200"/>
            <a:ext cx="1752600" cy="457200"/>
          </a:xfrm>
        </p:spPr>
        <p:txBody>
          <a:bodyPr/>
          <a:lstStyle/>
          <a:p>
            <a:r>
              <a:rPr lang="en-US" altLang="en-US" sz="900" b="1">
                <a:solidFill>
                  <a:schemeClr val="tx1"/>
                </a:solidFill>
              </a:rPr>
              <a:t>What are quasars?</a:t>
            </a:r>
          </a:p>
        </p:txBody>
      </p:sp>
      <p:sp>
        <p:nvSpPr>
          <p:cNvPr id="31747" name="Text Box 15">
            <a:extLst>
              <a:ext uri="{FF2B5EF4-FFF2-40B4-BE49-F238E27FC236}">
                <a16:creationId xmlns:a16="http://schemas.microsoft.com/office/drawing/2014/main" id="{DF1BFF42-3ADD-DE40-B167-157D5DC60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5638800"/>
            <a:ext cx="3616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If the black hole spins fast: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It will spit back some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 infalling gas along the axis.</a:t>
            </a:r>
          </a:p>
        </p:txBody>
      </p:sp>
      <p:sp>
        <p:nvSpPr>
          <p:cNvPr id="31748" name="Text Box 16">
            <a:extLst>
              <a:ext uri="{FF2B5EF4-FFF2-40B4-BE49-F238E27FC236}">
                <a16:creationId xmlns:a16="http://schemas.microsoft.com/office/drawing/2014/main" id="{5B46C343-4A3C-DE49-BA50-45F6B511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70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One more clue: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There are no quasars close to us (the closest is ~ 1 billion ly away)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The farther you look the younger the object (by billions of years, in this case)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Quasars are nuclei of young galaxies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                                           (with time they must </a:t>
            </a:r>
            <a:r>
              <a:rPr lang="ja-JP" altLang="en-US" sz="2000" b="0">
                <a:solidFill>
                  <a:srgbClr val="FFFF00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2000" b="0">
                <a:solidFill>
                  <a:srgbClr val="FFFF00"/>
                </a:solidFill>
              </a:rPr>
              <a:t>settle down</a:t>
            </a:r>
            <a:r>
              <a:rPr lang="ja-JP" altLang="en-US" sz="2000" b="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0">
                <a:solidFill>
                  <a:srgbClr val="FFFF00"/>
                </a:solidFill>
              </a:rPr>
              <a:t> to normal galactic nuclei)</a:t>
            </a:r>
            <a:endParaRPr lang="en-US" altLang="en-US" sz="2000" b="0">
              <a:solidFill>
                <a:srgbClr val="FFFF00"/>
              </a:solidFill>
            </a:endParaRPr>
          </a:p>
        </p:txBody>
      </p:sp>
      <p:pic>
        <p:nvPicPr>
          <p:cNvPr id="31749" name="Picture 17" descr="QuasarIllustration">
            <a:extLst>
              <a:ext uri="{FF2B5EF4-FFF2-40B4-BE49-F238E27FC236}">
                <a16:creationId xmlns:a16="http://schemas.microsoft.com/office/drawing/2014/main" id="{1AF707E3-93B3-0A44-B7DC-08783842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6388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4">
            <a:extLst>
              <a:ext uri="{FF2B5EF4-FFF2-40B4-BE49-F238E27FC236}">
                <a16:creationId xmlns:a16="http://schemas.microsoft.com/office/drawing/2014/main" id="{92E2855F-F42E-AD44-A26B-B6603187C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09825"/>
            <a:ext cx="40179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are quasars?</a:t>
            </a:r>
            <a:endParaRPr lang="en-US" altLang="en-US" sz="2400" b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Only one possible answer: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</a:t>
            </a:r>
            <a:r>
              <a:rPr lang="en-US" altLang="en-US" sz="2800" b="0">
                <a:solidFill>
                  <a:srgbClr val="66FFFF"/>
                </a:solidFill>
              </a:rPr>
              <a:t>Supermassive black holes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   with 1 to 10 solar mass worth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   of ISM falling on it yearly.</a:t>
            </a:r>
          </a:p>
        </p:txBody>
      </p:sp>
      <p:sp>
        <p:nvSpPr>
          <p:cNvPr id="31751" name="Text Box 18">
            <a:extLst>
              <a:ext uri="{FF2B5EF4-FFF2-40B4-BE49-F238E27FC236}">
                <a16:creationId xmlns:a16="http://schemas.microsoft.com/office/drawing/2014/main" id="{C6B51295-8887-2341-8D82-CD03960C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48200"/>
            <a:ext cx="350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Black hole mass: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           ~ 10 million solar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538ECDC-2700-9244-A140-F08EE77E4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>
            <a:extLst>
              <a:ext uri="{FF2B5EF4-FFF2-40B4-BE49-F238E27FC236}">
                <a16:creationId xmlns:a16="http://schemas.microsoft.com/office/drawing/2014/main" id="{C60A3017-DAB8-8541-B641-AC598B09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A85AEC64-4A64-E34D-A675-6D28724F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8DD6C521-AB56-9A47-A314-45EF6F574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270341" name="Text Box 5">
            <a:extLst>
              <a:ext uri="{FF2B5EF4-FFF2-40B4-BE49-F238E27FC236}">
                <a16:creationId xmlns:a16="http://schemas.microsoft.com/office/drawing/2014/main" id="{553582AA-3996-EB48-AE60-020C6266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70342" name="Text Box 6">
            <a:extLst>
              <a:ext uri="{FF2B5EF4-FFF2-40B4-BE49-F238E27FC236}">
                <a16:creationId xmlns:a16="http://schemas.microsoft.com/office/drawing/2014/main" id="{EB1F2F31-8460-E94B-A658-FAD1F395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6477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	What are quasars?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Stars that change their brightness.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One sort of supernova remnants.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	</a:t>
            </a:r>
            <a:r>
              <a:rPr lang="en-US" altLang="en-US" sz="2400" dirty="0">
                <a:solidFill>
                  <a:srgbClr val="FF0000"/>
                </a:solidFill>
              </a:rPr>
              <a:t>Active nuclei of young and distant galaxies.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400" dirty="0"/>
              <a:t>Planets where radiation is strong.</a:t>
            </a:r>
          </a:p>
        </p:txBody>
      </p:sp>
      <p:sp>
        <p:nvSpPr>
          <p:cNvPr id="270343" name="Text Box 7">
            <a:extLst>
              <a:ext uri="{FF2B5EF4-FFF2-40B4-BE49-F238E27FC236}">
                <a16:creationId xmlns:a16="http://schemas.microsoft.com/office/drawing/2014/main" id="{9D4EB232-F2DA-AA42-BD49-A42A138C9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70344" name="Text Box 8">
            <a:extLst>
              <a:ext uri="{FF2B5EF4-FFF2-40B4-BE49-F238E27FC236}">
                <a16:creationId xmlns:a16="http://schemas.microsoft.com/office/drawing/2014/main" id="{446C4060-9655-D245-A399-85073588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0345" name="Text Box 9">
            <a:extLst>
              <a:ext uri="{FF2B5EF4-FFF2-40B4-BE49-F238E27FC236}">
                <a16:creationId xmlns:a16="http://schemas.microsoft.com/office/drawing/2014/main" id="{61B0F92D-6141-3141-8EBE-D2906AFB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0346" name="Text Box 10">
            <a:extLst>
              <a:ext uri="{FF2B5EF4-FFF2-40B4-BE49-F238E27FC236}">
                <a16:creationId xmlns:a16="http://schemas.microsoft.com/office/drawing/2014/main" id="{212BB31F-8EF6-484A-BFD8-AA4F9CE8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0347" name="Text Box 11">
            <a:extLst>
              <a:ext uri="{FF2B5EF4-FFF2-40B4-BE49-F238E27FC236}">
                <a16:creationId xmlns:a16="http://schemas.microsoft.com/office/drawing/2014/main" id="{5A9AC956-53FB-D44B-8DEF-B04EE6E7C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70348" name="Text Box 12">
            <a:extLst>
              <a:ext uri="{FF2B5EF4-FFF2-40B4-BE49-F238E27FC236}">
                <a16:creationId xmlns:a16="http://schemas.microsoft.com/office/drawing/2014/main" id="{921FF7C9-2395-5F42-AF1E-51424099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70349" name="Text Box 13">
            <a:extLst>
              <a:ext uri="{FF2B5EF4-FFF2-40B4-BE49-F238E27FC236}">
                <a16:creationId xmlns:a16="http://schemas.microsoft.com/office/drawing/2014/main" id="{63ED981F-3A50-2E4C-AC5B-11AAA0C3E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70350" name="Text Box 14">
            <a:extLst>
              <a:ext uri="{FF2B5EF4-FFF2-40B4-BE49-F238E27FC236}">
                <a16:creationId xmlns:a16="http://schemas.microsoft.com/office/drawing/2014/main" id="{47EB26EC-981A-9249-BB0A-012AB72C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70351" name="Text Box 15">
            <a:extLst>
              <a:ext uri="{FF2B5EF4-FFF2-40B4-BE49-F238E27FC236}">
                <a16:creationId xmlns:a16="http://schemas.microsoft.com/office/drawing/2014/main" id="{EE09CBBC-DDAE-4F4E-92ED-C89C1504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0352" name="Text Box 16">
            <a:extLst>
              <a:ext uri="{FF2B5EF4-FFF2-40B4-BE49-F238E27FC236}">
                <a16:creationId xmlns:a16="http://schemas.microsoft.com/office/drawing/2014/main" id="{D3F935B8-2D08-6247-81B0-C0D4F2E33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0353" name="Text Box 17">
            <a:extLst>
              <a:ext uri="{FF2B5EF4-FFF2-40B4-BE49-F238E27FC236}">
                <a16:creationId xmlns:a16="http://schemas.microsoft.com/office/drawing/2014/main" id="{CDA296D0-AE6E-AE41-9C6C-CB2E3A9C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0354" name="Text Box 18">
            <a:extLst>
              <a:ext uri="{FF2B5EF4-FFF2-40B4-BE49-F238E27FC236}">
                <a16:creationId xmlns:a16="http://schemas.microsoft.com/office/drawing/2014/main" id="{80184BD2-6ED3-694D-BF63-55767466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0355" name="Text Box 19">
            <a:extLst>
              <a:ext uri="{FF2B5EF4-FFF2-40B4-BE49-F238E27FC236}">
                <a16:creationId xmlns:a16="http://schemas.microsoft.com/office/drawing/2014/main" id="{F58D3FF2-B5E2-7443-B3D0-03F4048C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0356" name="Text Box 20">
            <a:extLst>
              <a:ext uri="{FF2B5EF4-FFF2-40B4-BE49-F238E27FC236}">
                <a16:creationId xmlns:a16="http://schemas.microsoft.com/office/drawing/2014/main" id="{13908644-8A00-0642-8DE7-CB0B589D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0357" name="Text Box 21">
            <a:extLst>
              <a:ext uri="{FF2B5EF4-FFF2-40B4-BE49-F238E27FC236}">
                <a16:creationId xmlns:a16="http://schemas.microsoft.com/office/drawing/2014/main" id="{F8B584F0-9F1E-A247-9513-BB69F93A4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0358" name="Text Box 22">
            <a:extLst>
              <a:ext uri="{FF2B5EF4-FFF2-40B4-BE49-F238E27FC236}">
                <a16:creationId xmlns:a16="http://schemas.microsoft.com/office/drawing/2014/main" id="{DE68D618-221E-864B-9D9D-92F9163E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0359" name="Text Box 23">
            <a:extLst>
              <a:ext uri="{FF2B5EF4-FFF2-40B4-BE49-F238E27FC236}">
                <a16:creationId xmlns:a16="http://schemas.microsoft.com/office/drawing/2014/main" id="{3A72B1BF-C46B-B34C-B518-126C38126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0360" name="Text Box 24">
            <a:extLst>
              <a:ext uri="{FF2B5EF4-FFF2-40B4-BE49-F238E27FC236}">
                <a16:creationId xmlns:a16="http://schemas.microsoft.com/office/drawing/2014/main" id="{E9D4588E-72C0-8147-80ED-EBBC1AE0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0361" name="Text Box 25">
            <a:extLst>
              <a:ext uri="{FF2B5EF4-FFF2-40B4-BE49-F238E27FC236}">
                <a16:creationId xmlns:a16="http://schemas.microsoft.com/office/drawing/2014/main" id="{457967F6-62A5-F64D-A145-26C47E10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0362" name="Text Box 26">
            <a:extLst>
              <a:ext uri="{FF2B5EF4-FFF2-40B4-BE49-F238E27FC236}">
                <a16:creationId xmlns:a16="http://schemas.microsoft.com/office/drawing/2014/main" id="{25C264C2-0A30-2F43-818A-426A38B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0363" name="Text Box 27">
            <a:extLst>
              <a:ext uri="{FF2B5EF4-FFF2-40B4-BE49-F238E27FC236}">
                <a16:creationId xmlns:a16="http://schemas.microsoft.com/office/drawing/2014/main" id="{DBEA67C6-7B4B-A749-ABF6-D2C2EC3B7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0364" name="Text Box 28">
            <a:extLst>
              <a:ext uri="{FF2B5EF4-FFF2-40B4-BE49-F238E27FC236}">
                <a16:creationId xmlns:a16="http://schemas.microsoft.com/office/drawing/2014/main" id="{CBB2D1A7-33E2-044D-9945-AC127DD1E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0365" name="Text Box 29">
            <a:extLst>
              <a:ext uri="{FF2B5EF4-FFF2-40B4-BE49-F238E27FC236}">
                <a16:creationId xmlns:a16="http://schemas.microsoft.com/office/drawing/2014/main" id="{8A12472B-5D1D-D840-B73E-DDBF27B5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0366" name="Text Box 30">
            <a:extLst>
              <a:ext uri="{FF2B5EF4-FFF2-40B4-BE49-F238E27FC236}">
                <a16:creationId xmlns:a16="http://schemas.microsoft.com/office/drawing/2014/main" id="{6A2A7300-EF6B-3644-B49A-19960E97F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0367" name="Text Box 31">
            <a:extLst>
              <a:ext uri="{FF2B5EF4-FFF2-40B4-BE49-F238E27FC236}">
                <a16:creationId xmlns:a16="http://schemas.microsoft.com/office/drawing/2014/main" id="{1D9B5EB8-78BB-1346-8E7C-184CC47B1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0368" name="Text Box 32">
            <a:extLst>
              <a:ext uri="{FF2B5EF4-FFF2-40B4-BE49-F238E27FC236}">
                <a16:creationId xmlns:a16="http://schemas.microsoft.com/office/drawing/2014/main" id="{9F916AA8-015B-6E4F-96F2-038B44F3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0369" name="Text Box 33">
            <a:extLst>
              <a:ext uri="{FF2B5EF4-FFF2-40B4-BE49-F238E27FC236}">
                <a16:creationId xmlns:a16="http://schemas.microsoft.com/office/drawing/2014/main" id="{C8EAFF98-3B13-784C-9E12-062256CA3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0370" name="Text Box 34">
            <a:extLst>
              <a:ext uri="{FF2B5EF4-FFF2-40B4-BE49-F238E27FC236}">
                <a16:creationId xmlns:a16="http://schemas.microsoft.com/office/drawing/2014/main" id="{D0142B0C-6BB4-4748-8CD5-E1AA2CCB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0371" name="Text Box 35">
            <a:extLst>
              <a:ext uri="{FF2B5EF4-FFF2-40B4-BE49-F238E27FC236}">
                <a16:creationId xmlns:a16="http://schemas.microsoft.com/office/drawing/2014/main" id="{EA861DE3-F70C-324F-B187-6CA3AD74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0372" name="Text Box 36">
            <a:extLst>
              <a:ext uri="{FF2B5EF4-FFF2-40B4-BE49-F238E27FC236}">
                <a16:creationId xmlns:a16="http://schemas.microsoft.com/office/drawing/2014/main" id="{C8ED50DF-4599-D44E-8A99-D23495A4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39" grpId="0" animBg="1"/>
      <p:bldP spid="270341" grpId="0" animBg="1"/>
      <p:bldP spid="270342" grpId="0"/>
      <p:bldP spid="270342" grpId="1"/>
      <p:bldP spid="270343" grpId="0" animBg="1"/>
      <p:bldP spid="270344" grpId="0" animBg="1"/>
      <p:bldP spid="270345" grpId="0" animBg="1"/>
      <p:bldP spid="270346" grpId="0" animBg="1"/>
      <p:bldP spid="270347" grpId="0" animBg="1"/>
      <p:bldP spid="270348" grpId="0" animBg="1"/>
      <p:bldP spid="270349" grpId="0" animBg="1"/>
      <p:bldP spid="270350" grpId="0" animBg="1"/>
      <p:bldP spid="270351" grpId="0" animBg="1"/>
      <p:bldP spid="270352" grpId="0" animBg="1"/>
      <p:bldP spid="270353" grpId="0" animBg="1"/>
      <p:bldP spid="270354" grpId="0" animBg="1"/>
      <p:bldP spid="270355" grpId="0" animBg="1"/>
      <p:bldP spid="270356" grpId="0" animBg="1"/>
      <p:bldP spid="270357" grpId="0" animBg="1"/>
      <p:bldP spid="270358" grpId="0" animBg="1"/>
      <p:bldP spid="270359" grpId="0" animBg="1"/>
      <p:bldP spid="270360" grpId="0" animBg="1"/>
      <p:bldP spid="270361" grpId="0" animBg="1"/>
      <p:bldP spid="270362" grpId="0" animBg="1"/>
      <p:bldP spid="270363" grpId="0" animBg="1"/>
      <p:bldP spid="270364" grpId="0" animBg="1"/>
      <p:bldP spid="270365" grpId="0" animBg="1"/>
      <p:bldP spid="270366" grpId="0" animBg="1"/>
      <p:bldP spid="270367" grpId="0" animBg="1"/>
      <p:bldP spid="270368" grpId="0" animBg="1"/>
      <p:bldP spid="270369" grpId="0" animBg="1"/>
      <p:bldP spid="270370" grpId="0" animBg="1"/>
      <p:bldP spid="270371" grpId="0" animBg="1"/>
      <p:bldP spid="2703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>
            <a:extLst>
              <a:ext uri="{FF2B5EF4-FFF2-40B4-BE49-F238E27FC236}">
                <a16:creationId xmlns:a16="http://schemas.microsoft.com/office/drawing/2014/main" id="{B3A35F2B-552D-E04A-8277-5A4B4E34D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160039BF-5D33-064A-B3D6-8AE39B36D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667CCAF-FBC6-0046-829C-32122E017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274437" name="Text Box 5">
            <a:extLst>
              <a:ext uri="{FF2B5EF4-FFF2-40B4-BE49-F238E27FC236}">
                <a16:creationId xmlns:a16="http://schemas.microsoft.com/office/drawing/2014/main" id="{986749CE-BE6A-4446-BD94-7B9E8EC2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74438" name="Text Box 6">
            <a:extLst>
              <a:ext uri="{FF2B5EF4-FFF2-40B4-BE49-F238E27FC236}">
                <a16:creationId xmlns:a16="http://schemas.microsoft.com/office/drawing/2014/main" id="{D271A2CC-B610-B74D-AFCE-BE9D8075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8153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that quasars must be huge black holes?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Because they are invisible.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Because stars vanish around them.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Because their gravitational pull has been detected.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sz="2400" b="0" dirty="0">
                <a:solidFill>
                  <a:srgbClr val="FF0000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Because the amount of energy they radiate cannot be produced in any other object.</a:t>
            </a:r>
          </a:p>
        </p:txBody>
      </p:sp>
      <p:sp>
        <p:nvSpPr>
          <p:cNvPr id="274439" name="Text Box 7">
            <a:extLst>
              <a:ext uri="{FF2B5EF4-FFF2-40B4-BE49-F238E27FC236}">
                <a16:creationId xmlns:a16="http://schemas.microsoft.com/office/drawing/2014/main" id="{3F152296-0E67-9140-9BFC-7785D9790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74440" name="Text Box 8">
            <a:extLst>
              <a:ext uri="{FF2B5EF4-FFF2-40B4-BE49-F238E27FC236}">
                <a16:creationId xmlns:a16="http://schemas.microsoft.com/office/drawing/2014/main" id="{169984D5-AA74-B643-B5B2-CA6AF28A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4441" name="Text Box 9">
            <a:extLst>
              <a:ext uri="{FF2B5EF4-FFF2-40B4-BE49-F238E27FC236}">
                <a16:creationId xmlns:a16="http://schemas.microsoft.com/office/drawing/2014/main" id="{3E2D409C-00B7-B248-9D46-521944FFC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4442" name="Text Box 10">
            <a:extLst>
              <a:ext uri="{FF2B5EF4-FFF2-40B4-BE49-F238E27FC236}">
                <a16:creationId xmlns:a16="http://schemas.microsoft.com/office/drawing/2014/main" id="{24EE097D-9170-2A49-B361-BF3DF3DC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4443" name="Text Box 11">
            <a:extLst>
              <a:ext uri="{FF2B5EF4-FFF2-40B4-BE49-F238E27FC236}">
                <a16:creationId xmlns:a16="http://schemas.microsoft.com/office/drawing/2014/main" id="{E26516F0-13C0-AF40-9D4E-96B94D124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74444" name="Text Box 12">
            <a:extLst>
              <a:ext uri="{FF2B5EF4-FFF2-40B4-BE49-F238E27FC236}">
                <a16:creationId xmlns:a16="http://schemas.microsoft.com/office/drawing/2014/main" id="{73DBFBDD-F775-624E-9539-14A46482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74445" name="Text Box 13">
            <a:extLst>
              <a:ext uri="{FF2B5EF4-FFF2-40B4-BE49-F238E27FC236}">
                <a16:creationId xmlns:a16="http://schemas.microsoft.com/office/drawing/2014/main" id="{B96D6994-A271-D140-9406-5C4FB691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74446" name="Text Box 14">
            <a:extLst>
              <a:ext uri="{FF2B5EF4-FFF2-40B4-BE49-F238E27FC236}">
                <a16:creationId xmlns:a16="http://schemas.microsoft.com/office/drawing/2014/main" id="{6F09E899-49C6-8446-A1B2-04426890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74447" name="Text Box 15">
            <a:extLst>
              <a:ext uri="{FF2B5EF4-FFF2-40B4-BE49-F238E27FC236}">
                <a16:creationId xmlns:a16="http://schemas.microsoft.com/office/drawing/2014/main" id="{C0238242-B5B5-F54B-BF8D-5EF4E9B1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4448" name="Text Box 16">
            <a:extLst>
              <a:ext uri="{FF2B5EF4-FFF2-40B4-BE49-F238E27FC236}">
                <a16:creationId xmlns:a16="http://schemas.microsoft.com/office/drawing/2014/main" id="{21144507-EC0E-D84D-ADBD-79D07B79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4449" name="Text Box 17">
            <a:extLst>
              <a:ext uri="{FF2B5EF4-FFF2-40B4-BE49-F238E27FC236}">
                <a16:creationId xmlns:a16="http://schemas.microsoft.com/office/drawing/2014/main" id="{3E306611-FACC-324B-819E-2CB71B488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4450" name="Text Box 18">
            <a:extLst>
              <a:ext uri="{FF2B5EF4-FFF2-40B4-BE49-F238E27FC236}">
                <a16:creationId xmlns:a16="http://schemas.microsoft.com/office/drawing/2014/main" id="{DE03EB08-B006-0B4F-B113-D39F22F77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4451" name="Text Box 19">
            <a:extLst>
              <a:ext uri="{FF2B5EF4-FFF2-40B4-BE49-F238E27FC236}">
                <a16:creationId xmlns:a16="http://schemas.microsoft.com/office/drawing/2014/main" id="{7D182E18-7487-F546-84A9-E19E1E06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4452" name="Text Box 20">
            <a:extLst>
              <a:ext uri="{FF2B5EF4-FFF2-40B4-BE49-F238E27FC236}">
                <a16:creationId xmlns:a16="http://schemas.microsoft.com/office/drawing/2014/main" id="{46609089-C07A-894B-A0CD-ED0628E6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4453" name="Text Box 21">
            <a:extLst>
              <a:ext uri="{FF2B5EF4-FFF2-40B4-BE49-F238E27FC236}">
                <a16:creationId xmlns:a16="http://schemas.microsoft.com/office/drawing/2014/main" id="{B5CBB5B0-EC6E-2B46-AC16-E86A5CED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4454" name="Text Box 22">
            <a:extLst>
              <a:ext uri="{FF2B5EF4-FFF2-40B4-BE49-F238E27FC236}">
                <a16:creationId xmlns:a16="http://schemas.microsoft.com/office/drawing/2014/main" id="{C89E5961-CF95-B747-9B99-AAE084382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4455" name="Text Box 23">
            <a:extLst>
              <a:ext uri="{FF2B5EF4-FFF2-40B4-BE49-F238E27FC236}">
                <a16:creationId xmlns:a16="http://schemas.microsoft.com/office/drawing/2014/main" id="{687C4F24-8D70-A94E-8530-7669891A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4456" name="Text Box 24">
            <a:extLst>
              <a:ext uri="{FF2B5EF4-FFF2-40B4-BE49-F238E27FC236}">
                <a16:creationId xmlns:a16="http://schemas.microsoft.com/office/drawing/2014/main" id="{4AFA7A49-D94D-4343-8EAB-07AF89599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4457" name="Text Box 25">
            <a:extLst>
              <a:ext uri="{FF2B5EF4-FFF2-40B4-BE49-F238E27FC236}">
                <a16:creationId xmlns:a16="http://schemas.microsoft.com/office/drawing/2014/main" id="{26FADEFB-FCD9-7B4C-9FE3-826E192A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4458" name="Text Box 26">
            <a:extLst>
              <a:ext uri="{FF2B5EF4-FFF2-40B4-BE49-F238E27FC236}">
                <a16:creationId xmlns:a16="http://schemas.microsoft.com/office/drawing/2014/main" id="{EE9E8868-5E56-7247-BAA6-7983C19C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4459" name="Text Box 27">
            <a:extLst>
              <a:ext uri="{FF2B5EF4-FFF2-40B4-BE49-F238E27FC236}">
                <a16:creationId xmlns:a16="http://schemas.microsoft.com/office/drawing/2014/main" id="{E2E76B60-4BA6-F84E-B69E-B4DCD8AEC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4460" name="Text Box 28">
            <a:extLst>
              <a:ext uri="{FF2B5EF4-FFF2-40B4-BE49-F238E27FC236}">
                <a16:creationId xmlns:a16="http://schemas.microsoft.com/office/drawing/2014/main" id="{7A70945E-3133-274A-B3FF-7C954322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4461" name="Text Box 29">
            <a:extLst>
              <a:ext uri="{FF2B5EF4-FFF2-40B4-BE49-F238E27FC236}">
                <a16:creationId xmlns:a16="http://schemas.microsoft.com/office/drawing/2014/main" id="{48A7CB04-BE92-E34C-AFFB-CD89C3AF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4462" name="Text Box 30">
            <a:extLst>
              <a:ext uri="{FF2B5EF4-FFF2-40B4-BE49-F238E27FC236}">
                <a16:creationId xmlns:a16="http://schemas.microsoft.com/office/drawing/2014/main" id="{7C104061-ACF2-034E-9F0E-EDF564F79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4463" name="Text Box 31">
            <a:extLst>
              <a:ext uri="{FF2B5EF4-FFF2-40B4-BE49-F238E27FC236}">
                <a16:creationId xmlns:a16="http://schemas.microsoft.com/office/drawing/2014/main" id="{5618334D-D714-6748-BB13-9731E81C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4464" name="Text Box 32">
            <a:extLst>
              <a:ext uri="{FF2B5EF4-FFF2-40B4-BE49-F238E27FC236}">
                <a16:creationId xmlns:a16="http://schemas.microsoft.com/office/drawing/2014/main" id="{4088EF5B-28C3-BC4E-A657-44F32EA5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4465" name="Text Box 33">
            <a:extLst>
              <a:ext uri="{FF2B5EF4-FFF2-40B4-BE49-F238E27FC236}">
                <a16:creationId xmlns:a16="http://schemas.microsoft.com/office/drawing/2014/main" id="{60728173-A173-5B47-AD20-2263FC34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4466" name="Text Box 34">
            <a:extLst>
              <a:ext uri="{FF2B5EF4-FFF2-40B4-BE49-F238E27FC236}">
                <a16:creationId xmlns:a16="http://schemas.microsoft.com/office/drawing/2014/main" id="{CF1B4227-755B-5A41-8CBA-EF8007D0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4467" name="Text Box 35">
            <a:extLst>
              <a:ext uri="{FF2B5EF4-FFF2-40B4-BE49-F238E27FC236}">
                <a16:creationId xmlns:a16="http://schemas.microsoft.com/office/drawing/2014/main" id="{F3A0EFD2-D7E0-3C4D-93A7-EBED2B407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4468" name="Text Box 36">
            <a:extLst>
              <a:ext uri="{FF2B5EF4-FFF2-40B4-BE49-F238E27FC236}">
                <a16:creationId xmlns:a16="http://schemas.microsoft.com/office/drawing/2014/main" id="{80A698CA-741C-C94E-BB26-34622778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 animBg="1"/>
      <p:bldP spid="274437" grpId="0" animBg="1"/>
      <p:bldP spid="274438" grpId="0"/>
      <p:bldP spid="274438" grpId="1"/>
      <p:bldP spid="274439" grpId="0" animBg="1"/>
      <p:bldP spid="274440" grpId="0" animBg="1"/>
      <p:bldP spid="274441" grpId="0" animBg="1"/>
      <p:bldP spid="274442" grpId="0" animBg="1"/>
      <p:bldP spid="274443" grpId="0" animBg="1"/>
      <p:bldP spid="274444" grpId="0" animBg="1"/>
      <p:bldP spid="274445" grpId="0" animBg="1"/>
      <p:bldP spid="274446" grpId="0" animBg="1"/>
      <p:bldP spid="274447" grpId="0" animBg="1"/>
      <p:bldP spid="274448" grpId="0" animBg="1"/>
      <p:bldP spid="274449" grpId="0" animBg="1"/>
      <p:bldP spid="274450" grpId="0" animBg="1"/>
      <p:bldP spid="274451" grpId="0" animBg="1"/>
      <p:bldP spid="274452" grpId="0" animBg="1"/>
      <p:bldP spid="274453" grpId="0" animBg="1"/>
      <p:bldP spid="274454" grpId="0" animBg="1"/>
      <p:bldP spid="274455" grpId="0" animBg="1"/>
      <p:bldP spid="274456" grpId="0" animBg="1"/>
      <p:bldP spid="274457" grpId="0" animBg="1"/>
      <p:bldP spid="274458" grpId="0" animBg="1"/>
      <p:bldP spid="274459" grpId="0" animBg="1"/>
      <p:bldP spid="274460" grpId="0" animBg="1"/>
      <p:bldP spid="274461" grpId="0" animBg="1"/>
      <p:bldP spid="274462" grpId="0" animBg="1"/>
      <p:bldP spid="274463" grpId="0" animBg="1"/>
      <p:bldP spid="274464" grpId="0" animBg="1"/>
      <p:bldP spid="274465" grpId="0" animBg="1"/>
      <p:bldP spid="274466" grpId="0" animBg="1"/>
      <p:bldP spid="274467" grpId="0" animBg="1"/>
      <p:bldP spid="2744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>
            <a:extLst>
              <a:ext uri="{FF2B5EF4-FFF2-40B4-BE49-F238E27FC236}">
                <a16:creationId xmlns:a16="http://schemas.microsoft.com/office/drawing/2014/main" id="{736826CE-E083-D346-B689-627D90FF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6483" name="Text Box 3">
            <a:extLst>
              <a:ext uri="{FF2B5EF4-FFF2-40B4-BE49-F238E27FC236}">
                <a16:creationId xmlns:a16="http://schemas.microsoft.com/office/drawing/2014/main" id="{ABA43C2B-A5D1-7345-9360-392D93CB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D7A3B69F-3E0D-4046-B7CD-B8EF6AECE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276485" name="Text Box 5">
            <a:extLst>
              <a:ext uri="{FF2B5EF4-FFF2-40B4-BE49-F238E27FC236}">
                <a16:creationId xmlns:a16="http://schemas.microsoft.com/office/drawing/2014/main" id="{7624FAF3-B49E-CA43-A30E-12F490EF1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76486" name="Text Box 6">
            <a:extLst>
              <a:ext uri="{FF2B5EF4-FFF2-40B4-BE49-F238E27FC236}">
                <a16:creationId xmlns:a16="http://schemas.microsoft.com/office/drawing/2014/main" id="{BC368D18-27B4-2C4E-A659-A8021CAB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6858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an active galactic nucleus?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A black hole that spits out hot gas whenever anything falls into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An invisible but huge black hole.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A large gas cloud. All stars of the galaxy have been formed from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400" dirty="0"/>
              <a:t>The center of a planetary nebula.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rgbClr val="FF0000"/>
                </a:solidFill>
              </a:rPr>
              <a:t>	A black hole that make in-falling gas radiate just before it falls into the black hole.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276487" name="Text Box 7">
            <a:extLst>
              <a:ext uri="{FF2B5EF4-FFF2-40B4-BE49-F238E27FC236}">
                <a16:creationId xmlns:a16="http://schemas.microsoft.com/office/drawing/2014/main" id="{76F55805-C080-DD43-B7EF-AA8EA184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76488" name="Text Box 8">
            <a:extLst>
              <a:ext uri="{FF2B5EF4-FFF2-40B4-BE49-F238E27FC236}">
                <a16:creationId xmlns:a16="http://schemas.microsoft.com/office/drawing/2014/main" id="{B707622A-F6CF-014D-82BF-EC7FCDFD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6489" name="Text Box 9">
            <a:extLst>
              <a:ext uri="{FF2B5EF4-FFF2-40B4-BE49-F238E27FC236}">
                <a16:creationId xmlns:a16="http://schemas.microsoft.com/office/drawing/2014/main" id="{A6C2471C-7C4E-1448-A5BD-87B22D4D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6490" name="Text Box 10">
            <a:extLst>
              <a:ext uri="{FF2B5EF4-FFF2-40B4-BE49-F238E27FC236}">
                <a16:creationId xmlns:a16="http://schemas.microsoft.com/office/drawing/2014/main" id="{8251A8A4-0003-CE4D-8B2D-CC7A5EDE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6491" name="Text Box 11">
            <a:extLst>
              <a:ext uri="{FF2B5EF4-FFF2-40B4-BE49-F238E27FC236}">
                <a16:creationId xmlns:a16="http://schemas.microsoft.com/office/drawing/2014/main" id="{C0A13076-65E5-6148-8C2C-8167D207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76492" name="Text Box 12">
            <a:extLst>
              <a:ext uri="{FF2B5EF4-FFF2-40B4-BE49-F238E27FC236}">
                <a16:creationId xmlns:a16="http://schemas.microsoft.com/office/drawing/2014/main" id="{8F616BE9-2886-1F49-892F-0496C3FE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76493" name="Text Box 13">
            <a:extLst>
              <a:ext uri="{FF2B5EF4-FFF2-40B4-BE49-F238E27FC236}">
                <a16:creationId xmlns:a16="http://schemas.microsoft.com/office/drawing/2014/main" id="{627081A8-5BF1-7540-A199-62675BBA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76494" name="Text Box 14">
            <a:extLst>
              <a:ext uri="{FF2B5EF4-FFF2-40B4-BE49-F238E27FC236}">
                <a16:creationId xmlns:a16="http://schemas.microsoft.com/office/drawing/2014/main" id="{8389B357-55F2-DD4D-9BF6-47B682CE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76495" name="Text Box 15">
            <a:extLst>
              <a:ext uri="{FF2B5EF4-FFF2-40B4-BE49-F238E27FC236}">
                <a16:creationId xmlns:a16="http://schemas.microsoft.com/office/drawing/2014/main" id="{0DB61881-C44A-C049-91CD-E0082EA9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6496" name="Text Box 16">
            <a:extLst>
              <a:ext uri="{FF2B5EF4-FFF2-40B4-BE49-F238E27FC236}">
                <a16:creationId xmlns:a16="http://schemas.microsoft.com/office/drawing/2014/main" id="{150D3A90-54EE-FB43-8643-3A10281C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6497" name="Text Box 17">
            <a:extLst>
              <a:ext uri="{FF2B5EF4-FFF2-40B4-BE49-F238E27FC236}">
                <a16:creationId xmlns:a16="http://schemas.microsoft.com/office/drawing/2014/main" id="{16072ACC-4509-C140-BD20-63C24DB9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6498" name="Text Box 18">
            <a:extLst>
              <a:ext uri="{FF2B5EF4-FFF2-40B4-BE49-F238E27FC236}">
                <a16:creationId xmlns:a16="http://schemas.microsoft.com/office/drawing/2014/main" id="{C6DB7B52-73E7-5C41-A831-7858BC07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6499" name="Text Box 19">
            <a:extLst>
              <a:ext uri="{FF2B5EF4-FFF2-40B4-BE49-F238E27FC236}">
                <a16:creationId xmlns:a16="http://schemas.microsoft.com/office/drawing/2014/main" id="{9454FA9F-8E48-5D46-A62D-5FF01A2F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6500" name="Text Box 20">
            <a:extLst>
              <a:ext uri="{FF2B5EF4-FFF2-40B4-BE49-F238E27FC236}">
                <a16:creationId xmlns:a16="http://schemas.microsoft.com/office/drawing/2014/main" id="{038E9CE3-371D-464E-863D-2DFF6580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6501" name="Text Box 21">
            <a:extLst>
              <a:ext uri="{FF2B5EF4-FFF2-40B4-BE49-F238E27FC236}">
                <a16:creationId xmlns:a16="http://schemas.microsoft.com/office/drawing/2014/main" id="{6774E72D-B6AB-FC40-B03D-E3CC8812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6502" name="Text Box 22">
            <a:extLst>
              <a:ext uri="{FF2B5EF4-FFF2-40B4-BE49-F238E27FC236}">
                <a16:creationId xmlns:a16="http://schemas.microsoft.com/office/drawing/2014/main" id="{4DA6ACA0-53AE-6647-9529-3EE36C82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6503" name="Text Box 23">
            <a:extLst>
              <a:ext uri="{FF2B5EF4-FFF2-40B4-BE49-F238E27FC236}">
                <a16:creationId xmlns:a16="http://schemas.microsoft.com/office/drawing/2014/main" id="{E9C50DEE-A00A-934B-B440-5E5250F84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6504" name="Text Box 24">
            <a:extLst>
              <a:ext uri="{FF2B5EF4-FFF2-40B4-BE49-F238E27FC236}">
                <a16:creationId xmlns:a16="http://schemas.microsoft.com/office/drawing/2014/main" id="{AC01E516-4CE6-5348-9404-A81F25D5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6505" name="Text Box 25">
            <a:extLst>
              <a:ext uri="{FF2B5EF4-FFF2-40B4-BE49-F238E27FC236}">
                <a16:creationId xmlns:a16="http://schemas.microsoft.com/office/drawing/2014/main" id="{917979FF-CE46-044C-BA76-7379C8A4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6506" name="Text Box 26">
            <a:extLst>
              <a:ext uri="{FF2B5EF4-FFF2-40B4-BE49-F238E27FC236}">
                <a16:creationId xmlns:a16="http://schemas.microsoft.com/office/drawing/2014/main" id="{AB3D7182-3B9C-8A43-AA5F-2125EE93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6507" name="Text Box 27">
            <a:extLst>
              <a:ext uri="{FF2B5EF4-FFF2-40B4-BE49-F238E27FC236}">
                <a16:creationId xmlns:a16="http://schemas.microsoft.com/office/drawing/2014/main" id="{86260799-4CEE-0B42-B353-F331D071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6508" name="Text Box 28">
            <a:extLst>
              <a:ext uri="{FF2B5EF4-FFF2-40B4-BE49-F238E27FC236}">
                <a16:creationId xmlns:a16="http://schemas.microsoft.com/office/drawing/2014/main" id="{488A2234-E97D-8D42-B6AD-A3A8659B1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6509" name="Text Box 29">
            <a:extLst>
              <a:ext uri="{FF2B5EF4-FFF2-40B4-BE49-F238E27FC236}">
                <a16:creationId xmlns:a16="http://schemas.microsoft.com/office/drawing/2014/main" id="{81A1206E-1502-D549-A85E-CC834507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6510" name="Text Box 30">
            <a:extLst>
              <a:ext uri="{FF2B5EF4-FFF2-40B4-BE49-F238E27FC236}">
                <a16:creationId xmlns:a16="http://schemas.microsoft.com/office/drawing/2014/main" id="{6D6D7556-CDD1-1142-A34A-1349297C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6511" name="Text Box 31">
            <a:extLst>
              <a:ext uri="{FF2B5EF4-FFF2-40B4-BE49-F238E27FC236}">
                <a16:creationId xmlns:a16="http://schemas.microsoft.com/office/drawing/2014/main" id="{79F5C7E4-117C-8B42-A976-9A5292214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6512" name="Text Box 32">
            <a:extLst>
              <a:ext uri="{FF2B5EF4-FFF2-40B4-BE49-F238E27FC236}">
                <a16:creationId xmlns:a16="http://schemas.microsoft.com/office/drawing/2014/main" id="{8EDC1387-8A9E-884E-A041-87DD76A5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6513" name="Text Box 33">
            <a:extLst>
              <a:ext uri="{FF2B5EF4-FFF2-40B4-BE49-F238E27FC236}">
                <a16:creationId xmlns:a16="http://schemas.microsoft.com/office/drawing/2014/main" id="{14D4A2F5-A5F9-8C48-9B9D-B30C77DD2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6514" name="Text Box 34">
            <a:extLst>
              <a:ext uri="{FF2B5EF4-FFF2-40B4-BE49-F238E27FC236}">
                <a16:creationId xmlns:a16="http://schemas.microsoft.com/office/drawing/2014/main" id="{A886082F-04F7-4F40-9FE7-F1B3E7DD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6515" name="Text Box 35">
            <a:extLst>
              <a:ext uri="{FF2B5EF4-FFF2-40B4-BE49-F238E27FC236}">
                <a16:creationId xmlns:a16="http://schemas.microsoft.com/office/drawing/2014/main" id="{4910A6A5-085A-B643-A1CD-907D9B898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83" grpId="0" animBg="1"/>
      <p:bldP spid="276485" grpId="0" animBg="1"/>
      <p:bldP spid="276486" grpId="0"/>
      <p:bldP spid="276486" grpId="1"/>
      <p:bldP spid="276487" grpId="0" animBg="1"/>
      <p:bldP spid="276488" grpId="0" animBg="1"/>
      <p:bldP spid="276489" grpId="0" animBg="1"/>
      <p:bldP spid="276490" grpId="0" animBg="1"/>
      <p:bldP spid="276491" grpId="0" animBg="1"/>
      <p:bldP spid="276492" grpId="0" animBg="1"/>
      <p:bldP spid="276493" grpId="0" animBg="1"/>
      <p:bldP spid="276494" grpId="0" animBg="1"/>
      <p:bldP spid="276495" grpId="0" animBg="1"/>
      <p:bldP spid="276496" grpId="0" animBg="1"/>
      <p:bldP spid="276497" grpId="0" animBg="1"/>
      <p:bldP spid="276498" grpId="0" animBg="1"/>
      <p:bldP spid="276499" grpId="0" animBg="1"/>
      <p:bldP spid="276500" grpId="0" animBg="1"/>
      <p:bldP spid="276501" grpId="0" animBg="1"/>
      <p:bldP spid="276502" grpId="0" animBg="1"/>
      <p:bldP spid="276503" grpId="0" animBg="1"/>
      <p:bldP spid="276504" grpId="0" animBg="1"/>
      <p:bldP spid="276505" grpId="0" animBg="1"/>
      <p:bldP spid="276506" grpId="0" animBg="1"/>
      <p:bldP spid="276507" grpId="0" animBg="1"/>
      <p:bldP spid="276508" grpId="0" animBg="1"/>
      <p:bldP spid="276509" grpId="0" animBg="1"/>
      <p:bldP spid="276510" grpId="0" animBg="1"/>
      <p:bldP spid="276511" grpId="0" animBg="1"/>
      <p:bldP spid="276512" grpId="0" animBg="1"/>
      <p:bldP spid="276513" grpId="0" animBg="1"/>
      <p:bldP spid="276514" grpId="0" animBg="1"/>
      <p:bldP spid="2765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7623217-1C8C-CC4F-BE43-CE1495F52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242888"/>
            <a:ext cx="33448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What is in the center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of </a:t>
            </a:r>
            <a:r>
              <a:rPr lang="en-US" altLang="en-US" sz="2800" u="sng">
                <a:solidFill>
                  <a:srgbClr val="FF0000"/>
                </a:solidFill>
              </a:rPr>
              <a:t>our</a:t>
            </a:r>
            <a:r>
              <a:rPr lang="en-US" altLang="en-US" sz="2800">
                <a:solidFill>
                  <a:srgbClr val="FF0000"/>
                </a:solidFill>
              </a:rPr>
              <a:t> Galaxy?</a:t>
            </a:r>
            <a:endParaRPr lang="en-US" altLang="en-US" sz="2400" b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904EDD0E-FB8A-D842-9464-3F2EE150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B3BDA1DA-A1A4-6549-9E87-BB086C1F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4724400"/>
            <a:ext cx="310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A strong radio source: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Sagittarius-A</a:t>
            </a:r>
            <a:endParaRPr lang="en-US" altLang="en-US" sz="2400" b="0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A14AD217-84A1-0048-ABE1-317C67F2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057400"/>
            <a:ext cx="3933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Nothing in visible light: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Interstellar dust covers it all.</a:t>
            </a:r>
            <a:endParaRPr lang="en-US" altLang="en-US" sz="2400" b="0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AD444F5F-850C-0849-A779-ACDC291A6B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2057400"/>
            <a:ext cx="2895600" cy="266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15DFF274-424B-5C4D-ADD9-09CFE115A6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62600" y="3276600"/>
            <a:ext cx="2971800" cy="8382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What is in the center of the Galaxy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6FD0242-5A27-574E-B06B-C44E4D0DE2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838200"/>
            <a:ext cx="4572000" cy="457200"/>
          </a:xfrm>
        </p:spPr>
        <p:txBody>
          <a:bodyPr/>
          <a:lstStyle/>
          <a:p>
            <a:r>
              <a:rPr lang="en-US" altLang="en-US" sz="800"/>
              <a:t>Galactic center </a:t>
            </a:r>
            <a:r>
              <a:rPr lang="en-US" altLang="en-US"/>
              <a:t>details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1B58797-E70F-BE42-A53D-629B0AE6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152400"/>
            <a:ext cx="4108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A detailed image in infrared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000">
                <a:solidFill>
                  <a:srgbClr val="FF3300"/>
                </a:solidFill>
              </a:rPr>
              <a:t>(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</a:rPr>
              <a:t>l</a:t>
            </a:r>
            <a:r>
              <a:rPr lang="en-US" altLang="en-US" sz="2000">
                <a:solidFill>
                  <a:srgbClr val="FF3300"/>
                </a:solidFill>
              </a:rPr>
              <a:t>=2.2 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</a:rPr>
              <a:t>m</a:t>
            </a:r>
            <a:r>
              <a:rPr lang="en-US" altLang="en-US" sz="2000">
                <a:solidFill>
                  <a:srgbClr val="FF3300"/>
                </a:solidFill>
              </a:rPr>
              <a:t>m; </a:t>
            </a:r>
            <a:r>
              <a:rPr lang="en-US" altLang="en-US" sz="2000" i="1">
                <a:solidFill>
                  <a:srgbClr val="FF3300"/>
                </a:solidFill>
              </a:rPr>
              <a:t>IR can see through dust)</a:t>
            </a:r>
            <a:endParaRPr lang="en-US" altLang="en-US" sz="2000" b="0" i="1"/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41080935-6074-E745-83B9-9FFFBF42D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3581400"/>
            <a:ext cx="39401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One star goes as close as 90 AU: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the thing must be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much smaller than that.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Must be a supermassive black hole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 (4.3 million M</a:t>
            </a:r>
            <a:r>
              <a:rPr lang="en-US" altLang="en-US" sz="1800" i="1" baseline="-25000">
                <a:solidFill>
                  <a:srgbClr val="FFFF00"/>
                </a:solidFill>
              </a:rPr>
              <a:t>Sun</a:t>
            </a:r>
            <a:r>
              <a:rPr lang="en-US" altLang="en-US" sz="1800" i="1">
                <a:solidFill>
                  <a:srgbClr val="FFFF00"/>
                </a:solidFill>
              </a:rPr>
              <a:t>,  size = 0.2 AU 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** NOT AN ACTIVE  NUCLEUS **</a:t>
            </a:r>
            <a:endParaRPr lang="en-US" altLang="en-US" sz="2400" b="0"/>
          </a:p>
        </p:txBody>
      </p:sp>
      <p:pic>
        <p:nvPicPr>
          <p:cNvPr id="17413" name="Picture 8" descr="Picture 7">
            <a:extLst>
              <a:ext uri="{FF2B5EF4-FFF2-40B4-BE49-F238E27FC236}">
                <a16:creationId xmlns:a16="http://schemas.microsoft.com/office/drawing/2014/main" id="{B9FE357A-B817-B14D-BF31-A997391B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CenterOfGalaxy">
            <a:extLst>
              <a:ext uri="{FF2B5EF4-FFF2-40B4-BE49-F238E27FC236}">
                <a16:creationId xmlns:a16="http://schemas.microsoft.com/office/drawing/2014/main" id="{25E2255C-C0E3-2242-9EEC-F53331E870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5525"/>
            <a:ext cx="46005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12">
            <a:extLst>
              <a:ext uri="{FF2B5EF4-FFF2-40B4-BE49-F238E27FC236}">
                <a16:creationId xmlns:a16="http://schemas.microsoft.com/office/drawing/2014/main" id="{611F20E3-83D3-4043-9EAD-7A7FE07897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57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3">
            <a:extLst>
              <a:ext uri="{FF2B5EF4-FFF2-40B4-BE49-F238E27FC236}">
                <a16:creationId xmlns:a16="http://schemas.microsoft.com/office/drawing/2014/main" id="{CA2C81D0-219A-DD40-9C8E-6828EF9A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143000"/>
            <a:ext cx="487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 move around over the years: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66FFFF"/>
                </a:solidFill>
              </a:rPr>
              <a:t>a huge mass must be hiding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66FFFF"/>
                </a:solidFill>
              </a:rPr>
              <a:t> there, invisible.</a:t>
            </a:r>
            <a:endParaRPr lang="en-US" altLang="en-US" sz="2400" b="0" i="1"/>
          </a:p>
        </p:txBody>
      </p:sp>
      <p:sp>
        <p:nvSpPr>
          <p:cNvPr id="17417" name="Line 7">
            <a:extLst>
              <a:ext uri="{FF2B5EF4-FFF2-40B4-BE49-F238E27FC236}">
                <a16:creationId xmlns:a16="http://schemas.microsoft.com/office/drawing/2014/main" id="{DF6E96A8-14CA-FB46-B2D2-DA46B1532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362200"/>
            <a:ext cx="38100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Box 1">
            <a:extLst>
              <a:ext uri="{FF2B5EF4-FFF2-40B4-BE49-F238E27FC236}">
                <a16:creationId xmlns:a16="http://schemas.microsoft.com/office/drawing/2014/main" id="{55A3357E-FDC9-054A-B0AD-9CBA740B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096000"/>
            <a:ext cx="4832350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Comment </a:t>
            </a:r>
            <a:r>
              <a:rPr lang="mr-IN" altLang="en-US" sz="2000">
                <a:solidFill>
                  <a:schemeClr val="bg1"/>
                </a:solidFill>
              </a:rPr>
              <a:t>–</a:t>
            </a:r>
            <a:r>
              <a:rPr lang="en-US" altLang="en-US" sz="2000">
                <a:solidFill>
                  <a:schemeClr val="bg1"/>
                </a:solidFill>
              </a:rPr>
              <a:t> the “diameter” of a black hole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is one mile for each solar mass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3779FEB-E8E4-054A-B2DC-593D598C2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>
            <a:extLst>
              <a:ext uri="{FF2B5EF4-FFF2-40B4-BE49-F238E27FC236}">
                <a16:creationId xmlns:a16="http://schemas.microsoft.com/office/drawing/2014/main" id="{0A7CC077-3166-AA4F-B1BC-59947D2F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82627" name="Text Box 3">
            <a:extLst>
              <a:ext uri="{FF2B5EF4-FFF2-40B4-BE49-F238E27FC236}">
                <a16:creationId xmlns:a16="http://schemas.microsoft.com/office/drawing/2014/main" id="{D4210E3A-0701-2646-9018-903AAA0D9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49DBFD2-B0AC-C649-9FAB-AAF88154F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282629" name="Text Box 5">
            <a:extLst>
              <a:ext uri="{FF2B5EF4-FFF2-40B4-BE49-F238E27FC236}">
                <a16:creationId xmlns:a16="http://schemas.microsoft.com/office/drawing/2014/main" id="{40F3FF66-634C-194C-8E9B-BA6565079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82630" name="Text Box 6">
            <a:extLst>
              <a:ext uri="{FF2B5EF4-FFF2-40B4-BE49-F238E27FC236}">
                <a16:creationId xmlns:a16="http://schemas.microsoft.com/office/drawing/2014/main" id="{E56959AA-A40E-414A-B1C0-44941FCD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6858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in the center of the Galaxy?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No object (empty space).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A large globular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A very large star.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sz="2400" b="0" dirty="0">
                <a:solidFill>
                  <a:srgbClr val="FF0000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A huge black hole.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	</a:t>
            </a:r>
            <a:r>
              <a:rPr lang="en-US" altLang="en-US" sz="2400" dirty="0"/>
              <a:t>The Sun. </a:t>
            </a:r>
          </a:p>
        </p:txBody>
      </p:sp>
      <p:sp>
        <p:nvSpPr>
          <p:cNvPr id="282631" name="Text Box 7">
            <a:extLst>
              <a:ext uri="{FF2B5EF4-FFF2-40B4-BE49-F238E27FC236}">
                <a16:creationId xmlns:a16="http://schemas.microsoft.com/office/drawing/2014/main" id="{55E03B9D-276F-1C42-A18B-AB585F36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2632" name="Text Box 8">
            <a:extLst>
              <a:ext uri="{FF2B5EF4-FFF2-40B4-BE49-F238E27FC236}">
                <a16:creationId xmlns:a16="http://schemas.microsoft.com/office/drawing/2014/main" id="{2925864B-23B4-5747-AABD-0ECCFE83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82633" name="Text Box 9">
            <a:extLst>
              <a:ext uri="{FF2B5EF4-FFF2-40B4-BE49-F238E27FC236}">
                <a16:creationId xmlns:a16="http://schemas.microsoft.com/office/drawing/2014/main" id="{5C6BD585-6EC3-3441-963F-F53A198D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82634" name="Text Box 10">
            <a:extLst>
              <a:ext uri="{FF2B5EF4-FFF2-40B4-BE49-F238E27FC236}">
                <a16:creationId xmlns:a16="http://schemas.microsoft.com/office/drawing/2014/main" id="{15482FD3-D2D1-874F-84A5-C31EEB0C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2635" name="Text Box 11">
            <a:extLst>
              <a:ext uri="{FF2B5EF4-FFF2-40B4-BE49-F238E27FC236}">
                <a16:creationId xmlns:a16="http://schemas.microsoft.com/office/drawing/2014/main" id="{6593F8C9-54EF-3447-B0E3-1BBFD186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2636" name="Text Box 12">
            <a:extLst>
              <a:ext uri="{FF2B5EF4-FFF2-40B4-BE49-F238E27FC236}">
                <a16:creationId xmlns:a16="http://schemas.microsoft.com/office/drawing/2014/main" id="{406BFE2A-DA85-9B4A-8B2E-3CD19DA5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82637" name="Text Box 13">
            <a:extLst>
              <a:ext uri="{FF2B5EF4-FFF2-40B4-BE49-F238E27FC236}">
                <a16:creationId xmlns:a16="http://schemas.microsoft.com/office/drawing/2014/main" id="{2EED1327-276B-5140-BF95-4FA86AED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2638" name="Text Box 14">
            <a:extLst>
              <a:ext uri="{FF2B5EF4-FFF2-40B4-BE49-F238E27FC236}">
                <a16:creationId xmlns:a16="http://schemas.microsoft.com/office/drawing/2014/main" id="{2CFE807C-03F7-8C44-ABEE-C96769091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82639" name="Text Box 15">
            <a:extLst>
              <a:ext uri="{FF2B5EF4-FFF2-40B4-BE49-F238E27FC236}">
                <a16:creationId xmlns:a16="http://schemas.microsoft.com/office/drawing/2014/main" id="{3C3D6C13-C681-9A4D-A9C0-9BDD9A1E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2640" name="Text Box 16">
            <a:extLst>
              <a:ext uri="{FF2B5EF4-FFF2-40B4-BE49-F238E27FC236}">
                <a16:creationId xmlns:a16="http://schemas.microsoft.com/office/drawing/2014/main" id="{07756123-1898-4E4F-A86C-EEEF0299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2641" name="Text Box 17">
            <a:extLst>
              <a:ext uri="{FF2B5EF4-FFF2-40B4-BE49-F238E27FC236}">
                <a16:creationId xmlns:a16="http://schemas.microsoft.com/office/drawing/2014/main" id="{EF6D39EF-22EB-BF48-8F47-B17985713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2642" name="Text Box 18">
            <a:extLst>
              <a:ext uri="{FF2B5EF4-FFF2-40B4-BE49-F238E27FC236}">
                <a16:creationId xmlns:a16="http://schemas.microsoft.com/office/drawing/2014/main" id="{CA7BA831-7AB8-FC4C-AD5E-B798081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82643" name="Text Box 19">
            <a:extLst>
              <a:ext uri="{FF2B5EF4-FFF2-40B4-BE49-F238E27FC236}">
                <a16:creationId xmlns:a16="http://schemas.microsoft.com/office/drawing/2014/main" id="{68CBAB7B-80BC-C744-831C-5D55A47D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2644" name="Text Box 20">
            <a:extLst>
              <a:ext uri="{FF2B5EF4-FFF2-40B4-BE49-F238E27FC236}">
                <a16:creationId xmlns:a16="http://schemas.microsoft.com/office/drawing/2014/main" id="{E4645FD6-FADF-2B42-83C5-E7DBBDF1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2645" name="Text Box 21">
            <a:extLst>
              <a:ext uri="{FF2B5EF4-FFF2-40B4-BE49-F238E27FC236}">
                <a16:creationId xmlns:a16="http://schemas.microsoft.com/office/drawing/2014/main" id="{9ADDE8C4-D16B-9A42-9B1D-01AFF6AD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82646" name="Text Box 22">
            <a:extLst>
              <a:ext uri="{FF2B5EF4-FFF2-40B4-BE49-F238E27FC236}">
                <a16:creationId xmlns:a16="http://schemas.microsoft.com/office/drawing/2014/main" id="{9AD0BE80-7701-BA48-8BEE-7D17C8FAB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82647" name="Text Box 23">
            <a:extLst>
              <a:ext uri="{FF2B5EF4-FFF2-40B4-BE49-F238E27FC236}">
                <a16:creationId xmlns:a16="http://schemas.microsoft.com/office/drawing/2014/main" id="{2EF16D21-38B5-F44F-976F-21714DCF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2648" name="Text Box 24">
            <a:extLst>
              <a:ext uri="{FF2B5EF4-FFF2-40B4-BE49-F238E27FC236}">
                <a16:creationId xmlns:a16="http://schemas.microsoft.com/office/drawing/2014/main" id="{673985BF-EC13-FE4D-AAE3-538ABE285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2649" name="Text Box 25">
            <a:extLst>
              <a:ext uri="{FF2B5EF4-FFF2-40B4-BE49-F238E27FC236}">
                <a16:creationId xmlns:a16="http://schemas.microsoft.com/office/drawing/2014/main" id="{22D2EA25-9313-334D-95D2-4442BCEA1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2650" name="Text Box 26">
            <a:extLst>
              <a:ext uri="{FF2B5EF4-FFF2-40B4-BE49-F238E27FC236}">
                <a16:creationId xmlns:a16="http://schemas.microsoft.com/office/drawing/2014/main" id="{374DA5C3-2345-2640-9938-DC8B5BD3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82651" name="Text Box 27">
            <a:extLst>
              <a:ext uri="{FF2B5EF4-FFF2-40B4-BE49-F238E27FC236}">
                <a16:creationId xmlns:a16="http://schemas.microsoft.com/office/drawing/2014/main" id="{C83B1396-749F-924A-A0CF-433878CA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82652" name="Text Box 28">
            <a:extLst>
              <a:ext uri="{FF2B5EF4-FFF2-40B4-BE49-F238E27FC236}">
                <a16:creationId xmlns:a16="http://schemas.microsoft.com/office/drawing/2014/main" id="{921C7185-AD97-E940-A1CD-7ABBF49B0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82653" name="Text Box 29">
            <a:extLst>
              <a:ext uri="{FF2B5EF4-FFF2-40B4-BE49-F238E27FC236}">
                <a16:creationId xmlns:a16="http://schemas.microsoft.com/office/drawing/2014/main" id="{9C17D5D8-42C9-1B47-B4AE-C3D177D5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82654" name="Text Box 30">
            <a:extLst>
              <a:ext uri="{FF2B5EF4-FFF2-40B4-BE49-F238E27FC236}">
                <a16:creationId xmlns:a16="http://schemas.microsoft.com/office/drawing/2014/main" id="{785B2F00-ECE6-124A-84C9-086F5F2D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82655" name="Text Box 31">
            <a:extLst>
              <a:ext uri="{FF2B5EF4-FFF2-40B4-BE49-F238E27FC236}">
                <a16:creationId xmlns:a16="http://schemas.microsoft.com/office/drawing/2014/main" id="{EEC8E9D4-C46A-7748-9685-94552472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82656" name="Text Box 32">
            <a:extLst>
              <a:ext uri="{FF2B5EF4-FFF2-40B4-BE49-F238E27FC236}">
                <a16:creationId xmlns:a16="http://schemas.microsoft.com/office/drawing/2014/main" id="{D6DCF6A0-5814-9D42-A674-BC06D8F2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82657" name="Text Box 33">
            <a:extLst>
              <a:ext uri="{FF2B5EF4-FFF2-40B4-BE49-F238E27FC236}">
                <a16:creationId xmlns:a16="http://schemas.microsoft.com/office/drawing/2014/main" id="{C8203DFB-AAF6-0942-9BA5-8143B2C6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82658" name="Text Box 34">
            <a:extLst>
              <a:ext uri="{FF2B5EF4-FFF2-40B4-BE49-F238E27FC236}">
                <a16:creationId xmlns:a16="http://schemas.microsoft.com/office/drawing/2014/main" id="{9A0DEB88-DD9F-FB46-88AC-261DB76D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82659" name="Text Box 35">
            <a:extLst>
              <a:ext uri="{FF2B5EF4-FFF2-40B4-BE49-F238E27FC236}">
                <a16:creationId xmlns:a16="http://schemas.microsoft.com/office/drawing/2014/main" id="{C901E4D0-3B0B-3042-81BA-557DE7401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82660" name="Text Box 36">
            <a:extLst>
              <a:ext uri="{FF2B5EF4-FFF2-40B4-BE49-F238E27FC236}">
                <a16:creationId xmlns:a16="http://schemas.microsoft.com/office/drawing/2014/main" id="{8219962D-FA27-AF44-8408-C371BA5B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nimBg="1"/>
      <p:bldP spid="282627" grpId="0" animBg="1"/>
      <p:bldP spid="282629" grpId="0" animBg="1"/>
      <p:bldP spid="282630" grpId="0"/>
      <p:bldP spid="282630" grpId="1"/>
      <p:bldP spid="282631" grpId="0" animBg="1"/>
      <p:bldP spid="282632" grpId="0" animBg="1"/>
      <p:bldP spid="282633" grpId="0" animBg="1"/>
      <p:bldP spid="282634" grpId="0" animBg="1"/>
      <p:bldP spid="282635" grpId="0" animBg="1"/>
      <p:bldP spid="282636" grpId="0" animBg="1"/>
      <p:bldP spid="282637" grpId="0" animBg="1"/>
      <p:bldP spid="282638" grpId="0" animBg="1"/>
      <p:bldP spid="282639" grpId="0" animBg="1"/>
      <p:bldP spid="282640" grpId="0" animBg="1"/>
      <p:bldP spid="282641" grpId="0" animBg="1"/>
      <p:bldP spid="282642" grpId="0" animBg="1"/>
      <p:bldP spid="282643" grpId="0" animBg="1"/>
      <p:bldP spid="282644" grpId="0" animBg="1"/>
      <p:bldP spid="282645" grpId="0" animBg="1"/>
      <p:bldP spid="282646" grpId="0" animBg="1"/>
      <p:bldP spid="282647" grpId="0" animBg="1"/>
      <p:bldP spid="282648" grpId="0" animBg="1"/>
      <p:bldP spid="282649" grpId="0" animBg="1"/>
      <p:bldP spid="282650" grpId="0" animBg="1"/>
      <p:bldP spid="282651" grpId="0" animBg="1"/>
      <p:bldP spid="282652" grpId="0" animBg="1"/>
      <p:bldP spid="282653" grpId="0" animBg="1"/>
      <p:bldP spid="282654" grpId="0" animBg="1"/>
      <p:bldP spid="282655" grpId="0" animBg="1"/>
      <p:bldP spid="282656" grpId="0" animBg="1"/>
      <p:bldP spid="282657" grpId="0" animBg="1"/>
      <p:bldP spid="282658" grpId="0" animBg="1"/>
      <p:bldP spid="282659" grpId="0" animBg="1"/>
      <p:bldP spid="2826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>
            <a:extLst>
              <a:ext uri="{FF2B5EF4-FFF2-40B4-BE49-F238E27FC236}">
                <a16:creationId xmlns:a16="http://schemas.microsoft.com/office/drawing/2014/main" id="{C8A87FB6-951C-4E4A-B93B-E9950AAF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84675" name="Text Box 3">
            <a:extLst>
              <a:ext uri="{FF2B5EF4-FFF2-40B4-BE49-F238E27FC236}">
                <a16:creationId xmlns:a16="http://schemas.microsoft.com/office/drawing/2014/main" id="{4DF860A3-1875-674A-A292-785AA5ED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E654C00-9045-E34F-83BA-BEFCB5468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284677" name="Text Box 5">
            <a:extLst>
              <a:ext uri="{FF2B5EF4-FFF2-40B4-BE49-F238E27FC236}">
                <a16:creationId xmlns:a16="http://schemas.microsoft.com/office/drawing/2014/main" id="{D7464BAA-9B70-264F-BACC-87787A3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84678" name="Text Box 6">
            <a:extLst>
              <a:ext uri="{FF2B5EF4-FFF2-40B4-BE49-F238E27FC236}">
                <a16:creationId xmlns:a16="http://schemas.microsoft.com/office/drawing/2014/main" id="{5DAB7D07-1714-B74C-AFE8-DF231A902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08113"/>
            <a:ext cx="861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what is in the center of the Galaxy?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	We observe fast-moving stars orbiting around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It is visible as a bright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It spits out jets of hot gas.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400" dirty="0"/>
              <a:t>Its magnetic field affects the light of stars behind it.</a:t>
            </a:r>
          </a:p>
        </p:txBody>
      </p:sp>
      <p:sp>
        <p:nvSpPr>
          <p:cNvPr id="284679" name="Text Box 7">
            <a:extLst>
              <a:ext uri="{FF2B5EF4-FFF2-40B4-BE49-F238E27FC236}">
                <a16:creationId xmlns:a16="http://schemas.microsoft.com/office/drawing/2014/main" id="{DECC91A8-1EB3-5844-A0FD-3ED02CCF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4680" name="Text Box 8">
            <a:extLst>
              <a:ext uri="{FF2B5EF4-FFF2-40B4-BE49-F238E27FC236}">
                <a16:creationId xmlns:a16="http://schemas.microsoft.com/office/drawing/2014/main" id="{A1D5A25B-D00B-7B4C-89CD-C6C0B159D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84681" name="Text Box 9">
            <a:extLst>
              <a:ext uri="{FF2B5EF4-FFF2-40B4-BE49-F238E27FC236}">
                <a16:creationId xmlns:a16="http://schemas.microsoft.com/office/drawing/2014/main" id="{FB4E2DE2-9C24-B84A-9565-DD0B6929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84682" name="Text Box 10">
            <a:extLst>
              <a:ext uri="{FF2B5EF4-FFF2-40B4-BE49-F238E27FC236}">
                <a16:creationId xmlns:a16="http://schemas.microsoft.com/office/drawing/2014/main" id="{5D18F6EA-9883-5040-AE56-2F31C06C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4683" name="Text Box 11">
            <a:extLst>
              <a:ext uri="{FF2B5EF4-FFF2-40B4-BE49-F238E27FC236}">
                <a16:creationId xmlns:a16="http://schemas.microsoft.com/office/drawing/2014/main" id="{AFDF45C7-A44B-9E4E-A9A8-3984F183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4684" name="Text Box 12">
            <a:extLst>
              <a:ext uri="{FF2B5EF4-FFF2-40B4-BE49-F238E27FC236}">
                <a16:creationId xmlns:a16="http://schemas.microsoft.com/office/drawing/2014/main" id="{D754106F-78E6-B746-884B-B9F36F7D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84685" name="Text Box 13">
            <a:extLst>
              <a:ext uri="{FF2B5EF4-FFF2-40B4-BE49-F238E27FC236}">
                <a16:creationId xmlns:a16="http://schemas.microsoft.com/office/drawing/2014/main" id="{08E726F4-A8E7-AD45-B88B-A5151CE7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4686" name="Text Box 14">
            <a:extLst>
              <a:ext uri="{FF2B5EF4-FFF2-40B4-BE49-F238E27FC236}">
                <a16:creationId xmlns:a16="http://schemas.microsoft.com/office/drawing/2014/main" id="{BD9CCB80-D2C5-2D49-90AA-1758AE2F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84687" name="Text Box 15">
            <a:extLst>
              <a:ext uri="{FF2B5EF4-FFF2-40B4-BE49-F238E27FC236}">
                <a16:creationId xmlns:a16="http://schemas.microsoft.com/office/drawing/2014/main" id="{A22BE14D-2450-1A40-B194-76F593F0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4688" name="Text Box 16">
            <a:extLst>
              <a:ext uri="{FF2B5EF4-FFF2-40B4-BE49-F238E27FC236}">
                <a16:creationId xmlns:a16="http://schemas.microsoft.com/office/drawing/2014/main" id="{2C554D36-45F0-A042-A29B-F14CEF6B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4689" name="Text Box 17">
            <a:extLst>
              <a:ext uri="{FF2B5EF4-FFF2-40B4-BE49-F238E27FC236}">
                <a16:creationId xmlns:a16="http://schemas.microsoft.com/office/drawing/2014/main" id="{9275D6E9-B44B-D842-8587-5A0C89FD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4690" name="Text Box 18">
            <a:extLst>
              <a:ext uri="{FF2B5EF4-FFF2-40B4-BE49-F238E27FC236}">
                <a16:creationId xmlns:a16="http://schemas.microsoft.com/office/drawing/2014/main" id="{CA182584-A1A2-9243-9174-8C8C1278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84691" name="Text Box 19">
            <a:extLst>
              <a:ext uri="{FF2B5EF4-FFF2-40B4-BE49-F238E27FC236}">
                <a16:creationId xmlns:a16="http://schemas.microsoft.com/office/drawing/2014/main" id="{99DDD9FD-A344-2C46-B839-718CCF80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4692" name="Text Box 20">
            <a:extLst>
              <a:ext uri="{FF2B5EF4-FFF2-40B4-BE49-F238E27FC236}">
                <a16:creationId xmlns:a16="http://schemas.microsoft.com/office/drawing/2014/main" id="{75B61DA9-F613-3842-8E0A-FC869C59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4693" name="Text Box 21">
            <a:extLst>
              <a:ext uri="{FF2B5EF4-FFF2-40B4-BE49-F238E27FC236}">
                <a16:creationId xmlns:a16="http://schemas.microsoft.com/office/drawing/2014/main" id="{06B9DF99-D71B-094E-A6BB-A1E24A2CD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84694" name="Text Box 22">
            <a:extLst>
              <a:ext uri="{FF2B5EF4-FFF2-40B4-BE49-F238E27FC236}">
                <a16:creationId xmlns:a16="http://schemas.microsoft.com/office/drawing/2014/main" id="{C6E3F3CD-1A52-7040-8223-1ED0A10A4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84695" name="Text Box 23">
            <a:extLst>
              <a:ext uri="{FF2B5EF4-FFF2-40B4-BE49-F238E27FC236}">
                <a16:creationId xmlns:a16="http://schemas.microsoft.com/office/drawing/2014/main" id="{92C9128F-2AEB-2E4E-9C7E-EDC56C67E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4696" name="Text Box 24">
            <a:extLst>
              <a:ext uri="{FF2B5EF4-FFF2-40B4-BE49-F238E27FC236}">
                <a16:creationId xmlns:a16="http://schemas.microsoft.com/office/drawing/2014/main" id="{B4FA6C85-A635-8449-BB19-27221A0E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4697" name="Text Box 25">
            <a:extLst>
              <a:ext uri="{FF2B5EF4-FFF2-40B4-BE49-F238E27FC236}">
                <a16:creationId xmlns:a16="http://schemas.microsoft.com/office/drawing/2014/main" id="{FD56E0CD-D49E-FE4C-B6A1-396A3B79B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4698" name="Text Box 26">
            <a:extLst>
              <a:ext uri="{FF2B5EF4-FFF2-40B4-BE49-F238E27FC236}">
                <a16:creationId xmlns:a16="http://schemas.microsoft.com/office/drawing/2014/main" id="{CD59E4E1-ACEE-524D-9D3B-3EFDB150F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84699" name="Text Box 27">
            <a:extLst>
              <a:ext uri="{FF2B5EF4-FFF2-40B4-BE49-F238E27FC236}">
                <a16:creationId xmlns:a16="http://schemas.microsoft.com/office/drawing/2014/main" id="{D343698B-0535-D240-9D07-132A38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84700" name="Text Box 28">
            <a:extLst>
              <a:ext uri="{FF2B5EF4-FFF2-40B4-BE49-F238E27FC236}">
                <a16:creationId xmlns:a16="http://schemas.microsoft.com/office/drawing/2014/main" id="{4CD8CD15-0196-1247-93EE-01E5322E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84701" name="Text Box 29">
            <a:extLst>
              <a:ext uri="{FF2B5EF4-FFF2-40B4-BE49-F238E27FC236}">
                <a16:creationId xmlns:a16="http://schemas.microsoft.com/office/drawing/2014/main" id="{AA45EC9B-7B3F-6A44-B1EB-22397DC3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84702" name="Text Box 30">
            <a:extLst>
              <a:ext uri="{FF2B5EF4-FFF2-40B4-BE49-F238E27FC236}">
                <a16:creationId xmlns:a16="http://schemas.microsoft.com/office/drawing/2014/main" id="{03D8AA01-6139-0F4A-BD0B-A8DF8387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84703" name="Text Box 31">
            <a:extLst>
              <a:ext uri="{FF2B5EF4-FFF2-40B4-BE49-F238E27FC236}">
                <a16:creationId xmlns:a16="http://schemas.microsoft.com/office/drawing/2014/main" id="{D64A3F3A-6026-4140-B0B0-9C048C69D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84704" name="Text Box 32">
            <a:extLst>
              <a:ext uri="{FF2B5EF4-FFF2-40B4-BE49-F238E27FC236}">
                <a16:creationId xmlns:a16="http://schemas.microsoft.com/office/drawing/2014/main" id="{7F46714E-8A8B-C842-B1BA-B9156E60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84705" name="Text Box 33">
            <a:extLst>
              <a:ext uri="{FF2B5EF4-FFF2-40B4-BE49-F238E27FC236}">
                <a16:creationId xmlns:a16="http://schemas.microsoft.com/office/drawing/2014/main" id="{2A506A65-AB63-B445-98EF-208DB7735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84706" name="Text Box 34">
            <a:extLst>
              <a:ext uri="{FF2B5EF4-FFF2-40B4-BE49-F238E27FC236}">
                <a16:creationId xmlns:a16="http://schemas.microsoft.com/office/drawing/2014/main" id="{31E87123-FB99-1640-8EC5-337F1CFD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84707" name="Text Box 35">
            <a:extLst>
              <a:ext uri="{FF2B5EF4-FFF2-40B4-BE49-F238E27FC236}">
                <a16:creationId xmlns:a16="http://schemas.microsoft.com/office/drawing/2014/main" id="{29ECC5D0-6147-9041-9CED-B3BE078C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84708" name="Text Box 36">
            <a:extLst>
              <a:ext uri="{FF2B5EF4-FFF2-40B4-BE49-F238E27FC236}">
                <a16:creationId xmlns:a16="http://schemas.microsoft.com/office/drawing/2014/main" id="{B7FC3B65-DDBE-634F-81F2-97A1D4E8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nimBg="1"/>
      <p:bldP spid="284675" grpId="0" animBg="1"/>
      <p:bldP spid="284677" grpId="0" animBg="1"/>
      <p:bldP spid="284678" grpId="0"/>
      <p:bldP spid="284678" grpId="1"/>
      <p:bldP spid="284679" grpId="0" animBg="1"/>
      <p:bldP spid="284680" grpId="0" animBg="1"/>
      <p:bldP spid="284681" grpId="0" animBg="1"/>
      <p:bldP spid="284682" grpId="0" animBg="1"/>
      <p:bldP spid="284683" grpId="0" animBg="1"/>
      <p:bldP spid="284684" grpId="0" animBg="1"/>
      <p:bldP spid="284685" grpId="0" animBg="1"/>
      <p:bldP spid="284686" grpId="0" animBg="1"/>
      <p:bldP spid="284687" grpId="0" animBg="1"/>
      <p:bldP spid="284688" grpId="0" animBg="1"/>
      <p:bldP spid="284689" grpId="0" animBg="1"/>
      <p:bldP spid="284690" grpId="0" animBg="1"/>
      <p:bldP spid="284691" grpId="0" animBg="1"/>
      <p:bldP spid="284692" grpId="0" animBg="1"/>
      <p:bldP spid="284693" grpId="0" animBg="1"/>
      <p:bldP spid="284694" grpId="0" animBg="1"/>
      <p:bldP spid="284695" grpId="0" animBg="1"/>
      <p:bldP spid="284696" grpId="0" animBg="1"/>
      <p:bldP spid="284697" grpId="0" animBg="1"/>
      <p:bldP spid="284698" grpId="0" animBg="1"/>
      <p:bldP spid="284699" grpId="0" animBg="1"/>
      <p:bldP spid="284700" grpId="0" animBg="1"/>
      <p:bldP spid="284701" grpId="0" animBg="1"/>
      <p:bldP spid="284702" grpId="0" animBg="1"/>
      <p:bldP spid="284703" grpId="0" animBg="1"/>
      <p:bldP spid="284704" grpId="0" animBg="1"/>
      <p:bldP spid="284705" grpId="0" animBg="1"/>
      <p:bldP spid="284706" grpId="0" animBg="1"/>
      <p:bldP spid="284707" grpId="0" animBg="1"/>
      <p:bldP spid="2847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>
            <a:extLst>
              <a:ext uri="{FF2B5EF4-FFF2-40B4-BE49-F238E27FC236}">
                <a16:creationId xmlns:a16="http://schemas.microsoft.com/office/drawing/2014/main" id="{D4D82087-3B00-0E44-BDF3-045967DE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86723" name="Text Box 3">
            <a:extLst>
              <a:ext uri="{FF2B5EF4-FFF2-40B4-BE49-F238E27FC236}">
                <a16:creationId xmlns:a16="http://schemas.microsoft.com/office/drawing/2014/main" id="{4B69436C-A1CA-CE4B-9CA7-0DDF33DA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B208FEE-6617-CD48-A93B-E6C5EBC62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286725" name="Text Box 5">
            <a:extLst>
              <a:ext uri="{FF2B5EF4-FFF2-40B4-BE49-F238E27FC236}">
                <a16:creationId xmlns:a16="http://schemas.microsoft.com/office/drawing/2014/main" id="{03818F4F-E544-8C42-B7B5-55E3C1B0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86726" name="Text Box 6">
            <a:extLst>
              <a:ext uri="{FF2B5EF4-FFF2-40B4-BE49-F238E27FC236}">
                <a16:creationId xmlns:a16="http://schemas.microsoft.com/office/drawing/2014/main" id="{FB8471DB-03F5-184B-9F47-0A352354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76425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Why is it hard to figure out what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in the center of the Galaxy?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Because the center of the Galaxy is a black hole, and it is invisible.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B Because there is much obscuring interstellar dust between us and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Because the center of the Galaxy is too far away for astronomers to see.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Because the center of the Galaxy is too hot and it radiates only in X-rays.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Because the center of the Galaxy is the Sun.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286727" name="Text Box 7">
            <a:extLst>
              <a:ext uri="{FF2B5EF4-FFF2-40B4-BE49-F238E27FC236}">
                <a16:creationId xmlns:a16="http://schemas.microsoft.com/office/drawing/2014/main" id="{E1558350-3535-0146-BAA5-953CD413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6728" name="Text Box 8">
            <a:extLst>
              <a:ext uri="{FF2B5EF4-FFF2-40B4-BE49-F238E27FC236}">
                <a16:creationId xmlns:a16="http://schemas.microsoft.com/office/drawing/2014/main" id="{9D7A5B20-E938-0742-9E7F-7D304D35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86729" name="Text Box 9">
            <a:extLst>
              <a:ext uri="{FF2B5EF4-FFF2-40B4-BE49-F238E27FC236}">
                <a16:creationId xmlns:a16="http://schemas.microsoft.com/office/drawing/2014/main" id="{D1CB1DBF-AB0F-8A48-BD98-DC2FB72C9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86730" name="Text Box 10">
            <a:extLst>
              <a:ext uri="{FF2B5EF4-FFF2-40B4-BE49-F238E27FC236}">
                <a16:creationId xmlns:a16="http://schemas.microsoft.com/office/drawing/2014/main" id="{31CCF6A5-B571-4A4C-94D6-1A57CE65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6731" name="Text Box 11">
            <a:extLst>
              <a:ext uri="{FF2B5EF4-FFF2-40B4-BE49-F238E27FC236}">
                <a16:creationId xmlns:a16="http://schemas.microsoft.com/office/drawing/2014/main" id="{222FC2FE-973D-4948-BA27-80625C09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6732" name="Text Box 12">
            <a:extLst>
              <a:ext uri="{FF2B5EF4-FFF2-40B4-BE49-F238E27FC236}">
                <a16:creationId xmlns:a16="http://schemas.microsoft.com/office/drawing/2014/main" id="{2723D1A3-0CA8-3847-A33D-F670C9ADD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86733" name="Text Box 13">
            <a:extLst>
              <a:ext uri="{FF2B5EF4-FFF2-40B4-BE49-F238E27FC236}">
                <a16:creationId xmlns:a16="http://schemas.microsoft.com/office/drawing/2014/main" id="{22660C9C-8A22-684D-AFB7-B114EF85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6734" name="Text Box 14">
            <a:extLst>
              <a:ext uri="{FF2B5EF4-FFF2-40B4-BE49-F238E27FC236}">
                <a16:creationId xmlns:a16="http://schemas.microsoft.com/office/drawing/2014/main" id="{AFFC871E-C4DD-CC47-B232-A0A05F3C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86735" name="Text Box 15">
            <a:extLst>
              <a:ext uri="{FF2B5EF4-FFF2-40B4-BE49-F238E27FC236}">
                <a16:creationId xmlns:a16="http://schemas.microsoft.com/office/drawing/2014/main" id="{A0A05E5D-753C-3C41-8AB8-7799BD29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6736" name="Text Box 16">
            <a:extLst>
              <a:ext uri="{FF2B5EF4-FFF2-40B4-BE49-F238E27FC236}">
                <a16:creationId xmlns:a16="http://schemas.microsoft.com/office/drawing/2014/main" id="{77DA1CE4-9CAE-2641-8B65-A3145CBF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6737" name="Text Box 17">
            <a:extLst>
              <a:ext uri="{FF2B5EF4-FFF2-40B4-BE49-F238E27FC236}">
                <a16:creationId xmlns:a16="http://schemas.microsoft.com/office/drawing/2014/main" id="{33C8DA08-75E6-D647-BAF1-94EAF79F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6738" name="Text Box 18">
            <a:extLst>
              <a:ext uri="{FF2B5EF4-FFF2-40B4-BE49-F238E27FC236}">
                <a16:creationId xmlns:a16="http://schemas.microsoft.com/office/drawing/2014/main" id="{F90E0155-A733-794C-A949-9D4A2BF2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86739" name="Text Box 19">
            <a:extLst>
              <a:ext uri="{FF2B5EF4-FFF2-40B4-BE49-F238E27FC236}">
                <a16:creationId xmlns:a16="http://schemas.microsoft.com/office/drawing/2014/main" id="{33974203-9FE9-BB47-8154-94E6D4B1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6740" name="Text Box 20">
            <a:extLst>
              <a:ext uri="{FF2B5EF4-FFF2-40B4-BE49-F238E27FC236}">
                <a16:creationId xmlns:a16="http://schemas.microsoft.com/office/drawing/2014/main" id="{6D27674A-167D-6643-BD91-F438D83F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6741" name="Text Box 21">
            <a:extLst>
              <a:ext uri="{FF2B5EF4-FFF2-40B4-BE49-F238E27FC236}">
                <a16:creationId xmlns:a16="http://schemas.microsoft.com/office/drawing/2014/main" id="{FB2D1338-FC99-5142-BB62-CB119AFE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86742" name="Text Box 22">
            <a:extLst>
              <a:ext uri="{FF2B5EF4-FFF2-40B4-BE49-F238E27FC236}">
                <a16:creationId xmlns:a16="http://schemas.microsoft.com/office/drawing/2014/main" id="{6DAB869B-B1A2-1244-A846-FBD8BAB9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86743" name="Text Box 23">
            <a:extLst>
              <a:ext uri="{FF2B5EF4-FFF2-40B4-BE49-F238E27FC236}">
                <a16:creationId xmlns:a16="http://schemas.microsoft.com/office/drawing/2014/main" id="{CDB68841-50AF-F348-8FD2-3F54B2DDD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6744" name="Text Box 24">
            <a:extLst>
              <a:ext uri="{FF2B5EF4-FFF2-40B4-BE49-F238E27FC236}">
                <a16:creationId xmlns:a16="http://schemas.microsoft.com/office/drawing/2014/main" id="{DF45624A-F13D-0F46-90A0-CA991D85A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6745" name="Text Box 25">
            <a:extLst>
              <a:ext uri="{FF2B5EF4-FFF2-40B4-BE49-F238E27FC236}">
                <a16:creationId xmlns:a16="http://schemas.microsoft.com/office/drawing/2014/main" id="{213F251B-8CB3-B549-8D3A-CC364456D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6746" name="Text Box 26">
            <a:extLst>
              <a:ext uri="{FF2B5EF4-FFF2-40B4-BE49-F238E27FC236}">
                <a16:creationId xmlns:a16="http://schemas.microsoft.com/office/drawing/2014/main" id="{EB881EA0-E851-F94C-B130-99A0CE35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86747" name="Text Box 27">
            <a:extLst>
              <a:ext uri="{FF2B5EF4-FFF2-40B4-BE49-F238E27FC236}">
                <a16:creationId xmlns:a16="http://schemas.microsoft.com/office/drawing/2014/main" id="{5AE6F5C3-BD55-634E-80CC-CA0582B99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86748" name="Text Box 28">
            <a:extLst>
              <a:ext uri="{FF2B5EF4-FFF2-40B4-BE49-F238E27FC236}">
                <a16:creationId xmlns:a16="http://schemas.microsoft.com/office/drawing/2014/main" id="{9F115D78-572A-1448-8D9A-373A1944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86749" name="Text Box 29">
            <a:extLst>
              <a:ext uri="{FF2B5EF4-FFF2-40B4-BE49-F238E27FC236}">
                <a16:creationId xmlns:a16="http://schemas.microsoft.com/office/drawing/2014/main" id="{AA4A5143-CFBA-0641-9E8B-ACE78623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86750" name="Text Box 30">
            <a:extLst>
              <a:ext uri="{FF2B5EF4-FFF2-40B4-BE49-F238E27FC236}">
                <a16:creationId xmlns:a16="http://schemas.microsoft.com/office/drawing/2014/main" id="{5100F534-9173-BB41-930F-CEA7EAD3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86751" name="Text Box 31">
            <a:extLst>
              <a:ext uri="{FF2B5EF4-FFF2-40B4-BE49-F238E27FC236}">
                <a16:creationId xmlns:a16="http://schemas.microsoft.com/office/drawing/2014/main" id="{8A070477-AD1C-9843-8C29-617C93F7D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86752" name="Text Box 32">
            <a:extLst>
              <a:ext uri="{FF2B5EF4-FFF2-40B4-BE49-F238E27FC236}">
                <a16:creationId xmlns:a16="http://schemas.microsoft.com/office/drawing/2014/main" id="{CE248F3D-EDE9-B141-8066-C50CF6E8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86753" name="Text Box 33">
            <a:extLst>
              <a:ext uri="{FF2B5EF4-FFF2-40B4-BE49-F238E27FC236}">
                <a16:creationId xmlns:a16="http://schemas.microsoft.com/office/drawing/2014/main" id="{8EA60E13-CDEE-AA4C-ACFF-220FC3D6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86754" name="Text Box 34">
            <a:extLst>
              <a:ext uri="{FF2B5EF4-FFF2-40B4-BE49-F238E27FC236}">
                <a16:creationId xmlns:a16="http://schemas.microsoft.com/office/drawing/2014/main" id="{946E1896-9CA4-C940-A89F-195D2070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86755" name="Text Box 35">
            <a:extLst>
              <a:ext uri="{FF2B5EF4-FFF2-40B4-BE49-F238E27FC236}">
                <a16:creationId xmlns:a16="http://schemas.microsoft.com/office/drawing/2014/main" id="{10A62E3E-C461-6043-81F3-804D1B9A0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3" grpId="0" animBg="1"/>
      <p:bldP spid="286725" grpId="0" animBg="1"/>
      <p:bldP spid="286726" grpId="0"/>
      <p:bldP spid="286726" grpId="1"/>
      <p:bldP spid="286727" grpId="0" animBg="1"/>
      <p:bldP spid="286728" grpId="0" animBg="1"/>
      <p:bldP spid="286729" grpId="0" animBg="1"/>
      <p:bldP spid="286730" grpId="0" animBg="1"/>
      <p:bldP spid="286731" grpId="0" animBg="1"/>
      <p:bldP spid="286732" grpId="0" animBg="1"/>
      <p:bldP spid="286733" grpId="0" animBg="1"/>
      <p:bldP spid="286734" grpId="0" animBg="1"/>
      <p:bldP spid="286735" grpId="0" animBg="1"/>
      <p:bldP spid="286736" grpId="0" animBg="1"/>
      <p:bldP spid="286737" grpId="0" animBg="1"/>
      <p:bldP spid="286738" grpId="0" animBg="1"/>
      <p:bldP spid="286739" grpId="0" animBg="1"/>
      <p:bldP spid="286740" grpId="0" animBg="1"/>
      <p:bldP spid="286741" grpId="0" animBg="1"/>
      <p:bldP spid="286742" grpId="0" animBg="1"/>
      <p:bldP spid="286743" grpId="0" animBg="1"/>
      <p:bldP spid="286744" grpId="0" animBg="1"/>
      <p:bldP spid="286745" grpId="0" animBg="1"/>
      <p:bldP spid="286746" grpId="0" animBg="1"/>
      <p:bldP spid="286747" grpId="0" animBg="1"/>
      <p:bldP spid="286748" grpId="0" animBg="1"/>
      <p:bldP spid="286749" grpId="0" animBg="1"/>
      <p:bldP spid="286750" grpId="0" animBg="1"/>
      <p:bldP spid="286751" grpId="0" animBg="1"/>
      <p:bldP spid="286752" grpId="0" animBg="1"/>
      <p:bldP spid="286753" grpId="0" animBg="1"/>
      <p:bldP spid="286754" grpId="0" animBg="1"/>
      <p:bldP spid="2867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70121F2A-595E-9745-AC69-FC59BA594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0"/>
            <a:ext cx="710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A galaxy with an active nucleus: Centaurus A</a:t>
            </a:r>
            <a:endParaRPr lang="en-US" altLang="en-US" sz="2800"/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C8232281-76CF-0441-8FEC-50E8F33E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412750"/>
            <a:ext cx="5651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Unusual object: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            * elliptical galaxy with a dust lane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            * strong radio source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3E8D0DA1-2823-C449-A23D-2254335BE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320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Optical image </a:t>
            </a:r>
            <a:r>
              <a:rPr lang="en-US" altLang="en-US" sz="1800" b="0">
                <a:solidFill>
                  <a:schemeClr val="bg1"/>
                </a:solidFill>
              </a:rPr>
              <a:t>(NGC 5128)</a:t>
            </a:r>
            <a:r>
              <a:rPr lang="en-US" altLang="en-US" sz="2400" b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38F69F17-6906-1242-A4AF-4F43483A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>
            <a:extLst>
              <a:ext uri="{FF2B5EF4-FFF2-40B4-BE49-F238E27FC236}">
                <a16:creationId xmlns:a16="http://schemas.microsoft.com/office/drawing/2014/main" id="{D0FDC1CE-1888-B749-B0A4-0E16790E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1447800"/>
            <a:ext cx="4852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Optical image +  X-ray image in red: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Jet of hot gas flying out of the nucleus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at 200,000 km/s</a:t>
            </a:r>
            <a:endParaRPr lang="en-US" altLang="en-US" sz="2400" b="0"/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2AAED2C7-F240-4D4A-A014-01AD1C38C9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19800" y="4800600"/>
            <a:ext cx="914400" cy="3048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Centaurus A: active nucleus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7656" name="Text Box 10">
            <a:extLst>
              <a:ext uri="{FF2B5EF4-FFF2-40B4-BE49-F238E27FC236}">
                <a16:creationId xmlns:a16="http://schemas.microsoft.com/office/drawing/2014/main" id="{AF2B4349-3749-DE4B-9C1E-971FAC418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6725"/>
            <a:ext cx="3983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Colliding galaxies (elliptical + spiral)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Black hole in the elliptical</a:t>
            </a:r>
            <a:r>
              <a:rPr lang="ja-JP" altLang="en-US" sz="2000" b="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0">
                <a:solidFill>
                  <a:srgbClr val="FFFF00"/>
                </a:solidFill>
              </a:rPr>
              <a:t>s nucleus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gobbling 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interstellar gas from the spiral</a:t>
            </a:r>
          </a:p>
        </p:txBody>
      </p:sp>
      <p:pic>
        <p:nvPicPr>
          <p:cNvPr id="27657" name="Picture 11" descr="CentaurusA">
            <a:extLst>
              <a:ext uri="{FF2B5EF4-FFF2-40B4-BE49-F238E27FC236}">
                <a16:creationId xmlns:a16="http://schemas.microsoft.com/office/drawing/2014/main" id="{2F98D966-4B7D-B544-BB35-DB1348BB7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3177" r="4839"/>
          <a:stretch>
            <a:fillRect/>
          </a:stretch>
        </p:blipFill>
        <p:spPr bwMode="auto">
          <a:xfrm>
            <a:off x="76200" y="2354263"/>
            <a:ext cx="45720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Line 8">
            <a:extLst>
              <a:ext uri="{FF2B5EF4-FFF2-40B4-BE49-F238E27FC236}">
                <a16:creationId xmlns:a16="http://schemas.microsoft.com/office/drawing/2014/main" id="{0F54ED25-DED4-5E48-9499-985EE37D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209800"/>
            <a:ext cx="5334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B3DF3F0-1EC4-684A-B036-CA30F36E18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5867400"/>
            <a:ext cx="685800" cy="3048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3 C 273: Quasar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8354B3C0-B86B-5447-A025-3E9F333A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52400"/>
            <a:ext cx="798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Galaxies with very bright active nuclei: QUASAR</a:t>
            </a:r>
            <a:r>
              <a:rPr lang="ja-JP" altLang="en-US" sz="2800">
                <a:solidFill>
                  <a:srgbClr val="FF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800">
                <a:solidFill>
                  <a:srgbClr val="FF0000"/>
                </a:solidFill>
              </a:rPr>
              <a:t>s</a:t>
            </a:r>
            <a:endParaRPr lang="en-US" altLang="en-US" sz="2400" b="0">
              <a:solidFill>
                <a:srgbClr val="FF0000"/>
              </a:solidFill>
            </a:endParaRP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08EA0EF2-A09D-C148-AD83-1DC7CECC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2620" r="1888" b="3056"/>
          <a:stretch>
            <a:fillRect/>
          </a:stretch>
        </p:blipFill>
        <p:spPr bwMode="auto">
          <a:xfrm>
            <a:off x="76200" y="881063"/>
            <a:ext cx="39624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>
            <a:extLst>
              <a:ext uri="{FF2B5EF4-FFF2-40B4-BE49-F238E27FC236}">
                <a16:creationId xmlns:a16="http://schemas.microsoft.com/office/drawing/2014/main" id="{FE7330F5-92D8-5448-AC73-A4A7ACFC4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9600"/>
            <a:ext cx="5119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Discovery in 1959: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A very strong radio source: 3C 273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Optical: </a:t>
            </a:r>
            <a:r>
              <a:rPr lang="en-US" altLang="en-US" sz="2400" b="0">
                <a:solidFill>
                  <a:srgbClr val="66FFFF"/>
                </a:solidFill>
              </a:rPr>
              <a:t>a faint, 13</a:t>
            </a:r>
            <a:r>
              <a:rPr lang="en-US" altLang="en-US" sz="2400" b="0" baseline="30000">
                <a:solidFill>
                  <a:srgbClr val="66FFFF"/>
                </a:solidFill>
              </a:rPr>
              <a:t>mg</a:t>
            </a:r>
            <a:r>
              <a:rPr lang="en-US" altLang="en-US" sz="2400" b="0">
                <a:solidFill>
                  <a:srgbClr val="66FFFF"/>
                </a:solidFill>
              </a:rPr>
              <a:t>, variable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Spectrum:</a:t>
            </a:r>
            <a:r>
              <a:rPr lang="en-US" altLang="en-US" sz="2400" b="0">
                <a:solidFill>
                  <a:srgbClr val="66FFFF"/>
                </a:solidFill>
              </a:rPr>
              <a:t> unidentifiable spectral lines</a:t>
            </a:r>
          </a:p>
        </p:txBody>
      </p:sp>
      <p:pic>
        <p:nvPicPr>
          <p:cNvPr id="29702" name="Picture 5">
            <a:extLst>
              <a:ext uri="{FF2B5EF4-FFF2-40B4-BE49-F238E27FC236}">
                <a16:creationId xmlns:a16="http://schemas.microsoft.com/office/drawing/2014/main" id="{CB40CEFD-72BB-9F40-AC90-EDBFDFD2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5410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6">
            <a:extLst>
              <a:ext uri="{FF2B5EF4-FFF2-40B4-BE49-F238E27FC236}">
                <a16:creationId xmlns:a16="http://schemas.microsoft.com/office/drawing/2014/main" id="{40DFD8AB-60D5-AE4E-96E0-502F0430D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4600"/>
            <a:ext cx="3587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resolution (1963):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Very strong redshift, 16%</a:t>
            </a:r>
            <a:endParaRPr lang="en-US" altLang="en-US" sz="2400" b="0">
              <a:solidFill>
                <a:srgbClr val="66FFFF"/>
              </a:solidFill>
            </a:endParaRPr>
          </a:p>
        </p:txBody>
      </p:sp>
      <p:sp>
        <p:nvSpPr>
          <p:cNvPr id="29704" name="Text Box 9">
            <a:extLst>
              <a:ext uri="{FF2B5EF4-FFF2-40B4-BE49-F238E27FC236}">
                <a16:creationId xmlns:a16="http://schemas.microsoft.com/office/drawing/2014/main" id="{1902DF22-62FA-1149-8DA2-92A7600DC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6798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But that means:</a:t>
            </a:r>
            <a:endParaRPr lang="en-US" altLang="en-US" sz="240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66FFFF"/>
                </a:solidFill>
              </a:rPr>
              <a:t> Recedes very fast</a:t>
            </a:r>
          </a:p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66FFFF"/>
                </a:solidFill>
              </a:rPr>
              <a:t> Is a galaxy</a:t>
            </a:r>
            <a:endParaRPr lang="en-US" altLang="en-US" sz="24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66FFFF"/>
                </a:solidFill>
              </a:rPr>
              <a:t> </a:t>
            </a:r>
            <a:r>
              <a:rPr lang="en-US" altLang="en-US" sz="2400" b="0">
                <a:solidFill>
                  <a:srgbClr val="66FFFF"/>
                </a:solidFill>
              </a:rPr>
              <a:t>Very distant object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          2.5 billion ly away</a:t>
            </a:r>
          </a:p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66FFFF"/>
                </a:solidFill>
              </a:rPr>
              <a:t> Must be very bright: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           M = - 26.7</a:t>
            </a:r>
            <a:r>
              <a:rPr lang="en-US" altLang="en-US" sz="2400" b="0" baseline="30000">
                <a:solidFill>
                  <a:srgbClr val="66FFFF"/>
                </a:solidFill>
              </a:rPr>
              <a:t>mg</a:t>
            </a:r>
            <a:r>
              <a:rPr lang="en-US" altLang="en-US" sz="2400" b="0">
                <a:solidFill>
                  <a:srgbClr val="66FFFF"/>
                </a:solidFill>
              </a:rPr>
              <a:t> (!!!)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3300"/>
                </a:solidFill>
              </a:rPr>
              <a:t>As bright as a 100 galaxies!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3300"/>
                </a:solidFill>
              </a:rPr>
              <a:t>(Yet at small as a few AU</a:t>
            </a:r>
            <a:r>
              <a:rPr lang="ja-JP" altLang="en-US" sz="2400" b="0" i="1">
                <a:solidFill>
                  <a:srgbClr val="FF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 b="0" i="1">
                <a:solidFill>
                  <a:srgbClr val="FF3300"/>
                </a:solidFill>
              </a:rPr>
              <a:t>s.)</a:t>
            </a:r>
            <a:endParaRPr lang="en-US" altLang="en-US" sz="2400" b="0" i="1">
              <a:solidFill>
                <a:srgbClr val="FF3300"/>
              </a:solidFill>
            </a:endParaRPr>
          </a:p>
        </p:txBody>
      </p:sp>
      <p:sp>
        <p:nvSpPr>
          <p:cNvPr id="29705" name="Text Box 12">
            <a:extLst>
              <a:ext uri="{FF2B5EF4-FFF2-40B4-BE49-F238E27FC236}">
                <a16:creationId xmlns:a16="http://schemas.microsoft.com/office/drawing/2014/main" id="{4DB64508-BE12-B54F-A10A-F1CE3B7A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08213"/>
            <a:ext cx="1993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3300"/>
                </a:solidFill>
              </a:rPr>
              <a:t>Changes brightness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3300"/>
                </a:solidFill>
              </a:rPr>
              <a:t>            in a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3300"/>
                </a:solidFill>
              </a:rPr>
              <a:t>            of minutes.</a:t>
            </a:r>
          </a:p>
        </p:txBody>
      </p:sp>
      <p:sp>
        <p:nvSpPr>
          <p:cNvPr id="29706" name="Line 13">
            <a:extLst>
              <a:ext uri="{FF2B5EF4-FFF2-40B4-BE49-F238E27FC236}">
                <a16:creationId xmlns:a16="http://schemas.microsoft.com/office/drawing/2014/main" id="{A55F550A-C08E-FF45-821D-A4A14CE02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752600"/>
            <a:ext cx="304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1236</Words>
  <Application>Microsoft Macintosh PowerPoint</Application>
  <PresentationFormat>On-screen Show (4:3)</PresentationFormat>
  <Paragraphs>356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Symbol</vt:lpstr>
      <vt:lpstr>Times</vt:lpstr>
      <vt:lpstr>Blank Presentation</vt:lpstr>
      <vt:lpstr>Setup:</vt:lpstr>
      <vt:lpstr>What is in the center of the Galaxy</vt:lpstr>
      <vt:lpstr>Galactic center details</vt:lpstr>
      <vt:lpstr>Questions coming …</vt:lpstr>
      <vt:lpstr>Question 4 </vt:lpstr>
      <vt:lpstr>Question 5 </vt:lpstr>
      <vt:lpstr>Question 6</vt:lpstr>
      <vt:lpstr>Centaurus A: active nucleus</vt:lpstr>
      <vt:lpstr>3 C 273: Quasar</vt:lpstr>
      <vt:lpstr>What are quasars?</vt:lpstr>
      <vt:lpstr>Questions coming …</vt:lpstr>
      <vt:lpstr>Question 7</vt:lpstr>
      <vt:lpstr>Question 8</vt:lpstr>
      <vt:lpstr>Question 9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Starburst galaxies, active galactic nuclei and quasars</dc:title>
  <cp:lastModifiedBy>Tibor Torma</cp:lastModifiedBy>
  <cp:revision>53</cp:revision>
  <dcterms:modified xsi:type="dcterms:W3CDTF">2025-11-11T22:55:58Z</dcterms:modified>
</cp:coreProperties>
</file>