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90" r:id="rId2"/>
    <p:sldId id="385" r:id="rId3"/>
    <p:sldId id="379" r:id="rId4"/>
    <p:sldId id="394" r:id="rId5"/>
    <p:sldId id="395" r:id="rId6"/>
    <p:sldId id="397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21" autoAdjust="0"/>
    <p:restoredTop sz="97933" autoAdjust="0"/>
  </p:normalViewPr>
  <p:slideViewPr>
    <p:cSldViewPr>
      <p:cViewPr varScale="1">
        <p:scale>
          <a:sx n="128" d="100"/>
          <a:sy n="128" d="100"/>
        </p:scale>
        <p:origin x="12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8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ACCF50-292A-3847-BBB0-F45C7171A1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5B9261-ACA8-0A48-91B2-AF33BEF63C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46A43A-1CDF-964B-B6B0-B21C31FA3827}" type="datetimeFigureOut">
              <a:rPr lang="en-US"/>
              <a:pPr>
                <a:defRPr/>
              </a:pPr>
              <a:t>11/5/25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FC0D-C55A-8547-9977-7F22EC1BC1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D0C0C-34CD-8E4F-B544-429FCC34FE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8C9A73-86B7-4745-A593-2C6BE6A7F6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8F79D93-CD7B-8D45-829E-A0DB6E2130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21E72BE-AAC6-A94A-911D-9FA824CF82F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48727299-F2E2-1842-8C7B-677A1B1FF9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35D38FF-15CD-2440-80E5-790F83E2A9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noProof="0"/>
              <a:t>Click to edit Master text styles</a:t>
            </a:r>
          </a:p>
          <a:p>
            <a:pPr lvl="1"/>
            <a:r>
              <a:rPr lang="en-US" altLang="x-none" noProof="0"/>
              <a:t>Second level</a:t>
            </a:r>
          </a:p>
          <a:p>
            <a:pPr lvl="2"/>
            <a:r>
              <a:rPr lang="en-US" altLang="x-none" noProof="0"/>
              <a:t>Third level</a:t>
            </a:r>
          </a:p>
          <a:p>
            <a:pPr lvl="3"/>
            <a:r>
              <a:rPr lang="en-US" altLang="x-none" noProof="0"/>
              <a:t>Fourth level</a:t>
            </a:r>
          </a:p>
          <a:p>
            <a:pPr lvl="4"/>
            <a:r>
              <a:rPr lang="en-US" altLang="x-none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FEF6888A-9340-8547-B15F-5C291470B6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346792CD-FBC0-3741-BD02-01047CF0AF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756F27-40A5-F94E-8148-B0AE5240EC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9B21AC5C-0FDD-FB42-B6D9-F58D3EF0CE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CF51860-D9F0-A14C-9DEF-F704D4832704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E0E440F0-2B8B-EA42-BBB2-B79B6908BD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566E525-ACE6-D24B-B67F-CD338E28B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4A95914-72CB-2245-ACB3-70FB10708F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AB401461-39B4-A04C-832E-5BC8EE3F0337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45762" name="Rectangle 2">
            <a:extLst>
              <a:ext uri="{FF2B5EF4-FFF2-40B4-BE49-F238E27FC236}">
                <a16:creationId xmlns:a16="http://schemas.microsoft.com/office/drawing/2014/main" id="{CBFFA3F7-AF74-1D4C-8681-6262132AC9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C11FFC76-50A6-3645-8404-EDEB6FE68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D3A3C6-4E3D-A84F-A317-60D872B2F5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6AD962F5-3FA9-3C48-B142-472BFDA2B509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46786" name="Rectangle 2">
            <a:extLst>
              <a:ext uri="{FF2B5EF4-FFF2-40B4-BE49-F238E27FC236}">
                <a16:creationId xmlns:a16="http://schemas.microsoft.com/office/drawing/2014/main" id="{1AFFAEB4-6044-9445-BECD-F47C006A8A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>
            <a:extLst>
              <a:ext uri="{FF2B5EF4-FFF2-40B4-BE49-F238E27FC236}">
                <a16:creationId xmlns:a16="http://schemas.microsoft.com/office/drawing/2014/main" id="{4C328C79-991A-2B4A-A6AF-3064F7E5EF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74A9507-D69A-D741-AB9E-098B7B6F56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FE8F44A1-BAE7-B841-BD64-04FD8436B624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87394" name="Rectangle 2">
            <a:extLst>
              <a:ext uri="{FF2B5EF4-FFF2-40B4-BE49-F238E27FC236}">
                <a16:creationId xmlns:a16="http://schemas.microsoft.com/office/drawing/2014/main" id="{90DE00E6-88C9-A643-A23C-ADA81C6F8FF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788F29A2-4961-984F-B52C-D77B981392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94F8225-7D68-DB4D-BD53-B37CB62F4D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63FD1458-6E45-F64C-B674-C2EF9453BC69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89442" name="Rectangle 2">
            <a:extLst>
              <a:ext uri="{FF2B5EF4-FFF2-40B4-BE49-F238E27FC236}">
                <a16:creationId xmlns:a16="http://schemas.microsoft.com/office/drawing/2014/main" id="{866CDEB1-3A8A-6444-807B-7DB1E9FFF95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909F15DC-367B-E84D-8B81-5304BC819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58B095B-96E5-1741-871C-1AE34AE993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F2F9AD5B-4059-A345-AEDD-CA95F74AE659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93538" name="Rectangle 2">
            <a:extLst>
              <a:ext uri="{FF2B5EF4-FFF2-40B4-BE49-F238E27FC236}">
                <a16:creationId xmlns:a16="http://schemas.microsoft.com/office/drawing/2014/main" id="{FD8CC761-18B5-004C-BEFA-ECBE3524072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4D4E5448-B48B-F042-8A72-96AC949A9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336028-0495-BF47-B251-1F96917275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B2F9CF-D529-CF4B-A3B4-35C155AF5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3C144E-71FF-1D43-B1D3-B2DFD236C9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866FE-6E54-F640-B00A-32C1A8366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57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C9C275-125F-824F-86AA-26920E91FE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6FA93F-7CF8-3F45-887F-1DABE46A15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0A1F6F-0711-1449-9F5A-09C484F703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E31C22-E455-514C-ACB4-CD7F435D6B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54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81873E-BDC3-2341-8FB0-A5440E812A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9C5EA1-DC85-234B-85C1-137A9E8ED6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ADFD26-97DB-F24C-9B51-9DFE93BD8E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40004-71E7-2247-974E-A603E41887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81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D5C1F8-3113-9349-818C-A9ADA569C1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4163B1-CDC2-5D4E-8ADD-266E90E70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AB7553-F3F6-BA49-A621-0216117AB5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AF1A3-F795-4547-8313-C2F36913D6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93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107D22-2B75-C843-8B18-D606B4191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9F91E2-0298-6343-B31C-3C6543FBAF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9484C7-4422-F343-8E8F-78DA021936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67A6BE-BBCC-5E46-9F26-55B53C7813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09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1C9717-D374-F044-8A37-EFD7F5E4B6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56307A-1912-B241-9BEF-1A5E245BA6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734A50-71EE-754C-BB2A-B13FD0808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47DEDB-1666-F041-8445-93DA1F6DD2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72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7BE93E-E859-B44A-A20D-2131C423F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F483251-C4CA-4C46-A65A-118BCDE9B5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07F7013-238D-F849-BAB0-9A7F7B56C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9E9CE-7A92-E241-AFF8-B81FBD8D68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24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E380683-BAC1-814C-8D93-697DF764FD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A52BA2-2FED-7143-B927-BD6799EF4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D482A8C-A57C-2340-BA4E-539DA9952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509C4-62F8-C140-B113-5B2DC7980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BAE9545-0D22-EA4E-869B-766DB37E93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8E7CA38-FD9E-414F-AA28-3C4DC45B0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8F421F-5E20-E242-98EF-AEA3271D12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ECFAB-D550-AE48-9275-79955F40D7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34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96AFD0-A1CB-7B46-BB1F-C27DDC1575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FD8839-E6F7-914A-852E-49E089FEF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60E83B-3D8E-494C-BEAC-BB07E3C4BC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1A5B9-428D-7B49-B41C-59E11F2459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52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24DBCB-9E30-404E-AC9A-3B85B1AD23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BB028-E22F-8A4B-B6DC-8CD079249C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291CAE-6868-9B49-8195-264C002F2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9781F-8DF8-AB4E-B51B-D67578F133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88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2DAB3D-E1F9-5245-B378-45E515A34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C9C441-24F4-534B-BE08-4E7CD3DB4D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7DB8C11-867D-5E4A-8011-F4FF0F8AF4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04351F-92D8-624B-A7CA-E6B21114CD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33D2868-E428-3942-B425-D647B56E91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8C8093-1F35-F541-9E57-68DB2FA8AE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26">
            <a:extLst>
              <a:ext uri="{FF2B5EF4-FFF2-40B4-BE49-F238E27FC236}">
                <a16:creationId xmlns:a16="http://schemas.microsoft.com/office/drawing/2014/main" id="{BC9FA7AF-FEEF-8446-8EDC-FF81C64EA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04800"/>
            <a:ext cx="396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Prepare your scantron:</a:t>
            </a:r>
            <a:endParaRPr lang="en-US" altLang="en-US" sz="4400" b="1">
              <a:solidFill>
                <a:schemeClr val="tx2"/>
              </a:solidFill>
            </a:endParaRPr>
          </a:p>
        </p:txBody>
      </p:sp>
      <p:sp>
        <p:nvSpPr>
          <p:cNvPr id="15362" name="Text Box 1027">
            <a:extLst>
              <a:ext uri="{FF2B5EF4-FFF2-40B4-BE49-F238E27FC236}">
                <a16:creationId xmlns:a16="http://schemas.microsoft.com/office/drawing/2014/main" id="{768DA87F-2EBF-064A-86BC-B35007CB9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06450"/>
            <a:ext cx="510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Fill in your name and fill the bubbles under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      your name.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LAST NAME FIRST, First name second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Put </a:t>
            </a:r>
            <a:r>
              <a:rPr lang="en-US" altLang="en-US" sz="2000" dirty="0">
                <a:solidFill>
                  <a:srgbClr val="FF3300"/>
                </a:solidFill>
              </a:rPr>
              <a:t>your</a:t>
            </a:r>
            <a:r>
              <a:rPr lang="en-US" altLang="en-US" sz="2000" dirty="0">
                <a:solidFill>
                  <a:schemeClr val="accent2"/>
                </a:solidFill>
              </a:rPr>
              <a:t> 4-digit code instead of 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“</a:t>
            </a:r>
            <a:r>
              <a:rPr lang="en-US" altLang="ja-JP" sz="1600" dirty="0">
                <a:solidFill>
                  <a:schemeClr val="accent2"/>
                </a:solidFill>
              </a:rPr>
              <a:t>IDENTIFICATION NUMBER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”</a:t>
            </a:r>
            <a:r>
              <a:rPr lang="en-US" altLang="ja-JP" sz="1600" dirty="0">
                <a:solidFill>
                  <a:schemeClr val="accent2"/>
                </a:solidFill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  ---  </a:t>
            </a:r>
            <a:r>
              <a:rPr lang="en-US" altLang="en-US" sz="1600" i="1" dirty="0">
                <a:solidFill>
                  <a:schemeClr val="accent2"/>
                </a:solidFill>
              </a:rPr>
              <a:t>(The last 4 digits of your </a:t>
            </a:r>
            <a:r>
              <a:rPr lang="en-US" altLang="en-US" sz="1600" i="1" dirty="0" err="1">
                <a:solidFill>
                  <a:schemeClr val="accent2"/>
                </a:solidFill>
              </a:rPr>
              <a:t>OleMiss</a:t>
            </a:r>
            <a:r>
              <a:rPr lang="en-US" altLang="en-US" sz="1600" i="1" dirty="0">
                <a:solidFill>
                  <a:schemeClr val="accent2"/>
                </a:solidFill>
              </a:rPr>
              <a:t> ID.)</a:t>
            </a:r>
            <a:endParaRPr lang="en-US" altLang="en-US" sz="2400" i="1" dirty="0"/>
          </a:p>
        </p:txBody>
      </p:sp>
      <p:sp>
        <p:nvSpPr>
          <p:cNvPr id="15363" name="Rectangle 1028">
            <a:extLst>
              <a:ext uri="{FF2B5EF4-FFF2-40B4-BE49-F238E27FC236}">
                <a16:creationId xmlns:a16="http://schemas.microsoft.com/office/drawing/2014/main" id="{B8939ECB-1928-9548-A60B-0085CEDB1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886200"/>
            <a:ext cx="2819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1: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B</a:t>
            </a:r>
            <a:r>
              <a:rPr lang="en-US" altLang="en-US" sz="2000" dirty="0">
                <a:solidFill>
                  <a:srgbClr val="FF0000"/>
                </a:solidFill>
              </a:rPr>
              <a:t>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2: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3: </a:t>
            </a:r>
            <a:r>
              <a:rPr lang="en-US" altLang="en-US" sz="2000"/>
              <a:t>answer </a:t>
            </a:r>
            <a:r>
              <a:rPr lang="en-US" altLang="en-US" sz="2000" b="1">
                <a:solidFill>
                  <a:schemeClr val="accent2"/>
                </a:solidFill>
              </a:rPr>
              <a:t>C</a:t>
            </a:r>
            <a:endParaRPr lang="en-US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110597" name="Rectangle 1029">
            <a:extLst>
              <a:ext uri="{FF2B5EF4-FFF2-40B4-BE49-F238E27FC236}">
                <a16:creationId xmlns:a16="http://schemas.microsoft.com/office/drawing/2014/main" id="{38ED574B-34C2-0140-AE6B-E825F158C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4267200"/>
            <a:ext cx="1219200" cy="304800"/>
          </a:xfrm>
        </p:spPr>
        <p:txBody>
          <a:bodyPr/>
          <a:lstStyle/>
          <a:p>
            <a:r>
              <a:rPr lang="en-US" altLang="en-US" sz="2800" b="1" dirty="0">
                <a:solidFill>
                  <a:srgbClr val="FF0000"/>
                </a:solidFill>
              </a:rPr>
              <a:t>Setup:</a:t>
            </a:r>
          </a:p>
        </p:txBody>
      </p:sp>
      <p:sp>
        <p:nvSpPr>
          <p:cNvPr id="110599" name="Text Box 1031">
            <a:extLst>
              <a:ext uri="{FF2B5EF4-FFF2-40B4-BE49-F238E27FC236}">
                <a16:creationId xmlns:a16="http://schemas.microsoft.com/office/drawing/2014/main" id="{0B184107-C386-B448-9902-1BA5C0CE7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381751"/>
            <a:ext cx="6076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i="1" u="sng" dirty="0"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charset="0"/>
              </a:rPr>
              <a:t>Please take a moment to mute your cell phone!</a:t>
            </a:r>
            <a:endParaRPr lang="en-US" dirty="0">
              <a:ea typeface="ＭＳ Ｐゴシック" charset="0"/>
            </a:endParaRPr>
          </a:p>
        </p:txBody>
      </p:sp>
      <p:pic>
        <p:nvPicPr>
          <p:cNvPr id="15366" name="Picture 1032">
            <a:extLst>
              <a:ext uri="{FF2B5EF4-FFF2-40B4-BE49-F238E27FC236}">
                <a16:creationId xmlns:a16="http://schemas.microsoft.com/office/drawing/2014/main" id="{1916D5F0-79B7-894E-B402-2274F61E2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0"/>
            <a:ext cx="8699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1033">
            <a:extLst>
              <a:ext uri="{FF2B5EF4-FFF2-40B4-BE49-F238E27FC236}">
                <a16:creationId xmlns:a16="http://schemas.microsoft.com/office/drawing/2014/main" id="{0442931B-E898-0749-B40F-C7CED0A7B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381000"/>
            <a:ext cx="14874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Use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a pencil,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not a pen!</a:t>
            </a:r>
          </a:p>
        </p:txBody>
      </p:sp>
      <p:pic>
        <p:nvPicPr>
          <p:cNvPr id="15368" name="Picture 1034" descr="Scantron2b">
            <a:extLst>
              <a:ext uri="{FF2B5EF4-FFF2-40B4-BE49-F238E27FC236}">
                <a16:creationId xmlns:a16="http://schemas.microsoft.com/office/drawing/2014/main" id="{A78BC932-3427-8249-85D3-E21B9D377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2841625"/>
            <a:ext cx="1819275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Line 1038">
            <a:extLst>
              <a:ext uri="{FF2B5EF4-FFF2-40B4-BE49-F238E27FC236}">
                <a16:creationId xmlns:a16="http://schemas.microsoft.com/office/drawing/2014/main" id="{6A5D2584-B0FE-B54F-94E0-D349E408A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114800"/>
            <a:ext cx="381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39">
            <a:extLst>
              <a:ext uri="{FF2B5EF4-FFF2-40B4-BE49-F238E27FC236}">
                <a16:creationId xmlns:a16="http://schemas.microsoft.com/office/drawing/2014/main" id="{0515E687-7755-9940-9696-0B77FBB88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419600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040">
            <a:extLst>
              <a:ext uri="{FF2B5EF4-FFF2-40B4-BE49-F238E27FC236}">
                <a16:creationId xmlns:a16="http://schemas.microsoft.com/office/drawing/2014/main" id="{A00D181F-420B-4140-9274-89AB5EB3D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572000"/>
            <a:ext cx="228600" cy="152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5372" name="Line 1041">
            <a:extLst>
              <a:ext uri="{FF2B5EF4-FFF2-40B4-BE49-F238E27FC236}">
                <a16:creationId xmlns:a16="http://schemas.microsoft.com/office/drawing/2014/main" id="{268440FB-C9ED-474D-B843-0D0A017DAB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4572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73" name="Picture 1" descr="Scantron3.png">
            <a:extLst>
              <a:ext uri="{FF2B5EF4-FFF2-40B4-BE49-F238E27FC236}">
                <a16:creationId xmlns:a16="http://schemas.microsoft.com/office/drawing/2014/main" id="{818EDBAD-7C28-1A4A-9378-776FC23AFE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0"/>
            <a:ext cx="2387600" cy="42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Line 1036">
            <a:extLst>
              <a:ext uri="{FF2B5EF4-FFF2-40B4-BE49-F238E27FC236}">
                <a16:creationId xmlns:a16="http://schemas.microsoft.com/office/drawing/2014/main" id="{30F9B2BD-11FC-3F4D-BBB3-16676E448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1905000"/>
            <a:ext cx="18288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037">
            <a:extLst>
              <a:ext uri="{FF2B5EF4-FFF2-40B4-BE49-F238E27FC236}">
                <a16:creationId xmlns:a16="http://schemas.microsoft.com/office/drawing/2014/main" id="{F17347E1-4A43-4F47-9985-43FBE6A021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990600"/>
            <a:ext cx="2057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042">
            <a:extLst>
              <a:ext uri="{FF2B5EF4-FFF2-40B4-BE49-F238E27FC236}">
                <a16:creationId xmlns:a16="http://schemas.microsoft.com/office/drawing/2014/main" id="{2F7B3157-7C79-344C-81BB-0C7E47B56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257086"/>
            <a:ext cx="6336748" cy="107721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CC00"/>
                </a:solidFill>
              </a:rPr>
              <a:t>Reading assignment</a:t>
            </a:r>
            <a:endParaRPr lang="en-US" altLang="en-US" sz="24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 dirty="0"/>
              <a:t>Galaxies: ours and others, </a:t>
            </a:r>
            <a:r>
              <a:rPr lang="en-US" altLang="en-US" sz="2000" dirty="0"/>
              <a:t>Chapters 19-20</a:t>
            </a:r>
            <a:r>
              <a:rPr lang="en-US" altLang="en-US" sz="2000" i="1" dirty="0"/>
              <a:t>,</a:t>
            </a:r>
            <a:r>
              <a:rPr lang="en-US" altLang="en-US" sz="2000" dirty="0"/>
              <a:t> </a:t>
            </a:r>
            <a:r>
              <a:rPr lang="en-US" altLang="en-US" sz="2000" b="1" dirty="0"/>
              <a:t>pp. 580-626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 dirty="0">
                <a:solidFill>
                  <a:schemeClr val="accent6"/>
                </a:solidFill>
              </a:rPr>
              <a:t>(A superficial reading will suffice)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2">
            <a:extLst>
              <a:ext uri="{FF2B5EF4-FFF2-40B4-BE49-F238E27FC236}">
                <a16:creationId xmlns:a16="http://schemas.microsoft.com/office/drawing/2014/main" id="{8A8CE9D9-E485-AF45-AEDC-8843B3DA8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09600"/>
            <a:ext cx="8691563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Once collapse started, gravity of gas increases: accelerating collapse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- but </a:t>
            </a:r>
            <a:r>
              <a:rPr lang="en-US" altLang="x-none" i="1">
                <a:solidFill>
                  <a:srgbClr val="FFFF00"/>
                </a:solidFill>
              </a:rPr>
              <a:t>something must start it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Interstellar clouds are moving around 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- </a:t>
            </a:r>
            <a:r>
              <a:rPr lang="en-US" altLang="x-none" i="1">
                <a:solidFill>
                  <a:srgbClr val="FFFF00"/>
                </a:solidFill>
              </a:rPr>
              <a:t>dense regions do arise randomly</a:t>
            </a:r>
            <a:r>
              <a:rPr lang="en-US" altLang="x-none">
                <a:solidFill>
                  <a:srgbClr val="FFFF00"/>
                </a:solidFill>
              </a:rPr>
              <a:t> 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      (just as in normal clouds on  Earth – there you get rain)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For the Sun, proof exists: collapse of cloud was started by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          a </a:t>
            </a:r>
            <a:r>
              <a:rPr lang="en-US" altLang="x-none" i="1">
                <a:solidFill>
                  <a:srgbClr val="FFFF00"/>
                </a:solidFill>
              </a:rPr>
              <a:t>nearby supernova explosion</a:t>
            </a:r>
          </a:p>
        </p:txBody>
      </p:sp>
      <p:pic>
        <p:nvPicPr>
          <p:cNvPr id="172035" name="Picture 3">
            <a:extLst>
              <a:ext uri="{FF2B5EF4-FFF2-40B4-BE49-F238E27FC236}">
                <a16:creationId xmlns:a16="http://schemas.microsoft.com/office/drawing/2014/main" id="{E99DD58E-B689-9449-A9BA-A171C3ED3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2" t="4088" r="4865"/>
          <a:stretch>
            <a:fillRect/>
          </a:stretch>
        </p:blipFill>
        <p:spPr bwMode="auto">
          <a:xfrm>
            <a:off x="3124200" y="3505200"/>
            <a:ext cx="32766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72036" name="AutoShape 4">
            <a:extLst>
              <a:ext uri="{FF2B5EF4-FFF2-40B4-BE49-F238E27FC236}">
                <a16:creationId xmlns:a16="http://schemas.microsoft.com/office/drawing/2014/main" id="{3E361D7B-06D3-E447-AB3A-1F6A91FF3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648200"/>
            <a:ext cx="2114550" cy="1943100"/>
          </a:xfrm>
          <a:prstGeom prst="irregularSeal2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x-none" b="1">
                <a:solidFill>
                  <a:srgbClr val="66FFFF"/>
                </a:solidFill>
              </a:rPr>
              <a:t>SuperNova</a:t>
            </a:r>
            <a:endParaRPr lang="en-US" altLang="x-none"/>
          </a:p>
        </p:txBody>
      </p:sp>
      <p:sp>
        <p:nvSpPr>
          <p:cNvPr id="172037" name="AutoShape 5">
            <a:extLst>
              <a:ext uri="{FF2B5EF4-FFF2-40B4-BE49-F238E27FC236}">
                <a16:creationId xmlns:a16="http://schemas.microsoft.com/office/drawing/2014/main" id="{E75F3702-A8AB-094F-AD2C-CF7725AF2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257800"/>
            <a:ext cx="228600" cy="228600"/>
          </a:xfrm>
          <a:custGeom>
            <a:avLst/>
            <a:gdLst>
              <a:gd name="T0" fmla="*/ 0 w 228600"/>
              <a:gd name="T1" fmla="*/ 87317 h 228600"/>
              <a:gd name="T2" fmla="*/ 87318 w 228600"/>
              <a:gd name="T3" fmla="*/ 87318 h 228600"/>
              <a:gd name="T4" fmla="*/ 114300 w 228600"/>
              <a:gd name="T5" fmla="*/ 0 h 228600"/>
              <a:gd name="T6" fmla="*/ 141282 w 228600"/>
              <a:gd name="T7" fmla="*/ 87318 h 228600"/>
              <a:gd name="T8" fmla="*/ 228600 w 228600"/>
              <a:gd name="T9" fmla="*/ 87317 h 228600"/>
              <a:gd name="T10" fmla="*/ 157958 w 228600"/>
              <a:gd name="T11" fmla="*/ 141282 h 228600"/>
              <a:gd name="T12" fmla="*/ 184941 w 228600"/>
              <a:gd name="T13" fmla="*/ 228599 h 228600"/>
              <a:gd name="T14" fmla="*/ 114300 w 228600"/>
              <a:gd name="T15" fmla="*/ 174634 h 228600"/>
              <a:gd name="T16" fmla="*/ 43659 w 228600"/>
              <a:gd name="T17" fmla="*/ 228599 h 228600"/>
              <a:gd name="T18" fmla="*/ 70642 w 228600"/>
              <a:gd name="T19" fmla="*/ 141282 h 228600"/>
              <a:gd name="T20" fmla="*/ 0 w 228600"/>
              <a:gd name="T21" fmla="*/ 87317 h 228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600" h="228600">
                <a:moveTo>
                  <a:pt x="0" y="87317"/>
                </a:moveTo>
                <a:lnTo>
                  <a:pt x="87318" y="87318"/>
                </a:lnTo>
                <a:lnTo>
                  <a:pt x="114300" y="0"/>
                </a:lnTo>
                <a:lnTo>
                  <a:pt x="141282" y="87318"/>
                </a:lnTo>
                <a:lnTo>
                  <a:pt x="228600" y="87317"/>
                </a:lnTo>
                <a:lnTo>
                  <a:pt x="157958" y="141282"/>
                </a:lnTo>
                <a:lnTo>
                  <a:pt x="184941" y="228599"/>
                </a:lnTo>
                <a:lnTo>
                  <a:pt x="114300" y="174634"/>
                </a:lnTo>
                <a:lnTo>
                  <a:pt x="43659" y="228599"/>
                </a:lnTo>
                <a:lnTo>
                  <a:pt x="70642" y="141282"/>
                </a:lnTo>
                <a:lnTo>
                  <a:pt x="0" y="87317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38" name="AutoShape 6">
            <a:extLst>
              <a:ext uri="{FF2B5EF4-FFF2-40B4-BE49-F238E27FC236}">
                <a16:creationId xmlns:a16="http://schemas.microsoft.com/office/drawing/2014/main" id="{7C2FC3BC-BC97-504C-B99C-8CD6A532E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648200"/>
            <a:ext cx="304800" cy="304800"/>
          </a:xfrm>
          <a:custGeom>
            <a:avLst/>
            <a:gdLst>
              <a:gd name="T0" fmla="*/ 0 w 304800"/>
              <a:gd name="T1" fmla="*/ 116423 h 304800"/>
              <a:gd name="T2" fmla="*/ 116424 w 304800"/>
              <a:gd name="T3" fmla="*/ 116424 h 304800"/>
              <a:gd name="T4" fmla="*/ 152400 w 304800"/>
              <a:gd name="T5" fmla="*/ 0 h 304800"/>
              <a:gd name="T6" fmla="*/ 188376 w 304800"/>
              <a:gd name="T7" fmla="*/ 116424 h 304800"/>
              <a:gd name="T8" fmla="*/ 304800 w 304800"/>
              <a:gd name="T9" fmla="*/ 116423 h 304800"/>
              <a:gd name="T10" fmla="*/ 210611 w 304800"/>
              <a:gd name="T11" fmla="*/ 188376 h 304800"/>
              <a:gd name="T12" fmla="*/ 246588 w 304800"/>
              <a:gd name="T13" fmla="*/ 304799 h 304800"/>
              <a:gd name="T14" fmla="*/ 152400 w 304800"/>
              <a:gd name="T15" fmla="*/ 232845 h 304800"/>
              <a:gd name="T16" fmla="*/ 58212 w 304800"/>
              <a:gd name="T17" fmla="*/ 304799 h 304800"/>
              <a:gd name="T18" fmla="*/ 94189 w 304800"/>
              <a:gd name="T19" fmla="*/ 188376 h 304800"/>
              <a:gd name="T20" fmla="*/ 0 w 304800"/>
              <a:gd name="T21" fmla="*/ 116423 h 304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04800" h="304800">
                <a:moveTo>
                  <a:pt x="0" y="116423"/>
                </a:moveTo>
                <a:lnTo>
                  <a:pt x="116424" y="116424"/>
                </a:lnTo>
                <a:lnTo>
                  <a:pt x="152400" y="0"/>
                </a:lnTo>
                <a:lnTo>
                  <a:pt x="188376" y="116424"/>
                </a:lnTo>
                <a:lnTo>
                  <a:pt x="304800" y="116423"/>
                </a:lnTo>
                <a:lnTo>
                  <a:pt x="210611" y="188376"/>
                </a:lnTo>
                <a:lnTo>
                  <a:pt x="246588" y="304799"/>
                </a:lnTo>
                <a:lnTo>
                  <a:pt x="152400" y="232845"/>
                </a:lnTo>
                <a:lnTo>
                  <a:pt x="58212" y="304799"/>
                </a:lnTo>
                <a:lnTo>
                  <a:pt x="94189" y="188376"/>
                </a:lnTo>
                <a:lnTo>
                  <a:pt x="0" y="116423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039" name="Text Box 7">
            <a:extLst>
              <a:ext uri="{FF2B5EF4-FFF2-40B4-BE49-F238E27FC236}">
                <a16:creationId xmlns:a16="http://schemas.microsoft.com/office/drawing/2014/main" id="{199BB444-1F9C-B64A-BE10-B8869E8FD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25875"/>
            <a:ext cx="16652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>
                <a:solidFill>
                  <a:srgbClr val="66FFFF"/>
                </a:solidFill>
              </a:rPr>
              <a:t>The Sun</a:t>
            </a:r>
          </a:p>
          <a:p>
            <a:pPr algn="ctr">
              <a:defRPr/>
            </a:pPr>
            <a:r>
              <a:rPr lang="en-US" altLang="x-none">
                <a:solidFill>
                  <a:srgbClr val="66FFFF"/>
                </a:solidFill>
              </a:rPr>
              <a:t>formed here</a:t>
            </a:r>
          </a:p>
        </p:txBody>
      </p:sp>
      <p:sp>
        <p:nvSpPr>
          <p:cNvPr id="172040" name="Line 8">
            <a:extLst>
              <a:ext uri="{FF2B5EF4-FFF2-40B4-BE49-F238E27FC236}">
                <a16:creationId xmlns:a16="http://schemas.microsoft.com/office/drawing/2014/main" id="{E40A135F-4FE1-4841-9ACA-4D202BD1D2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4038600"/>
            <a:ext cx="1905000" cy="609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2041" name="Rectangle 9">
            <a:extLst>
              <a:ext uri="{FF2B5EF4-FFF2-40B4-BE49-F238E27FC236}">
                <a16:creationId xmlns:a16="http://schemas.microsoft.com/office/drawing/2014/main" id="{494BDB2F-C367-6A49-A489-DE45A7D0D2F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438400" y="76200"/>
            <a:ext cx="5105400" cy="609600"/>
          </a:xfrm>
        </p:spPr>
        <p:txBody>
          <a:bodyPr/>
          <a:lstStyle/>
          <a:p>
            <a:pPr>
              <a:defRPr/>
            </a:pPr>
            <a:r>
              <a:rPr lang="en-US" altLang="x-none" sz="3600" b="1">
                <a:solidFill>
                  <a:srgbClr val="FF0000"/>
                </a:solidFill>
              </a:rPr>
              <a:t>What starts the collapse?</a:t>
            </a:r>
            <a:endParaRPr lang="en-US" altLang="x-none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9301D456-7B7A-864B-90ED-D7FF603C37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762000"/>
          </a:xfrm>
        </p:spPr>
        <p:txBody>
          <a:bodyPr/>
          <a:lstStyle/>
          <a:p>
            <a:pPr>
              <a:defRPr/>
            </a:pPr>
            <a:r>
              <a:rPr lang="en-US" altLang="x-none" sz="3200" b="1">
                <a:solidFill>
                  <a:srgbClr val="FF0000"/>
                </a:solidFill>
              </a:rPr>
              <a:t>What induced the birth of the Sun?</a:t>
            </a:r>
            <a:endParaRPr lang="en-US" altLang="x-none"/>
          </a:p>
        </p:txBody>
      </p:sp>
      <p:sp>
        <p:nvSpPr>
          <p:cNvPr id="165891" name="Text Box 3">
            <a:extLst>
              <a:ext uri="{FF2B5EF4-FFF2-40B4-BE49-F238E27FC236}">
                <a16:creationId xmlns:a16="http://schemas.microsoft.com/office/drawing/2014/main" id="{17FAA2F2-0A60-404D-97F9-C3C65195C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762000"/>
            <a:ext cx="837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66FFFF"/>
                </a:solidFill>
              </a:rPr>
              <a:t>A close-by supernova! - How do we know? - Xe</a:t>
            </a:r>
            <a:r>
              <a:rPr lang="en-US" altLang="x-none" b="1" baseline="30000">
                <a:solidFill>
                  <a:srgbClr val="66FFFF"/>
                </a:solidFill>
              </a:rPr>
              <a:t>129</a:t>
            </a:r>
            <a:r>
              <a:rPr lang="en-US" altLang="x-none" b="1">
                <a:solidFill>
                  <a:srgbClr val="66FFFF"/>
                </a:solidFill>
              </a:rPr>
              <a:t> in meteorites</a:t>
            </a:r>
          </a:p>
        </p:txBody>
      </p:sp>
      <p:sp>
        <p:nvSpPr>
          <p:cNvPr id="165892" name="Text Box 4">
            <a:extLst>
              <a:ext uri="{FF2B5EF4-FFF2-40B4-BE49-F238E27FC236}">
                <a16:creationId xmlns:a16="http://schemas.microsoft.com/office/drawing/2014/main" id="{71A96F27-A41A-634F-98E4-4513523DA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4125"/>
            <a:ext cx="9144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Xe</a:t>
            </a:r>
            <a:r>
              <a:rPr lang="en-US" altLang="x-none" b="1" baseline="30000">
                <a:solidFill>
                  <a:srgbClr val="FFFF00"/>
                </a:solidFill>
              </a:rPr>
              <a:t>129</a:t>
            </a:r>
            <a:r>
              <a:rPr lang="en-US" altLang="x-none" b="1">
                <a:solidFill>
                  <a:srgbClr val="FFFF00"/>
                </a:solidFill>
              </a:rPr>
              <a:t> is found trapped inside meteorites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Xenon is a noble gas: could not get into meteorites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Must be a radioactive decay product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Process: I</a:t>
            </a:r>
            <a:r>
              <a:rPr lang="en-US" altLang="x-none" b="1" baseline="30000">
                <a:solidFill>
                  <a:srgbClr val="FFFF00"/>
                </a:solidFill>
              </a:rPr>
              <a:t>129</a:t>
            </a:r>
            <a:r>
              <a:rPr lang="en-US" altLang="x-none" b="1">
                <a:solidFill>
                  <a:srgbClr val="FFFF00"/>
                </a:solidFill>
              </a:rPr>
              <a:t> </a:t>
            </a:r>
            <a:r>
              <a:rPr lang="en-US" altLang="x-none" b="1">
                <a:solidFill>
                  <a:srgbClr val="FFFF00"/>
                </a:solidFill>
                <a:sym typeface="Wingdings" charset="2"/>
              </a:rPr>
              <a:t> </a:t>
            </a:r>
            <a:r>
              <a:rPr lang="en-US" altLang="x-none" b="1">
                <a:solidFill>
                  <a:srgbClr val="FFFF00"/>
                </a:solidFill>
              </a:rPr>
              <a:t>Xe</a:t>
            </a:r>
            <a:r>
              <a:rPr lang="en-US" altLang="x-none" b="1" baseline="30000">
                <a:solidFill>
                  <a:srgbClr val="FFFF00"/>
                </a:solidFill>
              </a:rPr>
              <a:t>129</a:t>
            </a:r>
            <a:r>
              <a:rPr lang="en-US" altLang="x-none" b="1">
                <a:solidFill>
                  <a:srgbClr val="FFFF00"/>
                </a:solidFill>
              </a:rPr>
              <a:t> + e</a:t>
            </a:r>
            <a:r>
              <a:rPr lang="en-US" altLang="x-none" b="1" baseline="30000">
                <a:solidFill>
                  <a:srgbClr val="FFFF00"/>
                </a:solidFill>
              </a:rPr>
              <a:t>- </a:t>
            </a:r>
            <a:r>
              <a:rPr lang="en-US" altLang="x-none" b="1">
                <a:solidFill>
                  <a:srgbClr val="FFFF00"/>
                </a:solidFill>
              </a:rPr>
              <a:t>+ </a:t>
            </a:r>
            <a:r>
              <a:rPr lang="en-US" altLang="x-none" b="1">
                <a:solidFill>
                  <a:srgbClr val="FFFF00"/>
                </a:solidFill>
                <a:latin typeface="Symbol" charset="2"/>
                <a:sym typeface="Symbol" charset="2"/>
              </a:rPr>
              <a:t></a:t>
            </a:r>
            <a:r>
              <a:rPr lang="en-US" altLang="x-none" b="1">
                <a:solidFill>
                  <a:srgbClr val="FFFF00"/>
                </a:solidFill>
              </a:rPr>
              <a:t>,  half-life = 17 million years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• How did the I</a:t>
            </a:r>
            <a:r>
              <a:rPr lang="en-US" altLang="x-none" b="1" baseline="30000">
                <a:solidFill>
                  <a:srgbClr val="FFFF00"/>
                </a:solidFill>
              </a:rPr>
              <a:t>129 </a:t>
            </a:r>
            <a:r>
              <a:rPr lang="en-US" altLang="x-none" b="1">
                <a:solidFill>
                  <a:srgbClr val="FFFF00"/>
                </a:solidFill>
              </a:rPr>
              <a:t>get stuck in meteorites? </a:t>
            </a:r>
          </a:p>
          <a:p>
            <a:pPr>
              <a:defRPr/>
            </a:pPr>
            <a:r>
              <a:rPr lang="en-US" altLang="x-none" b="1">
                <a:solidFill>
                  <a:srgbClr val="FFFF00"/>
                </a:solidFill>
              </a:rPr>
              <a:t>      – Must have been there when the meteorite froze.</a:t>
            </a:r>
          </a:p>
          <a:p>
            <a:pPr>
              <a:defRPr/>
            </a:pPr>
            <a:r>
              <a:rPr lang="en-US" altLang="x-none" b="1"/>
              <a:t>	- </a:t>
            </a:r>
            <a:r>
              <a:rPr lang="en-US" altLang="x-none" b="1" i="1">
                <a:solidFill>
                  <a:srgbClr val="FF3300"/>
                </a:solidFill>
              </a:rPr>
              <a:t>Within 10-20 million years before the solar system formed, </a:t>
            </a:r>
          </a:p>
          <a:p>
            <a:pPr>
              <a:defRPr/>
            </a:pPr>
            <a:r>
              <a:rPr lang="en-US" altLang="x-none" b="1" i="1">
                <a:solidFill>
                  <a:srgbClr val="FF3300"/>
                </a:solidFill>
              </a:rPr>
              <a:t>	   a SN must have exploded in the vicinity!</a:t>
            </a:r>
            <a:endParaRPr lang="en-US" altLang="x-none" b="1">
              <a:solidFill>
                <a:srgbClr val="FF3300"/>
              </a:solidFill>
            </a:endParaRPr>
          </a:p>
        </p:txBody>
      </p:sp>
      <p:pic>
        <p:nvPicPr>
          <p:cNvPr id="41989" name="Picture 5" descr="Murchison_250x195">
            <a:extLst>
              <a:ext uri="{FF2B5EF4-FFF2-40B4-BE49-F238E27FC236}">
                <a16:creationId xmlns:a16="http://schemas.microsoft.com/office/drawing/2014/main" id="{97FDF786-5193-D14F-BA35-A8BA7C38B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9925"/>
            <a:ext cx="3048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4" name="Text Box 6">
            <a:extLst>
              <a:ext uri="{FF2B5EF4-FFF2-40B4-BE49-F238E27FC236}">
                <a16:creationId xmlns:a16="http://schemas.microsoft.com/office/drawing/2014/main" id="{27C410D5-21A3-0347-BEDC-3650773D3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988" y="5029200"/>
            <a:ext cx="347821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The powerful initial push</a:t>
            </a:r>
          </a:p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from a SN is enough</a:t>
            </a:r>
          </a:p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 to trigger the collapse</a:t>
            </a:r>
          </a:p>
          <a:p>
            <a:pPr algn="ctr">
              <a:defRPr/>
            </a:pPr>
            <a:r>
              <a:rPr lang="en-US" altLang="x-none" b="1">
                <a:solidFill>
                  <a:srgbClr val="00CC00"/>
                </a:solidFill>
              </a:rPr>
              <a:t>of the solar nebula.</a:t>
            </a:r>
            <a:endParaRPr lang="en-US" altLang="x-none" b="1"/>
          </a:p>
        </p:txBody>
      </p:sp>
      <p:sp>
        <p:nvSpPr>
          <p:cNvPr id="165895" name="Line 7">
            <a:extLst>
              <a:ext uri="{FF2B5EF4-FFF2-40B4-BE49-F238E27FC236}">
                <a16:creationId xmlns:a16="http://schemas.microsoft.com/office/drawing/2014/main" id="{D91F5142-37C5-114C-9B99-AB07FF5CB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191000"/>
            <a:ext cx="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41992" name="Picture 8" descr="CollapseTrigger_243x241">
            <a:extLst>
              <a:ext uri="{FF2B5EF4-FFF2-40B4-BE49-F238E27FC236}">
                <a16:creationId xmlns:a16="http://schemas.microsoft.com/office/drawing/2014/main" id="{5792AD8B-7B8F-ED46-B0B2-FA3AE079E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6" t="2040" r="5714"/>
          <a:stretch>
            <a:fillRect/>
          </a:stretch>
        </p:blipFill>
        <p:spPr bwMode="auto">
          <a:xfrm>
            <a:off x="6489700" y="4038600"/>
            <a:ext cx="26543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7" name="Line 9">
            <a:extLst>
              <a:ext uri="{FF2B5EF4-FFF2-40B4-BE49-F238E27FC236}">
                <a16:creationId xmlns:a16="http://schemas.microsoft.com/office/drawing/2014/main" id="{434EC618-A8DD-FA47-BD98-0BBD57D66E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5715000"/>
            <a:ext cx="6858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5898" name="Line 10">
            <a:extLst>
              <a:ext uri="{FF2B5EF4-FFF2-40B4-BE49-F238E27FC236}">
                <a16:creationId xmlns:a16="http://schemas.microsoft.com/office/drawing/2014/main" id="{6244E60F-FC4A-4545-B02D-5D98692547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5867400"/>
            <a:ext cx="6858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5899" name="Text Box 11">
            <a:extLst>
              <a:ext uri="{FF2B5EF4-FFF2-40B4-BE49-F238E27FC236}">
                <a16:creationId xmlns:a16="http://schemas.microsoft.com/office/drawing/2014/main" id="{75FEFC15-66F8-F54B-954A-796750EED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50" y="6019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FF0000"/>
                </a:solidFill>
              </a:rPr>
              <a:t>SN</a:t>
            </a:r>
            <a:endParaRPr lang="en-US" altLang="x-none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7D436818-2348-374E-A9E9-E30E14F904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x-none" sz="6000" dirty="0">
                <a:solidFill>
                  <a:srgbClr val="66FFFF"/>
                </a:solidFill>
              </a:rPr>
              <a:t>Questions coming …</a:t>
            </a:r>
            <a:endParaRPr lang="en-US" altLang="x-none" dirty="0">
              <a:solidFill>
                <a:srgbClr val="66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>
            <a:extLst>
              <a:ext uri="{FF2B5EF4-FFF2-40B4-BE49-F238E27FC236}">
                <a16:creationId xmlns:a16="http://schemas.microsoft.com/office/drawing/2014/main" id="{1862A2F1-0371-1841-BD72-66C9A73B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88419" name="Text Box 3">
            <a:extLst>
              <a:ext uri="{FF2B5EF4-FFF2-40B4-BE49-F238E27FC236}">
                <a16:creationId xmlns:a16="http://schemas.microsoft.com/office/drawing/2014/main" id="{446ED29B-BFA6-0F40-B83B-8C469A12C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88420" name="Rectangle 4">
            <a:extLst>
              <a:ext uri="{FF2B5EF4-FFF2-40B4-BE49-F238E27FC236}">
                <a16:creationId xmlns:a16="http://schemas.microsoft.com/office/drawing/2014/main" id="{4B62691E-18FD-E940-B577-A92124C72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4</a:t>
            </a:r>
          </a:p>
        </p:txBody>
      </p:sp>
      <p:sp>
        <p:nvSpPr>
          <p:cNvPr id="188421" name="Text Box 5">
            <a:extLst>
              <a:ext uri="{FF2B5EF4-FFF2-40B4-BE49-F238E27FC236}">
                <a16:creationId xmlns:a16="http://schemas.microsoft.com/office/drawing/2014/main" id="{08A04675-EE11-BF4C-8E2F-491B555B2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88422" name="Text Box 6">
            <a:extLst>
              <a:ext uri="{FF2B5EF4-FFF2-40B4-BE49-F238E27FC236}">
                <a16:creationId xmlns:a16="http://schemas.microsoft.com/office/drawing/2014/main" id="{5C00066F-5C1F-5345-8BB4-AA5B278F1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52538"/>
            <a:ext cx="67056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What triggered the collapse of the gas cloud that gave birth to the Sun?</a:t>
            </a:r>
            <a:endParaRPr lang="en-US" altLang="x-none" sz="2400" b="1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000" b="1" dirty="0"/>
              <a:t> </a:t>
            </a:r>
            <a:r>
              <a:rPr lang="en-US" altLang="x-none" sz="2400" b="1" dirty="0">
                <a:solidFill>
                  <a:schemeClr val="accent2"/>
                </a:solidFill>
              </a:rPr>
              <a:t>  </a:t>
            </a:r>
            <a:r>
              <a:rPr lang="en-US" altLang="x-none" sz="2400" b="1" dirty="0"/>
              <a:t> </a:t>
            </a:r>
            <a:endParaRPr lang="en-US" altLang="x-none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A</a:t>
            </a:r>
            <a:r>
              <a:rPr lang="en-US" altLang="x-none" sz="2400" b="1" dirty="0"/>
              <a:t>	A collision with another star.</a:t>
            </a:r>
            <a:r>
              <a:rPr lang="en-US" altLang="x-none" sz="1800" b="1" dirty="0"/>
              <a:t> </a:t>
            </a:r>
            <a:endParaRPr lang="en-US" altLang="x-none" sz="2400" b="1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B	</a:t>
            </a:r>
            <a:r>
              <a:rPr lang="en-US" altLang="x-none" sz="2400" b="1" dirty="0">
                <a:solidFill>
                  <a:srgbClr val="FF0000"/>
                </a:solidFill>
              </a:rPr>
              <a:t>A nearby supernova explosion.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C</a:t>
            </a:r>
            <a:r>
              <a:rPr lang="en-US" altLang="x-none" sz="2400" dirty="0"/>
              <a:t>	</a:t>
            </a:r>
            <a:r>
              <a:rPr lang="en-US" altLang="x-none" sz="2400" b="1" dirty="0"/>
              <a:t>It was a spontaneous collapse.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D</a:t>
            </a:r>
            <a:r>
              <a:rPr lang="en-US" altLang="x-none" sz="2400" dirty="0"/>
              <a:t>	</a:t>
            </a:r>
            <a:r>
              <a:rPr lang="en-US" altLang="x-none" sz="2400" b="1" dirty="0"/>
              <a:t>A sudden strengthening of the magnetic field of the Galaxy.</a:t>
            </a:r>
          </a:p>
        </p:txBody>
      </p:sp>
      <p:sp>
        <p:nvSpPr>
          <p:cNvPr id="188423" name="Text Box 7">
            <a:extLst>
              <a:ext uri="{FF2B5EF4-FFF2-40B4-BE49-F238E27FC236}">
                <a16:creationId xmlns:a16="http://schemas.microsoft.com/office/drawing/2014/main" id="{8DCECA6F-5BD0-5743-AE54-525040E7A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88424" name="Text Box 8">
            <a:extLst>
              <a:ext uri="{FF2B5EF4-FFF2-40B4-BE49-F238E27FC236}">
                <a16:creationId xmlns:a16="http://schemas.microsoft.com/office/drawing/2014/main" id="{2100DB2B-8CAE-9449-9E1A-B659E2D8C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88425" name="Text Box 9">
            <a:extLst>
              <a:ext uri="{FF2B5EF4-FFF2-40B4-BE49-F238E27FC236}">
                <a16:creationId xmlns:a16="http://schemas.microsoft.com/office/drawing/2014/main" id="{AD24114A-C911-4445-9CFE-FA01A7197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88426" name="Text Box 10">
            <a:extLst>
              <a:ext uri="{FF2B5EF4-FFF2-40B4-BE49-F238E27FC236}">
                <a16:creationId xmlns:a16="http://schemas.microsoft.com/office/drawing/2014/main" id="{148F3142-B90D-B84F-BAA7-F6729BF06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8427" name="Text Box 11">
            <a:extLst>
              <a:ext uri="{FF2B5EF4-FFF2-40B4-BE49-F238E27FC236}">
                <a16:creationId xmlns:a16="http://schemas.microsoft.com/office/drawing/2014/main" id="{28887BFB-F3B6-E745-A02A-22B4C3F3D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88428" name="Text Box 12">
            <a:extLst>
              <a:ext uri="{FF2B5EF4-FFF2-40B4-BE49-F238E27FC236}">
                <a16:creationId xmlns:a16="http://schemas.microsoft.com/office/drawing/2014/main" id="{D78DC886-FBB0-1C42-AD15-4A38C677C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88429" name="Text Box 13">
            <a:extLst>
              <a:ext uri="{FF2B5EF4-FFF2-40B4-BE49-F238E27FC236}">
                <a16:creationId xmlns:a16="http://schemas.microsoft.com/office/drawing/2014/main" id="{740BBC5A-4644-3948-83CF-863754813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88430" name="Text Box 14">
            <a:extLst>
              <a:ext uri="{FF2B5EF4-FFF2-40B4-BE49-F238E27FC236}">
                <a16:creationId xmlns:a16="http://schemas.microsoft.com/office/drawing/2014/main" id="{79D401F1-D4CB-874B-A4E2-8C1BEE683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88431" name="Text Box 15">
            <a:extLst>
              <a:ext uri="{FF2B5EF4-FFF2-40B4-BE49-F238E27FC236}">
                <a16:creationId xmlns:a16="http://schemas.microsoft.com/office/drawing/2014/main" id="{043306AE-0AB7-FB4F-8BF2-5378212A6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88432" name="Text Box 16">
            <a:extLst>
              <a:ext uri="{FF2B5EF4-FFF2-40B4-BE49-F238E27FC236}">
                <a16:creationId xmlns:a16="http://schemas.microsoft.com/office/drawing/2014/main" id="{D5A1683C-02E1-804D-9412-53AC2DD0D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88433" name="Text Box 17">
            <a:extLst>
              <a:ext uri="{FF2B5EF4-FFF2-40B4-BE49-F238E27FC236}">
                <a16:creationId xmlns:a16="http://schemas.microsoft.com/office/drawing/2014/main" id="{03F6968E-AD9F-4E40-9C68-20A0304D8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88434" name="Text Box 18">
            <a:extLst>
              <a:ext uri="{FF2B5EF4-FFF2-40B4-BE49-F238E27FC236}">
                <a16:creationId xmlns:a16="http://schemas.microsoft.com/office/drawing/2014/main" id="{95AB0A0A-93BB-5342-AD25-572E5D3C2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88435" name="Text Box 19">
            <a:extLst>
              <a:ext uri="{FF2B5EF4-FFF2-40B4-BE49-F238E27FC236}">
                <a16:creationId xmlns:a16="http://schemas.microsoft.com/office/drawing/2014/main" id="{765B9E7B-D6EF-364D-A04B-3C679F907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88436" name="Text Box 20">
            <a:extLst>
              <a:ext uri="{FF2B5EF4-FFF2-40B4-BE49-F238E27FC236}">
                <a16:creationId xmlns:a16="http://schemas.microsoft.com/office/drawing/2014/main" id="{F6ADA192-9A77-7448-B788-302F6F947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88437" name="Text Box 21">
            <a:extLst>
              <a:ext uri="{FF2B5EF4-FFF2-40B4-BE49-F238E27FC236}">
                <a16:creationId xmlns:a16="http://schemas.microsoft.com/office/drawing/2014/main" id="{3B2BC294-9E67-E246-AC85-34476486C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88438" name="Text Box 22">
            <a:extLst>
              <a:ext uri="{FF2B5EF4-FFF2-40B4-BE49-F238E27FC236}">
                <a16:creationId xmlns:a16="http://schemas.microsoft.com/office/drawing/2014/main" id="{ECD5F719-60CA-DE48-85F8-7A1AB703A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88439" name="Text Box 23">
            <a:extLst>
              <a:ext uri="{FF2B5EF4-FFF2-40B4-BE49-F238E27FC236}">
                <a16:creationId xmlns:a16="http://schemas.microsoft.com/office/drawing/2014/main" id="{E8F51B8B-308F-614C-810A-4EF51A093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88440" name="Text Box 24">
            <a:extLst>
              <a:ext uri="{FF2B5EF4-FFF2-40B4-BE49-F238E27FC236}">
                <a16:creationId xmlns:a16="http://schemas.microsoft.com/office/drawing/2014/main" id="{A616669C-F48B-C749-89CD-E1D70B8C3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88441" name="Text Box 25">
            <a:extLst>
              <a:ext uri="{FF2B5EF4-FFF2-40B4-BE49-F238E27FC236}">
                <a16:creationId xmlns:a16="http://schemas.microsoft.com/office/drawing/2014/main" id="{ADD4C7A7-66F1-4041-A7AC-3E0204817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88442" name="Text Box 26">
            <a:extLst>
              <a:ext uri="{FF2B5EF4-FFF2-40B4-BE49-F238E27FC236}">
                <a16:creationId xmlns:a16="http://schemas.microsoft.com/office/drawing/2014/main" id="{FDBA8FCB-8027-A243-8A9E-525E2AD67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88443" name="Text Box 27">
            <a:extLst>
              <a:ext uri="{FF2B5EF4-FFF2-40B4-BE49-F238E27FC236}">
                <a16:creationId xmlns:a16="http://schemas.microsoft.com/office/drawing/2014/main" id="{099FA420-F283-BF40-A83E-745846DA9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88444" name="Text Box 28">
            <a:extLst>
              <a:ext uri="{FF2B5EF4-FFF2-40B4-BE49-F238E27FC236}">
                <a16:creationId xmlns:a16="http://schemas.microsoft.com/office/drawing/2014/main" id="{2B07FD52-5A58-A846-917A-A19D24526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88445" name="Text Box 29">
            <a:extLst>
              <a:ext uri="{FF2B5EF4-FFF2-40B4-BE49-F238E27FC236}">
                <a16:creationId xmlns:a16="http://schemas.microsoft.com/office/drawing/2014/main" id="{387D3125-F789-FC44-A42E-7579BC6FA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88446" name="Text Box 30">
            <a:extLst>
              <a:ext uri="{FF2B5EF4-FFF2-40B4-BE49-F238E27FC236}">
                <a16:creationId xmlns:a16="http://schemas.microsoft.com/office/drawing/2014/main" id="{F513BAFA-E4AD-9146-AE95-FE0B0A365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88447" name="Text Box 31">
            <a:extLst>
              <a:ext uri="{FF2B5EF4-FFF2-40B4-BE49-F238E27FC236}">
                <a16:creationId xmlns:a16="http://schemas.microsoft.com/office/drawing/2014/main" id="{05DFF689-2DCC-9849-9B63-42A1DB74B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88448" name="Text Box 32">
            <a:extLst>
              <a:ext uri="{FF2B5EF4-FFF2-40B4-BE49-F238E27FC236}">
                <a16:creationId xmlns:a16="http://schemas.microsoft.com/office/drawing/2014/main" id="{FFA52A81-82EE-3741-A7F9-FFFDCA7FA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88449" name="Text Box 33">
            <a:extLst>
              <a:ext uri="{FF2B5EF4-FFF2-40B4-BE49-F238E27FC236}">
                <a16:creationId xmlns:a16="http://schemas.microsoft.com/office/drawing/2014/main" id="{071D9042-D1B8-DF4C-BC6D-2CD55D858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88450" name="Text Box 34">
            <a:extLst>
              <a:ext uri="{FF2B5EF4-FFF2-40B4-BE49-F238E27FC236}">
                <a16:creationId xmlns:a16="http://schemas.microsoft.com/office/drawing/2014/main" id="{C5B83577-1A05-BF4C-81A5-4F6C031F6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88451" name="Text Box 35">
            <a:extLst>
              <a:ext uri="{FF2B5EF4-FFF2-40B4-BE49-F238E27FC236}">
                <a16:creationId xmlns:a16="http://schemas.microsoft.com/office/drawing/2014/main" id="{7805E849-AD8D-6C47-A53D-389B67C24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188452" name="Text Box 36">
            <a:extLst>
              <a:ext uri="{FF2B5EF4-FFF2-40B4-BE49-F238E27FC236}">
                <a16:creationId xmlns:a16="http://schemas.microsoft.com/office/drawing/2014/main" id="{F3100BC4-0A4C-C946-BFD8-3FD918922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 animBg="1"/>
      <p:bldP spid="188419" grpId="0" animBg="1"/>
      <p:bldP spid="188421" grpId="0" animBg="1"/>
      <p:bldP spid="188422" grpId="0"/>
      <p:bldP spid="188422" grpId="1"/>
      <p:bldP spid="188423" grpId="0" animBg="1"/>
      <p:bldP spid="188424" grpId="0" animBg="1"/>
      <p:bldP spid="188425" grpId="0" animBg="1"/>
      <p:bldP spid="188426" grpId="0" animBg="1"/>
      <p:bldP spid="188427" grpId="0" animBg="1"/>
      <p:bldP spid="188428" grpId="0" animBg="1"/>
      <p:bldP spid="188429" grpId="0" animBg="1"/>
      <p:bldP spid="188430" grpId="0" animBg="1"/>
      <p:bldP spid="188431" grpId="0" animBg="1"/>
      <p:bldP spid="188432" grpId="0" animBg="1"/>
      <p:bldP spid="188433" grpId="0" animBg="1"/>
      <p:bldP spid="188434" grpId="0" animBg="1"/>
      <p:bldP spid="188435" grpId="0" animBg="1"/>
      <p:bldP spid="188436" grpId="0" animBg="1"/>
      <p:bldP spid="188437" grpId="0" animBg="1"/>
      <p:bldP spid="188438" grpId="0" animBg="1"/>
      <p:bldP spid="188439" grpId="0" animBg="1"/>
      <p:bldP spid="188440" grpId="0" animBg="1"/>
      <p:bldP spid="188441" grpId="0" animBg="1"/>
      <p:bldP spid="188442" grpId="0" animBg="1"/>
      <p:bldP spid="188443" grpId="0" animBg="1"/>
      <p:bldP spid="188444" grpId="0" animBg="1"/>
      <p:bldP spid="188445" grpId="0" animBg="1"/>
      <p:bldP spid="188446" grpId="0" animBg="1"/>
      <p:bldP spid="188447" grpId="0" animBg="1"/>
      <p:bldP spid="188448" grpId="0" animBg="1"/>
      <p:bldP spid="188449" grpId="0" animBg="1"/>
      <p:bldP spid="188450" grpId="0" animBg="1"/>
      <p:bldP spid="188451" grpId="0" animBg="1"/>
      <p:bldP spid="1884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2">
            <a:extLst>
              <a:ext uri="{FF2B5EF4-FFF2-40B4-BE49-F238E27FC236}">
                <a16:creationId xmlns:a16="http://schemas.microsoft.com/office/drawing/2014/main" id="{4F6E9FEE-B03F-0942-8048-8F9E629FF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92515" name="Text Box 3">
            <a:extLst>
              <a:ext uri="{FF2B5EF4-FFF2-40B4-BE49-F238E27FC236}">
                <a16:creationId xmlns:a16="http://schemas.microsoft.com/office/drawing/2014/main" id="{B2ACF4D0-03DA-BF4F-A467-D24073040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92516" name="Rectangle 4">
            <a:extLst>
              <a:ext uri="{FF2B5EF4-FFF2-40B4-BE49-F238E27FC236}">
                <a16:creationId xmlns:a16="http://schemas.microsoft.com/office/drawing/2014/main" id="{6485B415-BB4A-D741-AC14-72F864F1C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5</a:t>
            </a:r>
          </a:p>
        </p:txBody>
      </p:sp>
      <p:sp>
        <p:nvSpPr>
          <p:cNvPr id="192517" name="Text Box 5">
            <a:extLst>
              <a:ext uri="{FF2B5EF4-FFF2-40B4-BE49-F238E27FC236}">
                <a16:creationId xmlns:a16="http://schemas.microsoft.com/office/drawing/2014/main" id="{FCE86122-7291-CF4E-8E89-7CDCB1A00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92518" name="Text Box 6">
            <a:extLst>
              <a:ext uri="{FF2B5EF4-FFF2-40B4-BE49-F238E27FC236}">
                <a16:creationId xmlns:a16="http://schemas.microsoft.com/office/drawing/2014/main" id="{66481A25-FA5F-A148-A137-517A445C9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52538"/>
            <a:ext cx="66675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What proof do we have about the explosion of a supernova </a:t>
            </a:r>
            <a:r>
              <a:rPr lang="en-US" altLang="x-none" sz="2400" b="1" i="1" dirty="0">
                <a:solidFill>
                  <a:schemeClr val="accent2"/>
                </a:solidFill>
              </a:rPr>
              <a:t>just before</a:t>
            </a:r>
            <a:r>
              <a:rPr lang="en-US" altLang="x-none" sz="2400" b="1" dirty="0">
                <a:solidFill>
                  <a:schemeClr val="accent2"/>
                </a:solidFill>
              </a:rPr>
              <a:t> the birth of the Sun?</a:t>
            </a:r>
            <a:endParaRPr lang="en-US" altLang="x-none" sz="2400" b="1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000" b="1" dirty="0"/>
              <a:t> </a:t>
            </a:r>
            <a:r>
              <a:rPr lang="en-US" altLang="x-none" sz="2400" b="1" dirty="0">
                <a:solidFill>
                  <a:schemeClr val="accent2"/>
                </a:solidFill>
              </a:rPr>
              <a:t>  </a:t>
            </a:r>
            <a:r>
              <a:rPr lang="en-US" altLang="x-none" sz="2400" b="1" dirty="0"/>
              <a:t> </a:t>
            </a:r>
            <a:endParaRPr lang="en-US" altLang="x-none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A</a:t>
            </a:r>
            <a:r>
              <a:rPr lang="en-US" altLang="x-none" sz="2400" b="1" dirty="0"/>
              <a:t>	Radiation damage to the surface of the Moon.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B	</a:t>
            </a:r>
            <a:r>
              <a:rPr lang="en-US" altLang="x-none" sz="2400" b="1" dirty="0"/>
              <a:t>The existence of gold on Earth.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C</a:t>
            </a:r>
            <a:r>
              <a:rPr lang="en-US" altLang="x-none" sz="2400" dirty="0">
                <a:solidFill>
                  <a:srgbClr val="FF0000"/>
                </a:solidFill>
              </a:rPr>
              <a:t> </a:t>
            </a:r>
            <a:r>
              <a:rPr lang="en-US" altLang="x-none" sz="2400" b="1" dirty="0">
                <a:solidFill>
                  <a:srgbClr val="FF0000"/>
                </a:solidFill>
              </a:rPr>
              <a:t>The isotope composition of meteorites.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D</a:t>
            </a:r>
            <a:r>
              <a:rPr lang="en-US" altLang="x-none" sz="2400" dirty="0"/>
              <a:t> 	</a:t>
            </a:r>
            <a:r>
              <a:rPr lang="en-US" altLang="x-none" sz="2400" b="1" dirty="0"/>
              <a:t>The existence of oxygen on Earth.</a:t>
            </a:r>
          </a:p>
        </p:txBody>
      </p:sp>
      <p:sp>
        <p:nvSpPr>
          <p:cNvPr id="192519" name="Text Box 7">
            <a:extLst>
              <a:ext uri="{FF2B5EF4-FFF2-40B4-BE49-F238E27FC236}">
                <a16:creationId xmlns:a16="http://schemas.microsoft.com/office/drawing/2014/main" id="{E16C0103-0BF3-394E-A1A9-583DE18ED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92520" name="Text Box 8">
            <a:extLst>
              <a:ext uri="{FF2B5EF4-FFF2-40B4-BE49-F238E27FC236}">
                <a16:creationId xmlns:a16="http://schemas.microsoft.com/office/drawing/2014/main" id="{6D2EC76E-B67A-B240-99E1-5585E6488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92521" name="Text Box 9">
            <a:extLst>
              <a:ext uri="{FF2B5EF4-FFF2-40B4-BE49-F238E27FC236}">
                <a16:creationId xmlns:a16="http://schemas.microsoft.com/office/drawing/2014/main" id="{4227BA9A-ACE7-A742-9064-4BEEBC7EB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92522" name="Text Box 10">
            <a:extLst>
              <a:ext uri="{FF2B5EF4-FFF2-40B4-BE49-F238E27FC236}">
                <a16:creationId xmlns:a16="http://schemas.microsoft.com/office/drawing/2014/main" id="{4F3EE046-4219-BC4B-A81A-4A66EF059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92523" name="Text Box 11">
            <a:extLst>
              <a:ext uri="{FF2B5EF4-FFF2-40B4-BE49-F238E27FC236}">
                <a16:creationId xmlns:a16="http://schemas.microsoft.com/office/drawing/2014/main" id="{075F96B7-6495-D04E-BDAF-06CB6DF08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92524" name="Text Box 12">
            <a:extLst>
              <a:ext uri="{FF2B5EF4-FFF2-40B4-BE49-F238E27FC236}">
                <a16:creationId xmlns:a16="http://schemas.microsoft.com/office/drawing/2014/main" id="{87D906F3-5C79-2E48-A22A-66622E201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92525" name="Text Box 13">
            <a:extLst>
              <a:ext uri="{FF2B5EF4-FFF2-40B4-BE49-F238E27FC236}">
                <a16:creationId xmlns:a16="http://schemas.microsoft.com/office/drawing/2014/main" id="{18F13350-FE8A-FB4F-92AC-29151DA5A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92526" name="Text Box 14">
            <a:extLst>
              <a:ext uri="{FF2B5EF4-FFF2-40B4-BE49-F238E27FC236}">
                <a16:creationId xmlns:a16="http://schemas.microsoft.com/office/drawing/2014/main" id="{F338E24D-5AF1-1A43-811D-82DA0ACAF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92527" name="Text Box 15">
            <a:extLst>
              <a:ext uri="{FF2B5EF4-FFF2-40B4-BE49-F238E27FC236}">
                <a16:creationId xmlns:a16="http://schemas.microsoft.com/office/drawing/2014/main" id="{C20977E6-D522-C043-88F5-AD533B1D8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92528" name="Text Box 16">
            <a:extLst>
              <a:ext uri="{FF2B5EF4-FFF2-40B4-BE49-F238E27FC236}">
                <a16:creationId xmlns:a16="http://schemas.microsoft.com/office/drawing/2014/main" id="{66C2A3E1-6DF5-AD4C-9191-EED954C4D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92529" name="Text Box 17">
            <a:extLst>
              <a:ext uri="{FF2B5EF4-FFF2-40B4-BE49-F238E27FC236}">
                <a16:creationId xmlns:a16="http://schemas.microsoft.com/office/drawing/2014/main" id="{4EE43ED4-4A51-B446-A7B0-AC0D734D5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92530" name="Text Box 18">
            <a:extLst>
              <a:ext uri="{FF2B5EF4-FFF2-40B4-BE49-F238E27FC236}">
                <a16:creationId xmlns:a16="http://schemas.microsoft.com/office/drawing/2014/main" id="{973346F4-1A1A-9F45-8F73-6DF6DDE86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92531" name="Text Box 19">
            <a:extLst>
              <a:ext uri="{FF2B5EF4-FFF2-40B4-BE49-F238E27FC236}">
                <a16:creationId xmlns:a16="http://schemas.microsoft.com/office/drawing/2014/main" id="{A4FAA1C8-5793-C740-95BD-4F5B239CE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2532" name="Text Box 20">
            <a:extLst>
              <a:ext uri="{FF2B5EF4-FFF2-40B4-BE49-F238E27FC236}">
                <a16:creationId xmlns:a16="http://schemas.microsoft.com/office/drawing/2014/main" id="{630312D6-C3FF-E745-B0BD-C1230E9B8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92533" name="Text Box 21">
            <a:extLst>
              <a:ext uri="{FF2B5EF4-FFF2-40B4-BE49-F238E27FC236}">
                <a16:creationId xmlns:a16="http://schemas.microsoft.com/office/drawing/2014/main" id="{CC00F329-01C4-E94D-B7ED-2B1D633A7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92534" name="Text Box 22">
            <a:extLst>
              <a:ext uri="{FF2B5EF4-FFF2-40B4-BE49-F238E27FC236}">
                <a16:creationId xmlns:a16="http://schemas.microsoft.com/office/drawing/2014/main" id="{00BCF4D3-F757-2D42-9B13-013B6AF4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92535" name="Text Box 23">
            <a:extLst>
              <a:ext uri="{FF2B5EF4-FFF2-40B4-BE49-F238E27FC236}">
                <a16:creationId xmlns:a16="http://schemas.microsoft.com/office/drawing/2014/main" id="{70A95146-CE64-6F46-B475-E22682852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92536" name="Text Box 24">
            <a:extLst>
              <a:ext uri="{FF2B5EF4-FFF2-40B4-BE49-F238E27FC236}">
                <a16:creationId xmlns:a16="http://schemas.microsoft.com/office/drawing/2014/main" id="{8AF56348-7D4B-984A-8B6A-DE4734250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92537" name="Text Box 25">
            <a:extLst>
              <a:ext uri="{FF2B5EF4-FFF2-40B4-BE49-F238E27FC236}">
                <a16:creationId xmlns:a16="http://schemas.microsoft.com/office/drawing/2014/main" id="{5E36939C-D297-E645-9B38-2C1FB613C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92538" name="Text Box 26">
            <a:extLst>
              <a:ext uri="{FF2B5EF4-FFF2-40B4-BE49-F238E27FC236}">
                <a16:creationId xmlns:a16="http://schemas.microsoft.com/office/drawing/2014/main" id="{E664B799-FAE0-FA48-8007-4D7A65A79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92539" name="Text Box 27">
            <a:extLst>
              <a:ext uri="{FF2B5EF4-FFF2-40B4-BE49-F238E27FC236}">
                <a16:creationId xmlns:a16="http://schemas.microsoft.com/office/drawing/2014/main" id="{B4536967-9A53-DE44-9BC5-8B35749FC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92540" name="Text Box 28">
            <a:extLst>
              <a:ext uri="{FF2B5EF4-FFF2-40B4-BE49-F238E27FC236}">
                <a16:creationId xmlns:a16="http://schemas.microsoft.com/office/drawing/2014/main" id="{D3DAAC2D-1654-8E40-A87D-8AB07E85D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92541" name="Text Box 29">
            <a:extLst>
              <a:ext uri="{FF2B5EF4-FFF2-40B4-BE49-F238E27FC236}">
                <a16:creationId xmlns:a16="http://schemas.microsoft.com/office/drawing/2014/main" id="{304E4F22-3420-4149-99EF-6598414A3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92542" name="Text Box 30">
            <a:extLst>
              <a:ext uri="{FF2B5EF4-FFF2-40B4-BE49-F238E27FC236}">
                <a16:creationId xmlns:a16="http://schemas.microsoft.com/office/drawing/2014/main" id="{F7D23CA7-210B-834F-B2BD-3543A79D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92543" name="Text Box 31">
            <a:extLst>
              <a:ext uri="{FF2B5EF4-FFF2-40B4-BE49-F238E27FC236}">
                <a16:creationId xmlns:a16="http://schemas.microsoft.com/office/drawing/2014/main" id="{BE8CB819-AE1B-D444-802B-803FBE6D3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92544" name="Text Box 32">
            <a:extLst>
              <a:ext uri="{FF2B5EF4-FFF2-40B4-BE49-F238E27FC236}">
                <a16:creationId xmlns:a16="http://schemas.microsoft.com/office/drawing/2014/main" id="{F7C24D6E-13DB-F040-82D9-F7CAA184B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92545" name="Text Box 33">
            <a:extLst>
              <a:ext uri="{FF2B5EF4-FFF2-40B4-BE49-F238E27FC236}">
                <a16:creationId xmlns:a16="http://schemas.microsoft.com/office/drawing/2014/main" id="{3064E525-F995-BB42-A49D-AB5AF8382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92546" name="Text Box 34">
            <a:extLst>
              <a:ext uri="{FF2B5EF4-FFF2-40B4-BE49-F238E27FC236}">
                <a16:creationId xmlns:a16="http://schemas.microsoft.com/office/drawing/2014/main" id="{40A94749-7E7C-AC48-AA56-A6EA6A313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92547" name="Text Box 35">
            <a:extLst>
              <a:ext uri="{FF2B5EF4-FFF2-40B4-BE49-F238E27FC236}">
                <a16:creationId xmlns:a16="http://schemas.microsoft.com/office/drawing/2014/main" id="{B2C853B0-FE42-1341-92A3-202E597C4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 animBg="1"/>
      <p:bldP spid="192515" grpId="0" animBg="1"/>
      <p:bldP spid="192517" grpId="0" animBg="1"/>
      <p:bldP spid="192518" grpId="0"/>
      <p:bldP spid="192518" grpId="1"/>
      <p:bldP spid="192519" grpId="0" animBg="1"/>
      <p:bldP spid="192520" grpId="0" animBg="1"/>
      <p:bldP spid="192521" grpId="0" animBg="1"/>
      <p:bldP spid="192522" grpId="0" animBg="1"/>
      <p:bldP spid="192523" grpId="0" animBg="1"/>
      <p:bldP spid="192524" grpId="0" animBg="1"/>
      <p:bldP spid="192525" grpId="0" animBg="1"/>
      <p:bldP spid="192526" grpId="0" animBg="1"/>
      <p:bldP spid="192527" grpId="0" animBg="1"/>
      <p:bldP spid="192528" grpId="0" animBg="1"/>
      <p:bldP spid="192529" grpId="0" animBg="1"/>
      <p:bldP spid="192530" grpId="0" animBg="1"/>
      <p:bldP spid="192531" grpId="0" animBg="1"/>
      <p:bldP spid="192532" grpId="0" animBg="1"/>
      <p:bldP spid="192533" grpId="0" animBg="1"/>
      <p:bldP spid="192534" grpId="0" animBg="1"/>
      <p:bldP spid="192535" grpId="0" animBg="1"/>
      <p:bldP spid="192536" grpId="0" animBg="1"/>
      <p:bldP spid="192537" grpId="0" animBg="1"/>
      <p:bldP spid="192538" grpId="0" animBg="1"/>
      <p:bldP spid="192539" grpId="0" animBg="1"/>
      <p:bldP spid="192540" grpId="0" animBg="1"/>
      <p:bldP spid="192541" grpId="0" animBg="1"/>
      <p:bldP spid="192542" grpId="0" animBg="1"/>
      <p:bldP spid="192543" grpId="0" animBg="1"/>
      <p:bldP spid="192544" grpId="0" animBg="1"/>
      <p:bldP spid="192545" grpId="0" animBg="1"/>
      <p:bldP spid="192546" grpId="0" animBg="1"/>
      <p:bldP spid="192547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524</Words>
  <Application>Microsoft Macintosh PowerPoint</Application>
  <PresentationFormat>On-screen Show (4:3)</PresentationFormat>
  <Paragraphs>131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Symbol</vt:lpstr>
      <vt:lpstr>Times</vt:lpstr>
      <vt:lpstr>Blank Presentation</vt:lpstr>
      <vt:lpstr>Setup:</vt:lpstr>
      <vt:lpstr>What starts the collapse?</vt:lpstr>
      <vt:lpstr>What induced the birth of the Sun?</vt:lpstr>
      <vt:lpstr>Questions coming …</vt:lpstr>
      <vt:lpstr>Question 4</vt:lpstr>
      <vt:lpstr>Question 5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Interstellar matter</dc:title>
  <cp:lastModifiedBy>Tibor Torma</cp:lastModifiedBy>
  <cp:revision>60</cp:revision>
  <dcterms:modified xsi:type="dcterms:W3CDTF">2025-11-05T21:56:13Z</dcterms:modified>
</cp:coreProperties>
</file>