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1" r:id="rId2"/>
    <p:sldId id="299" r:id="rId3"/>
    <p:sldId id="300" r:id="rId4"/>
    <p:sldId id="305" r:id="rId5"/>
    <p:sldId id="306" r:id="rId6"/>
    <p:sldId id="314" r:id="rId7"/>
    <p:sldId id="31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61" autoAdjust="0"/>
    <p:restoredTop sz="90929"/>
  </p:normalViewPr>
  <p:slideViewPr>
    <p:cSldViewPr snapToObjects="1">
      <p:cViewPr varScale="1">
        <p:scale>
          <a:sx n="128" d="100"/>
          <a:sy n="128" d="100"/>
        </p:scale>
        <p:origin x="1584" y="17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CDB9C6-E2A7-D545-A2CE-14277B5042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2609E1-B506-064E-BF90-75AAAE5995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9B302E8-96A9-D94E-BDD2-0BC58369594F}" type="datetimeFigureOut">
              <a:rPr lang="en-US"/>
              <a:pPr>
                <a:defRPr/>
              </a:pPr>
              <a:t>10/17/25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537C2-3D89-6F4E-A77B-EDB56B1FAB6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5F1497-A2EB-4E44-84C0-A580D60713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9441C37-7588-D942-AF88-A3B20BA44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3513051-8C9B-6D4A-854D-3C6EF04119E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C7279C7-9AA2-554B-B0CD-B63B849EFA5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41FC810-8C2A-6542-BBA8-71EF0CCF57A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166685E-3000-A249-9922-CFA3CDF8365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 noProof="0"/>
              <a:t>Click to edit Master text styles</a:t>
            </a:r>
          </a:p>
          <a:p>
            <a:pPr lvl="1"/>
            <a:r>
              <a:rPr lang="en-US" altLang="x-none" noProof="0"/>
              <a:t>Second level</a:t>
            </a:r>
          </a:p>
          <a:p>
            <a:pPr lvl="2"/>
            <a:r>
              <a:rPr lang="en-US" altLang="x-none" noProof="0"/>
              <a:t>Third level</a:t>
            </a:r>
          </a:p>
          <a:p>
            <a:pPr lvl="3"/>
            <a:r>
              <a:rPr lang="en-US" altLang="x-none" noProof="0"/>
              <a:t>Fourth level</a:t>
            </a:r>
          </a:p>
          <a:p>
            <a:pPr lvl="4"/>
            <a:r>
              <a:rPr lang="en-US" altLang="x-none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EC207E90-6306-BD45-A9CE-DCF68D88AA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53C36114-CFD7-4145-878B-BA4858A6AA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C3766A-BAF8-774A-9B2D-B19E41175D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F588CBC-0604-E145-BFD1-CCA37F9900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CA05619E-4D3F-1842-9B89-538981873C41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115D3059-4606-974C-A6DB-554ED628CC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18792314-6BC1-7B4F-852A-79ED6A0753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B1FE212-DF92-C642-A722-9D8E62D07E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2FC55B2D-33ED-E040-926C-9954E0F08EE7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99330" name="Rectangle 2">
            <a:extLst>
              <a:ext uri="{FF2B5EF4-FFF2-40B4-BE49-F238E27FC236}">
                <a16:creationId xmlns:a16="http://schemas.microsoft.com/office/drawing/2014/main" id="{C89D45D2-D374-ED4A-B715-19472296A7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054E6317-ABF8-324A-8E97-0C223E3DA8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DAB7C2D-A70C-1A4F-A79B-9E8AF66996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04B26C66-B824-3D48-9563-06ACABCC4EE0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00354" name="Rectangle 2">
            <a:extLst>
              <a:ext uri="{FF2B5EF4-FFF2-40B4-BE49-F238E27FC236}">
                <a16:creationId xmlns:a16="http://schemas.microsoft.com/office/drawing/2014/main" id="{C698A25D-0BFA-194D-952A-5DD4B1C015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BB479DB8-E21D-8B49-8D3C-E3D34A6F0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82487A8-5476-CB4A-A499-1EF445A2DB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369180DC-2CD1-C946-94EB-BCF32FB05DED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695982B3-CD60-704A-B885-E65E4D6242EC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88A495E6-EFAC-B949-BA3B-ED1033B94D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0F489F5-9724-9843-A537-1063ECC683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3F3548D8-D19F-E549-8244-72334F3E3F82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EF5606DF-9C63-D94C-B099-850FE9EDF2D5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FE6F0F60-5FDD-1D42-BFAA-D90C37FEF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025580F-AD73-EE4E-8B04-10CBC533F3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3A8252C3-C196-4B47-B89F-381D8AFFD76D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13E8BF9F-F68C-8F4D-81D0-BF7180CC459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D79F9FE8-95EA-2844-B77C-564CE8F30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83D9644-07CC-6B47-9FF4-6FD479640C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</a:defRPr>
            </a:lvl9pPr>
          </a:lstStyle>
          <a:p>
            <a:fld id="{6540C669-9826-5540-B2B9-92DB4B34CEE7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95234" name="Rectangle 2">
            <a:extLst>
              <a:ext uri="{FF2B5EF4-FFF2-40B4-BE49-F238E27FC236}">
                <a16:creationId xmlns:a16="http://schemas.microsoft.com/office/drawing/2014/main" id="{299FE358-50C0-D949-BECD-C6FD737259F9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A8CEA2AD-1983-C94E-9F04-C04BD0144E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x-none" altLang="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63B24A-94FB-7048-A158-05BBE21277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CE4567-3894-1D4F-88C1-66EB809BA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292135-179B-A745-BC24-10FC285E89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6308CE-9878-FF47-ABEF-2F11A3ECF9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09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6BBB0C-6A50-AF43-8921-890C635E07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3A0015D-8419-774E-9AE2-EB58793FAA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85E008-360D-4940-ABC4-B981D10BDD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3292FC-BADC-2E48-B267-4ADF2F5582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82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ABB637-927A-6F40-9EC6-8DF43135B9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A310B4-45D1-5F4C-A163-F8718C721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71514FA-9B9A-3F46-A2D5-FC30A8335B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58AF0-F9D0-814F-9015-351A0FCC22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341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79D975-316E-844A-9A78-69AC675DFE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8DC644-DEEC-7A48-828E-CD40F7CCC5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11218A-46F9-3E4B-939C-3E0AAAFA1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4E6F-2501-C04B-8561-B3D6517869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86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E91EBF-5E72-AF43-9140-234F3E1862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6F07B6-9640-AC49-9C70-2082BEC209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A85ECE-83F2-FD4E-BEBA-13D27F104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0CF3CA-6562-104E-AB37-083D99F276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6072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58F1DD-82A1-A44C-9D87-F7F03DF43E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7961C3-C430-D841-BB59-10177FE752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C01FBD-40F7-9C4C-B8F5-5CBB3FFEDD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3F5D55-11B1-1B46-86DD-5BADB2EAF5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43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0C94465-A66D-E54F-8125-07D1AC289F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7B821ED-BE2F-B647-96E6-FCCE9C38E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2E80238-CC28-5141-B390-81C676158B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10E70C-02FD-334B-86F3-EE7EA667CD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16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6D23FCC-88B5-D340-AFCA-5306A1F2E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9AF2074-D11F-0746-B3AE-1FC37F6072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7CA7387-50C4-6248-ACCE-C5B17C4D0D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8F17C4-A150-A948-BE11-28C66E2EE0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294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DD42AE-123F-BA40-8426-E804DA08A6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049E3F9-6828-844B-884F-BBF7841E95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3DE80AA-C4BC-C149-9455-6EF6BC3775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025087-7F41-944A-A3CF-87E950150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94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6F6627-7C6E-E04A-83E7-4A2DAC0295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979CD-CFE2-A74C-A7BC-E5EED110DC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9EA9D5-BE8D-9749-B7F5-0D6195A12C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ED1349-B48D-CB4C-9777-F4B73363E7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505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FA0FE1-3BE8-C84F-9D7C-509321A80F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B7E49D-753C-F24B-B3E6-9312C3FAB3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8B1121-C249-6840-9D79-551712EBB5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13F82-5D5F-A944-9F74-013F2618DC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724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D89C6AB-BAB7-FD43-B148-E4140DA85E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C505460-62A6-9D4F-B6F6-BA418899A7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3949AAE-55A0-BC45-8FA7-0BF543A6E3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38B6F23-C70D-D341-BB84-66E823A842D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x-non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36DFB37-A3FE-524D-AAAA-4B89B81450D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B9815A5-D71D-464A-9F60-4C98DF01C2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6C72CB3D-D26E-7746-A9FF-AE8C1164CF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HRD1</a:t>
            </a:r>
          </a:p>
        </p:txBody>
      </p:sp>
      <p:sp>
        <p:nvSpPr>
          <p:cNvPr id="36867" name="Line 3">
            <a:extLst>
              <a:ext uri="{FF2B5EF4-FFF2-40B4-BE49-F238E27FC236}">
                <a16:creationId xmlns:a16="http://schemas.microsoft.com/office/drawing/2014/main" id="{04E87CF6-83A3-2548-AC4D-C3F67A58AB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486400"/>
            <a:ext cx="1143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68" name="Line 4">
            <a:extLst>
              <a:ext uri="{FF2B5EF4-FFF2-40B4-BE49-F238E27FC236}">
                <a16:creationId xmlns:a16="http://schemas.microsoft.com/office/drawing/2014/main" id="{3F024C83-F108-4940-81AF-DEED461A09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5410200"/>
            <a:ext cx="1066800" cy="76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869" name="Text Box 5">
            <a:extLst>
              <a:ext uri="{FF2B5EF4-FFF2-40B4-BE49-F238E27FC236}">
                <a16:creationId xmlns:a16="http://schemas.microsoft.com/office/drawing/2014/main" id="{E9A68041-5232-3142-B612-7C1EC3983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9600"/>
            <a:ext cx="79168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3600" b="1">
                <a:solidFill>
                  <a:srgbClr val="00CC00"/>
                </a:solidFill>
              </a:rPr>
              <a:t>Put all measured data of a star together</a:t>
            </a:r>
            <a:endParaRPr lang="en-US" altLang="x-none">
              <a:solidFill>
                <a:srgbClr val="FFFF00"/>
              </a:solidFill>
            </a:endParaRPr>
          </a:p>
        </p:txBody>
      </p:sp>
      <p:sp>
        <p:nvSpPr>
          <p:cNvPr id="36870" name="Text Box 6">
            <a:extLst>
              <a:ext uri="{FF2B5EF4-FFF2-40B4-BE49-F238E27FC236}">
                <a16:creationId xmlns:a16="http://schemas.microsoft.com/office/drawing/2014/main" id="{549E1B11-7CA6-5C42-8838-D547DB4BF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7963" y="2774950"/>
            <a:ext cx="2752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2000" b="1">
                <a:solidFill>
                  <a:srgbClr val="66FFFF"/>
                </a:solidFill>
              </a:rPr>
              <a:t>Calculate</a:t>
            </a:r>
            <a:endParaRPr lang="en-US" altLang="x-none" sz="2000" b="1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2000" b="1">
                <a:solidFill>
                  <a:srgbClr val="FF0000"/>
                </a:solidFill>
              </a:rPr>
              <a:t>absolute brightness (M)</a:t>
            </a:r>
            <a:endParaRPr lang="en-US" altLang="x-none" sz="1600">
              <a:solidFill>
                <a:srgbClr val="FF0000"/>
              </a:solidFill>
            </a:endParaRPr>
          </a:p>
        </p:txBody>
      </p:sp>
      <p:sp>
        <p:nvSpPr>
          <p:cNvPr id="36872" name="Text Box 8">
            <a:extLst>
              <a:ext uri="{FF2B5EF4-FFF2-40B4-BE49-F238E27FC236}">
                <a16:creationId xmlns:a16="http://schemas.microsoft.com/office/drawing/2014/main" id="{1BFA6C4E-6495-454E-8360-9BF91BC0C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8" y="2393950"/>
            <a:ext cx="5345112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For the closeby stars we can measure: 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Brightness (m)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Parallax      →  Calculate distance</a:t>
            </a:r>
          </a:p>
          <a:p>
            <a:pPr>
              <a:defRPr/>
            </a:pPr>
            <a:r>
              <a:rPr lang="en-US" altLang="x-none">
                <a:solidFill>
                  <a:srgbClr val="FFFF00"/>
                </a:solidFill>
              </a:rPr>
              <a:t>• Color          → Calculate </a:t>
            </a:r>
            <a:r>
              <a:rPr lang="en-US" altLang="x-none">
                <a:solidFill>
                  <a:srgbClr val="FF3300"/>
                </a:solidFill>
              </a:rPr>
              <a:t>temperature (T)</a:t>
            </a:r>
          </a:p>
        </p:txBody>
      </p:sp>
      <p:sp>
        <p:nvSpPr>
          <p:cNvPr id="36873" name="AutoShape 9">
            <a:extLst>
              <a:ext uri="{FF2B5EF4-FFF2-40B4-BE49-F238E27FC236}">
                <a16:creationId xmlns:a16="http://schemas.microsoft.com/office/drawing/2014/main" id="{49519D72-C158-4D4C-8834-9A1C4CE65A8F}"/>
              </a:ext>
            </a:extLst>
          </p:cNvPr>
          <p:cNvSpPr>
            <a:spLocks/>
          </p:cNvSpPr>
          <p:nvPr/>
        </p:nvSpPr>
        <p:spPr bwMode="auto">
          <a:xfrm>
            <a:off x="5143500" y="2943225"/>
            <a:ext cx="144463" cy="533400"/>
          </a:xfrm>
          <a:prstGeom prst="rightBrace">
            <a:avLst>
              <a:gd name="adj1" fmla="val 30769"/>
              <a:gd name="adj2" fmla="val 50000"/>
            </a:avLst>
          </a:prstGeom>
          <a:noFill/>
          <a:ln w="9525">
            <a:solidFill>
              <a:srgbClr val="66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x-none" altLang="x-none" b="1"/>
          </a:p>
        </p:txBody>
      </p:sp>
      <p:sp>
        <p:nvSpPr>
          <p:cNvPr id="36874" name="Text Box 10">
            <a:extLst>
              <a:ext uri="{FF2B5EF4-FFF2-40B4-BE49-F238E27FC236}">
                <a16:creationId xmlns:a16="http://schemas.microsoft.com/office/drawing/2014/main" id="{FEA6FCDD-81CC-584A-84F6-4C0BDB21D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3675" y="1492250"/>
            <a:ext cx="3562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2800" b="1">
                <a:solidFill>
                  <a:srgbClr val="00CC00"/>
                </a:solidFill>
              </a:rPr>
              <a:t>Look for relationships</a:t>
            </a:r>
            <a:endParaRPr lang="en-US" altLang="x-none">
              <a:solidFill>
                <a:srgbClr val="FFFF00"/>
              </a:solidFill>
            </a:endParaRPr>
          </a:p>
        </p:txBody>
      </p:sp>
      <p:sp>
        <p:nvSpPr>
          <p:cNvPr id="36877" name="Text Box 13">
            <a:extLst>
              <a:ext uri="{FF2B5EF4-FFF2-40B4-BE49-F238E27FC236}">
                <a16:creationId xmlns:a16="http://schemas.microsoft.com/office/drawing/2014/main" id="{A7C45B2D-930E-C743-96E7-99EB6B5DE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784725"/>
            <a:ext cx="370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>
                <a:solidFill>
                  <a:srgbClr val="66FFFF"/>
                </a:solidFill>
              </a:rPr>
              <a:t>and make a graph of M vs. T</a:t>
            </a:r>
            <a:endParaRPr lang="en-US" altLang="x-non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4A20011A-E7FE-7F4C-8A1F-21ED37F0EF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HRD2</a:t>
            </a:r>
          </a:p>
        </p:txBody>
      </p:sp>
      <p:sp>
        <p:nvSpPr>
          <p:cNvPr id="59395" name="Line 3">
            <a:extLst>
              <a:ext uri="{FF2B5EF4-FFF2-40B4-BE49-F238E27FC236}">
                <a16:creationId xmlns:a16="http://schemas.microsoft.com/office/drawing/2014/main" id="{B7077903-B329-4948-9578-BCFA95AD5E5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486400"/>
            <a:ext cx="1143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396" name="Line 4">
            <a:extLst>
              <a:ext uri="{FF2B5EF4-FFF2-40B4-BE49-F238E27FC236}">
                <a16:creationId xmlns:a16="http://schemas.microsoft.com/office/drawing/2014/main" id="{910F2793-4951-2D45-97A1-6AD6821A695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5410200"/>
            <a:ext cx="1066800" cy="76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7413" name="Picture 13" descr="Picture 2">
            <a:extLst>
              <a:ext uri="{FF2B5EF4-FFF2-40B4-BE49-F238E27FC236}">
                <a16:creationId xmlns:a16="http://schemas.microsoft.com/office/drawing/2014/main" id="{21CA0BCA-38E9-B946-B819-C211F1A06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60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9" name="Text Box 7">
            <a:extLst>
              <a:ext uri="{FF2B5EF4-FFF2-40B4-BE49-F238E27FC236}">
                <a16:creationId xmlns:a16="http://schemas.microsoft.com/office/drawing/2014/main" id="{7BEAD533-1E80-6641-A683-E2361CCBA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288" y="0"/>
            <a:ext cx="4684712" cy="2600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x-none" b="1">
                <a:solidFill>
                  <a:srgbClr val="66FFFF"/>
                </a:solidFill>
              </a:rPr>
              <a:t>The Herzsprung-Russel diagram</a:t>
            </a:r>
            <a:endParaRPr lang="en-US" altLang="x-none" sz="2000">
              <a:solidFill>
                <a:srgbClr val="66FFFF"/>
              </a:solidFill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altLang="x-none" sz="2000">
                <a:solidFill>
                  <a:srgbClr val="66FFFF"/>
                </a:solidFill>
              </a:rPr>
              <a:t>(</a:t>
            </a:r>
            <a:r>
              <a:rPr lang="en-US" altLang="x-none" sz="2000" b="1">
                <a:solidFill>
                  <a:srgbClr val="66FFFF"/>
                </a:solidFill>
              </a:rPr>
              <a:t>HRD</a:t>
            </a:r>
            <a:r>
              <a:rPr lang="en-US" altLang="x-none" sz="2000">
                <a:solidFill>
                  <a:srgbClr val="66FFFF"/>
                </a:solidFill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relates spectral type to absolute magnitude</a:t>
            </a:r>
          </a:p>
          <a:p>
            <a:pPr>
              <a:spcBef>
                <a:spcPct val="50000"/>
              </a:spcBef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is the main tool or understanding stars</a:t>
            </a:r>
          </a:p>
          <a:p>
            <a:pPr>
              <a:spcBef>
                <a:spcPct val="50000"/>
              </a:spcBef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The majority (but not all!) stars are on the 	“main sequence”</a:t>
            </a:r>
            <a:endParaRPr lang="en-US" altLang="x-non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2BE3A4B-D20C-5F43-9D7B-26E8EF3005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x-none"/>
              <a:t>HRD3</a:t>
            </a:r>
          </a:p>
        </p:txBody>
      </p:sp>
      <p:sp>
        <p:nvSpPr>
          <p:cNvPr id="60419" name="Line 3">
            <a:extLst>
              <a:ext uri="{FF2B5EF4-FFF2-40B4-BE49-F238E27FC236}">
                <a16:creationId xmlns:a16="http://schemas.microsoft.com/office/drawing/2014/main" id="{7B77023F-2DC9-2241-BB58-FF2F8F5A878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5486400"/>
            <a:ext cx="11430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420" name="Line 4">
            <a:extLst>
              <a:ext uri="{FF2B5EF4-FFF2-40B4-BE49-F238E27FC236}">
                <a16:creationId xmlns:a16="http://schemas.microsoft.com/office/drawing/2014/main" id="{E7837501-3C90-9043-AAB0-EE547F179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5410200"/>
            <a:ext cx="1066800" cy="76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428" name="Text Box 12">
            <a:extLst>
              <a:ext uri="{FF2B5EF4-FFF2-40B4-BE49-F238E27FC236}">
                <a16:creationId xmlns:a16="http://schemas.microsoft.com/office/drawing/2014/main" id="{5B61489F-3993-2C42-8ECA-79E06259C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"/>
            <a:ext cx="8455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b="1">
                <a:solidFill>
                  <a:srgbClr val="FF3300"/>
                </a:solidFill>
              </a:rPr>
              <a:t>         A simple use of HRD:  determine “spectroscopic parallax”</a:t>
            </a:r>
            <a:endParaRPr lang="en-US" altLang="x-none"/>
          </a:p>
        </p:txBody>
      </p:sp>
      <p:sp>
        <p:nvSpPr>
          <p:cNvPr id="60430" name="Text Box 14">
            <a:extLst>
              <a:ext uri="{FF2B5EF4-FFF2-40B4-BE49-F238E27FC236}">
                <a16:creationId xmlns:a16="http://schemas.microsoft.com/office/drawing/2014/main" id="{099B47FB-56F5-204C-9F78-F53E2D807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7725" y="4175125"/>
            <a:ext cx="2925763" cy="13112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 sz="2000" dirty="0">
                <a:solidFill>
                  <a:srgbClr val="FFFF00"/>
                </a:solidFill>
              </a:rPr>
              <a:t>The good new is:</a:t>
            </a:r>
          </a:p>
          <a:p>
            <a:pPr>
              <a:defRPr/>
            </a:pPr>
            <a:r>
              <a:rPr lang="en-US" altLang="x-none" sz="2000" dirty="0">
                <a:solidFill>
                  <a:srgbClr val="FFFF00"/>
                </a:solidFill>
              </a:rPr>
              <a:t> </a:t>
            </a:r>
            <a:r>
              <a:rPr lang="en-US" altLang="x-none" sz="2000" b="1" dirty="0">
                <a:solidFill>
                  <a:schemeClr val="bg1"/>
                </a:solidFill>
              </a:rPr>
              <a:t>This method will work</a:t>
            </a:r>
          </a:p>
          <a:p>
            <a:pPr>
              <a:defRPr/>
            </a:pPr>
            <a:r>
              <a:rPr lang="en-US" altLang="x-none" sz="2000" b="1" dirty="0">
                <a:solidFill>
                  <a:schemeClr val="bg1"/>
                </a:solidFill>
              </a:rPr>
              <a:t>	for stars that are</a:t>
            </a:r>
          </a:p>
          <a:p>
            <a:pPr>
              <a:defRPr/>
            </a:pPr>
            <a:r>
              <a:rPr lang="en-US" altLang="x-none" sz="2000" b="1" i="1" dirty="0">
                <a:solidFill>
                  <a:schemeClr val="bg1"/>
                </a:solidFill>
              </a:rPr>
              <a:t>	not</a:t>
            </a:r>
            <a:r>
              <a:rPr lang="en-US" altLang="x-none" sz="2000" b="1" dirty="0">
                <a:solidFill>
                  <a:schemeClr val="bg1"/>
                </a:solidFill>
              </a:rPr>
              <a:t> close to us!</a:t>
            </a:r>
            <a:endParaRPr lang="en-US" altLang="x-none" dirty="0">
              <a:solidFill>
                <a:schemeClr val="bg1"/>
              </a:solidFill>
            </a:endParaRPr>
          </a:p>
        </p:txBody>
      </p:sp>
      <p:pic>
        <p:nvPicPr>
          <p:cNvPr id="19463" name="Picture 15" descr="Picture 2">
            <a:extLst>
              <a:ext uri="{FF2B5EF4-FFF2-40B4-BE49-F238E27FC236}">
                <a16:creationId xmlns:a16="http://schemas.microsoft.com/office/drawing/2014/main" id="{BF51DED0-346A-B844-9730-B0C17C9772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55753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9" name="Text Box 13">
            <a:extLst>
              <a:ext uri="{FF2B5EF4-FFF2-40B4-BE49-F238E27FC236}">
                <a16:creationId xmlns:a16="http://schemas.microsoft.com/office/drawing/2014/main" id="{526B05FF-B782-6344-AFBE-9C944D74E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1813" y="609600"/>
            <a:ext cx="4802187" cy="1920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x-none" sz="2000" i="1">
                <a:solidFill>
                  <a:srgbClr val="FFFF00"/>
                </a:solidFill>
              </a:rPr>
              <a:t>Procedure:</a:t>
            </a:r>
            <a:endParaRPr lang="en-US" altLang="x-none" sz="2000">
              <a:solidFill>
                <a:srgbClr val="66FFFF"/>
              </a:solidFill>
            </a:endParaRP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Measure the color of a star</a:t>
            </a: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Use HRD to read off its absolute magnitude</a:t>
            </a: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Measure its apparent magnitude</a:t>
            </a: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• Calculate distance modulus  </a:t>
            </a:r>
          </a:p>
          <a:p>
            <a:pPr>
              <a:defRPr/>
            </a:pPr>
            <a:r>
              <a:rPr lang="en-US" altLang="x-none" sz="2000">
                <a:solidFill>
                  <a:srgbClr val="66FFFF"/>
                </a:solidFill>
              </a:rPr>
              <a:t>	</a:t>
            </a:r>
            <a:r>
              <a:rPr lang="en-US" altLang="x-none" sz="2000">
                <a:solidFill>
                  <a:srgbClr val="66FFFF"/>
                </a:solidFill>
                <a:sym typeface="Symbol" charset="2"/>
              </a:rPr>
              <a:t> calculate distance</a:t>
            </a:r>
            <a:endParaRPr lang="en-US" altLang="x-non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322EA864-64CB-E743-953F-6FE0CB117D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altLang="x-none" sz="6000" dirty="0">
                <a:solidFill>
                  <a:srgbClr val="66FFFF"/>
                </a:solidFill>
              </a:rPr>
              <a:t>Questions coming …</a:t>
            </a:r>
            <a:endParaRPr lang="en-US" altLang="x-none" dirty="0">
              <a:solidFill>
                <a:srgbClr val="66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>
            <a:extLst>
              <a:ext uri="{FF2B5EF4-FFF2-40B4-BE49-F238E27FC236}">
                <a16:creationId xmlns:a16="http://schemas.microsoft.com/office/drawing/2014/main" id="{F50E4779-304F-E943-8F29-582DBB532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71683" name="Text Box 3">
            <a:extLst>
              <a:ext uri="{FF2B5EF4-FFF2-40B4-BE49-F238E27FC236}">
                <a16:creationId xmlns:a16="http://schemas.microsoft.com/office/drawing/2014/main" id="{D910ECEA-5467-134D-A862-E06A6D413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6345797B-4C5D-7242-9977-F862561CA1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9 </a:t>
            </a:r>
          </a:p>
        </p:txBody>
      </p:sp>
      <p:sp>
        <p:nvSpPr>
          <p:cNvPr id="71685" name="Text Box 5">
            <a:extLst>
              <a:ext uri="{FF2B5EF4-FFF2-40B4-BE49-F238E27FC236}">
                <a16:creationId xmlns:a16="http://schemas.microsoft.com/office/drawing/2014/main" id="{A2BD9D01-4D2A-BF4D-93FE-EFC3CD868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71686" name="Text Box 6">
            <a:extLst>
              <a:ext uri="{FF2B5EF4-FFF2-40B4-BE49-F238E27FC236}">
                <a16:creationId xmlns:a16="http://schemas.microsoft.com/office/drawing/2014/main" id="{37FDD7B9-E4FD-A048-BA94-5E5B11EA0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752600"/>
            <a:ext cx="90678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</a:defRPr>
            </a:lvl1pPr>
            <a:lvl2pPr marL="914400"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</a:defRPr>
            </a:lvl2pPr>
            <a:lvl3pPr marL="13716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</a:defRPr>
            </a:lvl3pPr>
            <a:lvl4pPr marL="1828800" indent="-4572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</a:defRPr>
            </a:lvl4pPr>
            <a:lvl5pPr marL="2286000" indent="-4572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</a:defRPr>
            </a:lvl5pPr>
            <a:lvl6pPr marL="27432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6pPr>
            <a:lvl7pPr marL="32004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7pPr>
            <a:lvl8pPr marL="36576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8pPr>
            <a:lvl9pPr marL="4114800" indent="-4572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b="1" dirty="0">
                <a:solidFill>
                  <a:schemeClr val="accent2"/>
                </a:solidFill>
              </a:rPr>
              <a:t>What two things are related by the Hertzsprung-Russel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sz="2400" b="1" dirty="0">
                <a:solidFill>
                  <a:schemeClr val="accent2"/>
                </a:solidFill>
              </a:rPr>
              <a:t>	diagram (HRD)?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x-none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FF0000"/>
                </a:solidFill>
              </a:rPr>
              <a:t>A</a:t>
            </a:r>
            <a:r>
              <a:rPr lang="en-US" altLang="x-none" sz="2400" b="1" dirty="0">
                <a:solidFill>
                  <a:srgbClr val="FF0000"/>
                </a:solidFill>
              </a:rPr>
              <a:t> The absolute brightness and the temperature of stars.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B </a:t>
            </a:r>
            <a:r>
              <a:rPr lang="en-US" altLang="x-none" sz="2400" b="1" dirty="0"/>
              <a:t>The size and the absolute brightness of stars.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C </a:t>
            </a:r>
            <a:r>
              <a:rPr lang="en-US" altLang="x-none" sz="2400" b="1" dirty="0"/>
              <a:t>The apparent brightness and the spectral type of the star.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x-none" b="1" dirty="0">
                <a:solidFill>
                  <a:srgbClr val="00CC00"/>
                </a:solidFill>
              </a:rPr>
              <a:t>D</a:t>
            </a:r>
            <a:r>
              <a:rPr lang="en-US" altLang="x-none" sz="2400" dirty="0"/>
              <a:t> </a:t>
            </a:r>
            <a:r>
              <a:rPr lang="en-US" altLang="x-none" sz="2400" b="1" dirty="0"/>
              <a:t>The size and the apparent brightness of a star.</a:t>
            </a:r>
          </a:p>
        </p:txBody>
      </p:sp>
      <p:sp>
        <p:nvSpPr>
          <p:cNvPr id="71687" name="Text Box 7">
            <a:extLst>
              <a:ext uri="{FF2B5EF4-FFF2-40B4-BE49-F238E27FC236}">
                <a16:creationId xmlns:a16="http://schemas.microsoft.com/office/drawing/2014/main" id="{97906F93-47F8-014F-916F-EBBC1516A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71688" name="Text Box 8">
            <a:extLst>
              <a:ext uri="{FF2B5EF4-FFF2-40B4-BE49-F238E27FC236}">
                <a16:creationId xmlns:a16="http://schemas.microsoft.com/office/drawing/2014/main" id="{60135E66-FFEE-BA46-9B17-9E465E457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71689" name="Text Box 9">
            <a:extLst>
              <a:ext uri="{FF2B5EF4-FFF2-40B4-BE49-F238E27FC236}">
                <a16:creationId xmlns:a16="http://schemas.microsoft.com/office/drawing/2014/main" id="{0DFA3EF7-6100-B14F-9A82-4F92C74F8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71690" name="Text Box 10">
            <a:extLst>
              <a:ext uri="{FF2B5EF4-FFF2-40B4-BE49-F238E27FC236}">
                <a16:creationId xmlns:a16="http://schemas.microsoft.com/office/drawing/2014/main" id="{F57DF135-79CD-ED40-B0DC-2CCFD07A9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71691" name="Text Box 11">
            <a:extLst>
              <a:ext uri="{FF2B5EF4-FFF2-40B4-BE49-F238E27FC236}">
                <a16:creationId xmlns:a16="http://schemas.microsoft.com/office/drawing/2014/main" id="{3A9A791B-C752-6E4C-9C37-4FBC61C25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71692" name="Text Box 12">
            <a:extLst>
              <a:ext uri="{FF2B5EF4-FFF2-40B4-BE49-F238E27FC236}">
                <a16:creationId xmlns:a16="http://schemas.microsoft.com/office/drawing/2014/main" id="{F7CDB1F5-F5E1-504F-9F8C-5B7F046CD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71693" name="Text Box 13">
            <a:extLst>
              <a:ext uri="{FF2B5EF4-FFF2-40B4-BE49-F238E27FC236}">
                <a16:creationId xmlns:a16="http://schemas.microsoft.com/office/drawing/2014/main" id="{ABC2107F-BE86-B14E-92D1-F984F17CB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71694" name="Text Box 14">
            <a:extLst>
              <a:ext uri="{FF2B5EF4-FFF2-40B4-BE49-F238E27FC236}">
                <a16:creationId xmlns:a16="http://schemas.microsoft.com/office/drawing/2014/main" id="{9194BCCF-9D26-E144-9946-5E71DC52C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71695" name="Text Box 15">
            <a:extLst>
              <a:ext uri="{FF2B5EF4-FFF2-40B4-BE49-F238E27FC236}">
                <a16:creationId xmlns:a16="http://schemas.microsoft.com/office/drawing/2014/main" id="{40A7D2C4-D6AD-9547-8A27-3D498B472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71696" name="Text Box 16">
            <a:extLst>
              <a:ext uri="{FF2B5EF4-FFF2-40B4-BE49-F238E27FC236}">
                <a16:creationId xmlns:a16="http://schemas.microsoft.com/office/drawing/2014/main" id="{279C20F4-5C59-7C4E-AE0E-4B32F7724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71697" name="Text Box 17">
            <a:extLst>
              <a:ext uri="{FF2B5EF4-FFF2-40B4-BE49-F238E27FC236}">
                <a16:creationId xmlns:a16="http://schemas.microsoft.com/office/drawing/2014/main" id="{08DE5CCF-B499-6842-A70D-C34E12AD1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71698" name="Text Box 18">
            <a:extLst>
              <a:ext uri="{FF2B5EF4-FFF2-40B4-BE49-F238E27FC236}">
                <a16:creationId xmlns:a16="http://schemas.microsoft.com/office/drawing/2014/main" id="{9CA6E2AA-E0C0-8643-B4B8-B003643DDC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71699" name="Text Box 19">
            <a:extLst>
              <a:ext uri="{FF2B5EF4-FFF2-40B4-BE49-F238E27FC236}">
                <a16:creationId xmlns:a16="http://schemas.microsoft.com/office/drawing/2014/main" id="{D9F9D356-B78E-1640-A79C-CF2F595B4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71700" name="Text Box 20">
            <a:extLst>
              <a:ext uri="{FF2B5EF4-FFF2-40B4-BE49-F238E27FC236}">
                <a16:creationId xmlns:a16="http://schemas.microsoft.com/office/drawing/2014/main" id="{B1597201-C529-ED45-92E5-633EB5C3E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71701" name="Text Box 21">
            <a:extLst>
              <a:ext uri="{FF2B5EF4-FFF2-40B4-BE49-F238E27FC236}">
                <a16:creationId xmlns:a16="http://schemas.microsoft.com/office/drawing/2014/main" id="{9709C718-5228-0545-A881-AB2D3BFC9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71702" name="Text Box 22">
            <a:extLst>
              <a:ext uri="{FF2B5EF4-FFF2-40B4-BE49-F238E27FC236}">
                <a16:creationId xmlns:a16="http://schemas.microsoft.com/office/drawing/2014/main" id="{EC98B917-A129-9A4E-85E6-17128398F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71703" name="Text Box 23">
            <a:extLst>
              <a:ext uri="{FF2B5EF4-FFF2-40B4-BE49-F238E27FC236}">
                <a16:creationId xmlns:a16="http://schemas.microsoft.com/office/drawing/2014/main" id="{0B53A0FA-AF9D-B445-9BCD-238513864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71704" name="Text Box 24">
            <a:extLst>
              <a:ext uri="{FF2B5EF4-FFF2-40B4-BE49-F238E27FC236}">
                <a16:creationId xmlns:a16="http://schemas.microsoft.com/office/drawing/2014/main" id="{EF34F411-CA98-AA47-B267-4D0F397BA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71705" name="Text Box 25">
            <a:extLst>
              <a:ext uri="{FF2B5EF4-FFF2-40B4-BE49-F238E27FC236}">
                <a16:creationId xmlns:a16="http://schemas.microsoft.com/office/drawing/2014/main" id="{5CA0DE59-F5D6-F249-B78A-01160987D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71706" name="Text Box 26">
            <a:extLst>
              <a:ext uri="{FF2B5EF4-FFF2-40B4-BE49-F238E27FC236}">
                <a16:creationId xmlns:a16="http://schemas.microsoft.com/office/drawing/2014/main" id="{16447318-6A56-044F-A3C6-5695A7A53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71707" name="Text Box 27">
            <a:extLst>
              <a:ext uri="{FF2B5EF4-FFF2-40B4-BE49-F238E27FC236}">
                <a16:creationId xmlns:a16="http://schemas.microsoft.com/office/drawing/2014/main" id="{A8CECB02-B8D1-6B43-83A0-5AB17A9245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71708" name="Text Box 28">
            <a:extLst>
              <a:ext uri="{FF2B5EF4-FFF2-40B4-BE49-F238E27FC236}">
                <a16:creationId xmlns:a16="http://schemas.microsoft.com/office/drawing/2014/main" id="{9F5BA9DA-A264-CE4D-80E5-021CF4158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71709" name="Text Box 29">
            <a:extLst>
              <a:ext uri="{FF2B5EF4-FFF2-40B4-BE49-F238E27FC236}">
                <a16:creationId xmlns:a16="http://schemas.microsoft.com/office/drawing/2014/main" id="{FB8F7F16-F5F9-7440-B27A-7F7A61300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71710" name="Text Box 30">
            <a:extLst>
              <a:ext uri="{FF2B5EF4-FFF2-40B4-BE49-F238E27FC236}">
                <a16:creationId xmlns:a16="http://schemas.microsoft.com/office/drawing/2014/main" id="{02425163-7FB9-8348-87CA-3FAA0004E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71711" name="Text Box 31">
            <a:extLst>
              <a:ext uri="{FF2B5EF4-FFF2-40B4-BE49-F238E27FC236}">
                <a16:creationId xmlns:a16="http://schemas.microsoft.com/office/drawing/2014/main" id="{ED8FB701-E950-4145-99B0-1F52E71EF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71712" name="Text Box 32">
            <a:extLst>
              <a:ext uri="{FF2B5EF4-FFF2-40B4-BE49-F238E27FC236}">
                <a16:creationId xmlns:a16="http://schemas.microsoft.com/office/drawing/2014/main" id="{4D6C2700-BC12-294C-86A0-E60854695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71713" name="Text Box 33">
            <a:extLst>
              <a:ext uri="{FF2B5EF4-FFF2-40B4-BE49-F238E27FC236}">
                <a16:creationId xmlns:a16="http://schemas.microsoft.com/office/drawing/2014/main" id="{EDC4ADC5-0676-B941-8C70-DB93BE03A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71714" name="Text Box 34">
            <a:extLst>
              <a:ext uri="{FF2B5EF4-FFF2-40B4-BE49-F238E27FC236}">
                <a16:creationId xmlns:a16="http://schemas.microsoft.com/office/drawing/2014/main" id="{2A614D2B-D72A-FD49-A00D-66F75BDCA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71715" name="Text Box 35">
            <a:extLst>
              <a:ext uri="{FF2B5EF4-FFF2-40B4-BE49-F238E27FC236}">
                <a16:creationId xmlns:a16="http://schemas.microsoft.com/office/drawing/2014/main" id="{D80570E0-A167-794E-AC35-3A8A7BD33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71716" name="Text Box 36">
            <a:extLst>
              <a:ext uri="{FF2B5EF4-FFF2-40B4-BE49-F238E27FC236}">
                <a16:creationId xmlns:a16="http://schemas.microsoft.com/office/drawing/2014/main" id="{8F60F7B3-0B18-C641-8AD6-A2D0F66AC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22925"/>
            <a:ext cx="81645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6000" b="1">
                <a:solidFill>
                  <a:schemeClr val="accent2"/>
                </a:solidFill>
              </a:rPr>
              <a:t>Next question coming …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 animBg="1"/>
      <p:bldP spid="71683" grpId="0" animBg="1"/>
      <p:bldP spid="71685" grpId="0" animBg="1"/>
      <p:bldP spid="71686" grpId="0"/>
      <p:bldP spid="71686" grpId="1"/>
      <p:bldP spid="71687" grpId="0" animBg="1"/>
      <p:bldP spid="71688" grpId="0" animBg="1"/>
      <p:bldP spid="71689" grpId="0" animBg="1"/>
      <p:bldP spid="71690" grpId="0" animBg="1"/>
      <p:bldP spid="71691" grpId="0" animBg="1"/>
      <p:bldP spid="71692" grpId="0" animBg="1"/>
      <p:bldP spid="71693" grpId="0" animBg="1"/>
      <p:bldP spid="71694" grpId="0" animBg="1"/>
      <p:bldP spid="71695" grpId="0" animBg="1"/>
      <p:bldP spid="71696" grpId="0" animBg="1"/>
      <p:bldP spid="71697" grpId="0" animBg="1"/>
      <p:bldP spid="71698" grpId="0" animBg="1"/>
      <p:bldP spid="71699" grpId="0" animBg="1"/>
      <p:bldP spid="71700" grpId="0" animBg="1"/>
      <p:bldP spid="71701" grpId="0" animBg="1"/>
      <p:bldP spid="71702" grpId="0" animBg="1"/>
      <p:bldP spid="71703" grpId="0" animBg="1"/>
      <p:bldP spid="71704" grpId="0" animBg="1"/>
      <p:bldP spid="71705" grpId="0" animBg="1"/>
      <p:bldP spid="71706" grpId="0" animBg="1"/>
      <p:bldP spid="71707" grpId="0" animBg="1"/>
      <p:bldP spid="71708" grpId="0" animBg="1"/>
      <p:bldP spid="71709" grpId="0" animBg="1"/>
      <p:bldP spid="71710" grpId="0" animBg="1"/>
      <p:bldP spid="71711" grpId="0" animBg="1"/>
      <p:bldP spid="71712" grpId="0" animBg="1"/>
      <p:bldP spid="71713" grpId="0" animBg="1"/>
      <p:bldP spid="71714" grpId="0" animBg="1"/>
      <p:bldP spid="71715" grpId="0" animBg="1"/>
      <p:bldP spid="717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2">
            <a:extLst>
              <a:ext uri="{FF2B5EF4-FFF2-40B4-BE49-F238E27FC236}">
                <a16:creationId xmlns:a16="http://schemas.microsoft.com/office/drawing/2014/main" id="{C74890D0-725C-5E45-BE44-D67E0D602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96259" name="Text Box 3">
            <a:extLst>
              <a:ext uri="{FF2B5EF4-FFF2-40B4-BE49-F238E27FC236}">
                <a16:creationId xmlns:a16="http://schemas.microsoft.com/office/drawing/2014/main" id="{F7F0E736-FA69-BF4B-8606-913D99983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96260" name="Rectangle 4">
            <a:extLst>
              <a:ext uri="{FF2B5EF4-FFF2-40B4-BE49-F238E27FC236}">
                <a16:creationId xmlns:a16="http://schemas.microsoft.com/office/drawing/2014/main" id="{79BE6E1E-4CF3-B643-A85B-DAE4BD8156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10 </a:t>
            </a:r>
          </a:p>
        </p:txBody>
      </p:sp>
      <p:sp>
        <p:nvSpPr>
          <p:cNvPr id="96261" name="Text Box 5">
            <a:extLst>
              <a:ext uri="{FF2B5EF4-FFF2-40B4-BE49-F238E27FC236}">
                <a16:creationId xmlns:a16="http://schemas.microsoft.com/office/drawing/2014/main" id="{24C33373-2CE8-BB41-98C4-D731DD585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96262" name="Text Box 6">
            <a:extLst>
              <a:ext uri="{FF2B5EF4-FFF2-40B4-BE49-F238E27FC236}">
                <a16:creationId xmlns:a16="http://schemas.microsoft.com/office/drawing/2014/main" id="{1AF45852-E0B9-4047-9168-B46AA9687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96263" name="Text Box 7">
            <a:extLst>
              <a:ext uri="{FF2B5EF4-FFF2-40B4-BE49-F238E27FC236}">
                <a16:creationId xmlns:a16="http://schemas.microsoft.com/office/drawing/2014/main" id="{C47C6501-AF15-6043-AABA-0379F0FB1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96264" name="Text Box 8">
            <a:extLst>
              <a:ext uri="{FF2B5EF4-FFF2-40B4-BE49-F238E27FC236}">
                <a16:creationId xmlns:a16="http://schemas.microsoft.com/office/drawing/2014/main" id="{28A37BF8-8299-8241-B517-DC8526E58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96265" name="Text Box 9">
            <a:extLst>
              <a:ext uri="{FF2B5EF4-FFF2-40B4-BE49-F238E27FC236}">
                <a16:creationId xmlns:a16="http://schemas.microsoft.com/office/drawing/2014/main" id="{C90FBAE8-F094-7941-9B18-D6E5F7F74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325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96266" name="Text Box 10">
            <a:extLst>
              <a:ext uri="{FF2B5EF4-FFF2-40B4-BE49-F238E27FC236}">
                <a16:creationId xmlns:a16="http://schemas.microsoft.com/office/drawing/2014/main" id="{7B899326-3243-0A4F-A70C-963C1E38E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96267" name="Text Box 11">
            <a:extLst>
              <a:ext uri="{FF2B5EF4-FFF2-40B4-BE49-F238E27FC236}">
                <a16:creationId xmlns:a16="http://schemas.microsoft.com/office/drawing/2014/main" id="{642968D2-E8E1-D14F-9A43-66A9D9ED6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96268" name="Text Box 12">
            <a:extLst>
              <a:ext uri="{FF2B5EF4-FFF2-40B4-BE49-F238E27FC236}">
                <a16:creationId xmlns:a16="http://schemas.microsoft.com/office/drawing/2014/main" id="{9B1877AA-9FAB-2A42-A9EC-85999709F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96269" name="Text Box 13">
            <a:extLst>
              <a:ext uri="{FF2B5EF4-FFF2-40B4-BE49-F238E27FC236}">
                <a16:creationId xmlns:a16="http://schemas.microsoft.com/office/drawing/2014/main" id="{923272A5-4882-E74A-AC9D-47E9C820E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96270" name="Text Box 14">
            <a:extLst>
              <a:ext uri="{FF2B5EF4-FFF2-40B4-BE49-F238E27FC236}">
                <a16:creationId xmlns:a16="http://schemas.microsoft.com/office/drawing/2014/main" id="{C79B8B9E-C304-3341-B65B-85C64E688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96271" name="Text Box 15">
            <a:extLst>
              <a:ext uri="{FF2B5EF4-FFF2-40B4-BE49-F238E27FC236}">
                <a16:creationId xmlns:a16="http://schemas.microsoft.com/office/drawing/2014/main" id="{5D94C07B-694F-014B-90D6-93D848219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96272" name="Text Box 16">
            <a:extLst>
              <a:ext uri="{FF2B5EF4-FFF2-40B4-BE49-F238E27FC236}">
                <a16:creationId xmlns:a16="http://schemas.microsoft.com/office/drawing/2014/main" id="{E2D24B15-CA94-D54D-8E9A-9F980FAD2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96273" name="Text Box 17">
            <a:extLst>
              <a:ext uri="{FF2B5EF4-FFF2-40B4-BE49-F238E27FC236}">
                <a16:creationId xmlns:a16="http://schemas.microsoft.com/office/drawing/2014/main" id="{B61F8C86-4EEE-7A4E-86BD-9F2A9C334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96274" name="Text Box 18">
            <a:extLst>
              <a:ext uri="{FF2B5EF4-FFF2-40B4-BE49-F238E27FC236}">
                <a16:creationId xmlns:a16="http://schemas.microsoft.com/office/drawing/2014/main" id="{C29ED423-C8EF-AE44-AF5B-06C43E48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96275" name="Text Box 19">
            <a:extLst>
              <a:ext uri="{FF2B5EF4-FFF2-40B4-BE49-F238E27FC236}">
                <a16:creationId xmlns:a16="http://schemas.microsoft.com/office/drawing/2014/main" id="{0DA71C98-E7E7-2743-9450-D9B3AE2EE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96276" name="Text Box 20">
            <a:extLst>
              <a:ext uri="{FF2B5EF4-FFF2-40B4-BE49-F238E27FC236}">
                <a16:creationId xmlns:a16="http://schemas.microsoft.com/office/drawing/2014/main" id="{56F29A4D-CA6F-B240-B7B9-A0B56B95B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96277" name="Text Box 21">
            <a:extLst>
              <a:ext uri="{FF2B5EF4-FFF2-40B4-BE49-F238E27FC236}">
                <a16:creationId xmlns:a16="http://schemas.microsoft.com/office/drawing/2014/main" id="{AD9B1E54-F6FB-EE43-927E-F6943B47CA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96278" name="Text Box 22">
            <a:extLst>
              <a:ext uri="{FF2B5EF4-FFF2-40B4-BE49-F238E27FC236}">
                <a16:creationId xmlns:a16="http://schemas.microsoft.com/office/drawing/2014/main" id="{EA2547B7-9AB3-7D4B-81F1-AA03541E9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96279" name="Text Box 23">
            <a:extLst>
              <a:ext uri="{FF2B5EF4-FFF2-40B4-BE49-F238E27FC236}">
                <a16:creationId xmlns:a16="http://schemas.microsoft.com/office/drawing/2014/main" id="{573C0CF0-A422-874B-9D04-EDDF0BF5C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96280" name="Text Box 24">
            <a:extLst>
              <a:ext uri="{FF2B5EF4-FFF2-40B4-BE49-F238E27FC236}">
                <a16:creationId xmlns:a16="http://schemas.microsoft.com/office/drawing/2014/main" id="{4D7F2C17-4B20-8146-B831-8E20AE490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96281" name="Text Box 25">
            <a:extLst>
              <a:ext uri="{FF2B5EF4-FFF2-40B4-BE49-F238E27FC236}">
                <a16:creationId xmlns:a16="http://schemas.microsoft.com/office/drawing/2014/main" id="{8E036B5C-E729-7C46-AC5F-2C04A47DC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96282" name="Text Box 26">
            <a:extLst>
              <a:ext uri="{FF2B5EF4-FFF2-40B4-BE49-F238E27FC236}">
                <a16:creationId xmlns:a16="http://schemas.microsoft.com/office/drawing/2014/main" id="{D55CFEC3-0E0E-0B46-94FA-D2E7A1765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96283" name="Text Box 27">
            <a:extLst>
              <a:ext uri="{FF2B5EF4-FFF2-40B4-BE49-F238E27FC236}">
                <a16:creationId xmlns:a16="http://schemas.microsoft.com/office/drawing/2014/main" id="{0261F37E-E2FC-6E48-B767-7918D9B4CE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96284" name="Text Box 28">
            <a:extLst>
              <a:ext uri="{FF2B5EF4-FFF2-40B4-BE49-F238E27FC236}">
                <a16:creationId xmlns:a16="http://schemas.microsoft.com/office/drawing/2014/main" id="{204F882D-9DE3-B049-8A84-9BB48C2AC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96285" name="Text Box 29">
            <a:extLst>
              <a:ext uri="{FF2B5EF4-FFF2-40B4-BE49-F238E27FC236}">
                <a16:creationId xmlns:a16="http://schemas.microsoft.com/office/drawing/2014/main" id="{07034FA7-B7C4-CA45-AB87-F0EAE76C1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96286" name="Text Box 30">
            <a:extLst>
              <a:ext uri="{FF2B5EF4-FFF2-40B4-BE49-F238E27FC236}">
                <a16:creationId xmlns:a16="http://schemas.microsoft.com/office/drawing/2014/main" id="{600506EB-7194-E24F-9B41-A90B0AAAD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562600"/>
            <a:ext cx="81645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6000" b="1">
                <a:solidFill>
                  <a:schemeClr val="accent2"/>
                </a:solidFill>
              </a:rPr>
              <a:t>Next question coming …</a:t>
            </a:r>
          </a:p>
        </p:txBody>
      </p:sp>
      <p:sp>
        <p:nvSpPr>
          <p:cNvPr id="96287" name="Text Box 31">
            <a:extLst>
              <a:ext uri="{FF2B5EF4-FFF2-40B4-BE49-F238E27FC236}">
                <a16:creationId xmlns:a16="http://schemas.microsoft.com/office/drawing/2014/main" id="{460A96DD-1EA9-6248-89BE-173E3F937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8153400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x-none" b="1" dirty="0">
                <a:solidFill>
                  <a:schemeClr val="accent2"/>
                </a:solidFill>
              </a:rPr>
              <a:t>How do we determine the distance of stars that are</a:t>
            </a:r>
          </a:p>
          <a:p>
            <a:pPr>
              <a:defRPr/>
            </a:pPr>
            <a:r>
              <a:rPr lang="en-US" altLang="x-none" b="1" dirty="0">
                <a:solidFill>
                  <a:schemeClr val="accent2"/>
                </a:solidFill>
              </a:rPr>
              <a:t>     too far for the parallax method to work?</a:t>
            </a:r>
          </a:p>
          <a:p>
            <a:pPr>
              <a:defRPr/>
            </a:pPr>
            <a:endParaRPr lang="en-US" altLang="x-none" b="1" dirty="0">
              <a:solidFill>
                <a:schemeClr val="accent2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A</a:t>
            </a:r>
            <a:r>
              <a:rPr lang="en-US" altLang="x-none" b="1" dirty="0"/>
              <a:t>   Measure how many years light takes to come to us.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FF0000"/>
                </a:solidFill>
              </a:rPr>
              <a:t>B  </a:t>
            </a:r>
            <a:r>
              <a:rPr lang="en-US" altLang="x-none" b="1" dirty="0">
                <a:solidFill>
                  <a:srgbClr val="FF0000"/>
                </a:solidFill>
              </a:rPr>
              <a:t>Use the HRD to find the absolute magnitude (</a:t>
            </a:r>
            <a:r>
              <a:rPr lang="en-US" altLang="x-none" b="1" i="1" dirty="0">
                <a:solidFill>
                  <a:srgbClr val="FF0000"/>
                </a:solidFill>
              </a:rPr>
              <a:t>M</a:t>
            </a:r>
            <a:r>
              <a:rPr lang="en-US" altLang="x-none" b="1" dirty="0">
                <a:solidFill>
                  <a:srgbClr val="FF0000"/>
                </a:solidFill>
              </a:rPr>
              <a:t>),</a:t>
            </a:r>
          </a:p>
          <a:p>
            <a:pPr>
              <a:defRPr/>
            </a:pPr>
            <a:r>
              <a:rPr lang="en-US" altLang="x-none" b="1" dirty="0">
                <a:solidFill>
                  <a:srgbClr val="FF0000"/>
                </a:solidFill>
              </a:rPr>
              <a:t>       than compare it to the apparent magnitude (</a:t>
            </a:r>
            <a:r>
              <a:rPr lang="en-US" altLang="x-none" b="1" i="1" dirty="0">
                <a:solidFill>
                  <a:srgbClr val="FF0000"/>
                </a:solidFill>
              </a:rPr>
              <a:t>m</a:t>
            </a:r>
            <a:r>
              <a:rPr lang="en-US" altLang="x-none" b="1" dirty="0">
                <a:solidFill>
                  <a:srgbClr val="FF0000"/>
                </a:solidFill>
              </a:rPr>
              <a:t>).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C</a:t>
            </a:r>
            <a:r>
              <a:rPr lang="en-US" altLang="x-none" dirty="0"/>
              <a:t> </a:t>
            </a:r>
            <a:r>
              <a:rPr lang="en-US" altLang="x-none" b="1" dirty="0"/>
              <a:t> Find the temperature of the star on the HRD, than</a:t>
            </a:r>
          </a:p>
          <a:p>
            <a:pPr>
              <a:defRPr/>
            </a:pPr>
            <a:r>
              <a:rPr lang="en-US" altLang="x-none" b="1" dirty="0"/>
              <a:t>      compare it with the color of the star.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D </a:t>
            </a:r>
            <a:r>
              <a:rPr lang="en-US" altLang="x-none" b="1" dirty="0"/>
              <a:t>Measure how large the star’s disk looks in the telescope.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1000"/>
                            </p:stCondLst>
                            <p:childTnLst>
                              <p:par>
                                <p:cTn id="91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96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 animBg="1"/>
      <p:bldP spid="96259" grpId="0" animBg="1"/>
      <p:bldP spid="96261" grpId="0" animBg="1"/>
      <p:bldP spid="96262" grpId="0" animBg="1"/>
      <p:bldP spid="96263" grpId="0" animBg="1"/>
      <p:bldP spid="96264" grpId="0" animBg="1"/>
      <p:bldP spid="96265" grpId="0" animBg="1"/>
      <p:bldP spid="96266" grpId="0" animBg="1"/>
      <p:bldP spid="96267" grpId="0" animBg="1"/>
      <p:bldP spid="96268" grpId="0" animBg="1"/>
      <p:bldP spid="96269" grpId="0" animBg="1"/>
      <p:bldP spid="96270" grpId="0" animBg="1"/>
      <p:bldP spid="96271" grpId="0" animBg="1"/>
      <p:bldP spid="96272" grpId="0" animBg="1"/>
      <p:bldP spid="96273" grpId="0" animBg="1"/>
      <p:bldP spid="96274" grpId="0" animBg="1"/>
      <p:bldP spid="96275" grpId="0" animBg="1"/>
      <p:bldP spid="96276" grpId="0" animBg="1"/>
      <p:bldP spid="96277" grpId="0" animBg="1"/>
      <p:bldP spid="96278" grpId="0" animBg="1"/>
      <p:bldP spid="96279" grpId="0" animBg="1"/>
      <p:bldP spid="96280" grpId="0" animBg="1"/>
      <p:bldP spid="96281" grpId="0" animBg="1"/>
      <p:bldP spid="96282" grpId="0" animBg="1"/>
      <p:bldP spid="96283" grpId="0" animBg="1"/>
      <p:bldP spid="96284" grpId="0" animBg="1"/>
      <p:bldP spid="96285" grpId="0" animBg="1"/>
      <p:bldP spid="96286" grpId="0"/>
      <p:bldP spid="96287" grpId="0"/>
      <p:bldP spid="9628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>
            <a:extLst>
              <a:ext uri="{FF2B5EF4-FFF2-40B4-BE49-F238E27FC236}">
                <a16:creationId xmlns:a16="http://schemas.microsoft.com/office/drawing/2014/main" id="{91EAC4E1-2D92-3747-80CB-DB39E24B4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7200" b="1" dirty="0">
                <a:solidFill>
                  <a:srgbClr val="FF0000"/>
                </a:solidFill>
              </a:rPr>
              <a:t> </a:t>
            </a:r>
            <a:endParaRPr lang="en-US" altLang="x-none" sz="6000" b="1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sec</a:t>
            </a:r>
            <a:r>
              <a:rPr lang="en-US" altLang="x-none" sz="9600" b="1" dirty="0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94211" name="Text Box 3">
            <a:extLst>
              <a:ext uri="{FF2B5EF4-FFF2-40B4-BE49-F238E27FC236}">
                <a16:creationId xmlns:a16="http://schemas.microsoft.com/office/drawing/2014/main" id="{ADC9C53D-2697-544C-B08B-0D0DEB350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45</a:t>
            </a:r>
          </a:p>
        </p:txBody>
      </p:sp>
      <p:sp>
        <p:nvSpPr>
          <p:cNvPr id="94212" name="Rectangle 4">
            <a:extLst>
              <a:ext uri="{FF2B5EF4-FFF2-40B4-BE49-F238E27FC236}">
                <a16:creationId xmlns:a16="http://schemas.microsoft.com/office/drawing/2014/main" id="{CE20BD20-B789-E24D-A318-71FD07845C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pPr>
              <a:defRPr/>
            </a:pPr>
            <a:r>
              <a:rPr lang="en-US" altLang="x-none" sz="6000" b="1" dirty="0">
                <a:solidFill>
                  <a:srgbClr val="FF0000"/>
                </a:solidFill>
              </a:rPr>
              <a:t>Question 11 </a:t>
            </a:r>
          </a:p>
        </p:txBody>
      </p:sp>
      <p:sp>
        <p:nvSpPr>
          <p:cNvPr id="94213" name="Text Box 5">
            <a:extLst>
              <a:ext uri="{FF2B5EF4-FFF2-40B4-BE49-F238E27FC236}">
                <a16:creationId xmlns:a16="http://schemas.microsoft.com/office/drawing/2014/main" id="{A8AAF1FF-5B0B-3549-B838-DDD64B413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94214" name="Text Box 6">
            <a:extLst>
              <a:ext uri="{FF2B5EF4-FFF2-40B4-BE49-F238E27FC236}">
                <a16:creationId xmlns:a16="http://schemas.microsoft.com/office/drawing/2014/main" id="{EC04A58D-2A05-8F4E-8144-00F9D36C7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94215" name="Text Box 7">
            <a:extLst>
              <a:ext uri="{FF2B5EF4-FFF2-40B4-BE49-F238E27FC236}">
                <a16:creationId xmlns:a16="http://schemas.microsoft.com/office/drawing/2014/main" id="{459D1611-822E-684F-B101-D161349AC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94216" name="Text Box 8">
            <a:extLst>
              <a:ext uri="{FF2B5EF4-FFF2-40B4-BE49-F238E27FC236}">
                <a16:creationId xmlns:a16="http://schemas.microsoft.com/office/drawing/2014/main" id="{E6DE5454-3D58-8F47-928C-2283DD4DA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94217" name="Text Box 9">
            <a:extLst>
              <a:ext uri="{FF2B5EF4-FFF2-40B4-BE49-F238E27FC236}">
                <a16:creationId xmlns:a16="http://schemas.microsoft.com/office/drawing/2014/main" id="{6A0695F4-8A20-B545-B690-6FB8AED5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325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94218" name="Text Box 10">
            <a:extLst>
              <a:ext uri="{FF2B5EF4-FFF2-40B4-BE49-F238E27FC236}">
                <a16:creationId xmlns:a16="http://schemas.microsoft.com/office/drawing/2014/main" id="{49FCC4A9-032D-0245-80E9-296CFF3B2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94219" name="Text Box 11">
            <a:extLst>
              <a:ext uri="{FF2B5EF4-FFF2-40B4-BE49-F238E27FC236}">
                <a16:creationId xmlns:a16="http://schemas.microsoft.com/office/drawing/2014/main" id="{B2909462-5F1C-8443-A2F5-1E35F6925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94220" name="Text Box 12">
            <a:extLst>
              <a:ext uri="{FF2B5EF4-FFF2-40B4-BE49-F238E27FC236}">
                <a16:creationId xmlns:a16="http://schemas.microsoft.com/office/drawing/2014/main" id="{631FDA64-EA26-EA43-89FB-82F0BF596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94221" name="Text Box 13">
            <a:extLst>
              <a:ext uri="{FF2B5EF4-FFF2-40B4-BE49-F238E27FC236}">
                <a16:creationId xmlns:a16="http://schemas.microsoft.com/office/drawing/2014/main" id="{F4753042-25C5-444A-BBEE-7409593CD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94222" name="Text Box 14">
            <a:extLst>
              <a:ext uri="{FF2B5EF4-FFF2-40B4-BE49-F238E27FC236}">
                <a16:creationId xmlns:a16="http://schemas.microsoft.com/office/drawing/2014/main" id="{DEE0EA97-75DE-344D-971D-8BBE223EB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94223" name="Text Box 15">
            <a:extLst>
              <a:ext uri="{FF2B5EF4-FFF2-40B4-BE49-F238E27FC236}">
                <a16:creationId xmlns:a16="http://schemas.microsoft.com/office/drawing/2014/main" id="{5E3153D4-A95B-8841-809E-C874F6B4D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94224" name="Text Box 16">
            <a:extLst>
              <a:ext uri="{FF2B5EF4-FFF2-40B4-BE49-F238E27FC236}">
                <a16:creationId xmlns:a16="http://schemas.microsoft.com/office/drawing/2014/main" id="{68EAC494-A724-E44A-80BC-70E24A9A0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94225" name="Text Box 17">
            <a:extLst>
              <a:ext uri="{FF2B5EF4-FFF2-40B4-BE49-F238E27FC236}">
                <a16:creationId xmlns:a16="http://schemas.microsoft.com/office/drawing/2014/main" id="{E2545AD5-D0D1-DF49-BD2D-60D703A35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94226" name="Text Box 18">
            <a:extLst>
              <a:ext uri="{FF2B5EF4-FFF2-40B4-BE49-F238E27FC236}">
                <a16:creationId xmlns:a16="http://schemas.microsoft.com/office/drawing/2014/main" id="{5068ED25-EDF6-7F40-8451-DE1F7382E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94227" name="Text Box 19">
            <a:extLst>
              <a:ext uri="{FF2B5EF4-FFF2-40B4-BE49-F238E27FC236}">
                <a16:creationId xmlns:a16="http://schemas.microsoft.com/office/drawing/2014/main" id="{6157B1CC-555E-5E46-8AC7-1AA5EC388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94228" name="Text Box 20">
            <a:extLst>
              <a:ext uri="{FF2B5EF4-FFF2-40B4-BE49-F238E27FC236}">
                <a16:creationId xmlns:a16="http://schemas.microsoft.com/office/drawing/2014/main" id="{474329EE-6B49-8E4E-B10A-550B4D809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94229" name="Text Box 21">
            <a:extLst>
              <a:ext uri="{FF2B5EF4-FFF2-40B4-BE49-F238E27FC236}">
                <a16:creationId xmlns:a16="http://schemas.microsoft.com/office/drawing/2014/main" id="{4E560D2D-7BBC-734C-AFD7-134E4DE08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94230" name="Text Box 22">
            <a:extLst>
              <a:ext uri="{FF2B5EF4-FFF2-40B4-BE49-F238E27FC236}">
                <a16:creationId xmlns:a16="http://schemas.microsoft.com/office/drawing/2014/main" id="{0CC4C1F0-02A7-9C41-B933-6DE205F1E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94231" name="Text Box 23">
            <a:extLst>
              <a:ext uri="{FF2B5EF4-FFF2-40B4-BE49-F238E27FC236}">
                <a16:creationId xmlns:a16="http://schemas.microsoft.com/office/drawing/2014/main" id="{2A1BF267-FB14-C14D-8B11-DA45260275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94232" name="Text Box 24">
            <a:extLst>
              <a:ext uri="{FF2B5EF4-FFF2-40B4-BE49-F238E27FC236}">
                <a16:creationId xmlns:a16="http://schemas.microsoft.com/office/drawing/2014/main" id="{324C3AAA-0048-D440-9B44-8E03D85A7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94233" name="Text Box 25">
            <a:extLst>
              <a:ext uri="{FF2B5EF4-FFF2-40B4-BE49-F238E27FC236}">
                <a16:creationId xmlns:a16="http://schemas.microsoft.com/office/drawing/2014/main" id="{6CA24461-B5CA-DE4F-B8C8-FB8C1F693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94234" name="Text Box 26">
            <a:extLst>
              <a:ext uri="{FF2B5EF4-FFF2-40B4-BE49-F238E27FC236}">
                <a16:creationId xmlns:a16="http://schemas.microsoft.com/office/drawing/2014/main" id="{AE887A30-3932-594E-9A9E-ACD2BD121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94235" name="Text Box 27">
            <a:extLst>
              <a:ext uri="{FF2B5EF4-FFF2-40B4-BE49-F238E27FC236}">
                <a16:creationId xmlns:a16="http://schemas.microsoft.com/office/drawing/2014/main" id="{2FA5F719-6A6D-8B41-9829-B3BB08CE4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94236" name="Text Box 28">
            <a:extLst>
              <a:ext uri="{FF2B5EF4-FFF2-40B4-BE49-F238E27FC236}">
                <a16:creationId xmlns:a16="http://schemas.microsoft.com/office/drawing/2014/main" id="{EF25ABA5-AFEE-7D49-B97F-5DE2BF948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94237" name="Text Box 29">
            <a:extLst>
              <a:ext uri="{FF2B5EF4-FFF2-40B4-BE49-F238E27FC236}">
                <a16:creationId xmlns:a16="http://schemas.microsoft.com/office/drawing/2014/main" id="{1B06E1DE-1568-B343-AB87-5E341A757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x-none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94239" name="Text Box 31">
            <a:extLst>
              <a:ext uri="{FF2B5EF4-FFF2-40B4-BE49-F238E27FC236}">
                <a16:creationId xmlns:a16="http://schemas.microsoft.com/office/drawing/2014/main" id="{FA643FE4-EB13-0544-9B6B-224E64872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905000"/>
            <a:ext cx="7848600" cy="3662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x-none" b="1" dirty="0">
                <a:solidFill>
                  <a:schemeClr val="accent2"/>
                </a:solidFill>
              </a:rPr>
              <a:t>Would the Sun be visible without a telescope from a distance of 10 parsec? </a:t>
            </a:r>
          </a:p>
          <a:p>
            <a:pPr>
              <a:defRPr/>
            </a:pPr>
            <a:r>
              <a:rPr lang="en-US" altLang="x-none" b="1" dirty="0">
                <a:solidFill>
                  <a:schemeClr val="accent2"/>
                </a:solidFill>
              </a:rPr>
              <a:t>  </a:t>
            </a:r>
            <a:r>
              <a:rPr lang="en-US" altLang="x-none" b="1" dirty="0"/>
              <a:t> </a:t>
            </a:r>
            <a:endParaRPr lang="en-US" altLang="x-none" b="1" dirty="0">
              <a:solidFill>
                <a:schemeClr val="accent2"/>
              </a:solidFill>
            </a:endParaRPr>
          </a:p>
          <a:p>
            <a:pPr>
              <a:buFont typeface="Arial" charset="0"/>
              <a:buNone/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A</a:t>
            </a:r>
            <a:r>
              <a:rPr lang="en-US" altLang="x-none" b="1" dirty="0"/>
              <a:t> It would look as bright as the full Moon from Earth.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B </a:t>
            </a:r>
            <a:r>
              <a:rPr lang="en-US" altLang="x-none" b="1" dirty="0"/>
              <a:t>It would look like a very bright star.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FF0000"/>
                </a:solidFill>
              </a:rPr>
              <a:t>C</a:t>
            </a:r>
            <a:r>
              <a:rPr lang="en-US" altLang="x-none" dirty="0">
                <a:solidFill>
                  <a:srgbClr val="FF0000"/>
                </a:solidFill>
              </a:rPr>
              <a:t> </a:t>
            </a:r>
            <a:r>
              <a:rPr lang="en-US" altLang="x-none" b="1" dirty="0">
                <a:solidFill>
                  <a:srgbClr val="FF0000"/>
                </a:solidFill>
              </a:rPr>
              <a:t>It would be just visible to the naked eye.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D</a:t>
            </a:r>
            <a:r>
              <a:rPr lang="en-US" altLang="x-none" dirty="0"/>
              <a:t> </a:t>
            </a:r>
            <a:r>
              <a:rPr lang="en-US" altLang="x-none" b="1" dirty="0"/>
              <a:t>It would be visible only with a very large telescope.</a:t>
            </a:r>
          </a:p>
          <a:p>
            <a:pPr>
              <a:defRPr/>
            </a:pPr>
            <a:r>
              <a:rPr lang="en-US" altLang="x-none" sz="3200" b="1" dirty="0">
                <a:solidFill>
                  <a:srgbClr val="00CC00"/>
                </a:solidFill>
              </a:rPr>
              <a:t>E</a:t>
            </a:r>
            <a:r>
              <a:rPr lang="en-US" altLang="x-none" dirty="0"/>
              <a:t> </a:t>
            </a:r>
            <a:r>
              <a:rPr lang="en-US" altLang="x-none" b="1" dirty="0"/>
              <a:t>It would look too faint to see with any telescope at all.</a:t>
            </a: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3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3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4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4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6000"/>
                            </p:stCondLst>
                            <p:childTnLst>
                              <p:par>
                                <p:cTn id="88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4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4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animBg="1"/>
      <p:bldP spid="94211" grpId="0" animBg="1"/>
      <p:bldP spid="94213" grpId="0" animBg="1"/>
      <p:bldP spid="94214" grpId="0" animBg="1"/>
      <p:bldP spid="94215" grpId="0" animBg="1"/>
      <p:bldP spid="94216" grpId="0" animBg="1"/>
      <p:bldP spid="94217" grpId="0" animBg="1"/>
      <p:bldP spid="94218" grpId="0" animBg="1"/>
      <p:bldP spid="94219" grpId="0" animBg="1"/>
      <p:bldP spid="94220" grpId="0" animBg="1"/>
      <p:bldP spid="94221" grpId="0" animBg="1"/>
      <p:bldP spid="94222" grpId="0" animBg="1"/>
      <p:bldP spid="94223" grpId="0" animBg="1"/>
      <p:bldP spid="94224" grpId="0" animBg="1"/>
      <p:bldP spid="94225" grpId="0" animBg="1"/>
      <p:bldP spid="94226" grpId="0" animBg="1"/>
      <p:bldP spid="94227" grpId="0" animBg="1"/>
      <p:bldP spid="94228" grpId="0" animBg="1"/>
      <p:bldP spid="94229" grpId="0" animBg="1"/>
      <p:bldP spid="94230" grpId="0" animBg="1"/>
      <p:bldP spid="94231" grpId="0" animBg="1"/>
      <p:bldP spid="94232" grpId="0" animBg="1"/>
      <p:bldP spid="94233" grpId="0" animBg="1"/>
      <p:bldP spid="94234" grpId="0" animBg="1"/>
      <p:bldP spid="94235" grpId="0" animBg="1"/>
      <p:bldP spid="94236" grpId="0" animBg="1"/>
      <p:bldP spid="94237" grpId="0" animBg="1"/>
      <p:bldP spid="94239" grpId="0"/>
      <p:bldP spid="94239" grpId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x-non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Torma:Applications (Mac OS 9):Microsoft Office 98:Templates:Blank Presentation</Template>
  <TotalTime>986</TotalTime>
  <Words>521</Words>
  <Application>Microsoft Macintosh PowerPoint</Application>
  <PresentationFormat>On-screen Show (4:3)</PresentationFormat>
  <Paragraphs>153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</vt:lpstr>
      <vt:lpstr>Blank Presentation</vt:lpstr>
      <vt:lpstr>HRD1</vt:lpstr>
      <vt:lpstr>HRD2</vt:lpstr>
      <vt:lpstr>HRD3</vt:lpstr>
      <vt:lpstr>Questions coming …</vt:lpstr>
      <vt:lpstr>Question 9 </vt:lpstr>
      <vt:lpstr>Question 10 </vt:lpstr>
      <vt:lpstr>Question 11 </vt:lpstr>
    </vt:vector>
  </TitlesOfParts>
  <Company>University of Misssissippi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hierarchical structure of the Universe (go from little to large)</dc:title>
  <dc:creator>Channa Mims</dc:creator>
  <cp:lastModifiedBy>Tibor Torma</cp:lastModifiedBy>
  <cp:revision>214</cp:revision>
  <dcterms:created xsi:type="dcterms:W3CDTF">2003-01-08T03:11:45Z</dcterms:created>
  <dcterms:modified xsi:type="dcterms:W3CDTF">2025-10-17T19:12:37Z</dcterms:modified>
</cp:coreProperties>
</file>