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90" r:id="rId2"/>
    <p:sldId id="495" r:id="rId3"/>
    <p:sldId id="585" r:id="rId4"/>
    <p:sldId id="545" r:id="rId5"/>
    <p:sldId id="515" r:id="rId6"/>
    <p:sldId id="496" r:id="rId7"/>
    <p:sldId id="512" r:id="rId8"/>
    <p:sldId id="55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/>
    <p:restoredTop sz="96979"/>
  </p:normalViewPr>
  <p:slideViewPr>
    <p:cSldViewPr>
      <p:cViewPr varScale="1">
        <p:scale>
          <a:sx n="183" d="100"/>
          <a:sy n="183" d="100"/>
        </p:scale>
        <p:origin x="232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F9C25E3-D6E1-8C4E-B71B-FA6D32A78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A41C2BC-34BF-1D44-92B2-4315B5BD6386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C5AA3FB-47CC-264F-8871-8B21D2B67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A7411B0-9893-404B-91B3-6C573FBC9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6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371DFDC8-1459-7C4B-8B1B-D513DCBB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49BF75-9FC6-FA49-93A7-D4CE2F5838FF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2129829-F1DE-004B-B67B-C247B7507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EA2A714-3988-E54E-B999-7DEFC1F9E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A202291F-55FB-434C-9D2B-2A884C3B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6F31CCE-2FDD-3949-897A-64F98E4A0D31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DA52A1B-067A-0B4E-B68B-963EBBBF4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63588C7-3C3D-8541-8374-4617909AB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E7E2AD9B-D6A3-5C48-A460-EAE75ADF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735B29-7162-9544-8336-B1CBC370A00F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4C152210-DEED-BB41-9419-3A471065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4AE2E32-6BB0-DA42-9275-52FD679AA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11D098-160D-104D-8393-AA6AEAD72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4F50F60-6478-7246-B22A-0390253B4FF7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DE4B1FB-4119-DA4E-9330-82255E160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01E099B-13F7-464A-A626-07829D31D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5196572"/>
            <a:ext cx="655320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The solutions to Test 1 are available, click ‘tests’ on the website.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971800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51AA680D-2ABC-3846-8CE0-18D2EC21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25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towards observer: spectral lines are shifted towards blue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away from observer: spectral lines are shifted towards red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sideways: no change</a:t>
            </a:r>
            <a:endParaRPr lang="en-US" altLang="en-US" sz="2400" b="0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4968E75-4C6F-F043-A3B9-F2B6E69B4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6038"/>
            <a:ext cx="418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The effect of motion on spectral lines:</a:t>
            </a:r>
            <a:endParaRPr lang="en-US" altLang="en-US" sz="2400" b="0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6645AB95-8299-624E-936F-579FBE61CD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152400"/>
            <a:ext cx="2971800" cy="5334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The Doppler effect</a:t>
            </a:r>
            <a:endParaRPr lang="en-US" altLang="en-US"/>
          </a:p>
        </p:txBody>
      </p:sp>
      <p:pic>
        <p:nvPicPr>
          <p:cNvPr id="93189" name="Picture 5" descr="Picture 6">
            <a:extLst>
              <a:ext uri="{FF2B5EF4-FFF2-40B4-BE49-F238E27FC236}">
                <a16:creationId xmlns:a16="http://schemas.microsoft.com/office/drawing/2014/main" id="{F06CAE8F-A456-0343-BA8C-2EC3D4A1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59086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1">
            <a:extLst>
              <a:ext uri="{FF2B5EF4-FFF2-40B4-BE49-F238E27FC236}">
                <a16:creationId xmlns:a16="http://schemas.microsoft.com/office/drawing/2014/main" id="{37C60ADD-2D9B-1845-ABDD-06D1152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28850"/>
            <a:ext cx="231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How large is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Doppler effect?</a:t>
            </a:r>
            <a:endParaRPr lang="en-US" altLang="en-US" sz="2400">
              <a:solidFill>
                <a:srgbClr val="0432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Usually tiny.</a:t>
            </a:r>
          </a:p>
        </p:txBody>
      </p:sp>
      <p:sp>
        <p:nvSpPr>
          <p:cNvPr id="96263" name="TextBox 2">
            <a:extLst>
              <a:ext uri="{FF2B5EF4-FFF2-40B4-BE49-F238E27FC236}">
                <a16:creationId xmlns:a16="http://schemas.microsoft.com/office/drawing/2014/main" id="{0B83246D-EE56-764D-A800-C8C24230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3689350"/>
            <a:ext cx="28003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% shift in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ymbol" pitchFamily="2" charset="2"/>
              </a:rPr>
              <a:t>l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en-US" altLang="en-US" sz="2400" dirty="0">
                <a:solidFill>
                  <a:srgbClr val="FF2600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432FF"/>
                </a:solidFill>
              </a:rPr>
              <a:t>   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speed in % of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the speed of light</a:t>
            </a:r>
          </a:p>
        </p:txBody>
      </p:sp>
      <p:sp>
        <p:nvSpPr>
          <p:cNvPr id="93192" name="TextBox 3">
            <a:extLst>
              <a:ext uri="{FF2B5EF4-FFF2-40B4-BE49-F238E27FC236}">
                <a16:creationId xmlns:a16="http://schemas.microsoft.com/office/drawing/2014/main" id="{1B0ABBFA-1A07-F747-8363-58C04D8B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5384800"/>
            <a:ext cx="306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   Realistic 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30 km/s      0.01% shift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FF00"/>
                </a:solidFill>
              </a:rPr>
              <a:t>(this is the orbital speed of Earth)</a:t>
            </a:r>
          </a:p>
        </p:txBody>
      </p:sp>
      <p:cxnSp>
        <p:nvCxnSpPr>
          <p:cNvPr id="93193" name="Straight Arrow Connector 5">
            <a:extLst>
              <a:ext uri="{FF2B5EF4-FFF2-40B4-BE49-F238E27FC236}">
                <a16:creationId xmlns:a16="http://schemas.microsoft.com/office/drawing/2014/main" id="{01C8ADF3-20D9-0741-8D13-21DB20FC7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9000" y="6019800"/>
            <a:ext cx="295275" cy="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4" name="Straight Connector 8">
            <a:extLst>
              <a:ext uri="{FF2B5EF4-FFF2-40B4-BE49-F238E27FC236}">
                <a16:creationId xmlns:a16="http://schemas.microsoft.com/office/drawing/2014/main" id="{FE07579E-9A7D-8B48-803F-A572FFBA6F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08738" y="6172200"/>
            <a:ext cx="68262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>
            <a:extLst>
              <a:ext uri="{FF2B5EF4-FFF2-40B4-BE49-F238E27FC236}">
                <a16:creationId xmlns:a16="http://schemas.microsoft.com/office/drawing/2014/main" id="{5B88E1F4-50CF-B143-B75C-22CEABC3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EE5D6C72-5DE7-9942-BDE0-1EBCD578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40676" name="Rectangle 4">
            <a:extLst>
              <a:ext uri="{FF2B5EF4-FFF2-40B4-BE49-F238E27FC236}">
                <a16:creationId xmlns:a16="http://schemas.microsoft.com/office/drawing/2014/main" id="{26C14A9C-773F-FE44-818B-EFFD48399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4 </a:t>
            </a:r>
          </a:p>
        </p:txBody>
      </p:sp>
      <p:sp>
        <p:nvSpPr>
          <p:cNvPr id="540677" name="Text Box 5">
            <a:extLst>
              <a:ext uri="{FF2B5EF4-FFF2-40B4-BE49-F238E27FC236}">
                <a16:creationId xmlns:a16="http://schemas.microsoft.com/office/drawing/2014/main" id="{F0452D1F-CE0E-4846-BD8A-C8FFA5A1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40678" name="Text Box 6">
            <a:extLst>
              <a:ext uri="{FF2B5EF4-FFF2-40B4-BE49-F238E27FC236}">
                <a16:creationId xmlns:a16="http://schemas.microsoft.com/office/drawing/2014/main" id="{82CC4203-97F2-3A41-93DB-938962B2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40679" name="Text Box 7">
            <a:extLst>
              <a:ext uri="{FF2B5EF4-FFF2-40B4-BE49-F238E27FC236}">
                <a16:creationId xmlns:a16="http://schemas.microsoft.com/office/drawing/2014/main" id="{7A0E13DD-6B57-FE4D-BEC0-FC01F09D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40680" name="Text Box 8">
            <a:extLst>
              <a:ext uri="{FF2B5EF4-FFF2-40B4-BE49-F238E27FC236}">
                <a16:creationId xmlns:a16="http://schemas.microsoft.com/office/drawing/2014/main" id="{C3644866-6D26-E04B-AF7F-0375EB76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40681" name="Text Box 9">
            <a:extLst>
              <a:ext uri="{FF2B5EF4-FFF2-40B4-BE49-F238E27FC236}">
                <a16:creationId xmlns:a16="http://schemas.microsoft.com/office/drawing/2014/main" id="{0ACBF7DE-B1BF-7641-A91A-3B0D52C3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0682" name="Text Box 10">
            <a:extLst>
              <a:ext uri="{FF2B5EF4-FFF2-40B4-BE49-F238E27FC236}">
                <a16:creationId xmlns:a16="http://schemas.microsoft.com/office/drawing/2014/main" id="{4EED3986-0294-8D43-98EE-45BFC933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40683" name="Text Box 11">
            <a:extLst>
              <a:ext uri="{FF2B5EF4-FFF2-40B4-BE49-F238E27FC236}">
                <a16:creationId xmlns:a16="http://schemas.microsoft.com/office/drawing/2014/main" id="{9FD682A6-8333-F74A-8BC2-12C23B3B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0684" name="Text Box 12">
            <a:extLst>
              <a:ext uri="{FF2B5EF4-FFF2-40B4-BE49-F238E27FC236}">
                <a16:creationId xmlns:a16="http://schemas.microsoft.com/office/drawing/2014/main" id="{9029B371-E6AB-9446-852F-568A4A33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40685" name="Text Box 13">
            <a:extLst>
              <a:ext uri="{FF2B5EF4-FFF2-40B4-BE49-F238E27FC236}">
                <a16:creationId xmlns:a16="http://schemas.microsoft.com/office/drawing/2014/main" id="{46180949-4B91-A74B-9524-C6275E2B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0686" name="Text Box 14">
            <a:extLst>
              <a:ext uri="{FF2B5EF4-FFF2-40B4-BE49-F238E27FC236}">
                <a16:creationId xmlns:a16="http://schemas.microsoft.com/office/drawing/2014/main" id="{35751659-F541-7440-B85C-1BFE29E8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40687" name="Text Box 15">
            <a:extLst>
              <a:ext uri="{FF2B5EF4-FFF2-40B4-BE49-F238E27FC236}">
                <a16:creationId xmlns:a16="http://schemas.microsoft.com/office/drawing/2014/main" id="{0D2E0A99-0AE1-D042-B2F5-CD48DBFF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40688" name="Text Box 16">
            <a:extLst>
              <a:ext uri="{FF2B5EF4-FFF2-40B4-BE49-F238E27FC236}">
                <a16:creationId xmlns:a16="http://schemas.microsoft.com/office/drawing/2014/main" id="{EBF12000-D220-7646-B328-E12A0205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40689" name="Text Box 17">
            <a:extLst>
              <a:ext uri="{FF2B5EF4-FFF2-40B4-BE49-F238E27FC236}">
                <a16:creationId xmlns:a16="http://schemas.microsoft.com/office/drawing/2014/main" id="{117AB538-4C2D-A64E-BE25-6ED5DFE0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0690" name="Text Box 18">
            <a:extLst>
              <a:ext uri="{FF2B5EF4-FFF2-40B4-BE49-F238E27FC236}">
                <a16:creationId xmlns:a16="http://schemas.microsoft.com/office/drawing/2014/main" id="{BCB34DF7-AB38-584A-B334-FEEF1627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0691" name="Text Box 19">
            <a:extLst>
              <a:ext uri="{FF2B5EF4-FFF2-40B4-BE49-F238E27FC236}">
                <a16:creationId xmlns:a16="http://schemas.microsoft.com/office/drawing/2014/main" id="{F584A849-DF6A-8943-8065-D13FA772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40692" name="Text Box 20">
            <a:extLst>
              <a:ext uri="{FF2B5EF4-FFF2-40B4-BE49-F238E27FC236}">
                <a16:creationId xmlns:a16="http://schemas.microsoft.com/office/drawing/2014/main" id="{4A2DA63B-2CE8-1646-B304-A696B597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40693" name="Text Box 21">
            <a:extLst>
              <a:ext uri="{FF2B5EF4-FFF2-40B4-BE49-F238E27FC236}">
                <a16:creationId xmlns:a16="http://schemas.microsoft.com/office/drawing/2014/main" id="{0683B174-4965-644A-BC15-CDF10C9E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40694" name="Text Box 22">
            <a:extLst>
              <a:ext uri="{FF2B5EF4-FFF2-40B4-BE49-F238E27FC236}">
                <a16:creationId xmlns:a16="http://schemas.microsoft.com/office/drawing/2014/main" id="{C8654F6C-4F5E-C342-9FDE-66C72D1F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40695" name="Text Box 23">
            <a:extLst>
              <a:ext uri="{FF2B5EF4-FFF2-40B4-BE49-F238E27FC236}">
                <a16:creationId xmlns:a16="http://schemas.microsoft.com/office/drawing/2014/main" id="{4E964458-27EC-C342-9E41-68FC456E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40696" name="Text Box 24">
            <a:extLst>
              <a:ext uri="{FF2B5EF4-FFF2-40B4-BE49-F238E27FC236}">
                <a16:creationId xmlns:a16="http://schemas.microsoft.com/office/drawing/2014/main" id="{B8B2DFB0-2CC0-A041-A7F0-229EA787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40697" name="Text Box 25">
            <a:extLst>
              <a:ext uri="{FF2B5EF4-FFF2-40B4-BE49-F238E27FC236}">
                <a16:creationId xmlns:a16="http://schemas.microsoft.com/office/drawing/2014/main" id="{99C5F4CC-1D78-2443-94A4-BB44C349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40698" name="Text Box 26">
            <a:extLst>
              <a:ext uri="{FF2B5EF4-FFF2-40B4-BE49-F238E27FC236}">
                <a16:creationId xmlns:a16="http://schemas.microsoft.com/office/drawing/2014/main" id="{FE93AC8C-847E-B14E-B704-05424D60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40699" name="Text Box 27">
            <a:extLst>
              <a:ext uri="{FF2B5EF4-FFF2-40B4-BE49-F238E27FC236}">
                <a16:creationId xmlns:a16="http://schemas.microsoft.com/office/drawing/2014/main" id="{0E03DEE3-A8FE-9949-84B4-FD6F39C8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40700" name="Text Box 28">
            <a:extLst>
              <a:ext uri="{FF2B5EF4-FFF2-40B4-BE49-F238E27FC236}">
                <a16:creationId xmlns:a16="http://schemas.microsoft.com/office/drawing/2014/main" id="{23F5D096-266E-284D-B608-EABDE0CB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40701" name="Text Box 29">
            <a:extLst>
              <a:ext uri="{FF2B5EF4-FFF2-40B4-BE49-F238E27FC236}">
                <a16:creationId xmlns:a16="http://schemas.microsoft.com/office/drawing/2014/main" id="{C30CBBB1-EA19-DF4E-9F9A-F92C7593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40702" name="Text Box 30">
            <a:extLst>
              <a:ext uri="{FF2B5EF4-FFF2-40B4-BE49-F238E27FC236}">
                <a16:creationId xmlns:a16="http://schemas.microsoft.com/office/drawing/2014/main" id="{D28DE62F-F677-3F46-9F0F-8D66EC9E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540703" name="Text Box 31">
            <a:extLst>
              <a:ext uri="{FF2B5EF4-FFF2-40B4-BE49-F238E27FC236}">
                <a16:creationId xmlns:a16="http://schemas.microsoft.com/office/drawing/2014/main" id="{D98E76AC-5289-C94D-9928-09F63573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3213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Doppler effect?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Stars move on tiny circles in the sky, once a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The stars appear red when they are rising or setting.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Far-away stars appear red because the Universe is expanding.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 </a:t>
            </a:r>
            <a:r>
              <a:rPr lang="en-US" altLang="en-US" sz="2400" dirty="0">
                <a:solidFill>
                  <a:srgbClr val="FF0000"/>
                </a:solidFill>
              </a:rPr>
              <a:t>The spectral lines of a star are shifted towards red, if the star is moving away from us, and towards blue, if the star is approaching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fast moving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 spectral lines are shifted towards red, independently of the direction of motion.</a:t>
            </a:r>
            <a:endParaRPr lang="en-US" altLang="en-US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nimBg="1"/>
      <p:bldP spid="540675" grpId="0" animBg="1"/>
      <p:bldP spid="540677" grpId="0" animBg="1"/>
      <p:bldP spid="540678" grpId="0" animBg="1"/>
      <p:bldP spid="540679" grpId="0" animBg="1"/>
      <p:bldP spid="540680" grpId="0" animBg="1"/>
      <p:bldP spid="540681" grpId="0" animBg="1"/>
      <p:bldP spid="540682" grpId="0" animBg="1"/>
      <p:bldP spid="540683" grpId="0" animBg="1"/>
      <p:bldP spid="540684" grpId="0" animBg="1"/>
      <p:bldP spid="540685" grpId="0" animBg="1"/>
      <p:bldP spid="540686" grpId="0" animBg="1"/>
      <p:bldP spid="540687" grpId="0" animBg="1"/>
      <p:bldP spid="540688" grpId="0" animBg="1"/>
      <p:bldP spid="540689" grpId="0" animBg="1"/>
      <p:bldP spid="540690" grpId="0" animBg="1"/>
      <p:bldP spid="540691" grpId="0" animBg="1"/>
      <p:bldP spid="540692" grpId="0" animBg="1"/>
      <p:bldP spid="540693" grpId="0" animBg="1"/>
      <p:bldP spid="540694" grpId="0" animBg="1"/>
      <p:bldP spid="540695" grpId="0" animBg="1"/>
      <p:bldP spid="540696" grpId="0" animBg="1"/>
      <p:bldP spid="540697" grpId="0" animBg="1"/>
      <p:bldP spid="540698" grpId="0" animBg="1"/>
      <p:bldP spid="540699" grpId="0" animBg="1"/>
      <p:bldP spid="540700" grpId="0" animBg="1"/>
      <p:bldP spid="540701" grpId="0" animBg="1"/>
      <p:bldP spid="540702" grpId="0"/>
      <p:bldP spid="540703" grpId="0"/>
      <p:bldP spid="54070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>
            <a:extLst>
              <a:ext uri="{FF2B5EF4-FFF2-40B4-BE49-F238E27FC236}">
                <a16:creationId xmlns:a16="http://schemas.microsoft.com/office/drawing/2014/main" id="{82FF05D5-FD4D-924C-9736-9B3F4A14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0803" name="Text Box 3">
            <a:extLst>
              <a:ext uri="{FF2B5EF4-FFF2-40B4-BE49-F238E27FC236}">
                <a16:creationId xmlns:a16="http://schemas.microsoft.com/office/drawing/2014/main" id="{639C5400-DA9A-0B49-8C06-FA173236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04" name="Rectangle 4">
            <a:extLst>
              <a:ext uri="{FF2B5EF4-FFF2-40B4-BE49-F238E27FC236}">
                <a16:creationId xmlns:a16="http://schemas.microsoft.com/office/drawing/2014/main" id="{C0822C4B-75EC-7443-B0AF-21178982D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5 </a:t>
            </a:r>
          </a:p>
        </p:txBody>
      </p:sp>
      <p:sp>
        <p:nvSpPr>
          <p:cNvPr id="460805" name="Text Box 5">
            <a:extLst>
              <a:ext uri="{FF2B5EF4-FFF2-40B4-BE49-F238E27FC236}">
                <a16:creationId xmlns:a16="http://schemas.microsoft.com/office/drawing/2014/main" id="{04EDFD59-92DB-8E49-B78A-84FC86A1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60806" name="Text Box 6">
            <a:extLst>
              <a:ext uri="{FF2B5EF4-FFF2-40B4-BE49-F238E27FC236}">
                <a16:creationId xmlns:a16="http://schemas.microsoft.com/office/drawing/2014/main" id="{DF220960-AA9F-844F-93CE-5A5881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happens to the sound of the whistle coming from a train approaching us at high speed?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It becomes lower-pitched.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It becomes higher-pitched.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less loud.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more loud.</a:t>
            </a:r>
          </a:p>
        </p:txBody>
      </p:sp>
      <p:sp>
        <p:nvSpPr>
          <p:cNvPr id="460807" name="Text Box 7">
            <a:extLst>
              <a:ext uri="{FF2B5EF4-FFF2-40B4-BE49-F238E27FC236}">
                <a16:creationId xmlns:a16="http://schemas.microsoft.com/office/drawing/2014/main" id="{A4C230FF-3998-3943-92AD-C98D7030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60808" name="Text Box 8">
            <a:extLst>
              <a:ext uri="{FF2B5EF4-FFF2-40B4-BE49-F238E27FC236}">
                <a16:creationId xmlns:a16="http://schemas.microsoft.com/office/drawing/2014/main" id="{00530E95-AA5E-AE49-A157-4109E0C6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60809" name="Text Box 9">
            <a:extLst>
              <a:ext uri="{FF2B5EF4-FFF2-40B4-BE49-F238E27FC236}">
                <a16:creationId xmlns:a16="http://schemas.microsoft.com/office/drawing/2014/main" id="{9B50D784-45E7-1943-B904-D6430CD1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60810" name="Text Box 10">
            <a:extLst>
              <a:ext uri="{FF2B5EF4-FFF2-40B4-BE49-F238E27FC236}">
                <a16:creationId xmlns:a16="http://schemas.microsoft.com/office/drawing/2014/main" id="{E4C8C3C2-C04D-2E41-91EB-D821B1B6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0811" name="Text Box 11">
            <a:extLst>
              <a:ext uri="{FF2B5EF4-FFF2-40B4-BE49-F238E27FC236}">
                <a16:creationId xmlns:a16="http://schemas.microsoft.com/office/drawing/2014/main" id="{33F77286-9B32-7743-8FC6-BADE845A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60812" name="Text Box 12">
            <a:extLst>
              <a:ext uri="{FF2B5EF4-FFF2-40B4-BE49-F238E27FC236}">
                <a16:creationId xmlns:a16="http://schemas.microsoft.com/office/drawing/2014/main" id="{48B63429-AC64-614D-905F-496009A2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id="{6F935C6D-7B2E-5B41-80A4-B1AC961B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60814" name="Text Box 14">
            <a:extLst>
              <a:ext uri="{FF2B5EF4-FFF2-40B4-BE49-F238E27FC236}">
                <a16:creationId xmlns:a16="http://schemas.microsoft.com/office/drawing/2014/main" id="{46FDF7FE-A433-8246-BD2B-0FC0E5F9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60815" name="Text Box 15">
            <a:extLst>
              <a:ext uri="{FF2B5EF4-FFF2-40B4-BE49-F238E27FC236}">
                <a16:creationId xmlns:a16="http://schemas.microsoft.com/office/drawing/2014/main" id="{9F8BE823-BABE-3047-AA01-9568449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0816" name="Text Box 16">
            <a:extLst>
              <a:ext uri="{FF2B5EF4-FFF2-40B4-BE49-F238E27FC236}">
                <a16:creationId xmlns:a16="http://schemas.microsoft.com/office/drawing/2014/main" id="{3D6C9F81-74A8-B540-BDB4-522820FF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60817" name="Text Box 17">
            <a:extLst>
              <a:ext uri="{FF2B5EF4-FFF2-40B4-BE49-F238E27FC236}">
                <a16:creationId xmlns:a16="http://schemas.microsoft.com/office/drawing/2014/main" id="{125328C9-AB67-9B46-8AA9-57AB2B28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60818" name="Text Box 18">
            <a:extLst>
              <a:ext uri="{FF2B5EF4-FFF2-40B4-BE49-F238E27FC236}">
                <a16:creationId xmlns:a16="http://schemas.microsoft.com/office/drawing/2014/main" id="{5CCC1CF5-75E6-4448-9B67-25275139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60819" name="Text Box 19">
            <a:extLst>
              <a:ext uri="{FF2B5EF4-FFF2-40B4-BE49-F238E27FC236}">
                <a16:creationId xmlns:a16="http://schemas.microsoft.com/office/drawing/2014/main" id="{112D460F-C83C-4040-93DF-53A1AA95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60820" name="Text Box 20">
            <a:extLst>
              <a:ext uri="{FF2B5EF4-FFF2-40B4-BE49-F238E27FC236}">
                <a16:creationId xmlns:a16="http://schemas.microsoft.com/office/drawing/2014/main" id="{6BA14AA4-20F4-AC4C-88BD-804A9DC6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0821" name="Text Box 21">
            <a:extLst>
              <a:ext uri="{FF2B5EF4-FFF2-40B4-BE49-F238E27FC236}">
                <a16:creationId xmlns:a16="http://schemas.microsoft.com/office/drawing/2014/main" id="{18A78173-BD87-5D42-91C5-FD29A85E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60822" name="Text Box 22">
            <a:extLst>
              <a:ext uri="{FF2B5EF4-FFF2-40B4-BE49-F238E27FC236}">
                <a16:creationId xmlns:a16="http://schemas.microsoft.com/office/drawing/2014/main" id="{9F46A019-2B73-C34B-B1B8-F9F5A286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60823" name="Text Box 23">
            <a:extLst>
              <a:ext uri="{FF2B5EF4-FFF2-40B4-BE49-F238E27FC236}">
                <a16:creationId xmlns:a16="http://schemas.microsoft.com/office/drawing/2014/main" id="{0AECFE53-E874-3D41-A5E2-8E14B6E5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0824" name="Text Box 24">
            <a:extLst>
              <a:ext uri="{FF2B5EF4-FFF2-40B4-BE49-F238E27FC236}">
                <a16:creationId xmlns:a16="http://schemas.microsoft.com/office/drawing/2014/main" id="{A4FBB73F-29BA-5943-B874-6CFE6A6C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60825" name="Text Box 25">
            <a:extLst>
              <a:ext uri="{FF2B5EF4-FFF2-40B4-BE49-F238E27FC236}">
                <a16:creationId xmlns:a16="http://schemas.microsoft.com/office/drawing/2014/main" id="{BBED1A4E-52E3-7C4A-8992-2CC834A6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0826" name="Text Box 26">
            <a:extLst>
              <a:ext uri="{FF2B5EF4-FFF2-40B4-BE49-F238E27FC236}">
                <a16:creationId xmlns:a16="http://schemas.microsoft.com/office/drawing/2014/main" id="{CD2C4C3A-A1E8-FB41-87C3-73D99BC4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60827" name="Text Box 27">
            <a:extLst>
              <a:ext uri="{FF2B5EF4-FFF2-40B4-BE49-F238E27FC236}">
                <a16:creationId xmlns:a16="http://schemas.microsoft.com/office/drawing/2014/main" id="{891C5F86-DD7B-AB40-B266-E02BA5CA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60828" name="Text Box 28">
            <a:extLst>
              <a:ext uri="{FF2B5EF4-FFF2-40B4-BE49-F238E27FC236}">
                <a16:creationId xmlns:a16="http://schemas.microsoft.com/office/drawing/2014/main" id="{565CD295-16D0-7246-8CF0-9CCFA799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60829" name="Text Box 29">
            <a:extLst>
              <a:ext uri="{FF2B5EF4-FFF2-40B4-BE49-F238E27FC236}">
                <a16:creationId xmlns:a16="http://schemas.microsoft.com/office/drawing/2014/main" id="{DC31E110-9206-C644-B83D-F85000A4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60830" name="Text Box 30">
            <a:extLst>
              <a:ext uri="{FF2B5EF4-FFF2-40B4-BE49-F238E27FC236}">
                <a16:creationId xmlns:a16="http://schemas.microsoft.com/office/drawing/2014/main" id="{860A8B96-42F8-874B-B08B-8F14349D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60831" name="Text Box 31">
            <a:extLst>
              <a:ext uri="{FF2B5EF4-FFF2-40B4-BE49-F238E27FC236}">
                <a16:creationId xmlns:a16="http://schemas.microsoft.com/office/drawing/2014/main" id="{82199373-7F3E-CD4A-8DB3-0E2FB59D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60832" name="Text Box 32">
            <a:extLst>
              <a:ext uri="{FF2B5EF4-FFF2-40B4-BE49-F238E27FC236}">
                <a16:creationId xmlns:a16="http://schemas.microsoft.com/office/drawing/2014/main" id="{92BAFD2C-A65D-0041-AC7B-D105933A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60833" name="Text Box 33">
            <a:extLst>
              <a:ext uri="{FF2B5EF4-FFF2-40B4-BE49-F238E27FC236}">
                <a16:creationId xmlns:a16="http://schemas.microsoft.com/office/drawing/2014/main" id="{E8864DE0-4114-CF4A-8ED3-09EBBDBF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60834" name="Text Box 34">
            <a:extLst>
              <a:ext uri="{FF2B5EF4-FFF2-40B4-BE49-F238E27FC236}">
                <a16:creationId xmlns:a16="http://schemas.microsoft.com/office/drawing/2014/main" id="{D7B77A38-9380-DA45-A328-213860574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60835" name="Text Box 35">
            <a:extLst>
              <a:ext uri="{FF2B5EF4-FFF2-40B4-BE49-F238E27FC236}">
                <a16:creationId xmlns:a16="http://schemas.microsoft.com/office/drawing/2014/main" id="{EB54BAF0-E720-204D-8581-8B361146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nimBg="1"/>
      <p:bldP spid="460803" grpId="0" animBg="1"/>
      <p:bldP spid="460805" grpId="0" animBg="1"/>
      <p:bldP spid="460806" grpId="0"/>
      <p:bldP spid="460806" grpId="1"/>
      <p:bldP spid="460807" grpId="0" animBg="1"/>
      <p:bldP spid="460808" grpId="0" animBg="1"/>
      <p:bldP spid="460809" grpId="0" animBg="1"/>
      <p:bldP spid="460810" grpId="0" animBg="1"/>
      <p:bldP spid="460811" grpId="0" animBg="1"/>
      <p:bldP spid="460812" grpId="0" animBg="1"/>
      <p:bldP spid="460813" grpId="0" animBg="1"/>
      <p:bldP spid="460814" grpId="0" animBg="1"/>
      <p:bldP spid="460815" grpId="0" animBg="1"/>
      <p:bldP spid="460816" grpId="0" animBg="1"/>
      <p:bldP spid="460817" grpId="0" animBg="1"/>
      <p:bldP spid="460818" grpId="0" animBg="1"/>
      <p:bldP spid="460819" grpId="0" animBg="1"/>
      <p:bldP spid="460820" grpId="0" animBg="1"/>
      <p:bldP spid="460821" grpId="0" animBg="1"/>
      <p:bldP spid="460822" grpId="0" animBg="1"/>
      <p:bldP spid="460823" grpId="0" animBg="1"/>
      <p:bldP spid="460824" grpId="0" animBg="1"/>
      <p:bldP spid="460825" grpId="0" animBg="1"/>
      <p:bldP spid="460826" grpId="0" animBg="1"/>
      <p:bldP spid="460827" grpId="0" animBg="1"/>
      <p:bldP spid="460828" grpId="0" animBg="1"/>
      <p:bldP spid="460829" grpId="0" animBg="1"/>
      <p:bldP spid="460830" grpId="0" animBg="1"/>
      <p:bldP spid="460831" grpId="0" animBg="1"/>
      <p:bldP spid="460832" grpId="0" animBg="1"/>
      <p:bldP spid="460833" grpId="0" animBg="1"/>
      <p:bldP spid="460834" grpId="0" animBg="1"/>
      <p:bldP spid="4608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6C993E6-BAB4-C84B-9BA8-A7612E7B0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6096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The spectrum of another star</a:t>
            </a:r>
            <a:endParaRPr lang="en-US" altLang="en-US"/>
          </a:p>
        </p:txBody>
      </p:sp>
      <p:pic>
        <p:nvPicPr>
          <p:cNvPr id="95235" name="Picture 3" descr="G4V">
            <a:extLst>
              <a:ext uri="{FF2B5EF4-FFF2-40B4-BE49-F238E27FC236}">
                <a16:creationId xmlns:a16="http://schemas.microsoft.com/office/drawing/2014/main" id="{9F8C5CD1-A6F6-2043-924B-E6DD5ADE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359A0BA6-E01A-F744-9DB3-F8C63157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47CF9993-2581-D049-AD30-89FFF771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533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Spectral lines shifted towards blue: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Polaris is approaching us</a:t>
            </a:r>
            <a:endParaRPr lang="en-US" altLang="en-US" sz="2400"/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8FF49892-C874-D740-953A-3123EF7CC2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20574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7">
            <a:extLst>
              <a:ext uri="{FF2B5EF4-FFF2-40B4-BE49-F238E27FC236}">
                <a16:creationId xmlns:a16="http://schemas.microsoft.com/office/drawing/2014/main" id="{12097099-D3AA-184A-916E-E08E90FA44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D54EA07B-F1F8-7543-9333-1D134A88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914400"/>
            <a:ext cx="46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95241" name="Line 9">
            <a:extLst>
              <a:ext uri="{FF2B5EF4-FFF2-40B4-BE49-F238E27FC236}">
                <a16:creationId xmlns:a16="http://schemas.microsoft.com/office/drawing/2014/main" id="{FB71BC84-477C-0C47-8876-D592DA598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135063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87CCF63C-960B-7C43-9187-4AEC6D53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135063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A939F4E7-FE23-DC4F-A0FC-D1D786108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287463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59466A84-6FD9-C645-A2E8-30A79744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35063"/>
            <a:ext cx="42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id="{7BEB5246-392C-C044-96FB-2795A7005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287463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4" descr="F5v">
            <a:extLst>
              <a:ext uri="{FF2B5EF4-FFF2-40B4-BE49-F238E27FC236}">
                <a16:creationId xmlns:a16="http://schemas.microsoft.com/office/drawing/2014/main" id="{5A30C33D-1796-DC41-B1F0-AC9510E9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Rectangle 15">
            <a:extLst>
              <a:ext uri="{FF2B5EF4-FFF2-40B4-BE49-F238E27FC236}">
                <a16:creationId xmlns:a16="http://schemas.microsoft.com/office/drawing/2014/main" id="{1FA52082-D953-394D-A496-9BA8DE2A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"/>
            <a:ext cx="457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3D109554-2787-1E42-845C-6ED0A9A6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3048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62699AD4-BC0E-4B4A-81CB-80C812FD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990600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The Sun</a:t>
            </a:r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E1412E93-8B79-1D48-90F7-C51FE9FAF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9144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A141969C-987B-744B-AC2D-BA7C01C08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762000" cy="2286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60407AAA-A3AE-6F46-87AF-BC8437B1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Polaris</a:t>
            </a:r>
          </a:p>
        </p:txBody>
      </p:sp>
      <p:sp>
        <p:nvSpPr>
          <p:cNvPr id="95253" name="Line 21">
            <a:extLst>
              <a:ext uri="{FF2B5EF4-FFF2-40B4-BE49-F238E27FC236}">
                <a16:creationId xmlns:a16="http://schemas.microsoft.com/office/drawing/2014/main" id="{620DA4E6-F08A-CC4B-A7B7-3AC969252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336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Line 22">
            <a:extLst>
              <a:ext uri="{FF2B5EF4-FFF2-40B4-BE49-F238E27FC236}">
                <a16:creationId xmlns:a16="http://schemas.microsoft.com/office/drawing/2014/main" id="{EAF25D3C-DC1E-8D4D-A528-F5B5AE84E5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B12DB4D8-6C29-9348-8B1C-94445E78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5464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Measure shift: find radial speed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17 km/s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2D8348FE-9895-FA4B-9ED1-13BB5A32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744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Why are the spectral lines shifted? -- the Doppler effect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00FFFF"/>
                </a:solidFill>
              </a:rPr>
              <a:t>Question coming …</a:t>
            </a:r>
            <a:endParaRPr lang="en-US" altLang="en-US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>
            <a:extLst>
              <a:ext uri="{FF2B5EF4-FFF2-40B4-BE49-F238E27FC236}">
                <a16:creationId xmlns:a16="http://schemas.microsoft.com/office/drawing/2014/main" id="{0AE0CAE2-2EF2-1242-9F77-8F8386FA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D05E7E09-6CCF-CA44-ABEF-0298F1BB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E20B6FBE-2B7F-4040-979B-BF2CEA6B5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ea typeface="+mj-ea"/>
                <a:cs typeface="+mj-cs"/>
              </a:rPr>
              <a:t>Question 6 </a:t>
            </a:r>
            <a:endParaRPr lang="en-US" sz="6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73093" name="Text Box 5">
            <a:extLst>
              <a:ext uri="{FF2B5EF4-FFF2-40B4-BE49-F238E27FC236}">
                <a16:creationId xmlns:a16="http://schemas.microsoft.com/office/drawing/2014/main" id="{61B92060-555A-4641-B472-6ED933B7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3094" name="Text Box 6">
            <a:extLst>
              <a:ext uri="{FF2B5EF4-FFF2-40B4-BE49-F238E27FC236}">
                <a16:creationId xmlns:a16="http://schemas.microsoft.com/office/drawing/2014/main" id="{58E92A41-7DEE-D544-8D43-B03757A5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In what are spectra of other stars different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the Sun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dirty="0">
                <a:solidFill>
                  <a:schemeClr val="accent2"/>
                </a:solidFill>
              </a:rPr>
              <a:t>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The same spectral lines are there in every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spectra, but they may be shifted if the star is moving.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Different spectral lines may be visible, in addition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to Doppler-shift.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All stars have the same spectrum because they are all made of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>
                <a:solidFill>
                  <a:srgbClr val="00CC00"/>
                </a:solidFill>
              </a:rPr>
              <a:t> </a:t>
            </a:r>
            <a:r>
              <a:rPr lang="en-US" altLang="en-US" sz="2400" dirty="0"/>
              <a:t>The spectrum is the same, except that the blue part of hotter stars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 spectra is brighter</a:t>
            </a:r>
            <a:r>
              <a:rPr lang="en-US" altLang="en-US" sz="2400" dirty="0"/>
              <a:t>.</a:t>
            </a:r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29DB8A9E-0772-864E-A58A-32A7D86E0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3096" name="Text Box 8">
            <a:extLst>
              <a:ext uri="{FF2B5EF4-FFF2-40B4-BE49-F238E27FC236}">
                <a16:creationId xmlns:a16="http://schemas.microsoft.com/office/drawing/2014/main" id="{9C90FC7C-86DF-6944-BD7D-41C36D9D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3097" name="Text Box 9">
            <a:extLst>
              <a:ext uri="{FF2B5EF4-FFF2-40B4-BE49-F238E27FC236}">
                <a16:creationId xmlns:a16="http://schemas.microsoft.com/office/drawing/2014/main" id="{26550B54-4B47-254E-858B-D3075A82F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3098" name="Text Box 10">
            <a:extLst>
              <a:ext uri="{FF2B5EF4-FFF2-40B4-BE49-F238E27FC236}">
                <a16:creationId xmlns:a16="http://schemas.microsoft.com/office/drawing/2014/main" id="{0F23B91E-27B3-F243-A179-0EF0E16F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3099" name="Text Box 11">
            <a:extLst>
              <a:ext uri="{FF2B5EF4-FFF2-40B4-BE49-F238E27FC236}">
                <a16:creationId xmlns:a16="http://schemas.microsoft.com/office/drawing/2014/main" id="{29BAFC0F-22E5-8240-B619-EC8B7365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3100" name="Text Box 12">
            <a:extLst>
              <a:ext uri="{FF2B5EF4-FFF2-40B4-BE49-F238E27FC236}">
                <a16:creationId xmlns:a16="http://schemas.microsoft.com/office/drawing/2014/main" id="{3DAED3BA-1DCD-DE4D-8D5C-03022B63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3101" name="Text Box 13">
            <a:extLst>
              <a:ext uri="{FF2B5EF4-FFF2-40B4-BE49-F238E27FC236}">
                <a16:creationId xmlns:a16="http://schemas.microsoft.com/office/drawing/2014/main" id="{15EB648D-7B78-2D42-93BB-59917D57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3102" name="Text Box 14">
            <a:extLst>
              <a:ext uri="{FF2B5EF4-FFF2-40B4-BE49-F238E27FC236}">
                <a16:creationId xmlns:a16="http://schemas.microsoft.com/office/drawing/2014/main" id="{8512574D-D67E-934A-8D78-42820A34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3103" name="Text Box 15">
            <a:extLst>
              <a:ext uri="{FF2B5EF4-FFF2-40B4-BE49-F238E27FC236}">
                <a16:creationId xmlns:a16="http://schemas.microsoft.com/office/drawing/2014/main" id="{B37B7E00-589F-DB4B-BF17-BE4148A1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3104" name="Text Box 16">
            <a:extLst>
              <a:ext uri="{FF2B5EF4-FFF2-40B4-BE49-F238E27FC236}">
                <a16:creationId xmlns:a16="http://schemas.microsoft.com/office/drawing/2014/main" id="{1BB82C8C-BA4E-3540-9183-10F0A485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3105" name="Text Box 17">
            <a:extLst>
              <a:ext uri="{FF2B5EF4-FFF2-40B4-BE49-F238E27FC236}">
                <a16:creationId xmlns:a16="http://schemas.microsoft.com/office/drawing/2014/main" id="{A38D907E-4191-D84F-99B2-2FDC8ABB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3106" name="Text Box 18">
            <a:extLst>
              <a:ext uri="{FF2B5EF4-FFF2-40B4-BE49-F238E27FC236}">
                <a16:creationId xmlns:a16="http://schemas.microsoft.com/office/drawing/2014/main" id="{3D764950-56B1-E641-B560-5A23D51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3107" name="Text Box 19">
            <a:extLst>
              <a:ext uri="{FF2B5EF4-FFF2-40B4-BE49-F238E27FC236}">
                <a16:creationId xmlns:a16="http://schemas.microsoft.com/office/drawing/2014/main" id="{26EF1412-3E62-F34D-8967-21DDDE42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3108" name="Text Box 20">
            <a:extLst>
              <a:ext uri="{FF2B5EF4-FFF2-40B4-BE49-F238E27FC236}">
                <a16:creationId xmlns:a16="http://schemas.microsoft.com/office/drawing/2014/main" id="{A456385E-3A8E-9E44-9ABF-A1327776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3109" name="Text Box 21">
            <a:extLst>
              <a:ext uri="{FF2B5EF4-FFF2-40B4-BE49-F238E27FC236}">
                <a16:creationId xmlns:a16="http://schemas.microsoft.com/office/drawing/2014/main" id="{F366A0CF-6799-AC42-865B-5056F7A2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3110" name="Text Box 22">
            <a:extLst>
              <a:ext uri="{FF2B5EF4-FFF2-40B4-BE49-F238E27FC236}">
                <a16:creationId xmlns:a16="http://schemas.microsoft.com/office/drawing/2014/main" id="{B2158075-F694-BB43-9A83-4C24974E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3111" name="Text Box 23">
            <a:extLst>
              <a:ext uri="{FF2B5EF4-FFF2-40B4-BE49-F238E27FC236}">
                <a16:creationId xmlns:a16="http://schemas.microsoft.com/office/drawing/2014/main" id="{6E0204ED-5415-1441-9231-E1BE4634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3112" name="Text Box 24">
            <a:extLst>
              <a:ext uri="{FF2B5EF4-FFF2-40B4-BE49-F238E27FC236}">
                <a16:creationId xmlns:a16="http://schemas.microsoft.com/office/drawing/2014/main" id="{15DD98AC-4481-8F4F-A93D-F2BF87E5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3113" name="Text Box 25">
            <a:extLst>
              <a:ext uri="{FF2B5EF4-FFF2-40B4-BE49-F238E27FC236}">
                <a16:creationId xmlns:a16="http://schemas.microsoft.com/office/drawing/2014/main" id="{9393B831-0F68-124D-ADE2-E51E74B9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3114" name="Text Box 26">
            <a:extLst>
              <a:ext uri="{FF2B5EF4-FFF2-40B4-BE49-F238E27FC236}">
                <a16:creationId xmlns:a16="http://schemas.microsoft.com/office/drawing/2014/main" id="{125313C3-DF67-0B49-B1EC-0CA5670E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3115" name="Text Box 27">
            <a:extLst>
              <a:ext uri="{FF2B5EF4-FFF2-40B4-BE49-F238E27FC236}">
                <a16:creationId xmlns:a16="http://schemas.microsoft.com/office/drawing/2014/main" id="{DB41F1A2-0DFF-5B4D-85FE-58A25E46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3116" name="Text Box 28">
            <a:extLst>
              <a:ext uri="{FF2B5EF4-FFF2-40B4-BE49-F238E27FC236}">
                <a16:creationId xmlns:a16="http://schemas.microsoft.com/office/drawing/2014/main" id="{8D620177-E693-C048-B084-31344D09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3117" name="Text Box 29">
            <a:extLst>
              <a:ext uri="{FF2B5EF4-FFF2-40B4-BE49-F238E27FC236}">
                <a16:creationId xmlns:a16="http://schemas.microsoft.com/office/drawing/2014/main" id="{7D41651D-D0FB-4640-8BA4-AC67F789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3118" name="Text Box 30">
            <a:extLst>
              <a:ext uri="{FF2B5EF4-FFF2-40B4-BE49-F238E27FC236}">
                <a16:creationId xmlns:a16="http://schemas.microsoft.com/office/drawing/2014/main" id="{A2A0819A-1EE0-2B45-B37F-CCC33BA0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3119" name="Text Box 31">
            <a:extLst>
              <a:ext uri="{FF2B5EF4-FFF2-40B4-BE49-F238E27FC236}">
                <a16:creationId xmlns:a16="http://schemas.microsoft.com/office/drawing/2014/main" id="{99537771-A4D5-BF4E-85C3-27510075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3120" name="Text Box 32">
            <a:extLst>
              <a:ext uri="{FF2B5EF4-FFF2-40B4-BE49-F238E27FC236}">
                <a16:creationId xmlns:a16="http://schemas.microsoft.com/office/drawing/2014/main" id="{EE2A0794-BB22-694F-8724-1AA689AC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3121" name="Text Box 33">
            <a:extLst>
              <a:ext uri="{FF2B5EF4-FFF2-40B4-BE49-F238E27FC236}">
                <a16:creationId xmlns:a16="http://schemas.microsoft.com/office/drawing/2014/main" id="{F29B34DE-743A-B04B-B6AF-C8DFAEA9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3122" name="Text Box 34">
            <a:extLst>
              <a:ext uri="{FF2B5EF4-FFF2-40B4-BE49-F238E27FC236}">
                <a16:creationId xmlns:a16="http://schemas.microsoft.com/office/drawing/2014/main" id="{F0471EDF-FC42-7445-AF3B-FBFBDC33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3123" name="Text Box 35">
            <a:extLst>
              <a:ext uri="{FF2B5EF4-FFF2-40B4-BE49-F238E27FC236}">
                <a16:creationId xmlns:a16="http://schemas.microsoft.com/office/drawing/2014/main" id="{C9BC5812-5DC9-6F41-9516-641ECF11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 animBg="1"/>
      <p:bldP spid="473091" grpId="0" animBg="1"/>
      <p:bldP spid="473093" grpId="0" animBg="1"/>
      <p:bldP spid="473094" grpId="0"/>
      <p:bldP spid="473094" grpId="1"/>
      <p:bldP spid="473095" grpId="0" animBg="1"/>
      <p:bldP spid="473096" grpId="0" animBg="1"/>
      <p:bldP spid="473097" grpId="0" animBg="1"/>
      <p:bldP spid="473098" grpId="0" animBg="1"/>
      <p:bldP spid="473099" grpId="0" animBg="1"/>
      <p:bldP spid="473100" grpId="0" animBg="1"/>
      <p:bldP spid="473101" grpId="0" animBg="1"/>
      <p:bldP spid="473102" grpId="0" animBg="1"/>
      <p:bldP spid="473103" grpId="0" animBg="1"/>
      <p:bldP spid="473104" grpId="0" animBg="1"/>
      <p:bldP spid="473105" grpId="0" animBg="1"/>
      <p:bldP spid="473106" grpId="0" animBg="1"/>
      <p:bldP spid="473107" grpId="0" animBg="1"/>
      <p:bldP spid="473108" grpId="0" animBg="1"/>
      <p:bldP spid="473109" grpId="0" animBg="1"/>
      <p:bldP spid="473110" grpId="0" animBg="1"/>
      <p:bldP spid="473111" grpId="0" animBg="1"/>
      <p:bldP spid="473112" grpId="0" animBg="1"/>
      <p:bldP spid="473113" grpId="0" animBg="1"/>
      <p:bldP spid="473114" grpId="0" animBg="1"/>
      <p:bldP spid="473115" grpId="0" animBg="1"/>
      <p:bldP spid="473116" grpId="0" animBg="1"/>
      <p:bldP spid="473117" grpId="0" animBg="1"/>
      <p:bldP spid="473118" grpId="0" animBg="1"/>
      <p:bldP spid="473119" grpId="0" animBg="1"/>
      <p:bldP spid="473120" grpId="0" animBg="1"/>
      <p:bldP spid="473121" grpId="0" animBg="1"/>
      <p:bldP spid="473122" grpId="0" animBg="1"/>
      <p:bldP spid="47312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644</Words>
  <Application>Microsoft Macintosh PowerPoint</Application>
  <PresentationFormat>On-screen Show (4:3)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Symbol</vt:lpstr>
      <vt:lpstr>Times</vt:lpstr>
      <vt:lpstr>Blank Presentation</vt:lpstr>
      <vt:lpstr>Setup:</vt:lpstr>
      <vt:lpstr>The Doppler effect</vt:lpstr>
      <vt:lpstr>Questions coming …</vt:lpstr>
      <vt:lpstr>Question 4 </vt:lpstr>
      <vt:lpstr>Question 5 </vt:lpstr>
      <vt:lpstr>The spectrum of another star</vt:lpstr>
      <vt:lpstr>Question coming …</vt:lpstr>
      <vt:lpstr>Question 6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241</cp:revision>
  <dcterms:modified xsi:type="dcterms:W3CDTF">2025-10-02T04:25:53Z</dcterms:modified>
</cp:coreProperties>
</file>