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90" r:id="rId2"/>
    <p:sldId id="582" r:id="rId3"/>
    <p:sldId id="479" r:id="rId4"/>
    <p:sldId id="584" r:id="rId5"/>
    <p:sldId id="482" r:id="rId6"/>
    <p:sldId id="583" r:id="rId7"/>
    <p:sldId id="579" r:id="rId8"/>
    <p:sldId id="581" r:id="rId9"/>
    <p:sldId id="549" r:id="rId10"/>
    <p:sldId id="536" r:id="rId11"/>
    <p:sldId id="537" r:id="rId12"/>
    <p:sldId id="525" r:id="rId13"/>
    <p:sldId id="527" r:id="rId14"/>
    <p:sldId id="529" r:id="rId15"/>
    <p:sldId id="534" r:id="rId16"/>
    <p:sldId id="552" r:id="rId17"/>
    <p:sldId id="528" r:id="rId18"/>
    <p:sldId id="54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FF"/>
    <a:srgbClr val="FFE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/>
    <p:restoredTop sz="96979"/>
  </p:normalViewPr>
  <p:slideViewPr>
    <p:cSldViewPr>
      <p:cViewPr varScale="1">
        <p:scale>
          <a:sx n="128" d="100"/>
          <a:sy n="128" d="100"/>
        </p:scale>
        <p:origin x="18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1C81B4-956D-C24A-A261-FEE132295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68677-0E97-1D4C-A788-44C6500D0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623C8A-9033-AE49-9C7D-E11C5DD13452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0689-B27E-6649-AFF9-D29F52C0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EE4C-0AE9-3F41-9F7B-B67220919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9FDB2-8C78-BC45-AD39-5EFE478DE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D4F0BC-1BE7-3347-BC1C-D41503693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8B9701-76AE-F44F-BE41-D262FAE6CC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3FCD77-1807-314C-B9B4-BA14E34CC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EF0B7B-75FA-0C4E-B764-1E04A85B6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DAD0E-9AC0-2444-B136-632C202197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FC1F04-E5D1-D94F-A10C-799115D5E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6C070B7-2283-8243-977C-761D718165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091CC77F-0863-3F44-9842-48EC7CE5E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37E763F-F0E4-C744-9DA5-DDF4F0587233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0635F5A-4072-6C47-AE42-6676D3281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071E93D2-F1C1-F445-B25C-67C025D14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7F9E22A8-39F4-324E-B27E-E57968C3A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FE39D47-DAF7-4C4D-8575-AA93C93A7F92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330F07B-BB0B-5146-8022-F68074A3E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2FE870FF-D70C-9D46-9AC9-4E3D9D937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1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1E5F97F-3712-CE4E-9153-352C84C8D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4A3B6C4-89A8-8A4E-8B82-B1DF913CFD00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4CA72A8-B9BA-EC4F-9453-CFFF35A87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21A749F4-0D61-7542-A532-25F2383FC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7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886E29A-CB36-2540-A36D-91183A1EA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3981667-A81E-B847-BF2F-2AAF64BB0F65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3F0C852-A370-9D4B-A244-8D05E74B5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6DF9DC5-44F7-744B-9DEC-3FEED865D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010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D583AB4-C6F9-6545-AC43-CDB188E6D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8177CD-B322-4E42-B3C2-F4F1EEA8E779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6F326AE-E80A-4247-8D0D-6FDE00903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74547C9E-6BE8-334D-85C6-D086642EB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3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E8953D3-4347-CF45-B6B2-F276C51A6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AA5FE45-82E5-CE47-80E3-23CBDE7A5145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3E30902-B97C-3646-B828-DD1B1D37D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DF2016B6-02C1-874A-9982-35A1F7D30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1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709ACE7-6B89-3141-A9DF-69F88DA4F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C34EC17-3A08-B444-82F2-9056DDD9413A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2926EEB-CE49-DF4D-A36D-FD1025022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68E85977-A885-7749-B868-3B0130625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1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0D884A9-E1EE-6E41-8144-4C664BC3B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9007295-9524-4249-B58F-4A0CB731CD4B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9ECB188-9E76-8D48-8F1A-E8D5FE377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5EB4BFD1-1219-7A47-8A3E-00CDF081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12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AC67B37-E868-ED47-AFFB-70F25CDBE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CC2608E-3A07-6342-9431-C20DB2631BF5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427B26D-89CD-BC4B-8C6F-DC1B7A935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0C4CE123-34F8-6445-B26B-5C5FC2E4D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3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AB55D6E-2BE1-8E43-BD2F-8E7054010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D77A4F1-6D55-BA4F-92AE-48716C35B81D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78163E-F2CA-9B4C-9C4D-BF72BBC5B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902B7ED3-97C5-B648-92D9-D99AB6963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CF4D318-956B-9643-AF13-E8DAE0ACF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71D8283-E890-854E-A857-851F14148E5E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06FD6FF-AEA7-ED48-97AD-0D17C88E9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1EF88E4D-BEF9-B145-B84F-92F0750B0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42ED30F-BAFA-B244-BED0-3CDBD17E9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F7529F-E0FB-3C40-8740-7BFD4DDE602B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4840212-E662-9040-A25F-923AFFB31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437F6B55-0F62-3E4E-A9DB-C3A7C85E4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6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591A483-BA86-9B49-9F1B-D7F610A3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E924382-0D5E-5F4D-B3A8-70B25519C926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C9E73A-CCA2-094D-B5AB-20483892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FB2A498-A401-3048-A4CA-463C937D1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591A483-BA86-9B49-9F1B-D7F610A3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E924382-0D5E-5F4D-B3A8-70B25519C926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C9E73A-CCA2-094D-B5AB-20483892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FB2A498-A401-3048-A4CA-463C937D1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4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31B05EF-A1FE-F145-9B60-D13F31171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1DE84A9-B8D0-FE42-9889-1C3C7AAA7800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12C5DB2-FD7B-D948-8ABD-81B3C3A0C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BA5FC92E-608D-DD44-8DC2-3B3565599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8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24CAFB5-6064-4B42-9878-62E84918E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2E07441-AD68-1F4B-BC3A-D9AF87446C52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BAE45D4-F901-DE47-98E2-9B261383F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B506B373-1D4D-1C4B-8EBA-B7A844C59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8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32008CED-6267-5F4E-8868-5689DAF6E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04E3C2E-7309-CA47-9820-AABDBBAB7A95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E84CE2F1-6330-8644-B681-CE5BD2D34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AD9560C7-5DBF-444D-8A71-D1BBE9CCC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92A18-67DC-B741-8281-B16C409D8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4C8B9-ECBC-C748-8D55-907015A22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6B66D-A666-2247-B3DA-1E7182E3D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C1F2-C0BC-1041-A0CE-59BF7A47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0F2DA-7D2F-5145-8D36-63032804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9673-FC67-0443-9EC6-E3B42C167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B2379-AAF5-9049-BA25-97811D4A5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5401-2D09-8B4D-8874-8C5F1116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94E41-75A6-4445-B7F6-D014A8FE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34E83A-61E8-0B43-886B-436E0D6CA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13A91-9A2E-C142-8559-088A6EF0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D6EDD-D7BC-AA4E-A4D2-0FD4AF810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8FAD-C358-5A4F-AE7C-9CCBAA66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288EB-CAFB-EC47-A56A-EFE90C1BC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373F4-E370-A94E-9961-92DA46C0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5630-40E4-E748-869D-3E851C0B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18A0F-07BB-2F41-A70C-B88F3276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72922-189E-FB41-AA1C-95ED32D4D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08277-43BC-3943-92B1-254CD2252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0AF-7C97-1943-B74B-2B6A0944B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58AAD-D1C3-6B44-A102-80AA2FFC7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B4AE-ABB3-2A47-8E51-4037262B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D2D3-263A-C24E-BFF8-2CAFD14B9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F63D-C91C-7144-AE69-2EA5D3352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F98D1-C3FA-194C-8325-EAC73368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0D8AC-644B-2048-912A-1346004A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4F8E49-7F96-8D41-8367-0529694E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1373-360D-CD42-A670-6FD2013DA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2ED6C-3E2D-EC47-A5D1-36BB7FAB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A0E6-7281-A84F-800D-1562A42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CD3E0-ACB9-4049-860A-1CB48BB6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91A9-B021-3E44-BA27-2138A213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72FF9-20C1-D542-A182-342245A8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227E-0A64-B548-A766-37754B89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7FFB-9223-C740-B765-4D3E59BE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203A-19C6-3046-AFF1-39DF58C6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DB559-3C6E-214C-9DFD-0A5BE6AD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A57D2-204C-6C42-B534-322136D0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584A5-08CB-8E4A-9A9D-DBE0A5A9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F4DF-CCE4-E94F-93BA-0F13B84E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A4B6A-F790-064E-93DD-CFD7F2D5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FBE19-BEFA-6E45-8D4F-79F866C6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39EC4-3D11-3341-B4D5-FF9BF00C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0ABB3-67A4-2548-81D2-E0F1BB320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E373D-58AA-D246-B717-8EB3843E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8CC9C-50CC-C74A-B4D3-44EC064C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BD9EC-BB64-8743-BBD8-011B06699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D0115-5A93-0D44-BCA8-D6E278927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F86B9-AA85-7242-A105-A268CCEB7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81DADE9-4192-BB4A-808F-927DD7799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C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5196572"/>
            <a:ext cx="65532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The solutions to Test 1 are available, click ‘tests’ on the website.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971800"/>
            <a:ext cx="47244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Chapter 5</a:t>
            </a:r>
            <a:r>
              <a:rPr lang="en-US" altLang="en-US" sz="2000" dirty="0"/>
              <a:t>, </a:t>
            </a:r>
            <a:r>
              <a:rPr lang="en-US" altLang="en-US" sz="2000" i="1" dirty="0"/>
              <a:t>Light and matter,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2">
            <a:extLst>
              <a:ext uri="{FF2B5EF4-FFF2-40B4-BE49-F238E27FC236}">
                <a16:creationId xmlns:a16="http://schemas.microsoft.com/office/drawing/2014/main" id="{823AD161-0B31-0047-A464-254E0F91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3DAF73E0-2453-3E42-ACD4-D58B767F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A9372063-1F50-7D4B-BE28-6991C3549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 </a:t>
            </a:r>
          </a:p>
        </p:txBody>
      </p:sp>
      <p:sp>
        <p:nvSpPr>
          <p:cNvPr id="522245" name="Text Box 5">
            <a:extLst>
              <a:ext uri="{FF2B5EF4-FFF2-40B4-BE49-F238E27FC236}">
                <a16:creationId xmlns:a16="http://schemas.microsoft.com/office/drawing/2014/main" id="{A220F471-87DD-D443-A3C4-9F59EB41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2246" name="Text Box 6">
            <a:extLst>
              <a:ext uri="{FF2B5EF4-FFF2-40B4-BE49-F238E27FC236}">
                <a16:creationId xmlns:a16="http://schemas.microsoft.com/office/drawing/2014/main" id="{97EFBD66-7868-EA44-A941-DA220C5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6934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The constituents of atoms are: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Protons, electrons and neutrons.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Chemical compounds.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Molecules of various sorts.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Electrons and protons.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 One nucleus and electrons.</a:t>
            </a:r>
          </a:p>
        </p:txBody>
      </p:sp>
      <p:sp>
        <p:nvSpPr>
          <p:cNvPr id="522247" name="Text Box 7">
            <a:extLst>
              <a:ext uri="{FF2B5EF4-FFF2-40B4-BE49-F238E27FC236}">
                <a16:creationId xmlns:a16="http://schemas.microsoft.com/office/drawing/2014/main" id="{ECFDDD79-0499-0849-9CDF-9136F316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2248" name="Text Box 8">
            <a:extLst>
              <a:ext uri="{FF2B5EF4-FFF2-40B4-BE49-F238E27FC236}">
                <a16:creationId xmlns:a16="http://schemas.microsoft.com/office/drawing/2014/main" id="{11E15602-F4C1-4D43-95DA-D631AEDE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2249" name="Text Box 9">
            <a:extLst>
              <a:ext uri="{FF2B5EF4-FFF2-40B4-BE49-F238E27FC236}">
                <a16:creationId xmlns:a16="http://schemas.microsoft.com/office/drawing/2014/main" id="{9274A966-6B7D-D448-97DA-1D84D74E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2250" name="Text Box 10">
            <a:extLst>
              <a:ext uri="{FF2B5EF4-FFF2-40B4-BE49-F238E27FC236}">
                <a16:creationId xmlns:a16="http://schemas.microsoft.com/office/drawing/2014/main" id="{246E5CF5-A222-B34F-8C79-6D8423D1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2251" name="Text Box 11">
            <a:extLst>
              <a:ext uri="{FF2B5EF4-FFF2-40B4-BE49-F238E27FC236}">
                <a16:creationId xmlns:a16="http://schemas.microsoft.com/office/drawing/2014/main" id="{C633BEBA-E13D-0243-B5EE-7F874F7B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2252" name="Text Box 12">
            <a:extLst>
              <a:ext uri="{FF2B5EF4-FFF2-40B4-BE49-F238E27FC236}">
                <a16:creationId xmlns:a16="http://schemas.microsoft.com/office/drawing/2014/main" id="{0CE8927B-1774-7249-8CCB-7F995285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2253" name="Text Box 13">
            <a:extLst>
              <a:ext uri="{FF2B5EF4-FFF2-40B4-BE49-F238E27FC236}">
                <a16:creationId xmlns:a16="http://schemas.microsoft.com/office/drawing/2014/main" id="{F46AB225-6702-8240-8E05-9CDC6D86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2254" name="Text Box 14">
            <a:extLst>
              <a:ext uri="{FF2B5EF4-FFF2-40B4-BE49-F238E27FC236}">
                <a16:creationId xmlns:a16="http://schemas.microsoft.com/office/drawing/2014/main" id="{80E8E46E-C27C-D744-9A4B-7A3C84DE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2255" name="Text Box 15">
            <a:extLst>
              <a:ext uri="{FF2B5EF4-FFF2-40B4-BE49-F238E27FC236}">
                <a16:creationId xmlns:a16="http://schemas.microsoft.com/office/drawing/2014/main" id="{390A15CA-7CCC-2B4F-B048-CA427F59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2256" name="Text Box 16">
            <a:extLst>
              <a:ext uri="{FF2B5EF4-FFF2-40B4-BE49-F238E27FC236}">
                <a16:creationId xmlns:a16="http://schemas.microsoft.com/office/drawing/2014/main" id="{AFFEBF25-5C9C-CC4B-A9EE-763AC10C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2257" name="Text Box 17">
            <a:extLst>
              <a:ext uri="{FF2B5EF4-FFF2-40B4-BE49-F238E27FC236}">
                <a16:creationId xmlns:a16="http://schemas.microsoft.com/office/drawing/2014/main" id="{DF942E24-CE2E-C548-91A5-D7565E24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2258" name="Text Box 18">
            <a:extLst>
              <a:ext uri="{FF2B5EF4-FFF2-40B4-BE49-F238E27FC236}">
                <a16:creationId xmlns:a16="http://schemas.microsoft.com/office/drawing/2014/main" id="{8478E9C8-8B46-484F-ACB1-F720F609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2259" name="Text Box 19">
            <a:extLst>
              <a:ext uri="{FF2B5EF4-FFF2-40B4-BE49-F238E27FC236}">
                <a16:creationId xmlns:a16="http://schemas.microsoft.com/office/drawing/2014/main" id="{1CB27FEB-B3D8-6047-951E-0B7E4390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2260" name="Text Box 20">
            <a:extLst>
              <a:ext uri="{FF2B5EF4-FFF2-40B4-BE49-F238E27FC236}">
                <a16:creationId xmlns:a16="http://schemas.microsoft.com/office/drawing/2014/main" id="{760CE022-8DE8-6843-8C55-095446C7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2261" name="Text Box 21">
            <a:extLst>
              <a:ext uri="{FF2B5EF4-FFF2-40B4-BE49-F238E27FC236}">
                <a16:creationId xmlns:a16="http://schemas.microsoft.com/office/drawing/2014/main" id="{058BED06-7C17-3047-BB5D-F38B9A9A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2262" name="Text Box 22">
            <a:extLst>
              <a:ext uri="{FF2B5EF4-FFF2-40B4-BE49-F238E27FC236}">
                <a16:creationId xmlns:a16="http://schemas.microsoft.com/office/drawing/2014/main" id="{69368E14-832D-8747-A716-CEB3DC5D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2263" name="Text Box 23">
            <a:extLst>
              <a:ext uri="{FF2B5EF4-FFF2-40B4-BE49-F238E27FC236}">
                <a16:creationId xmlns:a16="http://schemas.microsoft.com/office/drawing/2014/main" id="{906F1BE3-C6A8-C744-8F5A-DEC9FE56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2264" name="Text Box 24">
            <a:extLst>
              <a:ext uri="{FF2B5EF4-FFF2-40B4-BE49-F238E27FC236}">
                <a16:creationId xmlns:a16="http://schemas.microsoft.com/office/drawing/2014/main" id="{C3EB7815-21B6-154A-8268-DE5F447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2265" name="Text Box 25">
            <a:extLst>
              <a:ext uri="{FF2B5EF4-FFF2-40B4-BE49-F238E27FC236}">
                <a16:creationId xmlns:a16="http://schemas.microsoft.com/office/drawing/2014/main" id="{2FF8DE63-FEF2-914E-B14C-9E49B1A6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2266" name="Text Box 26">
            <a:extLst>
              <a:ext uri="{FF2B5EF4-FFF2-40B4-BE49-F238E27FC236}">
                <a16:creationId xmlns:a16="http://schemas.microsoft.com/office/drawing/2014/main" id="{74B7702D-57A3-624A-AB1D-F8DE0319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2267" name="Text Box 27">
            <a:extLst>
              <a:ext uri="{FF2B5EF4-FFF2-40B4-BE49-F238E27FC236}">
                <a16:creationId xmlns:a16="http://schemas.microsoft.com/office/drawing/2014/main" id="{30D6CC51-FC51-AC4E-9D51-FE41453D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2268" name="Text Box 28">
            <a:extLst>
              <a:ext uri="{FF2B5EF4-FFF2-40B4-BE49-F238E27FC236}">
                <a16:creationId xmlns:a16="http://schemas.microsoft.com/office/drawing/2014/main" id="{8EABBC6F-1099-634F-B14D-B155F838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2269" name="Text Box 29">
            <a:extLst>
              <a:ext uri="{FF2B5EF4-FFF2-40B4-BE49-F238E27FC236}">
                <a16:creationId xmlns:a16="http://schemas.microsoft.com/office/drawing/2014/main" id="{AF588817-F443-DB43-B7E3-3F7DA858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2270" name="Text Box 30">
            <a:extLst>
              <a:ext uri="{FF2B5EF4-FFF2-40B4-BE49-F238E27FC236}">
                <a16:creationId xmlns:a16="http://schemas.microsoft.com/office/drawing/2014/main" id="{47CED581-0283-594C-90FB-B9F0F900C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2271" name="Text Box 31">
            <a:extLst>
              <a:ext uri="{FF2B5EF4-FFF2-40B4-BE49-F238E27FC236}">
                <a16:creationId xmlns:a16="http://schemas.microsoft.com/office/drawing/2014/main" id="{D09DFBDA-4142-2342-ACCE-A512959A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2272" name="Text Box 32">
            <a:extLst>
              <a:ext uri="{FF2B5EF4-FFF2-40B4-BE49-F238E27FC236}">
                <a16:creationId xmlns:a16="http://schemas.microsoft.com/office/drawing/2014/main" id="{CA7C0E54-9E69-6C47-8915-BBAD28C4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2273" name="Text Box 33">
            <a:extLst>
              <a:ext uri="{FF2B5EF4-FFF2-40B4-BE49-F238E27FC236}">
                <a16:creationId xmlns:a16="http://schemas.microsoft.com/office/drawing/2014/main" id="{D430A761-434F-5941-9D5D-F5AD6FB3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2274" name="Text Box 34">
            <a:extLst>
              <a:ext uri="{FF2B5EF4-FFF2-40B4-BE49-F238E27FC236}">
                <a16:creationId xmlns:a16="http://schemas.microsoft.com/office/drawing/2014/main" id="{7A81BB3F-FCB5-444F-93EB-15AE06F0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2275" name="Text Box 35">
            <a:extLst>
              <a:ext uri="{FF2B5EF4-FFF2-40B4-BE49-F238E27FC236}">
                <a16:creationId xmlns:a16="http://schemas.microsoft.com/office/drawing/2014/main" id="{16CD8C77-67A6-6F4B-89CC-2F9516FC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22276" name="Text Box 36">
            <a:extLst>
              <a:ext uri="{FF2B5EF4-FFF2-40B4-BE49-F238E27FC236}">
                <a16:creationId xmlns:a16="http://schemas.microsoft.com/office/drawing/2014/main" id="{FBE84EE0-EAE9-9C45-BF10-CD1EF741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3682284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 animBg="1" autoUpdateAnimBg="0"/>
      <p:bldP spid="522243" grpId="0" animBg="1" autoUpdateAnimBg="0"/>
      <p:bldP spid="522245" grpId="0" animBg="1" autoUpdateAnimBg="0"/>
      <p:bldP spid="522246" grpId="0" autoUpdateAnimBg="0"/>
      <p:bldP spid="522246" grpId="1" autoUpdateAnimBg="0"/>
      <p:bldP spid="522247" grpId="0" animBg="1" autoUpdateAnimBg="0"/>
      <p:bldP spid="522248" grpId="0" animBg="1" autoUpdateAnimBg="0"/>
      <p:bldP spid="522249" grpId="0" animBg="1" autoUpdateAnimBg="0"/>
      <p:bldP spid="522250" grpId="0" animBg="1" autoUpdateAnimBg="0"/>
      <p:bldP spid="522251" grpId="0" animBg="1" autoUpdateAnimBg="0"/>
      <p:bldP spid="522252" grpId="0" animBg="1" autoUpdateAnimBg="0"/>
      <p:bldP spid="522253" grpId="0" animBg="1" autoUpdateAnimBg="0"/>
      <p:bldP spid="522254" grpId="0" animBg="1" autoUpdateAnimBg="0"/>
      <p:bldP spid="522255" grpId="0" animBg="1" autoUpdateAnimBg="0"/>
      <p:bldP spid="522256" grpId="0" animBg="1" autoUpdateAnimBg="0"/>
      <p:bldP spid="522257" grpId="0" animBg="1" autoUpdateAnimBg="0"/>
      <p:bldP spid="522258" grpId="0" animBg="1" autoUpdateAnimBg="0"/>
      <p:bldP spid="522259" grpId="0" animBg="1" autoUpdateAnimBg="0"/>
      <p:bldP spid="522260" grpId="0" animBg="1" autoUpdateAnimBg="0"/>
      <p:bldP spid="522261" grpId="0" animBg="1" autoUpdateAnimBg="0"/>
      <p:bldP spid="522262" grpId="0" animBg="1" autoUpdateAnimBg="0"/>
      <p:bldP spid="522263" grpId="0" animBg="1" autoUpdateAnimBg="0"/>
      <p:bldP spid="522264" grpId="0" animBg="1" autoUpdateAnimBg="0"/>
      <p:bldP spid="522265" grpId="0" animBg="1" autoUpdateAnimBg="0"/>
      <p:bldP spid="522266" grpId="0" animBg="1" autoUpdateAnimBg="0"/>
      <p:bldP spid="522267" grpId="0" animBg="1" autoUpdateAnimBg="0"/>
      <p:bldP spid="522268" grpId="0" animBg="1" autoUpdateAnimBg="0"/>
      <p:bldP spid="522269" grpId="0" animBg="1" autoUpdateAnimBg="0"/>
      <p:bldP spid="522270" grpId="0" animBg="1" autoUpdateAnimBg="0"/>
      <p:bldP spid="522271" grpId="0" animBg="1" autoUpdateAnimBg="0"/>
      <p:bldP spid="522272" grpId="0" animBg="1" autoUpdateAnimBg="0"/>
      <p:bldP spid="522273" grpId="0" animBg="1" autoUpdateAnimBg="0"/>
      <p:bldP spid="522274" grpId="0" animBg="1" autoUpdateAnimBg="0"/>
      <p:bldP spid="522275" grpId="0" animBg="1" autoUpdateAnimBg="0"/>
      <p:bldP spid="5222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>
            <a:extLst>
              <a:ext uri="{FF2B5EF4-FFF2-40B4-BE49-F238E27FC236}">
                <a16:creationId xmlns:a16="http://schemas.microsoft.com/office/drawing/2014/main" id="{ACFE8147-28FC-1644-92EC-04C770CF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E8C4F37C-123F-9B41-86BA-14613897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4292" name="Rectangle 4">
            <a:extLst>
              <a:ext uri="{FF2B5EF4-FFF2-40B4-BE49-F238E27FC236}">
                <a16:creationId xmlns:a16="http://schemas.microsoft.com/office/drawing/2014/main" id="{65641374-63D3-BE41-AC8C-5BC40E09F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 </a:t>
            </a:r>
          </a:p>
        </p:txBody>
      </p:sp>
      <p:sp>
        <p:nvSpPr>
          <p:cNvPr id="524293" name="Text Box 5">
            <a:extLst>
              <a:ext uri="{FF2B5EF4-FFF2-40B4-BE49-F238E27FC236}">
                <a16:creationId xmlns:a16="http://schemas.microsoft.com/office/drawing/2014/main" id="{377068AF-557C-9D43-BC80-3609B4E7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24294" name="Text Box 6">
            <a:extLst>
              <a:ext uri="{FF2B5EF4-FFF2-40B4-BE49-F238E27FC236}">
                <a16:creationId xmlns:a16="http://schemas.microsoft.com/office/drawing/2014/main" id="{05B55673-D963-9643-B4A6-813BF64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7315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Can a </a:t>
            </a:r>
            <a:r>
              <a:rPr lang="en-US" altLang="en-US" sz="2400" i="1" dirty="0">
                <a:solidFill>
                  <a:schemeClr val="accent2"/>
                </a:solidFill>
              </a:rPr>
              <a:t>chemical</a:t>
            </a:r>
            <a:r>
              <a:rPr lang="en-US" altLang="en-US" sz="2400" dirty="0">
                <a:solidFill>
                  <a:schemeClr val="accent2"/>
                </a:solidFill>
              </a:rPr>
              <a:t> process turn hydrogen into helium?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Yes, but only at very hot temperature.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Yes, and that is the process that keeps the Sun 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No, because too much energy is needed to change one nucleus into another.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No, because a chemical process can turn hydrogen only into oxygen. </a:t>
            </a:r>
          </a:p>
        </p:txBody>
      </p:sp>
      <p:sp>
        <p:nvSpPr>
          <p:cNvPr id="524295" name="Text Box 7">
            <a:extLst>
              <a:ext uri="{FF2B5EF4-FFF2-40B4-BE49-F238E27FC236}">
                <a16:creationId xmlns:a16="http://schemas.microsoft.com/office/drawing/2014/main" id="{148D41EF-8EFC-314E-A320-5A604A6A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24296" name="Text Box 8">
            <a:extLst>
              <a:ext uri="{FF2B5EF4-FFF2-40B4-BE49-F238E27FC236}">
                <a16:creationId xmlns:a16="http://schemas.microsoft.com/office/drawing/2014/main" id="{0962BA00-D156-5149-92AF-845A0910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24297" name="Text Box 9">
            <a:extLst>
              <a:ext uri="{FF2B5EF4-FFF2-40B4-BE49-F238E27FC236}">
                <a16:creationId xmlns:a16="http://schemas.microsoft.com/office/drawing/2014/main" id="{6431120B-18F1-9F4D-A46F-6B0F3C6D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24298" name="Text Box 10">
            <a:extLst>
              <a:ext uri="{FF2B5EF4-FFF2-40B4-BE49-F238E27FC236}">
                <a16:creationId xmlns:a16="http://schemas.microsoft.com/office/drawing/2014/main" id="{E4DFC346-DB7B-2045-BD87-C6EB24D3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24299" name="Text Box 11">
            <a:extLst>
              <a:ext uri="{FF2B5EF4-FFF2-40B4-BE49-F238E27FC236}">
                <a16:creationId xmlns:a16="http://schemas.microsoft.com/office/drawing/2014/main" id="{98157331-664D-044E-B608-E1DA411F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24300" name="Text Box 12">
            <a:extLst>
              <a:ext uri="{FF2B5EF4-FFF2-40B4-BE49-F238E27FC236}">
                <a16:creationId xmlns:a16="http://schemas.microsoft.com/office/drawing/2014/main" id="{675DC5CF-A181-E643-BD5F-4E3CCC9B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24301" name="Text Box 13">
            <a:extLst>
              <a:ext uri="{FF2B5EF4-FFF2-40B4-BE49-F238E27FC236}">
                <a16:creationId xmlns:a16="http://schemas.microsoft.com/office/drawing/2014/main" id="{410E280F-176A-C14C-BA07-942664B1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24302" name="Text Box 14">
            <a:extLst>
              <a:ext uri="{FF2B5EF4-FFF2-40B4-BE49-F238E27FC236}">
                <a16:creationId xmlns:a16="http://schemas.microsoft.com/office/drawing/2014/main" id="{A5E8EA92-39A6-5D40-A3FC-0E0BD996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24303" name="Text Box 15">
            <a:extLst>
              <a:ext uri="{FF2B5EF4-FFF2-40B4-BE49-F238E27FC236}">
                <a16:creationId xmlns:a16="http://schemas.microsoft.com/office/drawing/2014/main" id="{3B7F294B-430F-D243-A78F-BC767F7B4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4304" name="Text Box 16">
            <a:extLst>
              <a:ext uri="{FF2B5EF4-FFF2-40B4-BE49-F238E27FC236}">
                <a16:creationId xmlns:a16="http://schemas.microsoft.com/office/drawing/2014/main" id="{12FF3E8C-CA0A-7443-ADDE-CD4CF4AD7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24305" name="Text Box 17">
            <a:extLst>
              <a:ext uri="{FF2B5EF4-FFF2-40B4-BE49-F238E27FC236}">
                <a16:creationId xmlns:a16="http://schemas.microsoft.com/office/drawing/2014/main" id="{80ADC97A-D506-8041-87E2-2F7A8370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4306" name="Text Box 18">
            <a:extLst>
              <a:ext uri="{FF2B5EF4-FFF2-40B4-BE49-F238E27FC236}">
                <a16:creationId xmlns:a16="http://schemas.microsoft.com/office/drawing/2014/main" id="{A91F94A3-C771-0F4C-9367-B6FF1999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24307" name="Text Box 19">
            <a:extLst>
              <a:ext uri="{FF2B5EF4-FFF2-40B4-BE49-F238E27FC236}">
                <a16:creationId xmlns:a16="http://schemas.microsoft.com/office/drawing/2014/main" id="{960E2490-33D2-6848-BF90-AE89555D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4308" name="Text Box 20">
            <a:extLst>
              <a:ext uri="{FF2B5EF4-FFF2-40B4-BE49-F238E27FC236}">
                <a16:creationId xmlns:a16="http://schemas.microsoft.com/office/drawing/2014/main" id="{789AA7C8-6A5B-604C-BF51-FA4BE79B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4309" name="Text Box 21">
            <a:extLst>
              <a:ext uri="{FF2B5EF4-FFF2-40B4-BE49-F238E27FC236}">
                <a16:creationId xmlns:a16="http://schemas.microsoft.com/office/drawing/2014/main" id="{525B6E82-56AF-F74E-A656-2269EC336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4310" name="Text Box 22">
            <a:extLst>
              <a:ext uri="{FF2B5EF4-FFF2-40B4-BE49-F238E27FC236}">
                <a16:creationId xmlns:a16="http://schemas.microsoft.com/office/drawing/2014/main" id="{CDC18CD6-158C-DD4F-A133-55E384A9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4311" name="Text Box 23">
            <a:extLst>
              <a:ext uri="{FF2B5EF4-FFF2-40B4-BE49-F238E27FC236}">
                <a16:creationId xmlns:a16="http://schemas.microsoft.com/office/drawing/2014/main" id="{3EFD68D6-7494-684E-9966-C33501FE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4312" name="Text Box 24">
            <a:extLst>
              <a:ext uri="{FF2B5EF4-FFF2-40B4-BE49-F238E27FC236}">
                <a16:creationId xmlns:a16="http://schemas.microsoft.com/office/drawing/2014/main" id="{637C93E4-BC95-0E48-BA67-054BEEC2D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4313" name="Text Box 25">
            <a:extLst>
              <a:ext uri="{FF2B5EF4-FFF2-40B4-BE49-F238E27FC236}">
                <a16:creationId xmlns:a16="http://schemas.microsoft.com/office/drawing/2014/main" id="{3732B6E4-8FFE-2044-B597-EEA205F2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4314" name="Text Box 26">
            <a:extLst>
              <a:ext uri="{FF2B5EF4-FFF2-40B4-BE49-F238E27FC236}">
                <a16:creationId xmlns:a16="http://schemas.microsoft.com/office/drawing/2014/main" id="{01D5FB2F-375E-BA4A-9DEE-EF9B050F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24315" name="Text Box 27">
            <a:extLst>
              <a:ext uri="{FF2B5EF4-FFF2-40B4-BE49-F238E27FC236}">
                <a16:creationId xmlns:a16="http://schemas.microsoft.com/office/drawing/2014/main" id="{92464C1A-2678-9149-8FCF-3600DD8A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24316" name="Text Box 28">
            <a:extLst>
              <a:ext uri="{FF2B5EF4-FFF2-40B4-BE49-F238E27FC236}">
                <a16:creationId xmlns:a16="http://schemas.microsoft.com/office/drawing/2014/main" id="{513AE0DA-3A95-D24E-B057-4D444FFF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24317" name="Text Box 29">
            <a:extLst>
              <a:ext uri="{FF2B5EF4-FFF2-40B4-BE49-F238E27FC236}">
                <a16:creationId xmlns:a16="http://schemas.microsoft.com/office/drawing/2014/main" id="{8CFA0770-B836-F746-810A-8126578C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24318" name="Text Box 30">
            <a:extLst>
              <a:ext uri="{FF2B5EF4-FFF2-40B4-BE49-F238E27FC236}">
                <a16:creationId xmlns:a16="http://schemas.microsoft.com/office/drawing/2014/main" id="{FF0F4ACC-7C7F-C84C-927F-E35D17EC0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24319" name="Text Box 31">
            <a:extLst>
              <a:ext uri="{FF2B5EF4-FFF2-40B4-BE49-F238E27FC236}">
                <a16:creationId xmlns:a16="http://schemas.microsoft.com/office/drawing/2014/main" id="{DA79497E-F197-5146-AF9D-AF1046EA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24320" name="Text Box 32">
            <a:extLst>
              <a:ext uri="{FF2B5EF4-FFF2-40B4-BE49-F238E27FC236}">
                <a16:creationId xmlns:a16="http://schemas.microsoft.com/office/drawing/2014/main" id="{98FB39F8-E4C3-6948-9092-7CB99C2E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24321" name="Text Box 33">
            <a:extLst>
              <a:ext uri="{FF2B5EF4-FFF2-40B4-BE49-F238E27FC236}">
                <a16:creationId xmlns:a16="http://schemas.microsoft.com/office/drawing/2014/main" id="{7646464E-0706-3845-B80C-62B8B5C5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24322" name="Text Box 34">
            <a:extLst>
              <a:ext uri="{FF2B5EF4-FFF2-40B4-BE49-F238E27FC236}">
                <a16:creationId xmlns:a16="http://schemas.microsoft.com/office/drawing/2014/main" id="{A33FCABC-4D43-6843-B155-68384F98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24323" name="Text Box 35">
            <a:extLst>
              <a:ext uri="{FF2B5EF4-FFF2-40B4-BE49-F238E27FC236}">
                <a16:creationId xmlns:a16="http://schemas.microsoft.com/office/drawing/2014/main" id="{43081EB6-F723-C24A-8D20-6D88AFC2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8939275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 autoUpdateAnimBg="0"/>
      <p:bldP spid="524291" grpId="0" animBg="1" autoUpdateAnimBg="0"/>
      <p:bldP spid="524293" grpId="0" animBg="1" autoUpdateAnimBg="0"/>
      <p:bldP spid="524294" grpId="0" autoUpdateAnimBg="0"/>
      <p:bldP spid="524294" grpId="1" autoUpdateAnimBg="0"/>
      <p:bldP spid="524295" grpId="0" animBg="1" autoUpdateAnimBg="0"/>
      <p:bldP spid="524296" grpId="0" animBg="1" autoUpdateAnimBg="0"/>
      <p:bldP spid="524297" grpId="0" animBg="1" autoUpdateAnimBg="0"/>
      <p:bldP spid="524298" grpId="0" animBg="1" autoUpdateAnimBg="0"/>
      <p:bldP spid="524299" grpId="0" animBg="1" autoUpdateAnimBg="0"/>
      <p:bldP spid="524300" grpId="0" animBg="1" autoUpdateAnimBg="0"/>
      <p:bldP spid="524301" grpId="0" animBg="1" autoUpdateAnimBg="0"/>
      <p:bldP spid="524302" grpId="0" animBg="1" autoUpdateAnimBg="0"/>
      <p:bldP spid="524303" grpId="0" animBg="1" autoUpdateAnimBg="0"/>
      <p:bldP spid="524304" grpId="0" animBg="1" autoUpdateAnimBg="0"/>
      <p:bldP spid="524305" grpId="0" animBg="1" autoUpdateAnimBg="0"/>
      <p:bldP spid="524306" grpId="0" animBg="1" autoUpdateAnimBg="0"/>
      <p:bldP spid="524307" grpId="0" animBg="1" autoUpdateAnimBg="0"/>
      <p:bldP spid="524308" grpId="0" animBg="1" autoUpdateAnimBg="0"/>
      <p:bldP spid="524309" grpId="0" animBg="1" autoUpdateAnimBg="0"/>
      <p:bldP spid="524310" grpId="0" animBg="1" autoUpdateAnimBg="0"/>
      <p:bldP spid="524311" grpId="0" animBg="1" autoUpdateAnimBg="0"/>
      <p:bldP spid="524312" grpId="0" animBg="1" autoUpdateAnimBg="0"/>
      <p:bldP spid="524313" grpId="0" animBg="1" autoUpdateAnimBg="0"/>
      <p:bldP spid="524314" grpId="0" animBg="1" autoUpdateAnimBg="0"/>
      <p:bldP spid="524315" grpId="0" animBg="1" autoUpdateAnimBg="0"/>
      <p:bldP spid="524316" grpId="0" animBg="1" autoUpdateAnimBg="0"/>
      <p:bldP spid="524317" grpId="0" animBg="1" autoUpdateAnimBg="0"/>
      <p:bldP spid="524318" grpId="0" animBg="1" autoUpdateAnimBg="0"/>
      <p:bldP spid="524319" grpId="0" animBg="1" autoUpdateAnimBg="0"/>
      <p:bldP spid="524320" grpId="0" animBg="1" autoUpdateAnimBg="0"/>
      <p:bldP spid="524321" grpId="0" animBg="1" autoUpdateAnimBg="0"/>
      <p:bldP spid="524322" grpId="0" animBg="1" autoUpdateAnimBg="0"/>
      <p:bldP spid="5243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>
            <a:extLst>
              <a:ext uri="{FF2B5EF4-FFF2-40B4-BE49-F238E27FC236}">
                <a16:creationId xmlns:a16="http://schemas.microsoft.com/office/drawing/2014/main" id="{099E7B83-4A08-7746-94A2-E5E5C5E46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1800" y="1066800"/>
            <a:ext cx="2057400" cy="2286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cs typeface="+mj-cs"/>
              </a:rPr>
              <a:t>Phases</a:t>
            </a: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F60157D9-2238-DD48-B234-4522A6F8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-31750"/>
            <a:ext cx="6764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 phases of matter</a:t>
            </a:r>
            <a:endParaRPr lang="en-US" altLang="en-US" sz="2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 </a:t>
            </a:r>
            <a:r>
              <a:rPr lang="en-US" altLang="en-US" sz="2400">
                <a:solidFill>
                  <a:srgbClr val="FFFF00"/>
                </a:solidFill>
              </a:rPr>
              <a:t>Solid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Liquid</a:t>
            </a:r>
            <a:r>
              <a:rPr lang="en-US" altLang="en-US" sz="2400" b="0">
                <a:solidFill>
                  <a:srgbClr val="FFFF00"/>
                </a:solidFill>
              </a:rPr>
              <a:t> </a:t>
            </a:r>
            <a:r>
              <a:rPr lang="en-US" altLang="en-US" sz="2000" b="0" i="1">
                <a:solidFill>
                  <a:srgbClr val="FFFF00"/>
                </a:solidFill>
              </a:rPr>
              <a:t>(only under pressure – rarely in astronomy)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FF00"/>
                </a:solidFill>
                <a:sym typeface="Symbol" pitchFamily="2" charset="2"/>
              </a:rPr>
              <a:t> 	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29700" name="Text Box 10">
            <a:extLst>
              <a:ext uri="{FF2B5EF4-FFF2-40B4-BE49-F238E27FC236}">
                <a16:creationId xmlns:a16="http://schemas.microsoft.com/office/drawing/2014/main" id="{1004397E-0EA8-0B42-B543-C4E02735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1772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Hot matter: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</a:t>
            </a:r>
            <a:r>
              <a:rPr lang="en-US" altLang="en-US" sz="2400">
                <a:solidFill>
                  <a:schemeClr val="bg1"/>
                </a:solidFill>
              </a:rPr>
              <a:t>T &gt; 1,000 - 2,000 K</a:t>
            </a:r>
            <a:r>
              <a:rPr lang="en-US" altLang="en-US" sz="2400">
                <a:solidFill>
                  <a:srgbClr val="FFFF00"/>
                </a:solidFill>
              </a:rPr>
              <a:t> molecules fall apart into atoms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 b="0" i="1">
                <a:solidFill>
                  <a:srgbClr val="00FF00"/>
                </a:solidFill>
              </a:rPr>
              <a:t>(gas)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     </a:t>
            </a:r>
            <a:r>
              <a:rPr lang="en-US" altLang="en-US" sz="2400">
                <a:solidFill>
                  <a:schemeClr val="bg1"/>
                </a:solidFill>
              </a:rPr>
              <a:t>T &gt; 2,000 - 3,000 K</a:t>
            </a:r>
            <a:r>
              <a:rPr lang="en-US" altLang="en-US" sz="2400">
                <a:solidFill>
                  <a:srgbClr val="FFFF00"/>
                </a:solidFill>
              </a:rPr>
              <a:t> atoms are ionized </a:t>
            </a:r>
            <a:r>
              <a:rPr lang="en-US" altLang="en-US" sz="2400">
                <a:solidFill>
                  <a:srgbClr val="00CC00"/>
                </a:solidFill>
              </a:rPr>
              <a:t>(</a:t>
            </a:r>
            <a:r>
              <a:rPr lang="en-US" altLang="en-US" sz="2400" i="1">
                <a:solidFill>
                  <a:srgbClr val="00CC00"/>
                </a:solidFill>
              </a:rPr>
              <a:t>plasma</a:t>
            </a:r>
            <a:r>
              <a:rPr lang="en-US" altLang="en-US" sz="240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AB89A-E0DA-F54B-BF10-A45A12BBF7B9}"/>
              </a:ext>
            </a:extLst>
          </p:cNvPr>
          <p:cNvSpPr txBox="1"/>
          <p:nvPr/>
        </p:nvSpPr>
        <p:spPr>
          <a:xfrm>
            <a:off x="2117725" y="4267200"/>
            <a:ext cx="62642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H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10,000 K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He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20,000K ; He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40,000K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C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N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O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... at ~2,000K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</a:t>
            </a:r>
            <a:r>
              <a:rPr lang="mr-IN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   C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N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, O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+++++++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, </a:t>
            </a:r>
            <a:r>
              <a:rPr lang="mr-IN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…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 at &gt;50,000K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9702" name="TextBox 2">
            <a:extLst>
              <a:ext uri="{FF2B5EF4-FFF2-40B4-BE49-F238E27FC236}">
                <a16:creationId xmlns:a16="http://schemas.microsoft.com/office/drawing/2014/main" id="{C363A04F-CAC8-364D-831A-0D852770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267200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hydrogen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3" name="TextBox 3">
            <a:extLst>
              <a:ext uri="{FF2B5EF4-FFF2-40B4-BE49-F238E27FC236}">
                <a16:creationId xmlns:a16="http://schemas.microsoft.com/office/drawing/2014/main" id="{1F6B13E3-D925-E94C-83EA-EDA25673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4302125"/>
            <a:ext cx="38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4" name="TextBox 9">
            <a:extLst>
              <a:ext uri="{FF2B5EF4-FFF2-40B4-BE49-F238E27FC236}">
                <a16:creationId xmlns:a16="http://schemas.microsoft.com/office/drawing/2014/main" id="{CA09429B-6763-074C-870F-2ADA1810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48200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helium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91C783FE-CC8A-4945-BAEF-3D380EF0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4683125"/>
            <a:ext cx="38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7AA575BB-B7F2-2D4C-A40E-29616B00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29238"/>
            <a:ext cx="183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called metals</a:t>
            </a:r>
            <a:endParaRPr lang="en-US" altLang="en-US" sz="2400" i="1" baseline="-25000">
              <a:solidFill>
                <a:srgbClr val="00FF00"/>
              </a:solidFill>
            </a:endParaRPr>
          </a:p>
        </p:txBody>
      </p:sp>
      <p:sp>
        <p:nvSpPr>
          <p:cNvPr id="29707" name="TextBox 12">
            <a:extLst>
              <a:ext uri="{FF2B5EF4-FFF2-40B4-BE49-F238E27FC236}">
                <a16:creationId xmlns:a16="http://schemas.microsoft.com/office/drawing/2014/main" id="{EAC3EB38-5C89-104E-9604-8A66185F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376863"/>
            <a:ext cx="38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>
                <a:solidFill>
                  <a:srgbClr val="00FF00"/>
                </a:solidFill>
                <a:sym typeface="Wingdings" pitchFamily="2" charset="2"/>
              </a:rPr>
              <a:t></a:t>
            </a:r>
            <a:endParaRPr lang="en-US" altLang="en-US" sz="2400" baseline="-25000">
              <a:solidFill>
                <a:srgbClr val="00FF00"/>
              </a:solidFill>
            </a:endParaRPr>
          </a:p>
        </p:txBody>
      </p:sp>
      <p:sp>
        <p:nvSpPr>
          <p:cNvPr id="29708" name="Left Brace 4">
            <a:extLst>
              <a:ext uri="{FF2B5EF4-FFF2-40B4-BE49-F238E27FC236}">
                <a16:creationId xmlns:a16="http://schemas.microsoft.com/office/drawing/2014/main" id="{BF20E6D8-E137-2141-9226-CDC5D4FAD3B8}"/>
              </a:ext>
            </a:extLst>
          </p:cNvPr>
          <p:cNvSpPr>
            <a:spLocks/>
          </p:cNvSpPr>
          <p:nvPr/>
        </p:nvSpPr>
        <p:spPr bwMode="auto">
          <a:xfrm>
            <a:off x="2117725" y="5110163"/>
            <a:ext cx="168275" cy="1138237"/>
          </a:xfrm>
          <a:prstGeom prst="leftBrace">
            <a:avLst>
              <a:gd name="adj1" fmla="val 836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0000"/>
              </a:solidFill>
            </a:endParaRPr>
          </a:p>
        </p:txBody>
      </p:sp>
      <p:sp>
        <p:nvSpPr>
          <p:cNvPr id="29709" name="Right Brace 5">
            <a:extLst>
              <a:ext uri="{FF2B5EF4-FFF2-40B4-BE49-F238E27FC236}">
                <a16:creationId xmlns:a16="http://schemas.microsoft.com/office/drawing/2014/main" id="{EA5F6A2A-5D1F-9847-A025-56B5CD3B468B}"/>
              </a:ext>
            </a:extLst>
          </p:cNvPr>
          <p:cNvSpPr>
            <a:spLocks/>
          </p:cNvSpPr>
          <p:nvPr/>
        </p:nvSpPr>
        <p:spPr bwMode="auto">
          <a:xfrm flipH="1">
            <a:off x="2197100" y="5181600"/>
            <a:ext cx="317500" cy="838200"/>
          </a:xfrm>
          <a:prstGeom prst="rightBrace">
            <a:avLst>
              <a:gd name="adj1" fmla="val 24994"/>
              <a:gd name="adj2" fmla="val 50000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00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F8AC-4BFA-1746-A6B7-49A02BE5DE94}"/>
              </a:ext>
            </a:extLst>
          </p:cNvPr>
          <p:cNvSpPr txBox="1"/>
          <p:nvPr/>
        </p:nvSpPr>
        <p:spPr>
          <a:xfrm>
            <a:off x="668338" y="6303963"/>
            <a:ext cx="17986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fully ionized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FEA19-4083-7141-8921-6FBD2372EBF7}"/>
              </a:ext>
            </a:extLst>
          </p:cNvPr>
          <p:cNvSpPr txBox="1"/>
          <p:nvPr/>
        </p:nvSpPr>
        <p:spPr>
          <a:xfrm>
            <a:off x="7162800" y="4965700"/>
            <a:ext cx="1798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once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ionized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320835-0020-4145-9320-DF0E57BFF224}"/>
              </a:ext>
            </a:extLst>
          </p:cNvPr>
          <p:cNvCxnSpPr/>
          <p:nvPr/>
        </p:nvCxnSpPr>
        <p:spPr bwMode="auto">
          <a:xfrm flipV="1">
            <a:off x="2465388" y="6096000"/>
            <a:ext cx="506412" cy="400050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AE6219-933C-A24E-B1B7-6F9F7963E732}"/>
              </a:ext>
            </a:extLst>
          </p:cNvPr>
          <p:cNvCxnSpPr/>
          <p:nvPr/>
        </p:nvCxnSpPr>
        <p:spPr bwMode="auto">
          <a:xfrm flipV="1">
            <a:off x="2438400" y="6075363"/>
            <a:ext cx="1751013" cy="458787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8F4568-43BB-6142-A809-A040E56EB483}"/>
              </a:ext>
            </a:extLst>
          </p:cNvPr>
          <p:cNvCxnSpPr/>
          <p:nvPr/>
        </p:nvCxnSpPr>
        <p:spPr bwMode="auto">
          <a:xfrm flipV="1">
            <a:off x="2438400" y="6151563"/>
            <a:ext cx="3095625" cy="382587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3577FB-98B0-704B-84D3-C4160DFE52F2}"/>
              </a:ext>
            </a:extLst>
          </p:cNvPr>
          <p:cNvCxnSpPr>
            <a:stCxn id="17" idx="1"/>
          </p:cNvCxnSpPr>
          <p:nvPr/>
        </p:nvCxnSpPr>
        <p:spPr bwMode="auto">
          <a:xfrm flipH="1" flipV="1">
            <a:off x="6096000" y="5195888"/>
            <a:ext cx="1066800" cy="0"/>
          </a:xfrm>
          <a:prstGeom prst="straightConnector1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sp>
        <p:nvSpPr>
          <p:cNvPr id="29716" name="TextBox 27">
            <a:extLst>
              <a:ext uri="{FF2B5EF4-FFF2-40B4-BE49-F238E27FC236}">
                <a16:creationId xmlns:a16="http://schemas.microsoft.com/office/drawing/2014/main" id="{CE5DF123-06A1-844E-A2E3-5F9F5AC7F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71888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FF00"/>
                </a:solidFill>
              </a:rPr>
              <a:t>More accurately:</a:t>
            </a:r>
          </a:p>
        </p:txBody>
      </p:sp>
      <p:sp>
        <p:nvSpPr>
          <p:cNvPr id="29717" name="Freeform 30">
            <a:extLst>
              <a:ext uri="{FF2B5EF4-FFF2-40B4-BE49-F238E27FC236}">
                <a16:creationId xmlns:a16="http://schemas.microsoft.com/office/drawing/2014/main" id="{88347477-AF93-AC41-AE91-AC04D3282F03}"/>
              </a:ext>
            </a:extLst>
          </p:cNvPr>
          <p:cNvSpPr>
            <a:spLocks/>
          </p:cNvSpPr>
          <p:nvPr/>
        </p:nvSpPr>
        <p:spPr bwMode="auto">
          <a:xfrm>
            <a:off x="3567113" y="3122613"/>
            <a:ext cx="2413000" cy="650875"/>
          </a:xfrm>
          <a:custGeom>
            <a:avLst/>
            <a:gdLst>
              <a:gd name="T0" fmla="*/ 1072735 w 2413686"/>
              <a:gd name="T1" fmla="*/ 652595 h 650789"/>
              <a:gd name="T2" fmla="*/ 1072735 w 2413686"/>
              <a:gd name="T3" fmla="*/ 652595 h 650789"/>
              <a:gd name="T4" fmla="*/ 1064545 w 2413686"/>
              <a:gd name="T5" fmla="*/ 578244 h 650789"/>
              <a:gd name="T6" fmla="*/ 1056356 w 2413686"/>
              <a:gd name="T7" fmla="*/ 454341 h 650789"/>
              <a:gd name="T8" fmla="*/ 1039978 w 2413686"/>
              <a:gd name="T9" fmla="*/ 404767 h 650789"/>
              <a:gd name="T10" fmla="*/ 1015413 w 2413686"/>
              <a:gd name="T11" fmla="*/ 388249 h 650789"/>
              <a:gd name="T12" fmla="*/ 949902 w 2413686"/>
              <a:gd name="T13" fmla="*/ 371731 h 650789"/>
              <a:gd name="T14" fmla="*/ 434005 w 2413686"/>
              <a:gd name="T15" fmla="*/ 371731 h 650789"/>
              <a:gd name="T16" fmla="*/ 335737 w 2413686"/>
              <a:gd name="T17" fmla="*/ 355214 h 650789"/>
              <a:gd name="T18" fmla="*/ 155595 w 2413686"/>
              <a:gd name="T19" fmla="*/ 330437 h 650789"/>
              <a:gd name="T20" fmla="*/ 106462 w 2413686"/>
              <a:gd name="T21" fmla="*/ 322170 h 650789"/>
              <a:gd name="T22" fmla="*/ 57329 w 2413686"/>
              <a:gd name="T23" fmla="*/ 313898 h 650789"/>
              <a:gd name="T24" fmla="*/ 32762 w 2413686"/>
              <a:gd name="T25" fmla="*/ 305640 h 650789"/>
              <a:gd name="T26" fmla="*/ 16370 w 2413686"/>
              <a:gd name="T27" fmla="*/ 280863 h 650789"/>
              <a:gd name="T28" fmla="*/ 0 w 2413686"/>
              <a:gd name="T29" fmla="*/ 231305 h 650789"/>
              <a:gd name="T30" fmla="*/ 24566 w 2413686"/>
              <a:gd name="T31" fmla="*/ 132162 h 650789"/>
              <a:gd name="T32" fmla="*/ 40937 w 2413686"/>
              <a:gd name="T33" fmla="*/ 107385 h 650789"/>
              <a:gd name="T34" fmla="*/ 90070 w 2413686"/>
              <a:gd name="T35" fmla="*/ 74350 h 650789"/>
              <a:gd name="T36" fmla="*/ 114637 w 2413686"/>
              <a:gd name="T37" fmla="*/ 57832 h 650789"/>
              <a:gd name="T38" fmla="*/ 180160 w 2413686"/>
              <a:gd name="T39" fmla="*/ 41294 h 650789"/>
              <a:gd name="T40" fmla="*/ 1031789 w 2413686"/>
              <a:gd name="T41" fmla="*/ 33035 h 650789"/>
              <a:gd name="T42" fmla="*/ 1121868 w 2413686"/>
              <a:gd name="T43" fmla="*/ 24776 h 650789"/>
              <a:gd name="T44" fmla="*/ 1162811 w 2413686"/>
              <a:gd name="T45" fmla="*/ 16517 h 650789"/>
              <a:gd name="T46" fmla="*/ 1261076 w 2413686"/>
              <a:gd name="T47" fmla="*/ 0 h 650789"/>
              <a:gd name="T48" fmla="*/ 1465797 w 2413686"/>
              <a:gd name="T49" fmla="*/ 8258 h 650789"/>
              <a:gd name="T50" fmla="*/ 1621385 w 2413686"/>
              <a:gd name="T51" fmla="*/ 16517 h 650789"/>
              <a:gd name="T52" fmla="*/ 1817916 w 2413686"/>
              <a:gd name="T53" fmla="*/ 24776 h 650789"/>
              <a:gd name="T54" fmla="*/ 1957125 w 2413686"/>
              <a:gd name="T55" fmla="*/ 41294 h 650789"/>
              <a:gd name="T56" fmla="*/ 2284678 w 2413686"/>
              <a:gd name="T57" fmla="*/ 49574 h 650789"/>
              <a:gd name="T58" fmla="*/ 2333811 w 2413686"/>
              <a:gd name="T59" fmla="*/ 57832 h 650789"/>
              <a:gd name="T60" fmla="*/ 2366566 w 2413686"/>
              <a:gd name="T61" fmla="*/ 107385 h 650789"/>
              <a:gd name="T62" fmla="*/ 2382944 w 2413686"/>
              <a:gd name="T63" fmla="*/ 156959 h 650789"/>
              <a:gd name="T64" fmla="*/ 2391132 w 2413686"/>
              <a:gd name="T65" fmla="*/ 181736 h 650789"/>
              <a:gd name="T66" fmla="*/ 2399322 w 2413686"/>
              <a:gd name="T67" fmla="*/ 214771 h 650789"/>
              <a:gd name="T68" fmla="*/ 2382944 w 2413686"/>
              <a:gd name="T69" fmla="*/ 289122 h 650789"/>
              <a:gd name="T70" fmla="*/ 2374755 w 2413686"/>
              <a:gd name="T71" fmla="*/ 313898 h 650789"/>
              <a:gd name="T72" fmla="*/ 2350188 w 2413686"/>
              <a:gd name="T73" fmla="*/ 338696 h 650789"/>
              <a:gd name="T74" fmla="*/ 2243733 w 2413686"/>
              <a:gd name="T75" fmla="*/ 363472 h 650789"/>
              <a:gd name="T76" fmla="*/ 2145468 w 2413686"/>
              <a:gd name="T77" fmla="*/ 371731 h 650789"/>
              <a:gd name="T78" fmla="*/ 1383908 w 2413686"/>
              <a:gd name="T79" fmla="*/ 379990 h 650789"/>
              <a:gd name="T80" fmla="*/ 1326588 w 2413686"/>
              <a:gd name="T81" fmla="*/ 388249 h 650789"/>
              <a:gd name="T82" fmla="*/ 1195566 w 2413686"/>
              <a:gd name="T83" fmla="*/ 404767 h 650789"/>
              <a:gd name="T84" fmla="*/ 1171000 w 2413686"/>
              <a:gd name="T85" fmla="*/ 413036 h 650789"/>
              <a:gd name="T86" fmla="*/ 1146433 w 2413686"/>
              <a:gd name="T87" fmla="*/ 429564 h 650789"/>
              <a:gd name="T88" fmla="*/ 1113678 w 2413686"/>
              <a:gd name="T89" fmla="*/ 479117 h 650789"/>
              <a:gd name="T90" fmla="*/ 1097301 w 2413686"/>
              <a:gd name="T91" fmla="*/ 569985 h 650789"/>
              <a:gd name="T92" fmla="*/ 1089111 w 2413686"/>
              <a:gd name="T93" fmla="*/ 611301 h 650789"/>
              <a:gd name="T94" fmla="*/ 1072735 w 2413686"/>
              <a:gd name="T95" fmla="*/ 652595 h 650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13686" h="650789">
                <a:moveTo>
                  <a:pt x="1079157" y="650789"/>
                </a:moveTo>
                <a:lnTo>
                  <a:pt x="1079157" y="650789"/>
                </a:lnTo>
                <a:cubicBezTo>
                  <a:pt x="1076411" y="626075"/>
                  <a:pt x="1072984" y="601428"/>
                  <a:pt x="1070919" y="576648"/>
                </a:cubicBezTo>
                <a:cubicBezTo>
                  <a:pt x="1067491" y="535510"/>
                  <a:pt x="1068519" y="493947"/>
                  <a:pt x="1062681" y="453081"/>
                </a:cubicBezTo>
                <a:cubicBezTo>
                  <a:pt x="1060225" y="435889"/>
                  <a:pt x="1060655" y="413288"/>
                  <a:pt x="1046205" y="403654"/>
                </a:cubicBezTo>
                <a:cubicBezTo>
                  <a:pt x="1037967" y="398162"/>
                  <a:pt x="1030347" y="391606"/>
                  <a:pt x="1021492" y="387178"/>
                </a:cubicBezTo>
                <a:cubicBezTo>
                  <a:pt x="1004605" y="378734"/>
                  <a:pt x="971254" y="373835"/>
                  <a:pt x="955589" y="370702"/>
                </a:cubicBezTo>
                <a:cubicBezTo>
                  <a:pt x="734954" y="378057"/>
                  <a:pt x="662034" y="385730"/>
                  <a:pt x="436605" y="370702"/>
                </a:cubicBezTo>
                <a:cubicBezTo>
                  <a:pt x="403273" y="368480"/>
                  <a:pt x="370991" y="357551"/>
                  <a:pt x="337751" y="354227"/>
                </a:cubicBezTo>
                <a:cubicBezTo>
                  <a:pt x="222133" y="342665"/>
                  <a:pt x="282594" y="350526"/>
                  <a:pt x="156519" y="329513"/>
                </a:cubicBezTo>
                <a:lnTo>
                  <a:pt x="107092" y="321275"/>
                </a:lnTo>
                <a:cubicBezTo>
                  <a:pt x="90616" y="318529"/>
                  <a:pt x="73511" y="318318"/>
                  <a:pt x="57665" y="313037"/>
                </a:cubicBezTo>
                <a:lnTo>
                  <a:pt x="32951" y="304800"/>
                </a:lnTo>
                <a:cubicBezTo>
                  <a:pt x="27459" y="296562"/>
                  <a:pt x="20496" y="289134"/>
                  <a:pt x="16475" y="280086"/>
                </a:cubicBezTo>
                <a:cubicBezTo>
                  <a:pt x="9422" y="264216"/>
                  <a:pt x="0" y="230659"/>
                  <a:pt x="0" y="230659"/>
                </a:cubicBezTo>
                <a:cubicBezTo>
                  <a:pt x="4117" y="205955"/>
                  <a:pt x="10209" y="153561"/>
                  <a:pt x="24713" y="131805"/>
                </a:cubicBezTo>
                <a:cubicBezTo>
                  <a:pt x="30205" y="123567"/>
                  <a:pt x="33738" y="113611"/>
                  <a:pt x="41189" y="107091"/>
                </a:cubicBezTo>
                <a:cubicBezTo>
                  <a:pt x="56091" y="94052"/>
                  <a:pt x="74140" y="85124"/>
                  <a:pt x="90616" y="74140"/>
                </a:cubicBezTo>
                <a:cubicBezTo>
                  <a:pt x="98854" y="68648"/>
                  <a:pt x="105937" y="60795"/>
                  <a:pt x="115330" y="57664"/>
                </a:cubicBezTo>
                <a:cubicBezTo>
                  <a:pt x="135548" y="50925"/>
                  <a:pt x="160196" y="41575"/>
                  <a:pt x="181232" y="41189"/>
                </a:cubicBezTo>
                <a:lnTo>
                  <a:pt x="1037967" y="32951"/>
                </a:lnTo>
                <a:cubicBezTo>
                  <a:pt x="1068173" y="30205"/>
                  <a:pt x="1098488" y="28475"/>
                  <a:pt x="1128584" y="24713"/>
                </a:cubicBezTo>
                <a:cubicBezTo>
                  <a:pt x="1142477" y="22976"/>
                  <a:pt x="1155962" y="18777"/>
                  <a:pt x="1169773" y="16475"/>
                </a:cubicBezTo>
                <a:cubicBezTo>
                  <a:pt x="1292426" y="-3968"/>
                  <a:pt x="1171531" y="19417"/>
                  <a:pt x="1268627" y="0"/>
                </a:cubicBezTo>
                <a:lnTo>
                  <a:pt x="1474573" y="8237"/>
                </a:lnTo>
                <a:lnTo>
                  <a:pt x="1631092" y="16475"/>
                </a:lnTo>
                <a:lnTo>
                  <a:pt x="1828800" y="24713"/>
                </a:lnTo>
                <a:cubicBezTo>
                  <a:pt x="1889144" y="36782"/>
                  <a:pt x="1887371" y="38055"/>
                  <a:pt x="1968843" y="41189"/>
                </a:cubicBezTo>
                <a:cubicBezTo>
                  <a:pt x="2078634" y="45412"/>
                  <a:pt x="2188519" y="46681"/>
                  <a:pt x="2298357" y="49427"/>
                </a:cubicBezTo>
                <a:cubicBezTo>
                  <a:pt x="2314833" y="52173"/>
                  <a:pt x="2334100" y="48086"/>
                  <a:pt x="2347784" y="57664"/>
                </a:cubicBezTo>
                <a:cubicBezTo>
                  <a:pt x="2364006" y="69019"/>
                  <a:pt x="2380735" y="107091"/>
                  <a:pt x="2380735" y="107091"/>
                </a:cubicBezTo>
                <a:lnTo>
                  <a:pt x="2397211" y="156518"/>
                </a:lnTo>
                <a:cubicBezTo>
                  <a:pt x="2399957" y="164756"/>
                  <a:pt x="2403342" y="172808"/>
                  <a:pt x="2405448" y="181232"/>
                </a:cubicBezTo>
                <a:lnTo>
                  <a:pt x="2413686" y="214183"/>
                </a:lnTo>
                <a:cubicBezTo>
                  <a:pt x="2408026" y="242483"/>
                  <a:pt x="2404964" y="261189"/>
                  <a:pt x="2397211" y="288324"/>
                </a:cubicBezTo>
                <a:cubicBezTo>
                  <a:pt x="2394826" y="296673"/>
                  <a:pt x="2393790" y="305812"/>
                  <a:pt x="2388973" y="313037"/>
                </a:cubicBezTo>
                <a:cubicBezTo>
                  <a:pt x="2382510" y="322731"/>
                  <a:pt x="2374443" y="332093"/>
                  <a:pt x="2364259" y="337751"/>
                </a:cubicBezTo>
                <a:cubicBezTo>
                  <a:pt x="2335482" y="353738"/>
                  <a:pt x="2288342" y="359183"/>
                  <a:pt x="2257167" y="362464"/>
                </a:cubicBezTo>
                <a:cubicBezTo>
                  <a:pt x="2224283" y="365925"/>
                  <a:pt x="2191373" y="370072"/>
                  <a:pt x="2158313" y="370702"/>
                </a:cubicBezTo>
                <a:lnTo>
                  <a:pt x="1392194" y="378940"/>
                </a:lnTo>
                <a:cubicBezTo>
                  <a:pt x="1372973" y="381686"/>
                  <a:pt x="1353813" y="384909"/>
                  <a:pt x="1334530" y="387178"/>
                </a:cubicBezTo>
                <a:cubicBezTo>
                  <a:pt x="1286092" y="392877"/>
                  <a:pt x="1248770" y="393422"/>
                  <a:pt x="1202724" y="403654"/>
                </a:cubicBezTo>
                <a:cubicBezTo>
                  <a:pt x="1194248" y="405538"/>
                  <a:pt x="1186249" y="409145"/>
                  <a:pt x="1178011" y="411891"/>
                </a:cubicBezTo>
                <a:cubicBezTo>
                  <a:pt x="1169773" y="417383"/>
                  <a:pt x="1159817" y="420916"/>
                  <a:pt x="1153297" y="428367"/>
                </a:cubicBezTo>
                <a:cubicBezTo>
                  <a:pt x="1140258" y="443269"/>
                  <a:pt x="1120346" y="477794"/>
                  <a:pt x="1120346" y="477794"/>
                </a:cubicBezTo>
                <a:cubicBezTo>
                  <a:pt x="1106065" y="577758"/>
                  <a:pt x="1119407" y="498493"/>
                  <a:pt x="1103870" y="568410"/>
                </a:cubicBezTo>
                <a:cubicBezTo>
                  <a:pt x="1100833" y="582078"/>
                  <a:pt x="1099028" y="596016"/>
                  <a:pt x="1095632" y="609600"/>
                </a:cubicBezTo>
                <a:cubicBezTo>
                  <a:pt x="1085657" y="649499"/>
                  <a:pt x="1081903" y="643924"/>
                  <a:pt x="1079157" y="650789"/>
                </a:cubicBez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F275579-DFEA-6B40-96E5-AE5B00E0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533400" cy="304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47" name="Text Box 7">
            <a:extLst>
              <a:ext uri="{FF2B5EF4-FFF2-40B4-BE49-F238E27FC236}">
                <a16:creationId xmlns:a16="http://schemas.microsoft.com/office/drawing/2014/main" id="{85A28943-9C1F-6E43-9282-B22F120E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4953000"/>
            <a:ext cx="70525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What is interstellar matter made of?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  </a:t>
            </a:r>
            <a:r>
              <a:rPr lang="en-US" altLang="en-US" sz="2000" dirty="0">
                <a:solidFill>
                  <a:srgbClr val="66FFFF"/>
                </a:solidFill>
                <a:sym typeface="Symbol" pitchFamily="2" charset="2"/>
              </a:rPr>
              <a:t> </a:t>
            </a:r>
            <a:r>
              <a:rPr lang="en-US" altLang="en-US" sz="2000" dirty="0">
                <a:solidFill>
                  <a:srgbClr val="FFC000"/>
                </a:solidFill>
              </a:rPr>
              <a:t>when gas: </a:t>
            </a:r>
            <a:r>
              <a:rPr lang="en-US" altLang="en-US" sz="1800" dirty="0">
                <a:solidFill>
                  <a:srgbClr val="66FFFF"/>
                </a:solidFill>
              </a:rPr>
              <a:t>H</a:t>
            </a:r>
            <a:r>
              <a:rPr lang="en-US" altLang="en-US" sz="1800" baseline="-25000" dirty="0">
                <a:solidFill>
                  <a:srgbClr val="66FFFF"/>
                </a:solidFill>
              </a:rPr>
              <a:t>2</a:t>
            </a:r>
            <a:r>
              <a:rPr lang="en-US" altLang="en-US" sz="1800" dirty="0">
                <a:solidFill>
                  <a:srgbClr val="66FFFF"/>
                </a:solidFill>
              </a:rPr>
              <a:t>, H, H+, and other atoms, ions, and molecules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FFFF"/>
                </a:solidFill>
                <a:sym typeface="Symbol" pitchFamily="2" charset="2"/>
              </a:rPr>
              <a:t>   </a:t>
            </a:r>
            <a:r>
              <a:rPr lang="en-US" altLang="en-US" sz="2000" i="1" dirty="0">
                <a:solidFill>
                  <a:srgbClr val="FFC000"/>
                </a:solidFill>
              </a:rPr>
              <a:t>when solid grains (“dust”):</a:t>
            </a:r>
            <a:r>
              <a:rPr lang="en-US" altLang="en-US" sz="2000" dirty="0">
                <a:solidFill>
                  <a:srgbClr val="FFC000"/>
                </a:solidFill>
              </a:rPr>
              <a:t> </a:t>
            </a:r>
            <a:r>
              <a:rPr lang="en-US" altLang="en-US" sz="1800" dirty="0">
                <a:solidFill>
                  <a:srgbClr val="66FFFF"/>
                </a:solidFill>
              </a:rPr>
              <a:t>ice, carbon (‘soot’), silicates (“rock”)</a:t>
            </a:r>
          </a:p>
        </p:txBody>
      </p:sp>
      <p:sp>
        <p:nvSpPr>
          <p:cNvPr id="31748" name="Text Box 9">
            <a:extLst>
              <a:ext uri="{FF2B5EF4-FFF2-40B4-BE49-F238E27FC236}">
                <a16:creationId xmlns:a16="http://schemas.microsoft.com/office/drawing/2014/main" id="{B409489A-5291-1049-BDEC-80F9CCE6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228600"/>
            <a:ext cx="50714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is plasma?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Symbol" pitchFamily="2" charset="2"/>
              </a:rPr>
              <a:t>   </a:t>
            </a:r>
            <a:r>
              <a:rPr lang="en-US" altLang="en-US" sz="2400" dirty="0">
                <a:solidFill>
                  <a:srgbClr val="FFFF00"/>
                </a:solidFill>
              </a:rPr>
              <a:t>Matter with a lot of ionized atoms.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sym typeface="Symbol" pitchFamily="2" charset="2"/>
              </a:rPr>
              <a:t>    </a:t>
            </a:r>
            <a:r>
              <a:rPr lang="en-US" altLang="en-US" sz="2400" dirty="0">
                <a:solidFill>
                  <a:srgbClr val="FFFF00"/>
                </a:solidFill>
              </a:rPr>
              <a:t>Feels magnetic field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</a:rPr>
              <a:t>Examples:	</a:t>
            </a:r>
            <a:r>
              <a:rPr lang="en-US" altLang="en-US" sz="2000" b="0" i="1" dirty="0">
                <a:solidFill>
                  <a:schemeClr val="bg1"/>
                </a:solidFill>
              </a:rPr>
              <a:t>Flame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Lightening bolt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Substance of the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The Solar wind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chemeClr val="bg1"/>
                </a:solidFill>
              </a:rPr>
              <a:t>		Hot interstellar matter</a:t>
            </a:r>
            <a:endParaRPr lang="en-US" altLang="en-US" sz="2400" b="0" dirty="0">
              <a:solidFill>
                <a:srgbClr val="FFFF00"/>
              </a:solidFill>
            </a:endParaRPr>
          </a:p>
        </p:txBody>
      </p:sp>
      <p:pic>
        <p:nvPicPr>
          <p:cNvPr id="31749" name="Picture 11" descr="Ionization">
            <a:extLst>
              <a:ext uri="{FF2B5EF4-FFF2-40B4-BE49-F238E27FC236}">
                <a16:creationId xmlns:a16="http://schemas.microsoft.com/office/drawing/2014/main" id="{243ED855-D24D-394E-8507-3D201C1B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65872"/>
            <a:ext cx="4076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73635-D16B-3E43-955F-EF415BCDA604}"/>
              </a:ext>
            </a:extLst>
          </p:cNvPr>
          <p:cNvSpPr txBox="1"/>
          <p:nvPr/>
        </p:nvSpPr>
        <p:spPr>
          <a:xfrm>
            <a:off x="76200" y="4275872"/>
            <a:ext cx="864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5589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6C6EB27-01CC-BE44-943D-5C920B6F8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1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>
            <a:extLst>
              <a:ext uri="{FF2B5EF4-FFF2-40B4-BE49-F238E27FC236}">
                <a16:creationId xmlns:a16="http://schemas.microsoft.com/office/drawing/2014/main" id="{4C1C7EFC-1583-9F44-9837-636D98B0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89CF757D-6665-E94C-BC4D-E9E2E7DD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EC6A9F2A-C236-6549-B060-827E5E63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 </a:t>
            </a:r>
          </a:p>
        </p:txBody>
      </p:sp>
      <p:sp>
        <p:nvSpPr>
          <p:cNvPr id="518149" name="Text Box 5">
            <a:extLst>
              <a:ext uri="{FF2B5EF4-FFF2-40B4-BE49-F238E27FC236}">
                <a16:creationId xmlns:a16="http://schemas.microsoft.com/office/drawing/2014/main" id="{E9978AD5-EDEA-EF4C-B2CF-DD25EFAD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18150" name="Text Box 6">
            <a:extLst>
              <a:ext uri="{FF2B5EF4-FFF2-40B4-BE49-F238E27FC236}">
                <a16:creationId xmlns:a16="http://schemas.microsoft.com/office/drawing/2014/main" id="{7F2D50E7-A337-0441-82E3-0B949AE5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7620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plasma?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Substance under tremendous pressure.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Liquid or gas containing chemical compounds.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Gas containing (at least a portion of) ionized atoms.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Fully ionized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 gas of purely neutral hydrogen atoms.</a:t>
            </a:r>
          </a:p>
        </p:txBody>
      </p:sp>
      <p:sp>
        <p:nvSpPr>
          <p:cNvPr id="518151" name="Text Box 7">
            <a:extLst>
              <a:ext uri="{FF2B5EF4-FFF2-40B4-BE49-F238E27FC236}">
                <a16:creationId xmlns:a16="http://schemas.microsoft.com/office/drawing/2014/main" id="{CF9E84C8-D727-0F49-A462-317D2D19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18152" name="Text Box 8">
            <a:extLst>
              <a:ext uri="{FF2B5EF4-FFF2-40B4-BE49-F238E27FC236}">
                <a16:creationId xmlns:a16="http://schemas.microsoft.com/office/drawing/2014/main" id="{BD14A9E9-9780-B343-B82B-CD5E0689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FA13FB85-1A7F-AA4B-9D55-BD6EFD04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18154" name="Text Box 10">
            <a:extLst>
              <a:ext uri="{FF2B5EF4-FFF2-40B4-BE49-F238E27FC236}">
                <a16:creationId xmlns:a16="http://schemas.microsoft.com/office/drawing/2014/main" id="{0C03CB04-C549-BE41-B97A-C22722B6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18155" name="Text Box 11">
            <a:extLst>
              <a:ext uri="{FF2B5EF4-FFF2-40B4-BE49-F238E27FC236}">
                <a16:creationId xmlns:a16="http://schemas.microsoft.com/office/drawing/2014/main" id="{14615D97-598E-114E-A530-C7339B03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8156" name="Text Box 12">
            <a:extLst>
              <a:ext uri="{FF2B5EF4-FFF2-40B4-BE49-F238E27FC236}">
                <a16:creationId xmlns:a16="http://schemas.microsoft.com/office/drawing/2014/main" id="{C2301AB7-1594-7344-B395-AE5F6A862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18157" name="Text Box 13">
            <a:extLst>
              <a:ext uri="{FF2B5EF4-FFF2-40B4-BE49-F238E27FC236}">
                <a16:creationId xmlns:a16="http://schemas.microsoft.com/office/drawing/2014/main" id="{FF2FCA95-1DDC-2E4A-ADB4-112F99AC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4755873B-18A1-544F-B287-597EE375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362AE706-9444-EF49-9902-E3243FD0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18160" name="Text Box 16">
            <a:extLst>
              <a:ext uri="{FF2B5EF4-FFF2-40B4-BE49-F238E27FC236}">
                <a16:creationId xmlns:a16="http://schemas.microsoft.com/office/drawing/2014/main" id="{4116C3A4-8849-9C4E-9D1B-D41FB9A8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8161" name="Text Box 17">
            <a:extLst>
              <a:ext uri="{FF2B5EF4-FFF2-40B4-BE49-F238E27FC236}">
                <a16:creationId xmlns:a16="http://schemas.microsoft.com/office/drawing/2014/main" id="{6DB6BFA8-5D57-3D4D-A29C-4C209CB4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8162" name="Text Box 18">
            <a:extLst>
              <a:ext uri="{FF2B5EF4-FFF2-40B4-BE49-F238E27FC236}">
                <a16:creationId xmlns:a16="http://schemas.microsoft.com/office/drawing/2014/main" id="{0C5E7254-F428-FD4E-8EAC-B464B7A0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18163" name="Text Box 19">
            <a:extLst>
              <a:ext uri="{FF2B5EF4-FFF2-40B4-BE49-F238E27FC236}">
                <a16:creationId xmlns:a16="http://schemas.microsoft.com/office/drawing/2014/main" id="{8FB17FD5-D8A2-8946-A8BC-5271C8C0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6CC54751-2D1C-F845-A234-67449298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8165" name="Text Box 21">
            <a:extLst>
              <a:ext uri="{FF2B5EF4-FFF2-40B4-BE49-F238E27FC236}">
                <a16:creationId xmlns:a16="http://schemas.microsoft.com/office/drawing/2014/main" id="{7E4E07F4-635B-1C44-A84A-33A80FC2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18166" name="Text Box 22">
            <a:extLst>
              <a:ext uri="{FF2B5EF4-FFF2-40B4-BE49-F238E27FC236}">
                <a16:creationId xmlns:a16="http://schemas.microsoft.com/office/drawing/2014/main" id="{001494E1-568C-3249-8D67-47D2FA5E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18167" name="Text Box 23">
            <a:extLst>
              <a:ext uri="{FF2B5EF4-FFF2-40B4-BE49-F238E27FC236}">
                <a16:creationId xmlns:a16="http://schemas.microsoft.com/office/drawing/2014/main" id="{4AAF144E-91A9-0548-B51C-B5276E88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8168" name="Text Box 24">
            <a:extLst>
              <a:ext uri="{FF2B5EF4-FFF2-40B4-BE49-F238E27FC236}">
                <a16:creationId xmlns:a16="http://schemas.microsoft.com/office/drawing/2014/main" id="{1BF7643B-0C3B-8942-A50B-E53CD8E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18169" name="Text Box 25">
            <a:extLst>
              <a:ext uri="{FF2B5EF4-FFF2-40B4-BE49-F238E27FC236}">
                <a16:creationId xmlns:a16="http://schemas.microsoft.com/office/drawing/2014/main" id="{B49E16DE-0835-D04D-A2CF-BE43EF79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8170" name="Text Box 26">
            <a:extLst>
              <a:ext uri="{FF2B5EF4-FFF2-40B4-BE49-F238E27FC236}">
                <a16:creationId xmlns:a16="http://schemas.microsoft.com/office/drawing/2014/main" id="{E1F0E3D0-6ADD-9D4B-9334-A6B255F8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F229E889-283E-A541-9126-8917A053B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18172" name="Text Box 28">
            <a:extLst>
              <a:ext uri="{FF2B5EF4-FFF2-40B4-BE49-F238E27FC236}">
                <a16:creationId xmlns:a16="http://schemas.microsoft.com/office/drawing/2014/main" id="{8FB611DF-C971-C843-B1FA-DE41B305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63898D7A-E4FF-9D42-B1FD-2DF5F9D0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18174" name="Text Box 30">
            <a:extLst>
              <a:ext uri="{FF2B5EF4-FFF2-40B4-BE49-F238E27FC236}">
                <a16:creationId xmlns:a16="http://schemas.microsoft.com/office/drawing/2014/main" id="{751C6070-6C88-C847-830B-E72CCF3E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18175" name="Text Box 31">
            <a:extLst>
              <a:ext uri="{FF2B5EF4-FFF2-40B4-BE49-F238E27FC236}">
                <a16:creationId xmlns:a16="http://schemas.microsoft.com/office/drawing/2014/main" id="{094646C3-9B30-F24C-B83C-4E831499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70C5E24D-DAB5-134C-A82E-2383D38B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18177" name="Text Box 33">
            <a:extLst>
              <a:ext uri="{FF2B5EF4-FFF2-40B4-BE49-F238E27FC236}">
                <a16:creationId xmlns:a16="http://schemas.microsoft.com/office/drawing/2014/main" id="{C5F565F6-BFB2-1446-BE0C-3CDC5D23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18178" name="Text Box 34">
            <a:extLst>
              <a:ext uri="{FF2B5EF4-FFF2-40B4-BE49-F238E27FC236}">
                <a16:creationId xmlns:a16="http://schemas.microsoft.com/office/drawing/2014/main" id="{CE168513-DD2C-1B4F-8BA1-038062EC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18179" name="Text Box 35">
            <a:extLst>
              <a:ext uri="{FF2B5EF4-FFF2-40B4-BE49-F238E27FC236}">
                <a16:creationId xmlns:a16="http://schemas.microsoft.com/office/drawing/2014/main" id="{11E2E95F-F7FD-4D44-B2B0-0B089FD1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18180" name="Text Box 36">
            <a:extLst>
              <a:ext uri="{FF2B5EF4-FFF2-40B4-BE49-F238E27FC236}">
                <a16:creationId xmlns:a16="http://schemas.microsoft.com/office/drawing/2014/main" id="{152AA035-2E6C-D540-813A-4023188F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2165611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nimBg="1" autoUpdateAnimBg="0"/>
      <p:bldP spid="518147" grpId="0" animBg="1" autoUpdateAnimBg="0"/>
      <p:bldP spid="518149" grpId="0" animBg="1" autoUpdateAnimBg="0"/>
      <p:bldP spid="518150" grpId="0" autoUpdateAnimBg="0"/>
      <p:bldP spid="518150" grpId="1" autoUpdateAnimBg="0"/>
      <p:bldP spid="518151" grpId="0" animBg="1" autoUpdateAnimBg="0"/>
      <p:bldP spid="518152" grpId="0" animBg="1" autoUpdateAnimBg="0"/>
      <p:bldP spid="518153" grpId="0" animBg="1" autoUpdateAnimBg="0"/>
      <p:bldP spid="518154" grpId="0" animBg="1" autoUpdateAnimBg="0"/>
      <p:bldP spid="518155" grpId="0" animBg="1" autoUpdateAnimBg="0"/>
      <p:bldP spid="518156" grpId="0" animBg="1" autoUpdateAnimBg="0"/>
      <p:bldP spid="518157" grpId="0" animBg="1" autoUpdateAnimBg="0"/>
      <p:bldP spid="518158" grpId="0" animBg="1" autoUpdateAnimBg="0"/>
      <p:bldP spid="518159" grpId="0" animBg="1" autoUpdateAnimBg="0"/>
      <p:bldP spid="518160" grpId="0" animBg="1" autoUpdateAnimBg="0"/>
      <p:bldP spid="518161" grpId="0" animBg="1" autoUpdateAnimBg="0"/>
      <p:bldP spid="518162" grpId="0" animBg="1" autoUpdateAnimBg="0"/>
      <p:bldP spid="518163" grpId="0" animBg="1" autoUpdateAnimBg="0"/>
      <p:bldP spid="518164" grpId="0" animBg="1" autoUpdateAnimBg="0"/>
      <p:bldP spid="518165" grpId="0" animBg="1" autoUpdateAnimBg="0"/>
      <p:bldP spid="518166" grpId="0" animBg="1" autoUpdateAnimBg="0"/>
      <p:bldP spid="518167" grpId="0" animBg="1" autoUpdateAnimBg="0"/>
      <p:bldP spid="518168" grpId="0" animBg="1" autoUpdateAnimBg="0"/>
      <p:bldP spid="518169" grpId="0" animBg="1" autoUpdateAnimBg="0"/>
      <p:bldP spid="518170" grpId="0" animBg="1" autoUpdateAnimBg="0"/>
      <p:bldP spid="518171" grpId="0" animBg="1" autoUpdateAnimBg="0"/>
      <p:bldP spid="518172" grpId="0" animBg="1" autoUpdateAnimBg="0"/>
      <p:bldP spid="518173" grpId="0" animBg="1" autoUpdateAnimBg="0"/>
      <p:bldP spid="518174" grpId="0" animBg="1" autoUpdateAnimBg="0"/>
      <p:bldP spid="518175" grpId="0" animBg="1" autoUpdateAnimBg="0"/>
      <p:bldP spid="518176" grpId="0" animBg="1" autoUpdateAnimBg="0"/>
      <p:bldP spid="518177" grpId="0" animBg="1" autoUpdateAnimBg="0"/>
      <p:bldP spid="518178" grpId="0" animBg="1" autoUpdateAnimBg="0"/>
      <p:bldP spid="518179" grpId="0" animBg="1" autoUpdateAnimBg="0"/>
      <p:bldP spid="51818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>
            <a:extLst>
              <a:ext uri="{FF2B5EF4-FFF2-40B4-BE49-F238E27FC236}">
                <a16:creationId xmlns:a16="http://schemas.microsoft.com/office/drawing/2014/main" id="{28DCAF13-F567-9246-830E-23D801C57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15FC2B01-FA35-F845-87D4-764D6FB9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8148" name="Rectangle 4">
            <a:extLst>
              <a:ext uri="{FF2B5EF4-FFF2-40B4-BE49-F238E27FC236}">
                <a16:creationId xmlns:a16="http://schemas.microsoft.com/office/drawing/2014/main" id="{B9277F61-1157-AC42-9C67-C52DA9F96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 </a:t>
            </a:r>
          </a:p>
        </p:txBody>
      </p:sp>
      <p:sp>
        <p:nvSpPr>
          <p:cNvPr id="518149" name="Text Box 5">
            <a:extLst>
              <a:ext uri="{FF2B5EF4-FFF2-40B4-BE49-F238E27FC236}">
                <a16:creationId xmlns:a16="http://schemas.microsoft.com/office/drawing/2014/main" id="{4070F010-91D0-BD43-AB8F-ACF8F2CE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518150" name="Text Box 6">
            <a:extLst>
              <a:ext uri="{FF2B5EF4-FFF2-40B4-BE49-F238E27FC236}">
                <a16:creationId xmlns:a16="http://schemas.microsoft.com/office/drawing/2014/main" id="{A3909AAB-1FE7-F44A-9060-ED9FB755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5344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solidFill>
                  <a:schemeClr val="accent2"/>
                </a:solidFill>
              </a:rPr>
              <a:t>What is ionization?</a:t>
            </a:r>
            <a:endParaRPr lang="en-US" altLang="x-none" sz="2400" dirty="0"/>
          </a:p>
          <a:p>
            <a:pPr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 Molecules fall apart into atoms due to heat.</a:t>
            </a:r>
          </a:p>
          <a:p>
            <a:pPr>
              <a:buFontTx/>
              <a:buNone/>
              <a:defRPr/>
            </a:pPr>
            <a:r>
              <a:rPr lang="en-US" altLang="x-none" sz="2400" dirty="0"/>
              <a:t>	Glowing gas is formed.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B </a:t>
            </a:r>
            <a:r>
              <a:rPr lang="en-US" altLang="x-none" sz="2400" dirty="0"/>
              <a:t>Nuclear processes in stars produce dangerous radiation.</a:t>
            </a:r>
          </a:p>
          <a:p>
            <a:pPr marL="0" indent="0">
              <a:buFontTx/>
              <a:buNone/>
              <a:defRPr/>
            </a:pPr>
            <a:r>
              <a:rPr lang="en-US" altLang="x-none" dirty="0">
                <a:solidFill>
                  <a:srgbClr val="00CC00"/>
                </a:solidFill>
              </a:rPr>
              <a:t>C</a:t>
            </a:r>
            <a:r>
              <a:rPr lang="en-US" altLang="x-none" sz="2400" b="0" dirty="0"/>
              <a:t> </a:t>
            </a:r>
            <a:r>
              <a:rPr lang="en-US" altLang="x-none" sz="2400" dirty="0"/>
              <a:t>Atomic nuclei fall apart into neutrons and protons.</a:t>
            </a:r>
          </a:p>
          <a:p>
            <a:pPr marL="0" indent="0">
              <a:buFontTx/>
              <a:buNone/>
              <a:defRPr/>
            </a:pPr>
            <a:r>
              <a:rPr lang="en-US" altLang="x-none" sz="2400" dirty="0"/>
              <a:t>	A neutron star results.</a:t>
            </a:r>
            <a:endParaRPr lang="en-US" altLang="x-none" sz="2400" b="0" dirty="0"/>
          </a:p>
          <a:p>
            <a:pPr marL="0" indent="0">
              <a:buFontTx/>
              <a:buNone/>
              <a:defRPr/>
            </a:pPr>
            <a:r>
              <a:rPr lang="en-US" altLang="x-none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Atoms lose (some of) their electrons due to heat or UV</a:t>
            </a:r>
          </a:p>
          <a:p>
            <a:pPr marL="0" indent="0">
              <a:buFontTx/>
              <a:buNone/>
              <a:defRPr/>
            </a:pPr>
            <a:r>
              <a:rPr lang="en-US" altLang="x-none" sz="2400" dirty="0">
                <a:solidFill>
                  <a:srgbClr val="FF0000"/>
                </a:solidFill>
              </a:rPr>
              <a:t>	radiation. The substance becomes plasma.</a:t>
            </a:r>
          </a:p>
        </p:txBody>
      </p:sp>
      <p:sp>
        <p:nvSpPr>
          <p:cNvPr id="518151" name="Text Box 7">
            <a:extLst>
              <a:ext uri="{FF2B5EF4-FFF2-40B4-BE49-F238E27FC236}">
                <a16:creationId xmlns:a16="http://schemas.microsoft.com/office/drawing/2014/main" id="{864600C3-BC89-5B4C-8F09-1B69A10B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18152" name="Text Box 8">
            <a:extLst>
              <a:ext uri="{FF2B5EF4-FFF2-40B4-BE49-F238E27FC236}">
                <a16:creationId xmlns:a16="http://schemas.microsoft.com/office/drawing/2014/main" id="{E1B0E8E4-73C6-9844-8F06-509601BA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037B44A5-E193-0446-A73D-D0CF69B5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18154" name="Text Box 10">
            <a:extLst>
              <a:ext uri="{FF2B5EF4-FFF2-40B4-BE49-F238E27FC236}">
                <a16:creationId xmlns:a16="http://schemas.microsoft.com/office/drawing/2014/main" id="{1226E7EC-06D0-9048-9978-745796EA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18155" name="Text Box 11">
            <a:extLst>
              <a:ext uri="{FF2B5EF4-FFF2-40B4-BE49-F238E27FC236}">
                <a16:creationId xmlns:a16="http://schemas.microsoft.com/office/drawing/2014/main" id="{9AA45469-A5BB-FC43-8C05-02A52F27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8156" name="Text Box 12">
            <a:extLst>
              <a:ext uri="{FF2B5EF4-FFF2-40B4-BE49-F238E27FC236}">
                <a16:creationId xmlns:a16="http://schemas.microsoft.com/office/drawing/2014/main" id="{B5D2A556-C988-E44E-803F-D2318A83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18157" name="Text Box 13">
            <a:extLst>
              <a:ext uri="{FF2B5EF4-FFF2-40B4-BE49-F238E27FC236}">
                <a16:creationId xmlns:a16="http://schemas.microsoft.com/office/drawing/2014/main" id="{55764B06-C8A3-314E-B645-35069CA6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67219C32-E3E2-7044-A4E8-D399F663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9564F6AA-48CB-C946-A995-1CFEB95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18160" name="Text Box 16">
            <a:extLst>
              <a:ext uri="{FF2B5EF4-FFF2-40B4-BE49-F238E27FC236}">
                <a16:creationId xmlns:a16="http://schemas.microsoft.com/office/drawing/2014/main" id="{8E3FA513-ADBB-734A-BD50-4575AA28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8161" name="Text Box 17">
            <a:extLst>
              <a:ext uri="{FF2B5EF4-FFF2-40B4-BE49-F238E27FC236}">
                <a16:creationId xmlns:a16="http://schemas.microsoft.com/office/drawing/2014/main" id="{78FFA3F9-D9CF-4949-91ED-A136894B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8162" name="Text Box 18">
            <a:extLst>
              <a:ext uri="{FF2B5EF4-FFF2-40B4-BE49-F238E27FC236}">
                <a16:creationId xmlns:a16="http://schemas.microsoft.com/office/drawing/2014/main" id="{6B8A1518-CEE3-A947-9573-6285ABB5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18163" name="Text Box 19">
            <a:extLst>
              <a:ext uri="{FF2B5EF4-FFF2-40B4-BE49-F238E27FC236}">
                <a16:creationId xmlns:a16="http://schemas.microsoft.com/office/drawing/2014/main" id="{CD6D1A40-41CE-9C4F-8E6E-B8A4C927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7A5FE229-BD6E-2245-A3FC-3962596B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8165" name="Text Box 21">
            <a:extLst>
              <a:ext uri="{FF2B5EF4-FFF2-40B4-BE49-F238E27FC236}">
                <a16:creationId xmlns:a16="http://schemas.microsoft.com/office/drawing/2014/main" id="{794549ED-F9ED-C740-B568-880F2CA0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18166" name="Text Box 22">
            <a:extLst>
              <a:ext uri="{FF2B5EF4-FFF2-40B4-BE49-F238E27FC236}">
                <a16:creationId xmlns:a16="http://schemas.microsoft.com/office/drawing/2014/main" id="{E37F0816-9910-3C43-BE91-F72746DA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18167" name="Text Box 23">
            <a:extLst>
              <a:ext uri="{FF2B5EF4-FFF2-40B4-BE49-F238E27FC236}">
                <a16:creationId xmlns:a16="http://schemas.microsoft.com/office/drawing/2014/main" id="{2B432510-DBDB-C946-A845-FF2B207B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8168" name="Text Box 24">
            <a:extLst>
              <a:ext uri="{FF2B5EF4-FFF2-40B4-BE49-F238E27FC236}">
                <a16:creationId xmlns:a16="http://schemas.microsoft.com/office/drawing/2014/main" id="{C74579BA-7CD4-C04F-96F3-F61A84D3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18169" name="Text Box 25">
            <a:extLst>
              <a:ext uri="{FF2B5EF4-FFF2-40B4-BE49-F238E27FC236}">
                <a16:creationId xmlns:a16="http://schemas.microsoft.com/office/drawing/2014/main" id="{BE613381-1793-B84F-BA8E-CBD112B1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8170" name="Text Box 26">
            <a:extLst>
              <a:ext uri="{FF2B5EF4-FFF2-40B4-BE49-F238E27FC236}">
                <a16:creationId xmlns:a16="http://schemas.microsoft.com/office/drawing/2014/main" id="{BD4D96B5-535C-5843-BB71-28D04DAB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70474C06-B08E-CF41-9629-57CF3FFD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18172" name="Text Box 28">
            <a:extLst>
              <a:ext uri="{FF2B5EF4-FFF2-40B4-BE49-F238E27FC236}">
                <a16:creationId xmlns:a16="http://schemas.microsoft.com/office/drawing/2014/main" id="{2E45B872-3794-5546-AAE2-4937D835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9956169E-002E-A44E-8B70-ABA2D5A4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18174" name="Text Box 30">
            <a:extLst>
              <a:ext uri="{FF2B5EF4-FFF2-40B4-BE49-F238E27FC236}">
                <a16:creationId xmlns:a16="http://schemas.microsoft.com/office/drawing/2014/main" id="{81D3D012-F845-1242-BFA0-2D3AD3F9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18175" name="Text Box 31">
            <a:extLst>
              <a:ext uri="{FF2B5EF4-FFF2-40B4-BE49-F238E27FC236}">
                <a16:creationId xmlns:a16="http://schemas.microsoft.com/office/drawing/2014/main" id="{22C76C57-9E08-3C48-A236-9FC825F0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7C62CCAA-EA62-7543-BC4F-042FA580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18177" name="Text Box 33">
            <a:extLst>
              <a:ext uri="{FF2B5EF4-FFF2-40B4-BE49-F238E27FC236}">
                <a16:creationId xmlns:a16="http://schemas.microsoft.com/office/drawing/2014/main" id="{D06DE2EC-506D-8644-A1A0-70B278E5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18178" name="Text Box 34">
            <a:extLst>
              <a:ext uri="{FF2B5EF4-FFF2-40B4-BE49-F238E27FC236}">
                <a16:creationId xmlns:a16="http://schemas.microsoft.com/office/drawing/2014/main" id="{8FA429DC-71E6-3147-8477-2C1E0876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18179" name="Text Box 35">
            <a:extLst>
              <a:ext uri="{FF2B5EF4-FFF2-40B4-BE49-F238E27FC236}">
                <a16:creationId xmlns:a16="http://schemas.microsoft.com/office/drawing/2014/main" id="{CB4B75EB-F7FD-9640-8434-C4E7A47DD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53958392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nimBg="1" autoUpdateAnimBg="0"/>
      <p:bldP spid="518147" grpId="0" animBg="1" autoUpdateAnimBg="0"/>
      <p:bldP spid="518149" grpId="0" animBg="1" autoUpdateAnimBg="0"/>
      <p:bldP spid="518150" grpId="0" autoUpdateAnimBg="0"/>
      <p:bldP spid="518150" grpId="1" autoUpdateAnimBg="0"/>
      <p:bldP spid="518151" grpId="0" animBg="1" autoUpdateAnimBg="0"/>
      <p:bldP spid="518152" grpId="0" animBg="1" autoUpdateAnimBg="0"/>
      <p:bldP spid="518153" grpId="0" animBg="1" autoUpdateAnimBg="0"/>
      <p:bldP spid="518154" grpId="0" animBg="1" autoUpdateAnimBg="0"/>
      <p:bldP spid="518155" grpId="0" animBg="1" autoUpdateAnimBg="0"/>
      <p:bldP spid="518156" grpId="0" animBg="1" autoUpdateAnimBg="0"/>
      <p:bldP spid="518157" grpId="0" animBg="1" autoUpdateAnimBg="0"/>
      <p:bldP spid="518158" grpId="0" animBg="1" autoUpdateAnimBg="0"/>
      <p:bldP spid="518159" grpId="0" animBg="1" autoUpdateAnimBg="0"/>
      <p:bldP spid="518160" grpId="0" animBg="1" autoUpdateAnimBg="0"/>
      <p:bldP spid="518161" grpId="0" animBg="1" autoUpdateAnimBg="0"/>
      <p:bldP spid="518162" grpId="0" animBg="1" autoUpdateAnimBg="0"/>
      <p:bldP spid="518163" grpId="0" animBg="1" autoUpdateAnimBg="0"/>
      <p:bldP spid="518164" grpId="0" animBg="1" autoUpdateAnimBg="0"/>
      <p:bldP spid="518165" grpId="0" animBg="1" autoUpdateAnimBg="0"/>
      <p:bldP spid="518166" grpId="0" animBg="1" autoUpdateAnimBg="0"/>
      <p:bldP spid="518167" grpId="0" animBg="1" autoUpdateAnimBg="0"/>
      <p:bldP spid="518168" grpId="0" animBg="1" autoUpdateAnimBg="0"/>
      <p:bldP spid="518169" grpId="0" animBg="1" autoUpdateAnimBg="0"/>
      <p:bldP spid="518170" grpId="0" animBg="1" autoUpdateAnimBg="0"/>
      <p:bldP spid="518171" grpId="0" animBg="1" autoUpdateAnimBg="0"/>
      <p:bldP spid="518172" grpId="0" animBg="1" autoUpdateAnimBg="0"/>
      <p:bldP spid="518173" grpId="0" animBg="1" autoUpdateAnimBg="0"/>
      <p:bldP spid="518174" grpId="0" animBg="1" autoUpdateAnimBg="0"/>
      <p:bldP spid="518175" grpId="0" animBg="1" autoUpdateAnimBg="0"/>
      <p:bldP spid="518176" grpId="0" animBg="1" autoUpdateAnimBg="0"/>
      <p:bldP spid="518177" grpId="0" animBg="1" autoUpdateAnimBg="0"/>
      <p:bldP spid="518178" grpId="0" animBg="1" autoUpdateAnimBg="0"/>
      <p:bldP spid="51817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:a16="http://schemas.microsoft.com/office/drawing/2014/main" id="{A429C11A-8A20-3541-93DC-4437AC2E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2971800" cy="5334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cs typeface="+mj-cs"/>
              </a:rPr>
              <a:t>Cosmic rays</a:t>
            </a:r>
          </a:p>
        </p:txBody>
      </p:sp>
      <p:pic>
        <p:nvPicPr>
          <p:cNvPr id="33795" name="Picture 5" descr="CosmicRayShower">
            <a:extLst>
              <a:ext uri="{FF2B5EF4-FFF2-40B4-BE49-F238E27FC236}">
                <a16:creationId xmlns:a16="http://schemas.microsoft.com/office/drawing/2014/main" id="{53F1EE34-EFBA-1F45-8CED-98B5CA7D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515938"/>
            <a:ext cx="4232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SolarWind-0">
            <a:extLst>
              <a:ext uri="{FF2B5EF4-FFF2-40B4-BE49-F238E27FC236}">
                <a16:creationId xmlns:a16="http://schemas.microsoft.com/office/drawing/2014/main" id="{5741E8EF-5786-7F4F-9689-ED323B7C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48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71729CE0-807D-3D4B-BE76-1EDD2025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The Solar Wind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C4EF0632-A333-F941-9C30-0FE65A9A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962400"/>
            <a:ext cx="30861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protons, electrons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Earth</a:t>
            </a:r>
            <a:r>
              <a:rPr lang="ja-JP" altLang="en-US" sz="1800" i="1">
                <a:solidFill>
                  <a:srgbClr val="FFC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i="1">
                <a:solidFill>
                  <a:srgbClr val="FFC000"/>
                </a:solidFill>
              </a:rPr>
              <a:t>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atmosphere and magnetic field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absorb them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(dangerous for astronauts)</a:t>
            </a:r>
          </a:p>
        </p:txBody>
      </p:sp>
      <p:sp>
        <p:nvSpPr>
          <p:cNvPr id="33799" name="Text Box 9">
            <a:extLst>
              <a:ext uri="{FF2B5EF4-FFF2-40B4-BE49-F238E27FC236}">
                <a16:creationId xmlns:a16="http://schemas.microsoft.com/office/drawing/2014/main" id="{FCCC86AF-83FB-E849-981D-4F8E9F6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11738"/>
            <a:ext cx="36258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very energetic protons &amp; nuclei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Break up into showers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of many less energetic particles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C000"/>
                </a:solidFill>
              </a:rPr>
              <a:t>in the atmosphere.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 (always present: causes mutations)</a:t>
            </a:r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70C9476E-0C5C-A647-B024-7E8A7135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0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From Deep Space </a:t>
            </a:r>
            <a:r>
              <a:rPr lang="en-US" altLang="en-US" sz="1800">
                <a:solidFill>
                  <a:srgbClr val="66FFFF"/>
                </a:solidFill>
              </a:rPr>
              <a:t>(??)</a:t>
            </a:r>
          </a:p>
        </p:txBody>
      </p:sp>
    </p:spTree>
    <p:extLst>
      <p:ext uri="{BB962C8B-B14F-4D97-AF65-F5344CB8AC3E}">
        <p14:creationId xmlns:p14="http://schemas.microsoft.com/office/powerpoint/2010/main" val="68705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>
            <a:extLst>
              <a:ext uri="{FF2B5EF4-FFF2-40B4-BE49-F238E27FC236}">
                <a16:creationId xmlns:a16="http://schemas.microsoft.com/office/drawing/2014/main" id="{B7904F40-6663-EA40-B1DF-78B3F209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1DF60667-9CE9-A845-A3EA-0E61FE5B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34532" name="Rectangle 4">
            <a:extLst>
              <a:ext uri="{FF2B5EF4-FFF2-40B4-BE49-F238E27FC236}">
                <a16:creationId xmlns:a16="http://schemas.microsoft.com/office/drawing/2014/main" id="{50EF6D17-D311-4749-ACD6-075356F5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 </a:t>
            </a:r>
          </a:p>
        </p:txBody>
      </p:sp>
      <p:sp>
        <p:nvSpPr>
          <p:cNvPr id="534533" name="Text Box 5">
            <a:extLst>
              <a:ext uri="{FF2B5EF4-FFF2-40B4-BE49-F238E27FC236}">
                <a16:creationId xmlns:a16="http://schemas.microsoft.com/office/drawing/2014/main" id="{FCA586C6-0758-3C48-A419-A5AD48767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34534" name="Text Box 6">
            <a:extLst>
              <a:ext uri="{FF2B5EF4-FFF2-40B4-BE49-F238E27FC236}">
                <a16:creationId xmlns:a16="http://schemas.microsoft.com/office/drawing/2014/main" id="{452D7074-943D-1141-8837-863BC833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34535" name="Text Box 7">
            <a:extLst>
              <a:ext uri="{FF2B5EF4-FFF2-40B4-BE49-F238E27FC236}">
                <a16:creationId xmlns:a16="http://schemas.microsoft.com/office/drawing/2014/main" id="{2BEC7F13-E146-9D44-8957-071F4CF5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34536" name="Text Box 8">
            <a:extLst>
              <a:ext uri="{FF2B5EF4-FFF2-40B4-BE49-F238E27FC236}">
                <a16:creationId xmlns:a16="http://schemas.microsoft.com/office/drawing/2014/main" id="{B383423F-68F1-9942-A883-70FF0C7A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34537" name="Text Box 9">
            <a:extLst>
              <a:ext uri="{FF2B5EF4-FFF2-40B4-BE49-F238E27FC236}">
                <a16:creationId xmlns:a16="http://schemas.microsoft.com/office/drawing/2014/main" id="{7A8FDDF6-E4AB-154C-9620-F8A2A385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34538" name="Text Box 10">
            <a:extLst>
              <a:ext uri="{FF2B5EF4-FFF2-40B4-BE49-F238E27FC236}">
                <a16:creationId xmlns:a16="http://schemas.microsoft.com/office/drawing/2014/main" id="{82F90690-2B34-484C-A04F-7458D2E6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4539" name="Text Box 11">
            <a:extLst>
              <a:ext uri="{FF2B5EF4-FFF2-40B4-BE49-F238E27FC236}">
                <a16:creationId xmlns:a16="http://schemas.microsoft.com/office/drawing/2014/main" id="{AC16C30A-1F48-EB48-B3D9-4480869C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34540" name="Text Box 12">
            <a:extLst>
              <a:ext uri="{FF2B5EF4-FFF2-40B4-BE49-F238E27FC236}">
                <a16:creationId xmlns:a16="http://schemas.microsoft.com/office/drawing/2014/main" id="{F58FDE93-1C4A-4948-BA65-836B846D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4541" name="Text Box 13">
            <a:extLst>
              <a:ext uri="{FF2B5EF4-FFF2-40B4-BE49-F238E27FC236}">
                <a16:creationId xmlns:a16="http://schemas.microsoft.com/office/drawing/2014/main" id="{A5D222E6-839F-1640-80A2-A5A78071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34542" name="Text Box 14">
            <a:extLst>
              <a:ext uri="{FF2B5EF4-FFF2-40B4-BE49-F238E27FC236}">
                <a16:creationId xmlns:a16="http://schemas.microsoft.com/office/drawing/2014/main" id="{DA53E34C-CF23-5645-B5B5-A4BFC4DF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34543" name="Text Box 15">
            <a:extLst>
              <a:ext uri="{FF2B5EF4-FFF2-40B4-BE49-F238E27FC236}">
                <a16:creationId xmlns:a16="http://schemas.microsoft.com/office/drawing/2014/main" id="{E5EB2CFD-1DE7-FA40-B84D-2949487D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4544" name="Text Box 16">
            <a:extLst>
              <a:ext uri="{FF2B5EF4-FFF2-40B4-BE49-F238E27FC236}">
                <a16:creationId xmlns:a16="http://schemas.microsoft.com/office/drawing/2014/main" id="{D2F0B268-B95D-224E-93D5-C22042C8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4545" name="Text Box 17">
            <a:extLst>
              <a:ext uri="{FF2B5EF4-FFF2-40B4-BE49-F238E27FC236}">
                <a16:creationId xmlns:a16="http://schemas.microsoft.com/office/drawing/2014/main" id="{F0C3FEF0-3F51-504C-A324-3145A6BB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34546" name="Text Box 18">
            <a:extLst>
              <a:ext uri="{FF2B5EF4-FFF2-40B4-BE49-F238E27FC236}">
                <a16:creationId xmlns:a16="http://schemas.microsoft.com/office/drawing/2014/main" id="{336605DD-708D-7147-BBD7-0DAF465F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4547" name="Text Box 19">
            <a:extLst>
              <a:ext uri="{FF2B5EF4-FFF2-40B4-BE49-F238E27FC236}">
                <a16:creationId xmlns:a16="http://schemas.microsoft.com/office/drawing/2014/main" id="{A1908077-F385-8A42-A16F-11902D43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34548" name="Text Box 20">
            <a:extLst>
              <a:ext uri="{FF2B5EF4-FFF2-40B4-BE49-F238E27FC236}">
                <a16:creationId xmlns:a16="http://schemas.microsoft.com/office/drawing/2014/main" id="{77BDDDB8-7CAB-5744-AB8F-F5CC12EF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34549" name="Text Box 21">
            <a:extLst>
              <a:ext uri="{FF2B5EF4-FFF2-40B4-BE49-F238E27FC236}">
                <a16:creationId xmlns:a16="http://schemas.microsoft.com/office/drawing/2014/main" id="{E1F4BF89-DD98-7F48-8459-706B21643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34550" name="Text Box 22">
            <a:extLst>
              <a:ext uri="{FF2B5EF4-FFF2-40B4-BE49-F238E27FC236}">
                <a16:creationId xmlns:a16="http://schemas.microsoft.com/office/drawing/2014/main" id="{85BAB19F-ED11-E84B-A2C6-12FFF779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34551" name="Text Box 23">
            <a:extLst>
              <a:ext uri="{FF2B5EF4-FFF2-40B4-BE49-F238E27FC236}">
                <a16:creationId xmlns:a16="http://schemas.microsoft.com/office/drawing/2014/main" id="{59874752-116D-F74F-9CAE-0393B2689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34552" name="Text Box 24">
            <a:extLst>
              <a:ext uri="{FF2B5EF4-FFF2-40B4-BE49-F238E27FC236}">
                <a16:creationId xmlns:a16="http://schemas.microsoft.com/office/drawing/2014/main" id="{5ADC7C7A-0FDC-3349-8076-B09F9D86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34553" name="Text Box 25">
            <a:extLst>
              <a:ext uri="{FF2B5EF4-FFF2-40B4-BE49-F238E27FC236}">
                <a16:creationId xmlns:a16="http://schemas.microsoft.com/office/drawing/2014/main" id="{838E958F-A06B-2348-9571-51F23205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34554" name="Text Box 26">
            <a:extLst>
              <a:ext uri="{FF2B5EF4-FFF2-40B4-BE49-F238E27FC236}">
                <a16:creationId xmlns:a16="http://schemas.microsoft.com/office/drawing/2014/main" id="{3576A660-AD33-744D-816A-E2272214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34555" name="Text Box 27">
            <a:extLst>
              <a:ext uri="{FF2B5EF4-FFF2-40B4-BE49-F238E27FC236}">
                <a16:creationId xmlns:a16="http://schemas.microsoft.com/office/drawing/2014/main" id="{1782613E-4574-D342-9C2A-84023537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34556" name="Text Box 28">
            <a:extLst>
              <a:ext uri="{FF2B5EF4-FFF2-40B4-BE49-F238E27FC236}">
                <a16:creationId xmlns:a16="http://schemas.microsoft.com/office/drawing/2014/main" id="{F0E94FA2-762B-AA4D-BF36-DC0D542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34557" name="Text Box 29">
            <a:extLst>
              <a:ext uri="{FF2B5EF4-FFF2-40B4-BE49-F238E27FC236}">
                <a16:creationId xmlns:a16="http://schemas.microsoft.com/office/drawing/2014/main" id="{6B9A15CB-9283-344F-A5C6-368677C9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34559" name="Text Box 31">
            <a:extLst>
              <a:ext uri="{FF2B5EF4-FFF2-40B4-BE49-F238E27FC236}">
                <a16:creationId xmlns:a16="http://schemas.microsoft.com/office/drawing/2014/main" id="{9AB36D7F-66BB-334E-8840-39A2868F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731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causes a noticeable amount of radiation, present on Earth?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The Solar Wind.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</a:rPr>
              <a:t>Deep Space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</a:rPr>
              <a:t> cosmic rays.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chemeClr val="accent2"/>
                </a:solidFill>
              </a:rPr>
              <a:t>Radiation from nuclear reactors.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r>
              <a:rPr lang="en-US" altLang="en-US" sz="2400" dirty="0">
                <a:solidFill>
                  <a:srgbClr val="FF0000"/>
                </a:solidFill>
              </a:rPr>
              <a:t>Radiation from naturally occurring decays.</a:t>
            </a:r>
          </a:p>
          <a:p>
            <a:pPr>
              <a:spcBef>
                <a:spcPct val="0"/>
              </a:spcBef>
              <a:buFontTx/>
              <a:buAutoNum type="romanUcPeriod"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 </a:t>
            </a:r>
            <a:r>
              <a:rPr lang="en-US" altLang="en-US" sz="2400" dirty="0"/>
              <a:t>I and III.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II and 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I, II and III.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None of the above.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All of the above.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F63D7-AE3C-2447-81AD-57C5BD328EF0}"/>
              </a:ext>
            </a:extLst>
          </p:cNvPr>
          <p:cNvSpPr txBox="1"/>
          <p:nvPr/>
        </p:nvSpPr>
        <p:spPr>
          <a:xfrm>
            <a:off x="98313" y="10031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/>
              <a:t>(45)</a:t>
            </a:r>
          </a:p>
        </p:txBody>
      </p:sp>
    </p:spTree>
    <p:extLst>
      <p:ext uri="{BB962C8B-B14F-4D97-AF65-F5344CB8AC3E}">
        <p14:creationId xmlns:p14="http://schemas.microsoft.com/office/powerpoint/2010/main" val="30253288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/>
      <p:bldP spid="534531" grpId="0" animBg="1"/>
      <p:bldP spid="534533" grpId="0" animBg="1"/>
      <p:bldP spid="534534" grpId="0" animBg="1"/>
      <p:bldP spid="534535" grpId="0" animBg="1"/>
      <p:bldP spid="534536" grpId="0" animBg="1"/>
      <p:bldP spid="534537" grpId="0" animBg="1"/>
      <p:bldP spid="534538" grpId="0" animBg="1"/>
      <p:bldP spid="534539" grpId="0" animBg="1"/>
      <p:bldP spid="534540" grpId="0" animBg="1"/>
      <p:bldP spid="534541" grpId="0" animBg="1"/>
      <p:bldP spid="534542" grpId="0" animBg="1"/>
      <p:bldP spid="534543" grpId="0" animBg="1"/>
      <p:bldP spid="534544" grpId="0" animBg="1"/>
      <p:bldP spid="534545" grpId="0" animBg="1"/>
      <p:bldP spid="534546" grpId="0" animBg="1"/>
      <p:bldP spid="534547" grpId="0" animBg="1"/>
      <p:bldP spid="534548" grpId="0" animBg="1"/>
      <p:bldP spid="534549" grpId="0" animBg="1"/>
      <p:bldP spid="534550" grpId="0" animBg="1"/>
      <p:bldP spid="534551" grpId="0" animBg="1"/>
      <p:bldP spid="534552" grpId="0" animBg="1"/>
      <p:bldP spid="534553" grpId="0" animBg="1"/>
      <p:bldP spid="534554" grpId="0" animBg="1"/>
      <p:bldP spid="534555" grpId="0" animBg="1"/>
      <p:bldP spid="534556" grpId="0" animBg="1"/>
      <p:bldP spid="534557" grpId="0" animBg="1"/>
      <p:bldP spid="534559" grpId="0"/>
      <p:bldP spid="5345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9945FBF8-1691-604C-A7DB-698359C2F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410200" cy="6858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electromagnetic spectrum</a:t>
            </a:r>
            <a:endParaRPr lang="en-US">
              <a:cs typeface="+mj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AB5C8D6-CC03-C141-A70F-41E8CBB7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Light has a wavelength:</a:t>
            </a:r>
            <a:endParaRPr lang="en-US" altLang="en-US" sz="2400" b="0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03DB8C0E-AD3C-F644-8029-6D87CCC8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2971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9" name="AutoShape 5">
            <a:extLst>
              <a:ext uri="{FF2B5EF4-FFF2-40B4-BE49-F238E27FC236}">
                <a16:creationId xmlns:a16="http://schemas.microsoft.com/office/drawing/2014/main" id="{11F5D8AC-A391-C941-BAB1-09E3E6B6C1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1428750"/>
            <a:ext cx="990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 Box 6">
            <a:extLst>
              <a:ext uri="{FF2B5EF4-FFF2-40B4-BE49-F238E27FC236}">
                <a16:creationId xmlns:a16="http://schemas.microsoft.com/office/drawing/2014/main" id="{FF07ABD8-8750-4F49-A5A5-7F4EB8C0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99853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2400" b="0">
                <a:latin typeface="Symbol" pitchFamily="2" charset="2"/>
              </a:rPr>
              <a:t>l</a:t>
            </a:r>
            <a:endParaRPr lang="en-US" altLang="en-US" sz="2400" b="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F61AB0F4-CC5E-A849-B27F-95D0D25D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438400"/>
            <a:ext cx="448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Wavelength of light means color: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id="{7B7DC864-4D88-DD43-8531-6090BF86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59113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1">
            <a:extLst>
              <a:ext uri="{FF2B5EF4-FFF2-40B4-BE49-F238E27FC236}">
                <a16:creationId xmlns:a16="http://schemas.microsoft.com/office/drawing/2014/main" id="{34E0306F-8B74-CD40-A319-8833BE90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3609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• </a:t>
            </a:r>
            <a:r>
              <a:rPr lang="en-US" altLang="en-US" sz="2400">
                <a:solidFill>
                  <a:schemeClr val="accent2"/>
                </a:solidFill>
              </a:rPr>
              <a:t>Blue</a:t>
            </a:r>
            <a:r>
              <a:rPr lang="en-US" altLang="en-US" sz="2400" b="0"/>
              <a:t> has short wavelength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• </a:t>
            </a:r>
            <a:r>
              <a:rPr lang="en-US" altLang="en-US" sz="2400" b="0">
                <a:solidFill>
                  <a:srgbClr val="FF0000"/>
                </a:solidFill>
              </a:rPr>
              <a:t>Red</a:t>
            </a:r>
            <a:r>
              <a:rPr lang="en-US" altLang="en-US" sz="2400" b="0"/>
              <a:t> has long wavelength</a:t>
            </a:r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DDC58F71-7E58-9244-886A-B2DFE014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CC00"/>
                </a:solidFill>
              </a:rPr>
              <a:t>What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CC00"/>
                </a:solidFill>
              </a:rPr>
              <a:t>beyond blue?</a:t>
            </a:r>
            <a:endParaRPr lang="en-US" altLang="en-US" sz="2400" b="0"/>
          </a:p>
        </p:txBody>
      </p:sp>
      <p:sp>
        <p:nvSpPr>
          <p:cNvPr id="31755" name="Text Box 13">
            <a:extLst>
              <a:ext uri="{FF2B5EF4-FFF2-40B4-BE49-F238E27FC236}">
                <a16:creationId xmlns:a16="http://schemas.microsoft.com/office/drawing/2014/main" id="{2224C387-AD5D-7B47-BAEC-3642230A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91200"/>
            <a:ext cx="5840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Bluer than blue</a:t>
            </a:r>
            <a:r>
              <a:rPr lang="en-US" altLang="en-US" sz="1800" b="0"/>
              <a:t> is </a:t>
            </a:r>
            <a:r>
              <a:rPr lang="en-US" altLang="en-US" sz="1800"/>
              <a:t>UV</a:t>
            </a:r>
            <a:r>
              <a:rPr lang="en-US" altLang="en-US" sz="1800" b="0"/>
              <a:t> (ultraviolet) - even </a:t>
            </a:r>
            <a:r>
              <a:rPr lang="en-US" altLang="en-US" sz="1800">
                <a:solidFill>
                  <a:schemeClr val="accent2"/>
                </a:solidFill>
              </a:rPr>
              <a:t>shorter</a:t>
            </a:r>
            <a:r>
              <a:rPr lang="en-US" altLang="en-US" sz="1800" b="0"/>
              <a:t> wavelength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Redder than red</a:t>
            </a:r>
            <a:r>
              <a:rPr lang="en-US" altLang="en-US" sz="1800" b="0"/>
              <a:t> is </a:t>
            </a:r>
            <a:r>
              <a:rPr lang="en-US" altLang="en-US" sz="1800"/>
              <a:t>IR</a:t>
            </a:r>
            <a:r>
              <a:rPr lang="en-US" altLang="en-US" sz="1800" b="0"/>
              <a:t> (infrared) - even </a:t>
            </a:r>
            <a:r>
              <a:rPr lang="en-US" altLang="en-US" sz="1800">
                <a:solidFill>
                  <a:srgbClr val="FF0000"/>
                </a:solidFill>
              </a:rPr>
              <a:t>longer</a:t>
            </a:r>
            <a:r>
              <a:rPr lang="en-US" altLang="en-US" sz="1800" b="0"/>
              <a:t> wavelength</a:t>
            </a:r>
            <a:endParaRPr lang="en-US" altLang="en-US" sz="2400" b="0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00E9EFAC-B155-2B4A-BAAC-CB1AF4C4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5026025"/>
            <a:ext cx="226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These are colors of light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invisible to the eye.</a:t>
            </a:r>
            <a:endParaRPr lang="en-US" altLang="en-US" sz="1600" b="0"/>
          </a:p>
        </p:txBody>
      </p:sp>
      <p:sp>
        <p:nvSpPr>
          <p:cNvPr id="31757" name="AutoShape 15">
            <a:extLst>
              <a:ext uri="{FF2B5EF4-FFF2-40B4-BE49-F238E27FC236}">
                <a16:creationId xmlns:a16="http://schemas.microsoft.com/office/drawing/2014/main" id="{42B3800C-A4CF-254D-A737-D2373F84F6F6}"/>
              </a:ext>
            </a:extLst>
          </p:cNvPr>
          <p:cNvSpPr>
            <a:spLocks/>
          </p:cNvSpPr>
          <p:nvPr/>
        </p:nvSpPr>
        <p:spPr bwMode="auto">
          <a:xfrm>
            <a:off x="2895600" y="5791200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8" name="AutoShape 16">
            <a:extLst>
              <a:ext uri="{FF2B5EF4-FFF2-40B4-BE49-F238E27FC236}">
                <a16:creationId xmlns:a16="http://schemas.microsoft.com/office/drawing/2014/main" id="{C111D8BB-EB23-C444-9404-E484524501BF}"/>
              </a:ext>
            </a:extLst>
          </p:cNvPr>
          <p:cNvCxnSpPr>
            <a:cxnSpLocks noChangeShapeType="1"/>
            <a:stCxn id="31756" idx="1"/>
          </p:cNvCxnSpPr>
          <p:nvPr/>
        </p:nvCxnSpPr>
        <p:spPr bwMode="auto">
          <a:xfrm rot="10800000" flipV="1">
            <a:off x="4713288" y="5316538"/>
            <a:ext cx="422275" cy="481012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9" name="TextBox 1">
            <a:extLst>
              <a:ext uri="{FF2B5EF4-FFF2-40B4-BE49-F238E27FC236}">
                <a16:creationId xmlns:a16="http://schemas.microsoft.com/office/drawing/2014/main" id="{A59E0E12-B289-C54B-8181-E62B7D29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400 nm</a:t>
            </a:r>
          </a:p>
        </p:txBody>
      </p:sp>
      <p:sp>
        <p:nvSpPr>
          <p:cNvPr id="31760" name="TextBox 15">
            <a:extLst>
              <a:ext uri="{FF2B5EF4-FFF2-40B4-BE49-F238E27FC236}">
                <a16:creationId xmlns:a16="http://schemas.microsoft.com/office/drawing/2014/main" id="{10F6AE54-DC68-DB44-9382-384711155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600 nm</a:t>
            </a:r>
          </a:p>
        </p:txBody>
      </p:sp>
      <p:sp>
        <p:nvSpPr>
          <p:cNvPr id="31761" name="TextBox 16">
            <a:extLst>
              <a:ext uri="{FF2B5EF4-FFF2-40B4-BE49-F238E27FC236}">
                <a16:creationId xmlns:a16="http://schemas.microsoft.com/office/drawing/2014/main" id="{1228A41B-2892-1547-A0F1-E870AD8A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500 nm</a:t>
            </a:r>
          </a:p>
        </p:txBody>
      </p:sp>
      <p:sp>
        <p:nvSpPr>
          <p:cNvPr id="31762" name="TextBox 17">
            <a:extLst>
              <a:ext uri="{FF2B5EF4-FFF2-40B4-BE49-F238E27FC236}">
                <a16:creationId xmlns:a16="http://schemas.microsoft.com/office/drawing/2014/main" id="{C9927746-029F-0B4C-B2EA-6BAB156E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4162425"/>
            <a:ext cx="960437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700 nm</a:t>
            </a:r>
          </a:p>
        </p:txBody>
      </p:sp>
      <p:sp>
        <p:nvSpPr>
          <p:cNvPr id="31763" name="TextBox 18">
            <a:extLst>
              <a:ext uri="{FF2B5EF4-FFF2-40B4-BE49-F238E27FC236}">
                <a16:creationId xmlns:a16="http://schemas.microsoft.com/office/drawing/2014/main" id="{88A59190-964F-AD4F-9C16-EFABEC62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157538"/>
            <a:ext cx="555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UV</a:t>
            </a:r>
          </a:p>
        </p:txBody>
      </p:sp>
      <p:sp>
        <p:nvSpPr>
          <p:cNvPr id="31764" name="TextBox 19">
            <a:extLst>
              <a:ext uri="{FF2B5EF4-FFF2-40B4-BE49-F238E27FC236}">
                <a16:creationId xmlns:a16="http://schemas.microsoft.com/office/drawing/2014/main" id="{E5B4B089-00BB-324F-8F0A-F3736702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32138"/>
            <a:ext cx="441325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3F42804F-8BCB-6D40-B5BE-EA1A537D3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01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cs typeface="+mj-cs"/>
              </a:rPr>
              <a:t>The full spectrum</a:t>
            </a:r>
            <a:endParaRPr lang="en-US" sz="3200">
              <a:cs typeface="+mj-cs"/>
            </a:endParaRP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3DD4FEF2-8432-CE4A-8FF1-7113869E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5400"/>
            <a:ext cx="6100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And what is beyond those wavelengths?</a:t>
            </a:r>
          </a:p>
          <a:p>
            <a:pPr>
              <a:defRPr/>
            </a:pPr>
            <a:endParaRPr lang="en-US" sz="2800" i="1">
              <a:solidFill>
                <a:srgbClr val="00CC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i="1">
                <a:ea typeface="ＭＳ Ｐゴシック" charset="0"/>
              </a:rPr>
              <a:t>       (A prism breaks up white light into colors.)</a:t>
            </a:r>
            <a:endParaRPr lang="en-US">
              <a:ea typeface="ＭＳ Ｐゴシック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6A9837A2-6A4A-054A-9149-5BD1A41D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1763"/>
            <a:ext cx="6400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5D9AED-B013-E745-B921-941E0085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273800"/>
            <a:ext cx="8042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They all move with the same speed c = 300,000 km/s</a:t>
            </a:r>
          </a:p>
        </p:txBody>
      </p:sp>
      <p:sp>
        <p:nvSpPr>
          <p:cNvPr id="33798" name="Rectangle 18">
            <a:extLst>
              <a:ext uri="{FF2B5EF4-FFF2-40B4-BE49-F238E27FC236}">
                <a16:creationId xmlns:a16="http://schemas.microsoft.com/office/drawing/2014/main" id="{2531ADC5-B81C-5441-AE69-C0E179F3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68763"/>
            <a:ext cx="64770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Text Box 17">
            <a:extLst>
              <a:ext uri="{FF2B5EF4-FFF2-40B4-BE49-F238E27FC236}">
                <a16:creationId xmlns:a16="http://schemas.microsoft.com/office/drawing/2014/main" id="{F87E1079-0214-7346-9DEA-4754F10F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68763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Radio    |  Infrared   |   Visible     | Ultraviolet  X-ray|   </a:t>
            </a:r>
            <a:r>
              <a:rPr lang="en-US" altLang="en-US" sz="1400">
                <a:latin typeface="Symbol" pitchFamily="2" charset="2"/>
              </a:rPr>
              <a:t>g </a:t>
            </a:r>
            <a:r>
              <a:rPr lang="en-US" altLang="en-US" sz="1400"/>
              <a:t>-ray</a:t>
            </a:r>
            <a:endParaRPr lang="en-US" altLang="en-US" sz="2400" b="0"/>
          </a:p>
        </p:txBody>
      </p:sp>
      <p:sp>
        <p:nvSpPr>
          <p:cNvPr id="33800" name="AutoShape 6">
            <a:extLst>
              <a:ext uri="{FF2B5EF4-FFF2-40B4-BE49-F238E27FC236}">
                <a16:creationId xmlns:a16="http://schemas.microsoft.com/office/drawing/2014/main" id="{A8B3F68F-10EE-8D46-9C47-060390FE4D52}"/>
              </a:ext>
            </a:extLst>
          </p:cNvPr>
          <p:cNvSpPr>
            <a:spLocks/>
          </p:cNvSpPr>
          <p:nvPr/>
        </p:nvSpPr>
        <p:spPr bwMode="auto">
          <a:xfrm rot="-5400000">
            <a:off x="6158707" y="3879056"/>
            <a:ext cx="533400" cy="1560513"/>
          </a:xfrm>
          <a:prstGeom prst="leftBrace">
            <a:avLst>
              <a:gd name="adj1" fmla="val 2438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Text Box 7">
            <a:extLst>
              <a:ext uri="{FF2B5EF4-FFF2-40B4-BE49-F238E27FC236}">
                <a16:creationId xmlns:a16="http://schemas.microsoft.com/office/drawing/2014/main" id="{14AC7661-C25A-4047-A84F-E048588A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845050"/>
            <a:ext cx="262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Need spacecraft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(Far UV, X-ray, </a:t>
            </a:r>
            <a:r>
              <a:rPr lang="en-US" altLang="en-US" sz="2000">
                <a:solidFill>
                  <a:schemeClr val="accent2"/>
                </a:solidFill>
                <a:latin typeface="Symbol" pitchFamily="2" charset="2"/>
              </a:rPr>
              <a:t>g</a:t>
            </a:r>
            <a:r>
              <a:rPr lang="en-US" altLang="en-US" sz="2000">
                <a:solidFill>
                  <a:schemeClr val="accent2"/>
                </a:solidFill>
              </a:rPr>
              <a:t>-ray)</a:t>
            </a:r>
            <a:endParaRPr lang="en-US" altLang="en-US" sz="2000"/>
          </a:p>
        </p:txBody>
      </p:sp>
      <p:sp>
        <p:nvSpPr>
          <p:cNvPr id="33802" name="AutoShape 8">
            <a:extLst>
              <a:ext uri="{FF2B5EF4-FFF2-40B4-BE49-F238E27FC236}">
                <a16:creationId xmlns:a16="http://schemas.microsoft.com/office/drawing/2014/main" id="{F0B58F4D-88AD-D94F-865D-C5ED9DA6ADD7}"/>
              </a:ext>
            </a:extLst>
          </p:cNvPr>
          <p:cNvSpPr>
            <a:spLocks/>
          </p:cNvSpPr>
          <p:nvPr/>
        </p:nvSpPr>
        <p:spPr bwMode="auto">
          <a:xfrm rot="-5400000">
            <a:off x="4520407" y="3801269"/>
            <a:ext cx="533400" cy="1716087"/>
          </a:xfrm>
          <a:prstGeom prst="leftBrace">
            <a:avLst>
              <a:gd name="adj1" fmla="val 2681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3" name="AutoShape 9">
            <a:extLst>
              <a:ext uri="{FF2B5EF4-FFF2-40B4-BE49-F238E27FC236}">
                <a16:creationId xmlns:a16="http://schemas.microsoft.com/office/drawing/2014/main" id="{460F8B8B-C8EA-5945-A906-BF1F3267A7AF}"/>
              </a:ext>
            </a:extLst>
          </p:cNvPr>
          <p:cNvSpPr>
            <a:spLocks/>
          </p:cNvSpPr>
          <p:nvPr/>
        </p:nvSpPr>
        <p:spPr bwMode="auto">
          <a:xfrm rot="-5400000">
            <a:off x="2609850" y="4230688"/>
            <a:ext cx="533400" cy="857250"/>
          </a:xfrm>
          <a:prstGeom prst="leftBrace">
            <a:avLst>
              <a:gd name="adj1" fmla="val 1339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4" name="Text Box 10">
            <a:extLst>
              <a:ext uri="{FF2B5EF4-FFF2-40B4-BE49-F238E27FC236}">
                <a16:creationId xmlns:a16="http://schemas.microsoft.com/office/drawing/2014/main" id="{832D1590-8EAA-354B-818D-DAB384247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5438775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Need spacecraft</a:t>
            </a:r>
            <a:endParaRPr lang="en-US" altLang="en-US" sz="2000"/>
          </a:p>
        </p:txBody>
      </p:sp>
      <p:sp>
        <p:nvSpPr>
          <p:cNvPr id="33805" name="AutoShape 11">
            <a:extLst>
              <a:ext uri="{FF2B5EF4-FFF2-40B4-BE49-F238E27FC236}">
                <a16:creationId xmlns:a16="http://schemas.microsoft.com/office/drawing/2014/main" id="{D4D20268-3B55-C347-B2DF-7A58AF603CD8}"/>
              </a:ext>
            </a:extLst>
          </p:cNvPr>
          <p:cNvSpPr>
            <a:spLocks/>
          </p:cNvSpPr>
          <p:nvPr/>
        </p:nvSpPr>
        <p:spPr bwMode="auto">
          <a:xfrm rot="-5400000">
            <a:off x="3350419" y="4347369"/>
            <a:ext cx="533400" cy="623888"/>
          </a:xfrm>
          <a:prstGeom prst="leftBrace">
            <a:avLst>
              <a:gd name="adj1" fmla="val 974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Text Box 12">
            <a:extLst>
              <a:ext uri="{FF2B5EF4-FFF2-40B4-BE49-F238E27FC236}">
                <a16:creationId xmlns:a16="http://schemas.microsoft.com/office/drawing/2014/main" id="{FD1DBF1A-19F4-0B4B-A107-0DD2A184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905375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Eye / Telescope</a:t>
            </a:r>
            <a:endParaRPr lang="en-US" altLang="en-US" sz="2000"/>
          </a:p>
        </p:txBody>
      </p:sp>
      <p:sp>
        <p:nvSpPr>
          <p:cNvPr id="33807" name="Text Box 13">
            <a:extLst>
              <a:ext uri="{FF2B5EF4-FFF2-40B4-BE49-F238E27FC236}">
                <a16:creationId xmlns:a16="http://schemas.microsoft.com/office/drawing/2014/main" id="{2FEE96A0-D5C7-894D-BBE5-C6EBC08A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4768850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Radio antenna</a:t>
            </a:r>
            <a:endParaRPr lang="en-US" altLang="en-US" sz="2000"/>
          </a:p>
        </p:txBody>
      </p:sp>
      <p:cxnSp>
        <p:nvCxnSpPr>
          <p:cNvPr id="33808" name="AutoShape 14">
            <a:extLst>
              <a:ext uri="{FF2B5EF4-FFF2-40B4-BE49-F238E27FC236}">
                <a16:creationId xmlns:a16="http://schemas.microsoft.com/office/drawing/2014/main" id="{DF5DC0CC-DC40-5745-AF5A-EAB64581D0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24263" y="4926013"/>
            <a:ext cx="0" cy="6492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09" name="Picture 15">
            <a:extLst>
              <a:ext uri="{FF2B5EF4-FFF2-40B4-BE49-F238E27FC236}">
                <a16:creationId xmlns:a16="http://schemas.microsoft.com/office/drawing/2014/main" id="{E0E07FF5-B1F4-B640-9D32-0B526829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828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6">
            <a:extLst>
              <a:ext uri="{FF2B5EF4-FFF2-40B4-BE49-F238E27FC236}">
                <a16:creationId xmlns:a16="http://schemas.microsoft.com/office/drawing/2014/main" id="{59BD5436-AFFD-374A-9F41-D226E1E5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302250"/>
            <a:ext cx="106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19">
            <a:extLst>
              <a:ext uri="{FF2B5EF4-FFF2-40B4-BE49-F238E27FC236}">
                <a16:creationId xmlns:a16="http://schemas.microsoft.com/office/drawing/2014/main" id="{2016064A-7B1F-8445-AD37-395BA13D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683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Prism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3C2EF32F-340A-2E45-B8D1-45A8C717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90800"/>
            <a:ext cx="5334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Slit</a:t>
            </a: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1A33F2E3-E046-AB4C-B31F-D14FFCAB1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0"/>
            <a:ext cx="914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White light</a:t>
            </a:r>
          </a:p>
        </p:txBody>
      </p:sp>
      <p:sp>
        <p:nvSpPr>
          <p:cNvPr id="33814" name="Rectangle 22">
            <a:extLst>
              <a:ext uri="{FF2B5EF4-FFF2-40B4-BE49-F238E27FC236}">
                <a16:creationId xmlns:a16="http://schemas.microsoft.com/office/drawing/2014/main" id="{F3C0C2AA-246F-9C43-9810-AAAFC117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6781800" cy="228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87634885-4F07-844C-9A81-94B3E1EB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295400"/>
            <a:ext cx="228600" cy="2895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6ACCD8-159B-9C4D-8CF1-42D60B2C3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>
            <a:extLst>
              <a:ext uri="{FF2B5EF4-FFF2-40B4-BE49-F238E27FC236}">
                <a16:creationId xmlns:a16="http://schemas.microsoft.com/office/drawing/2014/main" id="{D12D1F53-471D-9744-8308-6B01C155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1D952FC5-A1D6-AE43-857F-3EE3922C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8D138677-6BDF-3540-B63B-F7DBD4E6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D0DA9AB2-D4A8-884E-9989-1F06CE75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C48DBF41-8192-DE40-937B-6119CC1F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6934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 difference between red and blue light?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Intensity.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Speed.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Wavelength.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Blue is composite, red is not.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Red is existence of light, blue is lack of light.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F3981DCB-83D1-254A-BE87-F3BB10E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ADCDA2EC-D513-794F-8D6C-EF78F5B4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658A4CFC-155B-544C-B824-9795F7E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2527CD4B-F2F4-0A4C-8710-C81A1754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4731" name="Text Box 11">
            <a:extLst>
              <a:ext uri="{FF2B5EF4-FFF2-40B4-BE49-F238E27FC236}">
                <a16:creationId xmlns:a16="http://schemas.microsoft.com/office/drawing/2014/main" id="{33E41B30-FCA6-C040-BFFF-667E7747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50779389-DEC0-4E4B-A7EB-FE5FD302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4733" name="Text Box 13">
            <a:extLst>
              <a:ext uri="{FF2B5EF4-FFF2-40B4-BE49-F238E27FC236}">
                <a16:creationId xmlns:a16="http://schemas.microsoft.com/office/drawing/2014/main" id="{FDF25E53-13D8-1E49-B7A7-01C758CF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4734" name="Text Box 14">
            <a:extLst>
              <a:ext uri="{FF2B5EF4-FFF2-40B4-BE49-F238E27FC236}">
                <a16:creationId xmlns:a16="http://schemas.microsoft.com/office/drawing/2014/main" id="{DC807233-9E0A-244D-8175-8EFF8E2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4735" name="Text Box 15">
            <a:extLst>
              <a:ext uri="{FF2B5EF4-FFF2-40B4-BE49-F238E27FC236}">
                <a16:creationId xmlns:a16="http://schemas.microsoft.com/office/drawing/2014/main" id="{E993CB81-0996-1743-8FE2-BA435E7F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4736" name="Text Box 16">
            <a:extLst>
              <a:ext uri="{FF2B5EF4-FFF2-40B4-BE49-F238E27FC236}">
                <a16:creationId xmlns:a16="http://schemas.microsoft.com/office/drawing/2014/main" id="{C16021BC-01FA-1740-A767-0352B4CF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4737" name="Text Box 17">
            <a:extLst>
              <a:ext uri="{FF2B5EF4-FFF2-40B4-BE49-F238E27FC236}">
                <a16:creationId xmlns:a16="http://schemas.microsoft.com/office/drawing/2014/main" id="{8E11CCA3-61B9-E943-91D9-BF4D6D3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4738" name="Text Box 18">
            <a:extLst>
              <a:ext uri="{FF2B5EF4-FFF2-40B4-BE49-F238E27FC236}">
                <a16:creationId xmlns:a16="http://schemas.microsoft.com/office/drawing/2014/main" id="{32F9469B-BB1F-CF45-B385-3881A458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4739" name="Text Box 19">
            <a:extLst>
              <a:ext uri="{FF2B5EF4-FFF2-40B4-BE49-F238E27FC236}">
                <a16:creationId xmlns:a16="http://schemas.microsoft.com/office/drawing/2014/main" id="{FAD15930-1DB6-1446-95C2-599985C9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4740" name="Text Box 20">
            <a:extLst>
              <a:ext uri="{FF2B5EF4-FFF2-40B4-BE49-F238E27FC236}">
                <a16:creationId xmlns:a16="http://schemas.microsoft.com/office/drawing/2014/main" id="{11F8602E-4628-0E4C-834D-A03ACDAC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4741" name="Text Box 21">
            <a:extLst>
              <a:ext uri="{FF2B5EF4-FFF2-40B4-BE49-F238E27FC236}">
                <a16:creationId xmlns:a16="http://schemas.microsoft.com/office/drawing/2014/main" id="{5BE85D8D-784A-9F45-B469-52BB1DE4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4742" name="Text Box 22">
            <a:extLst>
              <a:ext uri="{FF2B5EF4-FFF2-40B4-BE49-F238E27FC236}">
                <a16:creationId xmlns:a16="http://schemas.microsoft.com/office/drawing/2014/main" id="{DA73FD86-9ADA-A74F-9035-08231C7C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4743" name="Text Box 23">
            <a:extLst>
              <a:ext uri="{FF2B5EF4-FFF2-40B4-BE49-F238E27FC236}">
                <a16:creationId xmlns:a16="http://schemas.microsoft.com/office/drawing/2014/main" id="{7484D653-215E-194E-95F2-39959EB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4744" name="Text Box 24">
            <a:extLst>
              <a:ext uri="{FF2B5EF4-FFF2-40B4-BE49-F238E27FC236}">
                <a16:creationId xmlns:a16="http://schemas.microsoft.com/office/drawing/2014/main" id="{0939B50E-D2CF-F743-96DA-F70DECF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4745" name="Text Box 25">
            <a:extLst>
              <a:ext uri="{FF2B5EF4-FFF2-40B4-BE49-F238E27FC236}">
                <a16:creationId xmlns:a16="http://schemas.microsoft.com/office/drawing/2014/main" id="{27070D4A-4E8D-6948-AC85-BD20B4C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4746" name="Text Box 26">
            <a:extLst>
              <a:ext uri="{FF2B5EF4-FFF2-40B4-BE49-F238E27FC236}">
                <a16:creationId xmlns:a16="http://schemas.microsoft.com/office/drawing/2014/main" id="{ED9AEE68-9B23-414E-82B3-E90755BB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4747" name="Text Box 27">
            <a:extLst>
              <a:ext uri="{FF2B5EF4-FFF2-40B4-BE49-F238E27FC236}">
                <a16:creationId xmlns:a16="http://schemas.microsoft.com/office/drawing/2014/main" id="{C1EA33D3-46AF-3648-81D2-7F2BDBED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4748" name="Text Box 28">
            <a:extLst>
              <a:ext uri="{FF2B5EF4-FFF2-40B4-BE49-F238E27FC236}">
                <a16:creationId xmlns:a16="http://schemas.microsoft.com/office/drawing/2014/main" id="{2C0EB2D0-C651-3F41-93BB-77F13D57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4749" name="Text Box 29">
            <a:extLst>
              <a:ext uri="{FF2B5EF4-FFF2-40B4-BE49-F238E27FC236}">
                <a16:creationId xmlns:a16="http://schemas.microsoft.com/office/drawing/2014/main" id="{6D193D05-3B6F-F540-B829-B465247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4750" name="Text Box 30">
            <a:extLst>
              <a:ext uri="{FF2B5EF4-FFF2-40B4-BE49-F238E27FC236}">
                <a16:creationId xmlns:a16="http://schemas.microsoft.com/office/drawing/2014/main" id="{C3C2F05C-D321-684E-91FA-94EC1FBB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4751" name="Text Box 31">
            <a:extLst>
              <a:ext uri="{FF2B5EF4-FFF2-40B4-BE49-F238E27FC236}">
                <a16:creationId xmlns:a16="http://schemas.microsoft.com/office/drawing/2014/main" id="{CD06250D-32AC-6E47-B4D7-B25325C5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4752" name="Text Box 32">
            <a:extLst>
              <a:ext uri="{FF2B5EF4-FFF2-40B4-BE49-F238E27FC236}">
                <a16:creationId xmlns:a16="http://schemas.microsoft.com/office/drawing/2014/main" id="{13AC8ABA-A3AB-8D45-94EA-656DD427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4753" name="Text Box 33">
            <a:extLst>
              <a:ext uri="{FF2B5EF4-FFF2-40B4-BE49-F238E27FC236}">
                <a16:creationId xmlns:a16="http://schemas.microsoft.com/office/drawing/2014/main" id="{760D5413-9906-E94D-BD2B-7F9A04DC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4754" name="Text Box 34">
            <a:extLst>
              <a:ext uri="{FF2B5EF4-FFF2-40B4-BE49-F238E27FC236}">
                <a16:creationId xmlns:a16="http://schemas.microsoft.com/office/drawing/2014/main" id="{9DD1CB5C-083A-D547-A1D5-240ECAB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4755" name="Text Box 35">
            <a:extLst>
              <a:ext uri="{FF2B5EF4-FFF2-40B4-BE49-F238E27FC236}">
                <a16:creationId xmlns:a16="http://schemas.microsoft.com/office/drawing/2014/main" id="{0FA01FCC-3799-8644-8592-E99EA8C7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14756" name="Text Box 36">
            <a:extLst>
              <a:ext uri="{FF2B5EF4-FFF2-40B4-BE49-F238E27FC236}">
                <a16:creationId xmlns:a16="http://schemas.microsoft.com/office/drawing/2014/main" id="{0F3AD37C-7FED-3443-B386-9287243D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5" grpId="0" animBg="1"/>
      <p:bldP spid="414726" grpId="0"/>
      <p:bldP spid="414726" grpId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38" grpId="0" animBg="1"/>
      <p:bldP spid="414739" grpId="0" animBg="1"/>
      <p:bldP spid="414740" grpId="0" animBg="1"/>
      <p:bldP spid="414741" grpId="0" animBg="1"/>
      <p:bldP spid="414742" grpId="0" animBg="1"/>
      <p:bldP spid="414743" grpId="0" animBg="1"/>
      <p:bldP spid="414744" grpId="0" animBg="1"/>
      <p:bldP spid="414745" grpId="0" animBg="1"/>
      <p:bldP spid="414746" grpId="0" animBg="1"/>
      <p:bldP spid="414747" grpId="0" animBg="1"/>
      <p:bldP spid="414748" grpId="0" animBg="1"/>
      <p:bldP spid="414749" grpId="0" animBg="1"/>
      <p:bldP spid="414750" grpId="0" animBg="1"/>
      <p:bldP spid="414751" grpId="0" animBg="1"/>
      <p:bldP spid="414752" grpId="0" animBg="1"/>
      <p:bldP spid="414753" grpId="0" animBg="1"/>
      <p:bldP spid="414754" grpId="0" animBg="1"/>
      <p:bldP spid="414755" grpId="0" animBg="1"/>
      <p:bldP spid="4147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>
            <a:extLst>
              <a:ext uri="{FF2B5EF4-FFF2-40B4-BE49-F238E27FC236}">
                <a16:creationId xmlns:a16="http://schemas.microsoft.com/office/drawing/2014/main" id="{D12D1F53-471D-9744-8308-6B01C155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1D952FC5-A1D6-AE43-857F-3EE3922C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8D138677-6BDF-3540-B63B-F7DBD4E6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D0DA9AB2-D4A8-884E-9989-1F06CE75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C48DBF41-8192-DE40-937B-6119CC1F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7924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Astronomical origin X-rays can be observed only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using very large telescopes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on high mountains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from space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b="0" dirty="0"/>
              <a:t> </a:t>
            </a:r>
            <a:r>
              <a:rPr lang="en-US" altLang="en-US" sz="2400" dirty="0"/>
              <a:t>with cameras attached to telescopes on high mountains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b="0" dirty="0"/>
              <a:t> </a:t>
            </a:r>
            <a:r>
              <a:rPr lang="en-US" altLang="en-US" sz="2400" dirty="0"/>
              <a:t>on Antarctica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F3981DCB-83D1-254A-BE87-F3BB10E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ADCDA2EC-D513-794F-8D6C-EF78F5B4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658A4CFC-155B-544C-B824-9795F7E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2527CD4B-F2F4-0A4C-8710-C81A1754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4731" name="Text Box 11">
            <a:extLst>
              <a:ext uri="{FF2B5EF4-FFF2-40B4-BE49-F238E27FC236}">
                <a16:creationId xmlns:a16="http://schemas.microsoft.com/office/drawing/2014/main" id="{33E41B30-FCA6-C040-BFFF-667E7747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50779389-DEC0-4E4B-A7EB-FE5FD302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4733" name="Text Box 13">
            <a:extLst>
              <a:ext uri="{FF2B5EF4-FFF2-40B4-BE49-F238E27FC236}">
                <a16:creationId xmlns:a16="http://schemas.microsoft.com/office/drawing/2014/main" id="{FDF25E53-13D8-1E49-B7A7-01C758CF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4734" name="Text Box 14">
            <a:extLst>
              <a:ext uri="{FF2B5EF4-FFF2-40B4-BE49-F238E27FC236}">
                <a16:creationId xmlns:a16="http://schemas.microsoft.com/office/drawing/2014/main" id="{DC807233-9E0A-244D-8175-8EFF8E2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4735" name="Text Box 15">
            <a:extLst>
              <a:ext uri="{FF2B5EF4-FFF2-40B4-BE49-F238E27FC236}">
                <a16:creationId xmlns:a16="http://schemas.microsoft.com/office/drawing/2014/main" id="{E993CB81-0996-1743-8FE2-BA435E7F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4736" name="Text Box 16">
            <a:extLst>
              <a:ext uri="{FF2B5EF4-FFF2-40B4-BE49-F238E27FC236}">
                <a16:creationId xmlns:a16="http://schemas.microsoft.com/office/drawing/2014/main" id="{C16021BC-01FA-1740-A767-0352B4CF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4737" name="Text Box 17">
            <a:extLst>
              <a:ext uri="{FF2B5EF4-FFF2-40B4-BE49-F238E27FC236}">
                <a16:creationId xmlns:a16="http://schemas.microsoft.com/office/drawing/2014/main" id="{8E11CCA3-61B9-E943-91D9-BF4D6D3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4738" name="Text Box 18">
            <a:extLst>
              <a:ext uri="{FF2B5EF4-FFF2-40B4-BE49-F238E27FC236}">
                <a16:creationId xmlns:a16="http://schemas.microsoft.com/office/drawing/2014/main" id="{32F9469B-BB1F-CF45-B385-3881A458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4739" name="Text Box 19">
            <a:extLst>
              <a:ext uri="{FF2B5EF4-FFF2-40B4-BE49-F238E27FC236}">
                <a16:creationId xmlns:a16="http://schemas.microsoft.com/office/drawing/2014/main" id="{FAD15930-1DB6-1446-95C2-599985C9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4740" name="Text Box 20">
            <a:extLst>
              <a:ext uri="{FF2B5EF4-FFF2-40B4-BE49-F238E27FC236}">
                <a16:creationId xmlns:a16="http://schemas.microsoft.com/office/drawing/2014/main" id="{11F8602E-4628-0E4C-834D-A03ACDAC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4741" name="Text Box 21">
            <a:extLst>
              <a:ext uri="{FF2B5EF4-FFF2-40B4-BE49-F238E27FC236}">
                <a16:creationId xmlns:a16="http://schemas.microsoft.com/office/drawing/2014/main" id="{5BE85D8D-784A-9F45-B469-52BB1DE4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4742" name="Text Box 22">
            <a:extLst>
              <a:ext uri="{FF2B5EF4-FFF2-40B4-BE49-F238E27FC236}">
                <a16:creationId xmlns:a16="http://schemas.microsoft.com/office/drawing/2014/main" id="{DA73FD86-9ADA-A74F-9035-08231C7C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4743" name="Text Box 23">
            <a:extLst>
              <a:ext uri="{FF2B5EF4-FFF2-40B4-BE49-F238E27FC236}">
                <a16:creationId xmlns:a16="http://schemas.microsoft.com/office/drawing/2014/main" id="{7484D653-215E-194E-95F2-39959EB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4744" name="Text Box 24">
            <a:extLst>
              <a:ext uri="{FF2B5EF4-FFF2-40B4-BE49-F238E27FC236}">
                <a16:creationId xmlns:a16="http://schemas.microsoft.com/office/drawing/2014/main" id="{0939B50E-D2CF-F743-96DA-F70DECF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4745" name="Text Box 25">
            <a:extLst>
              <a:ext uri="{FF2B5EF4-FFF2-40B4-BE49-F238E27FC236}">
                <a16:creationId xmlns:a16="http://schemas.microsoft.com/office/drawing/2014/main" id="{27070D4A-4E8D-6948-AC85-BD20B4C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4746" name="Text Box 26">
            <a:extLst>
              <a:ext uri="{FF2B5EF4-FFF2-40B4-BE49-F238E27FC236}">
                <a16:creationId xmlns:a16="http://schemas.microsoft.com/office/drawing/2014/main" id="{ED9AEE68-9B23-414E-82B3-E90755BB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4747" name="Text Box 27">
            <a:extLst>
              <a:ext uri="{FF2B5EF4-FFF2-40B4-BE49-F238E27FC236}">
                <a16:creationId xmlns:a16="http://schemas.microsoft.com/office/drawing/2014/main" id="{C1EA33D3-46AF-3648-81D2-7F2BDBED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4748" name="Text Box 28">
            <a:extLst>
              <a:ext uri="{FF2B5EF4-FFF2-40B4-BE49-F238E27FC236}">
                <a16:creationId xmlns:a16="http://schemas.microsoft.com/office/drawing/2014/main" id="{2C0EB2D0-C651-3F41-93BB-77F13D57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4749" name="Text Box 29">
            <a:extLst>
              <a:ext uri="{FF2B5EF4-FFF2-40B4-BE49-F238E27FC236}">
                <a16:creationId xmlns:a16="http://schemas.microsoft.com/office/drawing/2014/main" id="{6D193D05-3B6F-F540-B829-B465247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4750" name="Text Box 30">
            <a:extLst>
              <a:ext uri="{FF2B5EF4-FFF2-40B4-BE49-F238E27FC236}">
                <a16:creationId xmlns:a16="http://schemas.microsoft.com/office/drawing/2014/main" id="{C3C2F05C-D321-684E-91FA-94EC1FBB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4751" name="Text Box 31">
            <a:extLst>
              <a:ext uri="{FF2B5EF4-FFF2-40B4-BE49-F238E27FC236}">
                <a16:creationId xmlns:a16="http://schemas.microsoft.com/office/drawing/2014/main" id="{CD06250D-32AC-6E47-B4D7-B25325C5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4752" name="Text Box 32">
            <a:extLst>
              <a:ext uri="{FF2B5EF4-FFF2-40B4-BE49-F238E27FC236}">
                <a16:creationId xmlns:a16="http://schemas.microsoft.com/office/drawing/2014/main" id="{13AC8ABA-A3AB-8D45-94EA-656DD427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4753" name="Text Box 33">
            <a:extLst>
              <a:ext uri="{FF2B5EF4-FFF2-40B4-BE49-F238E27FC236}">
                <a16:creationId xmlns:a16="http://schemas.microsoft.com/office/drawing/2014/main" id="{760D5413-9906-E94D-BD2B-7F9A04DC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4754" name="Text Box 34">
            <a:extLst>
              <a:ext uri="{FF2B5EF4-FFF2-40B4-BE49-F238E27FC236}">
                <a16:creationId xmlns:a16="http://schemas.microsoft.com/office/drawing/2014/main" id="{9DD1CB5C-083A-D547-A1D5-240ECAB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4755" name="Text Box 35">
            <a:extLst>
              <a:ext uri="{FF2B5EF4-FFF2-40B4-BE49-F238E27FC236}">
                <a16:creationId xmlns:a16="http://schemas.microsoft.com/office/drawing/2014/main" id="{0FA01FCC-3799-8644-8592-E99EA8C7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27672456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5" grpId="0" animBg="1"/>
      <p:bldP spid="414726" grpId="0"/>
      <p:bldP spid="414726" grpId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38" grpId="0" animBg="1"/>
      <p:bldP spid="414739" grpId="0" animBg="1"/>
      <p:bldP spid="414740" grpId="0" animBg="1"/>
      <p:bldP spid="414741" grpId="0" animBg="1"/>
      <p:bldP spid="414742" grpId="0" animBg="1"/>
      <p:bldP spid="414743" grpId="0" animBg="1"/>
      <p:bldP spid="414744" grpId="0" animBg="1"/>
      <p:bldP spid="414745" grpId="0" animBg="1"/>
      <p:bldP spid="414746" grpId="0" animBg="1"/>
      <p:bldP spid="414747" grpId="0" animBg="1"/>
      <p:bldP spid="414748" grpId="0" animBg="1"/>
      <p:bldP spid="414749" grpId="0" animBg="1"/>
      <p:bldP spid="414750" grpId="0" animBg="1"/>
      <p:bldP spid="414751" grpId="0" animBg="1"/>
      <p:bldP spid="414752" grpId="0" animBg="1"/>
      <p:bldP spid="414753" grpId="0" animBg="1"/>
      <p:bldP spid="414754" grpId="0" animBg="1"/>
      <p:bldP spid="4147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5">
            <a:extLst>
              <a:ext uri="{FF2B5EF4-FFF2-40B4-BE49-F238E27FC236}">
                <a16:creationId xmlns:a16="http://schemas.microsoft.com/office/drawing/2014/main" id="{E1E036B4-04D7-9444-A755-BE022F6D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222875"/>
            <a:ext cx="22367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C348244-2AE6-DF4D-A2D5-BD0F2EDBA0E1}"/>
              </a:ext>
            </a:extLst>
          </p:cNvPr>
          <p:cNvSpPr/>
          <p:nvPr/>
        </p:nvSpPr>
        <p:spPr bwMode="auto">
          <a:xfrm>
            <a:off x="6351373" y="609600"/>
            <a:ext cx="2411627" cy="2411627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n-US" sz="400" b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id="{1918E96B-4A9C-5D4A-9D23-A4DD7720D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4073525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2600"/>
                </a:solidFill>
                <a:cs typeface="+mj-cs"/>
              </a:rPr>
              <a:t>What is in an atom?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2AF38-4170-FE4B-9BEF-200D08C4535E}"/>
              </a:ext>
            </a:extLst>
          </p:cNvPr>
          <p:cNvSpPr txBox="1"/>
          <p:nvPr/>
        </p:nvSpPr>
        <p:spPr>
          <a:xfrm>
            <a:off x="184150" y="762000"/>
            <a:ext cx="5641975" cy="4400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432FF"/>
                </a:solidFill>
                <a:ea typeface="ＭＳ Ｐゴシック" charset="-128"/>
              </a:rPr>
              <a:t>Wrong answer: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i="1" dirty="0">
                <a:ea typeface="ＭＳ Ｐゴシック" charset="-128"/>
              </a:rPr>
              <a:t>protons, electrons, neutrons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charset="-128"/>
              </a:rPr>
              <a:t>Why important?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ea typeface="ＭＳ Ｐゴシック" charset="-128"/>
              </a:rPr>
              <a:t>makes you confuse </a:t>
            </a:r>
            <a:r>
              <a:rPr lang="en-US" sz="2000" i="1" dirty="0">
                <a:ea typeface="ＭＳ Ｐゴシック" charset="-128"/>
              </a:rPr>
              <a:t>nuclear</a:t>
            </a:r>
            <a:r>
              <a:rPr lang="en-US" sz="2000" dirty="0">
                <a:ea typeface="ＭＳ Ｐゴシック" charset="-128"/>
              </a:rPr>
              <a:t> with </a:t>
            </a:r>
            <a:r>
              <a:rPr lang="en-US" sz="2000" i="1" dirty="0">
                <a:ea typeface="ＭＳ Ｐゴシック" charset="-128"/>
              </a:rPr>
              <a:t>chemical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charset="-128"/>
              </a:rPr>
              <a:t>Why different?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ea typeface="ＭＳ Ｐゴシック" charset="-128"/>
              </a:rPr>
              <a:t>energy: ~1 eV (chemical) vs. ~1 MeV (nuclear)</a:t>
            </a:r>
          </a:p>
          <a:p>
            <a:pPr>
              <a:defRPr/>
            </a:pPr>
            <a:r>
              <a:rPr lang="en-US" sz="2000" b="0" i="1" dirty="0">
                <a:ea typeface="ＭＳ Ｐゴシック" charset="-128"/>
              </a:rPr>
              <a:t>                     (1 </a:t>
            </a:r>
            <a:r>
              <a:rPr lang="en-US" sz="2000" b="0" i="1" dirty="0" err="1">
                <a:ea typeface="ＭＳ Ｐゴシック" charset="-128"/>
              </a:rPr>
              <a:t>electronvolt</a:t>
            </a:r>
            <a:r>
              <a:rPr lang="en-US" sz="2000" b="0" i="1" dirty="0">
                <a:ea typeface="ＭＳ Ｐゴシック" charset="-128"/>
              </a:rPr>
              <a:t>)             (1 million eV)</a:t>
            </a:r>
          </a:p>
          <a:p>
            <a:pPr>
              <a:defRPr/>
            </a:pPr>
            <a:endParaRPr lang="en-US" sz="2000" dirty="0">
              <a:ea typeface="ＭＳ Ｐゴシック" charset="-128"/>
            </a:endParaRPr>
          </a:p>
          <a:p>
            <a:pPr>
              <a:defRPr/>
            </a:pPr>
            <a:r>
              <a:rPr lang="en-US" sz="2000" u="sng" dirty="0">
                <a:ea typeface="ＭＳ Ｐゴシック" charset="-128"/>
              </a:rPr>
              <a:t>Consequence: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</a:rPr>
              <a:t>- nuclei change only in very extreme situations</a:t>
            </a:r>
          </a:p>
          <a:p>
            <a:pPr>
              <a:defRPr/>
            </a:pPr>
            <a:r>
              <a:rPr lang="en-US" sz="2000" b="0" i="1" dirty="0">
                <a:ea typeface="ＭＳ Ｐゴシック" charset="-128"/>
              </a:rPr>
              <a:t>    (reactors, atomic bombs, centers of stars</a:t>
            </a:r>
          </a:p>
          <a:p>
            <a:pPr>
              <a:defRPr/>
            </a:pPr>
            <a:r>
              <a:rPr lang="en-US" sz="2000" b="0" i="1" dirty="0">
                <a:ea typeface="ＭＳ Ｐゴシック" charset="-128"/>
              </a:rPr>
              <a:t>         + tiny amounts in radioactive decays)</a:t>
            </a:r>
          </a:p>
        </p:txBody>
      </p:sp>
      <p:sp>
        <p:nvSpPr>
          <p:cNvPr id="46087" name="Oval 3">
            <a:extLst>
              <a:ext uri="{FF2B5EF4-FFF2-40B4-BE49-F238E27FC236}">
                <a16:creationId xmlns:a16="http://schemas.microsoft.com/office/drawing/2014/main" id="{C47FB2F6-3E56-924B-9E48-D4125049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1981200"/>
            <a:ext cx="762000" cy="762000"/>
          </a:xfrm>
          <a:prstGeom prst="ellipse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88" name="Oval 10">
            <a:extLst>
              <a:ext uri="{FF2B5EF4-FFF2-40B4-BE49-F238E27FC236}">
                <a16:creationId xmlns:a16="http://schemas.microsoft.com/office/drawing/2014/main" id="{B6B4808E-2D57-A843-A283-50073803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1371600"/>
            <a:ext cx="762000" cy="762000"/>
          </a:xfrm>
          <a:prstGeom prst="ellipse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89" name="Oval 14">
            <a:extLst>
              <a:ext uri="{FF2B5EF4-FFF2-40B4-BE49-F238E27FC236}">
                <a16:creationId xmlns:a16="http://schemas.microsoft.com/office/drawing/2014/main" id="{7CB07365-203E-6941-9A81-0593FF70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993775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0" name="TextBox 15">
            <a:extLst>
              <a:ext uri="{FF2B5EF4-FFF2-40B4-BE49-F238E27FC236}">
                <a16:creationId xmlns:a16="http://schemas.microsoft.com/office/drawing/2014/main" id="{87440F97-8A51-9446-8155-073F9559D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9874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091" name="TextBox 20">
            <a:extLst>
              <a:ext uri="{FF2B5EF4-FFF2-40B4-BE49-F238E27FC236}">
                <a16:creationId xmlns:a16="http://schemas.microsoft.com/office/drawing/2014/main" id="{575557FF-AA8D-6744-A57D-FEBFB2C2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2206625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n</a:t>
            </a:r>
            <a:r>
              <a:rPr lang="en-US" altLang="en-US" sz="1400" baseline="30000"/>
              <a:t>0</a:t>
            </a:r>
          </a:p>
        </p:txBody>
      </p:sp>
      <p:sp>
        <p:nvSpPr>
          <p:cNvPr id="46092" name="TextBox 21">
            <a:extLst>
              <a:ext uri="{FF2B5EF4-FFF2-40B4-BE49-F238E27FC236}">
                <a16:creationId xmlns:a16="http://schemas.microsoft.com/office/drawing/2014/main" id="{F5C475D0-4F50-2F47-91D5-E03D8AAA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5240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</a:t>
            </a:r>
            <a:r>
              <a:rPr lang="en-US" altLang="en-US" sz="1400" baseline="30000"/>
              <a:t>+</a:t>
            </a:r>
          </a:p>
        </p:txBody>
      </p:sp>
      <p:sp>
        <p:nvSpPr>
          <p:cNvPr id="46093" name="Oval 22">
            <a:extLst>
              <a:ext uri="{FF2B5EF4-FFF2-40B4-BE49-F238E27FC236}">
                <a16:creationId xmlns:a16="http://schemas.microsoft.com/office/drawing/2014/main" id="{E1EF7EFF-D761-9744-9DC9-DDD379EC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914400"/>
            <a:ext cx="762000" cy="762000"/>
          </a:xfrm>
          <a:prstGeom prst="ellipse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4" name="Oval 23">
            <a:extLst>
              <a:ext uri="{FF2B5EF4-FFF2-40B4-BE49-F238E27FC236}">
                <a16:creationId xmlns:a16="http://schemas.microsoft.com/office/drawing/2014/main" id="{806FF6E1-8D6E-FA43-B760-5887E9E9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1524000"/>
            <a:ext cx="762000" cy="762000"/>
          </a:xfrm>
          <a:prstGeom prst="ellipse">
            <a:avLst/>
          </a:prstGeom>
          <a:solidFill>
            <a:srgbClr val="FF260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5" name="TextBox 24">
            <a:extLst>
              <a:ext uri="{FF2B5EF4-FFF2-40B4-BE49-F238E27FC236}">
                <a16:creationId xmlns:a16="http://schemas.microsoft.com/office/drawing/2014/main" id="{DB2BBF49-4F46-F941-BA4D-533FE922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1139825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n</a:t>
            </a:r>
            <a:r>
              <a:rPr lang="en-US" altLang="en-US" sz="1400" baseline="30000"/>
              <a:t>0</a:t>
            </a:r>
          </a:p>
        </p:txBody>
      </p:sp>
      <p:sp>
        <p:nvSpPr>
          <p:cNvPr id="46096" name="TextBox 25">
            <a:extLst>
              <a:ext uri="{FF2B5EF4-FFF2-40B4-BE49-F238E27FC236}">
                <a16:creationId xmlns:a16="http://schemas.microsoft.com/office/drawing/2014/main" id="{7A776CC0-78EE-1241-A70E-4FFCF9D2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16764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</a:t>
            </a:r>
            <a:r>
              <a:rPr lang="en-US" altLang="en-US" sz="1400" baseline="30000"/>
              <a:t>+</a:t>
            </a:r>
          </a:p>
        </p:txBody>
      </p:sp>
      <p:sp>
        <p:nvSpPr>
          <p:cNvPr id="46097" name="Oval 29">
            <a:extLst>
              <a:ext uri="{FF2B5EF4-FFF2-40B4-BE49-F238E27FC236}">
                <a16:creationId xmlns:a16="http://schemas.microsoft.com/office/drawing/2014/main" id="{8F8A5AC1-FF65-974B-9451-48852078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8" y="228600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098" name="TextBox 30">
            <a:extLst>
              <a:ext uri="{FF2B5EF4-FFF2-40B4-BE49-F238E27FC236}">
                <a16:creationId xmlns:a16="http://schemas.microsoft.com/office/drawing/2014/main" id="{FD3B0BB3-979E-5642-B402-C0829BC47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88" y="22796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099" name="Oval 31">
            <a:extLst>
              <a:ext uri="{FF2B5EF4-FFF2-40B4-BE49-F238E27FC236}">
                <a16:creationId xmlns:a16="http://schemas.microsoft.com/office/drawing/2014/main" id="{E4837ADB-92C0-7C44-B1AA-6C8295A4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114935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100" name="TextBox 32">
            <a:extLst>
              <a:ext uri="{FF2B5EF4-FFF2-40B4-BE49-F238E27FC236}">
                <a16:creationId xmlns:a16="http://schemas.microsoft.com/office/drawing/2014/main" id="{563F4602-ED91-0441-93D2-E66AB556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11430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101" name="Oval 33">
            <a:extLst>
              <a:ext uri="{FF2B5EF4-FFF2-40B4-BE49-F238E27FC236}">
                <a16:creationId xmlns:a16="http://schemas.microsoft.com/office/drawing/2014/main" id="{CDE1F594-ABD2-4345-A6B7-124B45BB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28600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102" name="TextBox 34">
            <a:extLst>
              <a:ext uri="{FF2B5EF4-FFF2-40B4-BE49-F238E27FC236}">
                <a16:creationId xmlns:a16="http://schemas.microsoft.com/office/drawing/2014/main" id="{A086893E-FC9E-E844-8065-627D5AA9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2796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103" name="Oval 35">
            <a:extLst>
              <a:ext uri="{FF2B5EF4-FFF2-40B4-BE49-F238E27FC236}">
                <a16:creationId xmlns:a16="http://schemas.microsoft.com/office/drawing/2014/main" id="{609B2813-BAD2-064A-B6A9-3D0CE5BF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1676400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6104" name="TextBox 36">
            <a:extLst>
              <a:ext uri="{FF2B5EF4-FFF2-40B4-BE49-F238E27FC236}">
                <a16:creationId xmlns:a16="http://schemas.microsoft.com/office/drawing/2014/main" id="{06BA9D9D-19D9-354D-8347-AC0DE8CA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6700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105" name="TextBox 8">
            <a:extLst>
              <a:ext uri="{FF2B5EF4-FFF2-40B4-BE49-F238E27FC236}">
                <a16:creationId xmlns:a16="http://schemas.microsoft.com/office/drawing/2014/main" id="{59FF1F4A-2B4C-9F43-B536-9FAAD73E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47638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WRONG:</a:t>
            </a:r>
          </a:p>
        </p:txBody>
      </p:sp>
      <p:sp>
        <p:nvSpPr>
          <p:cNvPr id="46106" name="TextBox 9">
            <a:extLst>
              <a:ext uri="{FF2B5EF4-FFF2-40B4-BE49-F238E27FC236}">
                <a16:creationId xmlns:a16="http://schemas.microsoft.com/office/drawing/2014/main" id="{DC89F3D9-6BB3-364D-8DCB-DF1E9A3E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3060700"/>
            <a:ext cx="213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Proven wrong: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   Rutherford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        1909</a:t>
            </a:r>
          </a:p>
        </p:txBody>
      </p:sp>
      <p:cxnSp>
        <p:nvCxnSpPr>
          <p:cNvPr id="46107" name="Straight Connector 43">
            <a:extLst>
              <a:ext uri="{FF2B5EF4-FFF2-40B4-BE49-F238E27FC236}">
                <a16:creationId xmlns:a16="http://schemas.microsoft.com/office/drawing/2014/main" id="{7003B0AD-F55F-F940-A177-6753FFB66A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0" y="457200"/>
            <a:ext cx="2667000" cy="2667000"/>
          </a:xfrm>
          <a:prstGeom prst="line">
            <a:avLst/>
          </a:prstGeom>
          <a:noFill/>
          <a:ln w="9525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8" name="Straight Connector 13">
            <a:extLst>
              <a:ext uri="{FF2B5EF4-FFF2-40B4-BE49-F238E27FC236}">
                <a16:creationId xmlns:a16="http://schemas.microsoft.com/office/drawing/2014/main" id="{5356FE1A-2D05-AB4B-B100-9095A682BC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8400" y="533400"/>
            <a:ext cx="2667000" cy="2209800"/>
          </a:xfrm>
          <a:prstGeom prst="line">
            <a:avLst/>
          </a:prstGeom>
          <a:noFill/>
          <a:ln w="9525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109" name="Picture 41">
            <a:extLst>
              <a:ext uri="{FF2B5EF4-FFF2-40B4-BE49-F238E27FC236}">
                <a16:creationId xmlns:a16="http://schemas.microsoft.com/office/drawing/2014/main" id="{03B56358-F7C8-D84A-96E3-B407B680B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73675"/>
            <a:ext cx="10874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42">
            <a:extLst>
              <a:ext uri="{FF2B5EF4-FFF2-40B4-BE49-F238E27FC236}">
                <a16:creationId xmlns:a16="http://schemas.microsoft.com/office/drawing/2014/main" id="{BE23E398-E795-EA40-AD17-3868B673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5197475"/>
            <a:ext cx="1930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1" name="TextBox 46">
            <a:extLst>
              <a:ext uri="{FF2B5EF4-FFF2-40B4-BE49-F238E27FC236}">
                <a16:creationId xmlns:a16="http://schemas.microsoft.com/office/drawing/2014/main" id="{C9AC8527-1209-4C49-8598-1BC8AD5C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400800"/>
            <a:ext cx="982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Carbon</a:t>
            </a:r>
          </a:p>
        </p:txBody>
      </p:sp>
      <p:sp>
        <p:nvSpPr>
          <p:cNvPr id="46112" name="TextBox 53">
            <a:extLst>
              <a:ext uri="{FF2B5EF4-FFF2-40B4-BE49-F238E27FC236}">
                <a16:creationId xmlns:a16="http://schemas.microsoft.com/office/drawing/2014/main" id="{55B54401-10CF-B74F-ACF6-289A81E7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64008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Oxygen</a:t>
            </a:r>
          </a:p>
        </p:txBody>
      </p:sp>
      <p:cxnSp>
        <p:nvCxnSpPr>
          <p:cNvPr id="46113" name="Straight Arrow Connector 48">
            <a:extLst>
              <a:ext uri="{FF2B5EF4-FFF2-40B4-BE49-F238E27FC236}">
                <a16:creationId xmlns:a16="http://schemas.microsoft.com/office/drawing/2014/main" id="{E54B233F-317F-ED4B-8DB2-2FC10DE0535B}"/>
              </a:ext>
            </a:extLst>
          </p:cNvPr>
          <p:cNvCxnSpPr>
            <a:cxnSpLocks noChangeShapeType="1"/>
            <a:stCxn id="46111" idx="3"/>
          </p:cNvCxnSpPr>
          <p:nvPr/>
        </p:nvCxnSpPr>
        <p:spPr bwMode="auto">
          <a:xfrm flipV="1">
            <a:off x="1239838" y="6400800"/>
            <a:ext cx="708025" cy="200025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4" name="Straight Arrow Connector 56">
            <a:extLst>
              <a:ext uri="{FF2B5EF4-FFF2-40B4-BE49-F238E27FC236}">
                <a16:creationId xmlns:a16="http://schemas.microsoft.com/office/drawing/2014/main" id="{B034C3CB-E284-0D4C-AD06-258BA6D1C79D}"/>
              </a:ext>
            </a:extLst>
          </p:cNvPr>
          <p:cNvCxnSpPr>
            <a:cxnSpLocks noChangeShapeType="1"/>
            <a:endCxn id="46112" idx="1"/>
          </p:cNvCxnSpPr>
          <p:nvPr/>
        </p:nvCxnSpPr>
        <p:spPr bwMode="auto">
          <a:xfrm>
            <a:off x="2695575" y="6400800"/>
            <a:ext cx="923925" cy="200025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5" name="TextBox 51">
            <a:extLst>
              <a:ext uri="{FF2B5EF4-FFF2-40B4-BE49-F238E27FC236}">
                <a16:creationId xmlns:a16="http://schemas.microsoft.com/office/drawing/2014/main" id="{54F70436-FFBB-4040-95BE-4ACEE8A8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6411913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2600"/>
                </a:solidFill>
              </a:rPr>
              <a:t>Won’t happen</a:t>
            </a:r>
          </a:p>
        </p:txBody>
      </p:sp>
      <p:pic>
        <p:nvPicPr>
          <p:cNvPr id="46116" name="Picture 52">
            <a:extLst>
              <a:ext uri="{FF2B5EF4-FFF2-40B4-BE49-F238E27FC236}">
                <a16:creationId xmlns:a16="http://schemas.microsoft.com/office/drawing/2014/main" id="{C036B178-2E78-974B-8B8D-ADF8F8071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246688"/>
            <a:ext cx="1231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7" name="Picture 54">
            <a:extLst>
              <a:ext uri="{FF2B5EF4-FFF2-40B4-BE49-F238E27FC236}">
                <a16:creationId xmlns:a16="http://schemas.microsoft.com/office/drawing/2014/main" id="{EA626A8B-51B2-F04B-8A02-8937B3E1D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245100"/>
            <a:ext cx="11445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55">
            <a:extLst>
              <a:ext uri="{FF2B5EF4-FFF2-40B4-BE49-F238E27FC236}">
                <a16:creationId xmlns:a16="http://schemas.microsoft.com/office/drawing/2014/main" id="{1C7288E4-B545-6248-80E7-B741A800A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06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9" name="TextBox 57">
            <a:extLst>
              <a:ext uri="{FF2B5EF4-FFF2-40B4-BE49-F238E27FC236}">
                <a16:creationId xmlns:a16="http://schemas.microsoft.com/office/drawing/2014/main" id="{93E09BD4-B7AC-3144-806C-7C3D15ED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341813"/>
            <a:ext cx="2030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        Paracelsus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/>
              <a:t>(alchemist, ~ 1500)</a:t>
            </a:r>
          </a:p>
        </p:txBody>
      </p:sp>
      <p:sp>
        <p:nvSpPr>
          <p:cNvPr id="46120" name="TextBox 64">
            <a:extLst>
              <a:ext uri="{FF2B5EF4-FFF2-40B4-BE49-F238E27FC236}">
                <a16:creationId xmlns:a16="http://schemas.microsoft.com/office/drawing/2014/main" id="{E152CB46-8546-B44F-9BD8-762F2FE4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63055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Copper</a:t>
            </a:r>
          </a:p>
        </p:txBody>
      </p:sp>
      <p:sp>
        <p:nvSpPr>
          <p:cNvPr id="46121" name="TextBox 65">
            <a:extLst>
              <a:ext uri="{FF2B5EF4-FFF2-40B4-BE49-F238E27FC236}">
                <a16:creationId xmlns:a16="http://schemas.microsoft.com/office/drawing/2014/main" id="{758A4BB0-2F7E-EA40-B93D-D0F5F4CD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0555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Gold</a:t>
            </a:r>
          </a:p>
        </p:txBody>
      </p:sp>
      <p:cxnSp>
        <p:nvCxnSpPr>
          <p:cNvPr id="46122" name="Straight Arrow Connector 66">
            <a:extLst>
              <a:ext uri="{FF2B5EF4-FFF2-40B4-BE49-F238E27FC236}">
                <a16:creationId xmlns:a16="http://schemas.microsoft.com/office/drawing/2014/main" id="{EA719B70-5D4A-7149-9CAF-65E550672C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29363" y="6461125"/>
            <a:ext cx="369887" cy="57150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Straight Arrow Connector 67">
            <a:extLst>
              <a:ext uri="{FF2B5EF4-FFF2-40B4-BE49-F238E27FC236}">
                <a16:creationId xmlns:a16="http://schemas.microsoft.com/office/drawing/2014/main" id="{977BB0AA-3FA9-BF41-95EA-349D481A05FA}"/>
              </a:ext>
            </a:extLst>
          </p:cNvPr>
          <p:cNvCxnSpPr>
            <a:cxnSpLocks noChangeShapeType="1"/>
            <a:endCxn id="46121" idx="1"/>
          </p:cNvCxnSpPr>
          <p:nvPr/>
        </p:nvCxnSpPr>
        <p:spPr bwMode="auto">
          <a:xfrm>
            <a:off x="7646988" y="6461125"/>
            <a:ext cx="582612" cy="44450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4" name="TextBox 68">
            <a:extLst>
              <a:ext uri="{FF2B5EF4-FFF2-40B4-BE49-F238E27FC236}">
                <a16:creationId xmlns:a16="http://schemas.microsoft.com/office/drawing/2014/main" id="{CAE9C962-3F37-734E-872C-1BD98D59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472238"/>
            <a:ext cx="164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2600"/>
                </a:solidFill>
              </a:rPr>
              <a:t>Didn’t work</a:t>
            </a:r>
          </a:p>
        </p:txBody>
      </p:sp>
    </p:spTree>
    <p:extLst>
      <p:ext uri="{BB962C8B-B14F-4D97-AF65-F5344CB8AC3E}">
        <p14:creationId xmlns:p14="http://schemas.microsoft.com/office/powerpoint/2010/main" val="33490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C27BFEE3-A535-BE4F-B161-5D33B9A5B685}"/>
              </a:ext>
            </a:extLst>
          </p:cNvPr>
          <p:cNvSpPr/>
          <p:nvPr/>
        </p:nvSpPr>
        <p:spPr bwMode="auto">
          <a:xfrm>
            <a:off x="5970373" y="1371600"/>
            <a:ext cx="2411627" cy="2411627"/>
          </a:xfrm>
          <a:prstGeom prst="ellipse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n-US" sz="400" b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45" name="Donut 44">
            <a:extLst>
              <a:ext uri="{FF2B5EF4-FFF2-40B4-BE49-F238E27FC236}">
                <a16:creationId xmlns:a16="http://schemas.microsoft.com/office/drawing/2014/main" id="{521540EB-BEE9-6541-811F-98B479905A87}"/>
              </a:ext>
            </a:extLst>
          </p:cNvPr>
          <p:cNvSpPr/>
          <p:nvPr/>
        </p:nvSpPr>
        <p:spPr bwMode="auto">
          <a:xfrm>
            <a:off x="6088063" y="1462088"/>
            <a:ext cx="2176462" cy="2217737"/>
          </a:xfrm>
          <a:prstGeom prst="donu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n-US" sz="400" b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48133" name="Picture 45">
            <a:extLst>
              <a:ext uri="{FF2B5EF4-FFF2-40B4-BE49-F238E27FC236}">
                <a16:creationId xmlns:a16="http://schemas.microsoft.com/office/drawing/2014/main" id="{8FF31B04-41AC-294B-A40A-64AD17FB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6827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6" name="Rectangle 2">
            <a:extLst>
              <a:ext uri="{FF2B5EF4-FFF2-40B4-BE49-F238E27FC236}">
                <a16:creationId xmlns:a16="http://schemas.microsoft.com/office/drawing/2014/main" id="{34E5C65E-10B0-7B4C-A154-19B74A649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" y="0"/>
            <a:ext cx="4073525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2600"/>
                </a:solidFill>
                <a:cs typeface="+mj-cs"/>
              </a:rPr>
              <a:t>What is in an atom?</a:t>
            </a:r>
          </a:p>
        </p:txBody>
      </p:sp>
      <p:sp>
        <p:nvSpPr>
          <p:cNvPr id="48135" name="TextBox 1">
            <a:extLst>
              <a:ext uri="{FF2B5EF4-FFF2-40B4-BE49-F238E27FC236}">
                <a16:creationId xmlns:a16="http://schemas.microsoft.com/office/drawing/2014/main" id="{8AFDC90C-0B27-6746-B947-8982D7AF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85813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432FF"/>
                </a:solidFill>
              </a:rPr>
              <a:t>Correct answer: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One nucleus + electrons</a:t>
            </a:r>
          </a:p>
        </p:txBody>
      </p:sp>
      <p:sp>
        <p:nvSpPr>
          <p:cNvPr id="48136" name="TextBox 8">
            <a:extLst>
              <a:ext uri="{FF2B5EF4-FFF2-40B4-BE49-F238E27FC236}">
                <a16:creationId xmlns:a16="http://schemas.microsoft.com/office/drawing/2014/main" id="{5A899A4A-8B02-0749-8430-91E61115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3525"/>
            <a:ext cx="2757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    Correct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/>
              <a:t>but not to scale: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/>
              <a:t>nucleus shown too large</a:t>
            </a:r>
          </a:p>
        </p:txBody>
      </p:sp>
      <p:pic>
        <p:nvPicPr>
          <p:cNvPr id="48137" name="Picture 41">
            <a:extLst>
              <a:ext uri="{FF2B5EF4-FFF2-40B4-BE49-F238E27FC236}">
                <a16:creationId xmlns:a16="http://schemas.microsoft.com/office/drawing/2014/main" id="{25ED28C9-7E4A-E644-906E-723ACCB8A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5330825"/>
            <a:ext cx="76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42">
            <a:extLst>
              <a:ext uri="{FF2B5EF4-FFF2-40B4-BE49-F238E27FC236}">
                <a16:creationId xmlns:a16="http://schemas.microsoft.com/office/drawing/2014/main" id="{81C96A5A-298D-2B4D-BDCD-A4183C221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95800"/>
            <a:ext cx="2566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Oval 58">
            <a:extLst>
              <a:ext uri="{FF2B5EF4-FFF2-40B4-BE49-F238E27FC236}">
                <a16:creationId xmlns:a16="http://schemas.microsoft.com/office/drawing/2014/main" id="{64F54E20-A391-324A-8439-BF4BCDC1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2590800"/>
            <a:ext cx="46037" cy="460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0" name="Oval 60">
            <a:extLst>
              <a:ext uri="{FF2B5EF4-FFF2-40B4-BE49-F238E27FC236}">
                <a16:creationId xmlns:a16="http://schemas.microsoft.com/office/drawing/2014/main" id="{360384FF-4464-FC49-A972-760BA56B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4478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1" name="Oval 63">
            <a:extLst>
              <a:ext uri="{FF2B5EF4-FFF2-40B4-BE49-F238E27FC236}">
                <a16:creationId xmlns:a16="http://schemas.microsoft.com/office/drawing/2014/main" id="{9FC75748-2358-3A4C-9E90-FC048D3C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25908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2" name="Oval 69">
            <a:extLst>
              <a:ext uri="{FF2B5EF4-FFF2-40B4-BE49-F238E27FC236}">
                <a16:creationId xmlns:a16="http://schemas.microsoft.com/office/drawing/2014/main" id="{5EA821D9-3ED7-7647-BDFB-287925D7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5908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3" name="Oval 70">
            <a:extLst>
              <a:ext uri="{FF2B5EF4-FFF2-40B4-BE49-F238E27FC236}">
                <a16:creationId xmlns:a16="http://schemas.microsoft.com/office/drawing/2014/main" id="{FC5C8A9B-0FD6-6140-9B5C-B03F2FCC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17938"/>
            <a:ext cx="304800" cy="304800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4" name="TextBox 71">
            <a:extLst>
              <a:ext uri="{FF2B5EF4-FFF2-40B4-BE49-F238E27FC236}">
                <a16:creationId xmlns:a16="http://schemas.microsoft.com/office/drawing/2014/main" id="{59CF77D7-3549-A746-88D7-4CC68961C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1588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</a:t>
            </a:r>
            <a:r>
              <a:rPr lang="en-US" altLang="en-US" sz="1400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8145" name="Oval 61">
            <a:extLst>
              <a:ext uri="{FF2B5EF4-FFF2-40B4-BE49-F238E27FC236}">
                <a16:creationId xmlns:a16="http://schemas.microsoft.com/office/drawing/2014/main" id="{E100C218-CF94-1941-937B-F7EFD13B2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3657600"/>
            <a:ext cx="46038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6" name="Oval 62">
            <a:extLst>
              <a:ext uri="{FF2B5EF4-FFF2-40B4-BE49-F238E27FC236}">
                <a16:creationId xmlns:a16="http://schemas.microsoft.com/office/drawing/2014/main" id="{4898B3ED-A3C1-8246-AD2E-D1EABD255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2544763"/>
            <a:ext cx="46038" cy="46037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7" name="Oval 74">
            <a:extLst>
              <a:ext uri="{FF2B5EF4-FFF2-40B4-BE49-F238E27FC236}">
                <a16:creationId xmlns:a16="http://schemas.microsoft.com/office/drawing/2014/main" id="{F224AE85-7099-DF45-9431-2F6EF61D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963988"/>
            <a:ext cx="46038" cy="46037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48" name="Oval 75">
            <a:extLst>
              <a:ext uri="{FF2B5EF4-FFF2-40B4-BE49-F238E27FC236}">
                <a16:creationId xmlns:a16="http://schemas.microsoft.com/office/drawing/2014/main" id="{DA47A61D-643F-4440-A34F-CF211989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2514600"/>
            <a:ext cx="46037" cy="46038"/>
          </a:xfrm>
          <a:prstGeom prst="ellipse">
            <a:avLst/>
          </a:prstGeom>
          <a:solidFill>
            <a:srgbClr val="043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cxnSp>
        <p:nvCxnSpPr>
          <p:cNvPr id="48149" name="Straight Arrow Connector 4">
            <a:extLst>
              <a:ext uri="{FF2B5EF4-FFF2-40B4-BE49-F238E27FC236}">
                <a16:creationId xmlns:a16="http://schemas.microsoft.com/office/drawing/2014/main" id="{19E36E97-CE75-1D4B-A1C3-4ADCBD18D9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987800"/>
            <a:ext cx="304800" cy="0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0" name="TextBox 5">
            <a:extLst>
              <a:ext uri="{FF2B5EF4-FFF2-40B4-BE49-F238E27FC236}">
                <a16:creationId xmlns:a16="http://schemas.microsoft.com/office/drawing/2014/main" id="{A7DC3D0A-A0B1-A149-860C-19249B52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7338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electron (-)</a:t>
            </a:r>
          </a:p>
        </p:txBody>
      </p:sp>
      <p:sp>
        <p:nvSpPr>
          <p:cNvPr id="48151" name="Oval 76">
            <a:extLst>
              <a:ext uri="{FF2B5EF4-FFF2-40B4-BE49-F238E27FC236}">
                <a16:creationId xmlns:a16="http://schemas.microsoft.com/office/drawing/2014/main" id="{D4708A18-E07F-2747-A207-8AEA9111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97350"/>
            <a:ext cx="304800" cy="304800"/>
          </a:xfrm>
          <a:prstGeom prst="ellipse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sp>
        <p:nvSpPr>
          <p:cNvPr id="48152" name="TextBox 77">
            <a:extLst>
              <a:ext uri="{FF2B5EF4-FFF2-40B4-BE49-F238E27FC236}">
                <a16:creationId xmlns:a16="http://schemas.microsoft.com/office/drawing/2014/main" id="{810E5A5A-297D-EB49-9498-961B1D97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87825"/>
            <a:ext cx="77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C</a:t>
            </a:r>
            <a:endParaRPr lang="en-US" altLang="en-US" sz="1400" baseline="30000">
              <a:solidFill>
                <a:schemeClr val="bg1"/>
              </a:solidFill>
            </a:endParaRPr>
          </a:p>
        </p:txBody>
      </p:sp>
      <p:sp>
        <p:nvSpPr>
          <p:cNvPr id="48153" name="Oval 78">
            <a:extLst>
              <a:ext uri="{FF2B5EF4-FFF2-40B4-BE49-F238E27FC236}">
                <a16:creationId xmlns:a16="http://schemas.microsoft.com/office/drawing/2014/main" id="{7834287F-7742-FC4B-AEB9-83DEE261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3400"/>
            <a:ext cx="46038" cy="46038"/>
          </a:xfrm>
          <a:prstGeom prst="ellipse">
            <a:avLst/>
          </a:pr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0">
              <a:solidFill>
                <a:srgbClr val="FFFF00"/>
              </a:solidFill>
            </a:endParaRPr>
          </a:p>
        </p:txBody>
      </p:sp>
      <p:cxnSp>
        <p:nvCxnSpPr>
          <p:cNvPr id="48154" name="Straight Arrow Connector 79">
            <a:extLst>
              <a:ext uri="{FF2B5EF4-FFF2-40B4-BE49-F238E27FC236}">
                <a16:creationId xmlns:a16="http://schemas.microsoft.com/office/drawing/2014/main" id="{44DA8F66-02D1-6844-9655-216D265CD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4367213"/>
            <a:ext cx="304800" cy="0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5" name="TextBox 80">
            <a:extLst>
              <a:ext uri="{FF2B5EF4-FFF2-40B4-BE49-F238E27FC236}">
                <a16:creationId xmlns:a16="http://schemas.microsoft.com/office/drawing/2014/main" id="{1A549B50-4F7F-F24C-957D-52AFFED90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4113213"/>
            <a:ext cx="255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nucleus (++++++)</a:t>
            </a:r>
          </a:p>
        </p:txBody>
      </p:sp>
      <p:sp>
        <p:nvSpPr>
          <p:cNvPr id="48156" name="TextBox 6">
            <a:extLst>
              <a:ext uri="{FF2B5EF4-FFF2-40B4-BE49-F238E27FC236}">
                <a16:creationId xmlns:a16="http://schemas.microsoft.com/office/drawing/2014/main" id="{A77E83DA-2DB6-A14F-AF27-87EF1A15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4525963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(case of carbon in drawing)</a:t>
            </a:r>
          </a:p>
        </p:txBody>
      </p:sp>
      <p:sp>
        <p:nvSpPr>
          <p:cNvPr id="48157" name="TextBox 82">
            <a:extLst>
              <a:ext uri="{FF2B5EF4-FFF2-40B4-BE49-F238E27FC236}">
                <a16:creationId xmlns:a16="http://schemas.microsoft.com/office/drawing/2014/main" id="{A1EE2B49-BF29-C54C-948E-135D623F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436688"/>
            <a:ext cx="36782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432FF"/>
                </a:solidFill>
              </a:rPr>
              <a:t>Correct sizes: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 nucleus = 1 unit size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/>
              <a:t> atom = 50,000 units size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/>
              <a:t> (size of atom = electrons’ orbits)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 i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The nucleus is an extremely tiny thing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 in the center of an atom, like a point!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(even though most of the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432FF"/>
                </a:solidFill>
              </a:rPr>
              <a:t>of the atom </a:t>
            </a:r>
            <a:r>
              <a:rPr lang="en-US" altLang="en-US" sz="1800" b="0" i="1" u="sng">
                <a:solidFill>
                  <a:srgbClr val="0432FF"/>
                </a:solidFill>
              </a:rPr>
              <a:t>is</a:t>
            </a:r>
            <a:r>
              <a:rPr lang="en-US" altLang="en-US" sz="1800" b="0" i="1">
                <a:solidFill>
                  <a:srgbClr val="0432FF"/>
                </a:solidFill>
              </a:rPr>
              <a:t> in the nucleus)</a:t>
            </a:r>
          </a:p>
        </p:txBody>
      </p:sp>
      <p:pic>
        <p:nvPicPr>
          <p:cNvPr id="48158" name="Picture 12">
            <a:extLst>
              <a:ext uri="{FF2B5EF4-FFF2-40B4-BE49-F238E27FC236}">
                <a16:creationId xmlns:a16="http://schemas.microsoft.com/office/drawing/2014/main" id="{351C6899-C413-444E-9E10-C0BFAC2E0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2135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9" name="TextBox 16">
            <a:extLst>
              <a:ext uri="{FF2B5EF4-FFF2-40B4-BE49-F238E27FC236}">
                <a16:creationId xmlns:a16="http://schemas.microsoft.com/office/drawing/2014/main" id="{BA8D3A03-BD16-CD46-86E1-5D05D6B1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6132513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Carbon dioxide</a:t>
            </a:r>
          </a:p>
        </p:txBody>
      </p:sp>
      <p:sp>
        <p:nvSpPr>
          <p:cNvPr id="48160" name="TextBox 83">
            <a:extLst>
              <a:ext uri="{FF2B5EF4-FFF2-40B4-BE49-F238E27FC236}">
                <a16:creationId xmlns:a16="http://schemas.microsoft.com/office/drawing/2014/main" id="{F852A5DE-6572-9143-9D15-AFA00143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6146800"/>
            <a:ext cx="207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Carbon + oxygen</a:t>
            </a:r>
          </a:p>
        </p:txBody>
      </p:sp>
      <p:cxnSp>
        <p:nvCxnSpPr>
          <p:cNvPr id="48161" name="Straight Arrow Connector 84">
            <a:extLst>
              <a:ext uri="{FF2B5EF4-FFF2-40B4-BE49-F238E27FC236}">
                <a16:creationId xmlns:a16="http://schemas.microsoft.com/office/drawing/2014/main" id="{469487C7-7D45-8349-B7AA-F1EFE57826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0900" y="6146800"/>
            <a:ext cx="709613" cy="200025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2" name="Straight Arrow Connector 85">
            <a:extLst>
              <a:ext uri="{FF2B5EF4-FFF2-40B4-BE49-F238E27FC236}">
                <a16:creationId xmlns:a16="http://schemas.microsoft.com/office/drawing/2014/main" id="{333C5686-2391-BE4E-995E-6574871C22B0}"/>
              </a:ext>
            </a:extLst>
          </p:cNvPr>
          <p:cNvCxnSpPr>
            <a:cxnSpLocks noChangeShapeType="1"/>
            <a:endCxn id="48160" idx="1"/>
          </p:cNvCxnSpPr>
          <p:nvPr/>
        </p:nvCxnSpPr>
        <p:spPr bwMode="auto">
          <a:xfrm>
            <a:off x="2946400" y="6148388"/>
            <a:ext cx="628650" cy="198437"/>
          </a:xfrm>
          <a:prstGeom prst="straightConnector1">
            <a:avLst/>
          </a:prstGeom>
          <a:noFill/>
          <a:ln w="9525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3" name="TextBox 86">
            <a:extLst>
              <a:ext uri="{FF2B5EF4-FFF2-40B4-BE49-F238E27FC236}">
                <a16:creationId xmlns:a16="http://schemas.microsoft.com/office/drawing/2014/main" id="{AA517013-98DF-8E45-AE61-0E71143C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6408738"/>
            <a:ext cx="207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2600"/>
                </a:solidFill>
              </a:rPr>
              <a:t>CO</a:t>
            </a:r>
            <a:r>
              <a:rPr lang="en-US" altLang="en-US" sz="2400" b="0" i="1" baseline="-25000">
                <a:solidFill>
                  <a:srgbClr val="FF2600"/>
                </a:solidFill>
              </a:rPr>
              <a:t>2</a:t>
            </a:r>
            <a:r>
              <a:rPr lang="en-US" altLang="en-US" sz="2400" b="0" i="1">
                <a:solidFill>
                  <a:srgbClr val="FF2600"/>
                </a:solidFill>
              </a:rPr>
              <a:t>      C + O</a:t>
            </a:r>
            <a:r>
              <a:rPr lang="en-US" altLang="en-US" sz="2400" b="0" i="1" baseline="-25000">
                <a:solidFill>
                  <a:srgbClr val="FF2600"/>
                </a:solidFill>
              </a:rPr>
              <a:t>2</a:t>
            </a:r>
          </a:p>
        </p:txBody>
      </p:sp>
      <p:cxnSp>
        <p:nvCxnSpPr>
          <p:cNvPr id="48164" name="Straight Arrow Connector 19">
            <a:extLst>
              <a:ext uri="{FF2B5EF4-FFF2-40B4-BE49-F238E27FC236}">
                <a16:creationId xmlns:a16="http://schemas.microsoft.com/office/drawing/2014/main" id="{AA68817B-AFA8-564E-87E1-2708584D5B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7938" y="6629400"/>
            <a:ext cx="354012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5" name="TextBox 26">
            <a:extLst>
              <a:ext uri="{FF2B5EF4-FFF2-40B4-BE49-F238E27FC236}">
                <a16:creationId xmlns:a16="http://schemas.microsoft.com/office/drawing/2014/main" id="{3FB2F862-E312-7B4C-AD06-F3D7AF65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4195763"/>
            <a:ext cx="2992438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Nuclei are preserved:</a:t>
            </a:r>
          </a:p>
        </p:txBody>
      </p:sp>
      <p:sp>
        <p:nvSpPr>
          <p:cNvPr id="48166" name="TextBox 27">
            <a:extLst>
              <a:ext uri="{FF2B5EF4-FFF2-40B4-BE49-F238E27FC236}">
                <a16:creationId xmlns:a16="http://schemas.microsoft.com/office/drawing/2014/main" id="{B2BB04D3-8951-4E4B-9333-1C1EC460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4876800"/>
            <a:ext cx="3027362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 electric charge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u="sng">
                <a:solidFill>
                  <a:srgbClr val="0432FF"/>
                </a:solidFill>
              </a:rPr>
              <a:t>nucleus</a:t>
            </a:r>
            <a:r>
              <a:rPr lang="en-US" altLang="en-US" sz="2400"/>
              <a:t> tells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which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432FF"/>
                </a:solidFill>
              </a:rPr>
              <a:t>chemical element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it is.</a:t>
            </a:r>
          </a:p>
        </p:txBody>
      </p:sp>
    </p:spTree>
    <p:extLst>
      <p:ext uri="{BB962C8B-B14F-4D97-AF65-F5344CB8AC3E}">
        <p14:creationId xmlns:p14="http://schemas.microsoft.com/office/powerpoint/2010/main" val="44304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BF4A1F3-FFBC-2D40-8B5A-9F29A5979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30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1471</Words>
  <Application>Microsoft Macintosh PowerPoint</Application>
  <PresentationFormat>On-screen Show (4:3)</PresentationFormat>
  <Paragraphs>482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Times</vt:lpstr>
      <vt:lpstr>Blank Presentation</vt:lpstr>
      <vt:lpstr>Setup:</vt:lpstr>
      <vt:lpstr>The electromagnetic spectrum</vt:lpstr>
      <vt:lpstr>The full spectrum</vt:lpstr>
      <vt:lpstr>Questions coming …</vt:lpstr>
      <vt:lpstr>Question 4</vt:lpstr>
      <vt:lpstr>Question 5</vt:lpstr>
      <vt:lpstr>What is in an atom?</vt:lpstr>
      <vt:lpstr>What is in an atom?</vt:lpstr>
      <vt:lpstr>Questions coming …</vt:lpstr>
      <vt:lpstr>Question 6 </vt:lpstr>
      <vt:lpstr>Question 7 </vt:lpstr>
      <vt:lpstr>Phases</vt:lpstr>
      <vt:lpstr> </vt:lpstr>
      <vt:lpstr>Questions coming …</vt:lpstr>
      <vt:lpstr>Question 8 </vt:lpstr>
      <vt:lpstr>Question 9 </vt:lpstr>
      <vt:lpstr>Cosmic rays</vt:lpstr>
      <vt:lpstr>Question 10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238</cp:revision>
  <dcterms:modified xsi:type="dcterms:W3CDTF">2025-09-30T05:35:49Z</dcterms:modified>
</cp:coreProperties>
</file>