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590" r:id="rId2"/>
    <p:sldId id="304" r:id="rId3"/>
    <p:sldId id="325" r:id="rId4"/>
    <p:sldId id="326" r:id="rId5"/>
    <p:sldId id="483" r:id="rId6"/>
    <p:sldId id="484" r:id="rId7"/>
    <p:sldId id="485" r:id="rId8"/>
    <p:sldId id="486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5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1"/>
    <p:restoredTop sz="97830"/>
  </p:normalViewPr>
  <p:slideViewPr>
    <p:cSldViewPr>
      <p:cViewPr varScale="1">
        <p:scale>
          <a:sx n="128" d="100"/>
          <a:sy n="128" d="100"/>
        </p:scale>
        <p:origin x="2056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856" y="-12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16AB9525-1546-6B4B-98CE-DF6D5A5EA5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E6E651-0801-6341-9446-4B3AF631C07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fld id="{257B0DBC-C317-114A-A340-5FF83857EC48}" type="datetimeFigureOut">
              <a:rPr lang="en-US"/>
              <a:pPr>
                <a:defRPr/>
              </a:pPr>
              <a:t>9/24/25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E1A8558-0841-2547-B31D-7C43505ACC7D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EF87D6-40F0-FA47-BE9A-503DE52AAA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8E1644E7-2956-1E4A-8A04-622635B31A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>
            <a:extLst>
              <a:ext uri="{FF2B5EF4-FFF2-40B4-BE49-F238E27FC236}">
                <a16:creationId xmlns:a16="http://schemas.microsoft.com/office/drawing/2014/main" id="{E55DF248-FD15-394D-A2E9-D33989768AE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id="{F2A4D83D-0DFC-F042-810D-5A48AF6A803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C8731A3A-E236-3246-B545-90C890B7CD3C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>
            <a:extLst>
              <a:ext uri="{FF2B5EF4-FFF2-40B4-BE49-F238E27FC236}">
                <a16:creationId xmlns:a16="http://schemas.microsoft.com/office/drawing/2014/main" id="{39A7B249-03E7-CF40-8CBB-99034B619E3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174" name="Rectangle 6">
            <a:extLst>
              <a:ext uri="{FF2B5EF4-FFF2-40B4-BE49-F238E27FC236}">
                <a16:creationId xmlns:a16="http://schemas.microsoft.com/office/drawing/2014/main" id="{4A760759-D041-F04F-954F-F7353DFE12B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5" name="Rectangle 7">
            <a:extLst>
              <a:ext uri="{FF2B5EF4-FFF2-40B4-BE49-F238E27FC236}">
                <a16:creationId xmlns:a16="http://schemas.microsoft.com/office/drawing/2014/main" id="{458032D8-854D-3E4E-87C2-7ECCA4E9019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69FC485-37DD-2D4E-B801-763F8444A66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>
            <a:extLst>
              <a:ext uri="{FF2B5EF4-FFF2-40B4-BE49-F238E27FC236}">
                <a16:creationId xmlns:a16="http://schemas.microsoft.com/office/drawing/2014/main" id="{9B21AC5C-0FDD-FB42-B6D9-F58D3EF0CEB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DCF51860-D9F0-A14C-9DEF-F704D4832704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16386" name="Rectangle 2">
            <a:extLst>
              <a:ext uri="{FF2B5EF4-FFF2-40B4-BE49-F238E27FC236}">
                <a16:creationId xmlns:a16="http://schemas.microsoft.com/office/drawing/2014/main" id="{E0E440F0-2B8B-EA42-BBB2-B79B6908BD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4566E525-ACE6-D24B-B67F-CD338E28B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7">
            <a:extLst>
              <a:ext uri="{FF2B5EF4-FFF2-40B4-BE49-F238E27FC236}">
                <a16:creationId xmlns:a16="http://schemas.microsoft.com/office/drawing/2014/main" id="{E9BE68FE-73C0-134A-9484-84306BD7121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77EF23A7-A081-7F41-9387-992B582AF5E9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F4B12642-7ABB-504D-9E4C-4C67EAAFD3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F1E47837-62E4-454F-AB08-8D241F77E6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1" name="Rectangle 7">
            <a:extLst>
              <a:ext uri="{FF2B5EF4-FFF2-40B4-BE49-F238E27FC236}">
                <a16:creationId xmlns:a16="http://schemas.microsoft.com/office/drawing/2014/main" id="{A325052C-8401-8149-8430-B505499B69C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97AFAB22-EB0D-4E4C-A219-07C9325BF388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7A4FD611-4ED2-0342-9CE7-FCD873673ED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46B05E75-BBFD-BB46-AEF3-7D555994D9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49" name="Rectangle 7">
            <a:extLst>
              <a:ext uri="{FF2B5EF4-FFF2-40B4-BE49-F238E27FC236}">
                <a16:creationId xmlns:a16="http://schemas.microsoft.com/office/drawing/2014/main" id="{8A30B766-ACEA-6145-9C04-E88044E467A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4165019A-81AD-5D47-A7D1-F1A95F289FB8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157AAFE4-BDB7-9143-9980-52FB0F8DC2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4ECBF683-A0CA-0646-9360-28CA2BF69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Rectangle 7">
            <a:extLst>
              <a:ext uri="{FF2B5EF4-FFF2-40B4-BE49-F238E27FC236}">
                <a16:creationId xmlns:a16="http://schemas.microsoft.com/office/drawing/2014/main" id="{0253F09A-AB62-6C4F-88B6-544C4E3AD8D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F4AF3219-03D1-174C-B41B-9107705FD451}" type="slidenum">
              <a:rPr lang="en-US" altLang="en-US" sz="1200"/>
              <a:pPr/>
              <a:t>5</a:t>
            </a:fld>
            <a:endParaRPr lang="en-US" altLang="en-US" sz="1200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380F3B82-5A2A-C243-B599-3C7CE5AF16E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6C0570C8-C03B-FE41-BB49-6B1FCBB1FD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112186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>
            <a:extLst>
              <a:ext uri="{FF2B5EF4-FFF2-40B4-BE49-F238E27FC236}">
                <a16:creationId xmlns:a16="http://schemas.microsoft.com/office/drawing/2014/main" id="{0C830551-730A-444A-9C15-FF1C5C66E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25CC7A0B-6FC3-3545-A16A-0D822130A88A}" type="slidenum">
              <a:rPr lang="en-US" altLang="en-US" sz="1200"/>
              <a:pPr/>
              <a:t>6</a:t>
            </a:fld>
            <a:endParaRPr lang="en-US" altLang="en-US" sz="1200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1263CA4B-967B-2C43-9FDC-32F9EA494F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C0B4C71A-B279-D943-85DB-7F89B75003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01416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7">
            <a:extLst>
              <a:ext uri="{FF2B5EF4-FFF2-40B4-BE49-F238E27FC236}">
                <a16:creationId xmlns:a16="http://schemas.microsoft.com/office/drawing/2014/main" id="{0C830551-730A-444A-9C15-FF1C5C66E4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25CC7A0B-6FC3-3545-A16A-0D822130A88A}" type="slidenum">
              <a:rPr lang="en-US" altLang="en-US" sz="1200"/>
              <a:pPr/>
              <a:t>7</a:t>
            </a:fld>
            <a:endParaRPr lang="en-US" altLang="en-US" sz="1200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1263CA4B-967B-2C43-9FDC-32F9EA494F1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C0B4C71A-B279-D943-85DB-7F89B75003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9970578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7">
            <a:extLst>
              <a:ext uri="{FF2B5EF4-FFF2-40B4-BE49-F238E27FC236}">
                <a16:creationId xmlns:a16="http://schemas.microsoft.com/office/drawing/2014/main" id="{9CBB799B-ACBD-CA42-830B-7A3E34CD206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fld id="{0F26A51F-D051-F34A-9F9F-59AD64980E43}" type="slidenum">
              <a:rPr lang="en-US" altLang="en-US" sz="1200"/>
              <a:pPr/>
              <a:t>8</a:t>
            </a:fld>
            <a:endParaRPr lang="en-US" altLang="en-US" sz="1200"/>
          </a:p>
        </p:txBody>
      </p:sp>
      <p:sp>
        <p:nvSpPr>
          <p:cNvPr id="63490" name="Rectangle 2">
            <a:extLst>
              <a:ext uri="{FF2B5EF4-FFF2-40B4-BE49-F238E27FC236}">
                <a16:creationId xmlns:a16="http://schemas.microsoft.com/office/drawing/2014/main" id="{B25FD6F8-ECC3-FE42-B989-0F1D7D4FB04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A323DE3F-FEB0-7648-808F-69EE3B08BB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9589629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013A39-E819-A84A-8CEA-FF49A0E9B4C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6B162CA-69EE-274B-87A6-B38EC71D593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052E4FD-672D-8349-ADC2-95CCBBDA139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C43ED5C-9253-7E4E-90F0-04AE9BC03E5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66122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AF9829F-6BCB-DA4C-A0E0-25A2A6E630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8829CB-B202-0046-B576-FD205251DF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D142970-7827-284E-BC78-001FEFC8A0B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4DD8E98-CFBF-8D45-B352-6935F1D4113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982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96EF3D9-4BD7-E540-BEB9-7ED7DCEFCB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D026F4C-61E8-B94E-A750-D11D9440249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B929691-0A2C-F946-8B66-5817A53CBB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E59AD8-1008-B24C-9CEB-08048BC764B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5927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5346736-E673-294A-A542-EFB6B243583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D201440-210A-BE4A-A29E-2FC468F529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AFCFD91-A275-8F4F-AA18-F8B1D5FAC8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125BB0-A9B1-AD4C-A390-C59E61C498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6425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FCD903C-E673-A543-B7C1-5C9A9D97E4B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EB15C26C-C9A1-5745-A875-A48FD51BA6A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34BF536-0FED-9F46-BE18-C968B49A1D0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10E79D9-D461-0944-87B5-DE744DCED5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1786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FE216A5-F1F6-3445-A9F8-4F7BEEBD727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AAB4D66-D01D-C74A-8E91-37A1DBFDF08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53A7357-801B-A943-9B10-4F9D701FF7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3872EE-D0D2-2E4F-AAE6-C875D8AB2C5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767611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593598E-8164-EE47-AAC4-79622280602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3DF3FE9F-DBF8-994F-8F8F-3EB90ACC3DC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DAB5CCF6-ACDF-394C-97E7-4F2FBF6F39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F4A3A21-824F-FA46-B937-FAA2509D8C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2201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12DE68-D587-FA46-BED7-9112FB908F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F93C07F-5F4F-4946-8539-28173F11DF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0F86B9A-FE6D-F746-9E99-5759887A68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5F8CD6-71D4-1E40-B256-A87C65F500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16689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C98957BD-D805-D240-8274-2806CC31669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9D34392D-CBB6-0142-BA9B-A1B0F1BB274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2313973-30BF-FE4D-B537-0D48002EF1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8F2B03-9A78-B045-ADB2-46D7E3B8E3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885223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478052A-2024-E14B-96A5-9AC2621D231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576C54F-5E0D-8C4C-87C3-A7D8B3A2B9E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34D57A0-0AC2-E744-84D0-30F7E766003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414A77-4078-5F43-974E-709F81E4EF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688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D7493D-6BA6-964B-9593-026D868F49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6A4A8FA-5AA3-5944-A459-E7397ADEC0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BD54C74-C17E-9C4E-B8C2-52332CBA2DA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F01AFB-4535-FA4E-B002-E566528D82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27335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D2FCBDC-3486-7B4E-A888-19EA15C8519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DF955580-2507-024A-8059-CD9ED2521E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DBD4089A-38A4-3241-8400-11DBB3EA7177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8D044C7F-AC29-E849-B320-0027992BDA2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E73B7B0F-ACDC-7841-97B3-61B8C50D1AA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/>
            <a:ext uri="{91240B29-F687-4f45-9708-019B960494DF}"/>
            <a:ext uri="{AF507438-7753-43e0-B8FC-AC1667EBCBE1}"/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0A7408D-34B1-144E-A878-E48AB4D949D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026">
            <a:extLst>
              <a:ext uri="{FF2B5EF4-FFF2-40B4-BE49-F238E27FC236}">
                <a16:creationId xmlns:a16="http://schemas.microsoft.com/office/drawing/2014/main" id="{BC9FA7AF-FEEF-8446-8EDC-FF81C64EA87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33800" y="304800"/>
            <a:ext cx="39624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FF0000"/>
                </a:solidFill>
              </a:rPr>
              <a:t>Prepare your scantron:</a:t>
            </a:r>
            <a:endParaRPr lang="en-US" altLang="en-US" sz="4400" b="1">
              <a:solidFill>
                <a:schemeClr val="tx2"/>
              </a:solidFill>
            </a:endParaRPr>
          </a:p>
        </p:txBody>
      </p:sp>
      <p:sp>
        <p:nvSpPr>
          <p:cNvPr id="15362" name="Text Box 1027">
            <a:extLst>
              <a:ext uri="{FF2B5EF4-FFF2-40B4-BE49-F238E27FC236}">
                <a16:creationId xmlns:a16="http://schemas.microsoft.com/office/drawing/2014/main" id="{768DA87F-2EBF-064A-86BC-B35007CB9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806450"/>
            <a:ext cx="5105400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Fill in your name and fill the bubbles under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chemeClr val="accent2"/>
                </a:solidFill>
              </a:rPr>
              <a:t>       your name.</a:t>
            </a:r>
          </a:p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LAST NAME FIRST, First name second</a:t>
            </a:r>
          </a:p>
          <a:p>
            <a:pPr>
              <a:spcBef>
                <a:spcPct val="0"/>
              </a:spcBef>
            </a:pPr>
            <a:r>
              <a:rPr lang="en-US" altLang="en-US" sz="2000" dirty="0">
                <a:solidFill>
                  <a:schemeClr val="accent2"/>
                </a:solidFill>
              </a:rPr>
              <a:t> Put </a:t>
            </a:r>
            <a:r>
              <a:rPr lang="en-US" altLang="en-US" sz="2000" dirty="0">
                <a:solidFill>
                  <a:srgbClr val="FF3300"/>
                </a:solidFill>
              </a:rPr>
              <a:t>your</a:t>
            </a:r>
            <a:r>
              <a:rPr lang="en-US" altLang="en-US" sz="2000" dirty="0">
                <a:solidFill>
                  <a:schemeClr val="accent2"/>
                </a:solidFill>
              </a:rPr>
              <a:t> 4-digit code instead of </a:t>
            </a:r>
            <a:r>
              <a:rPr lang="ja-JP" altLang="en-US" sz="1600">
                <a:solidFill>
                  <a:schemeClr val="accent2"/>
                </a:solidFill>
                <a:latin typeface="Arial" panose="020B0604020202020204" pitchFamily="34" charset="0"/>
              </a:rPr>
              <a:t>“</a:t>
            </a:r>
            <a:r>
              <a:rPr lang="en-US" altLang="ja-JP" sz="1600" dirty="0">
                <a:solidFill>
                  <a:schemeClr val="accent2"/>
                </a:solidFill>
              </a:rPr>
              <a:t>IDENTIFICATION NUMBER</a:t>
            </a:r>
            <a:r>
              <a:rPr lang="ja-JP" altLang="en-US" sz="1600">
                <a:solidFill>
                  <a:schemeClr val="accent2"/>
                </a:solidFill>
                <a:latin typeface="Arial" panose="020B0604020202020204" pitchFamily="34" charset="0"/>
              </a:rPr>
              <a:t>”</a:t>
            </a:r>
            <a:r>
              <a:rPr lang="en-US" altLang="ja-JP" sz="1600" dirty="0">
                <a:solidFill>
                  <a:schemeClr val="accent2"/>
                </a:solidFill>
              </a:rPr>
              <a:t>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accent2"/>
                </a:solidFill>
              </a:rPr>
              <a:t>  ---  </a:t>
            </a:r>
            <a:r>
              <a:rPr lang="en-US" altLang="en-US" sz="1600" i="1" dirty="0">
                <a:solidFill>
                  <a:schemeClr val="accent2"/>
                </a:solidFill>
              </a:rPr>
              <a:t>(The last 4 digits of your </a:t>
            </a:r>
            <a:r>
              <a:rPr lang="en-US" altLang="en-US" sz="1600" i="1" dirty="0" err="1">
                <a:solidFill>
                  <a:schemeClr val="accent2"/>
                </a:solidFill>
              </a:rPr>
              <a:t>OleMiss</a:t>
            </a:r>
            <a:r>
              <a:rPr lang="en-US" altLang="en-US" sz="1600" i="1" dirty="0">
                <a:solidFill>
                  <a:schemeClr val="accent2"/>
                </a:solidFill>
              </a:rPr>
              <a:t> ID.)</a:t>
            </a:r>
            <a:endParaRPr lang="en-US" altLang="en-US" sz="2400" i="1" dirty="0"/>
          </a:p>
        </p:txBody>
      </p:sp>
      <p:sp>
        <p:nvSpPr>
          <p:cNvPr id="15363" name="Rectangle 1028">
            <a:extLst>
              <a:ext uri="{FF2B5EF4-FFF2-40B4-BE49-F238E27FC236}">
                <a16:creationId xmlns:a16="http://schemas.microsoft.com/office/drawing/2014/main" id="{B8939ECB-1928-9548-A60B-0085CEDB19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3886200"/>
            <a:ext cx="2743200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1: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A</a:t>
            </a:r>
            <a:r>
              <a:rPr lang="en-US" altLang="en-US" sz="2000" dirty="0">
                <a:solidFill>
                  <a:srgbClr val="FF0000"/>
                </a:solidFill>
              </a:rPr>
              <a:t>       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2: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0000"/>
                </a:solidFill>
              </a:rPr>
              <a:t>Question # 3: </a:t>
            </a:r>
            <a:r>
              <a:rPr lang="en-US" altLang="en-US" sz="2000" dirty="0"/>
              <a:t>answer </a:t>
            </a:r>
            <a:r>
              <a:rPr lang="en-US" altLang="en-US" sz="2000" b="1" dirty="0">
                <a:solidFill>
                  <a:schemeClr val="accent2"/>
                </a:solidFill>
              </a:rPr>
              <a:t>A</a:t>
            </a:r>
          </a:p>
        </p:txBody>
      </p:sp>
      <p:sp>
        <p:nvSpPr>
          <p:cNvPr id="110597" name="Rectangle 1029">
            <a:extLst>
              <a:ext uri="{FF2B5EF4-FFF2-40B4-BE49-F238E27FC236}">
                <a16:creationId xmlns:a16="http://schemas.microsoft.com/office/drawing/2014/main" id="{38ED574B-34C2-0140-AE6B-E825F158C2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05200" y="4267200"/>
            <a:ext cx="1219200" cy="304800"/>
          </a:xfrm>
        </p:spPr>
        <p:txBody>
          <a:bodyPr/>
          <a:lstStyle/>
          <a:p>
            <a:r>
              <a:rPr lang="en-US" altLang="en-US" sz="2800" b="1">
                <a:solidFill>
                  <a:srgbClr val="FF0000"/>
                </a:solidFill>
              </a:rPr>
              <a:t>Setup:</a:t>
            </a:r>
          </a:p>
        </p:txBody>
      </p:sp>
      <p:sp>
        <p:nvSpPr>
          <p:cNvPr id="110599" name="Text Box 1031">
            <a:extLst>
              <a:ext uri="{FF2B5EF4-FFF2-40B4-BE49-F238E27FC236}">
                <a16:creationId xmlns:a16="http://schemas.microsoft.com/office/drawing/2014/main" id="{0B184107-C386-B448-9902-1BA5C0CE76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4400" y="6381751"/>
            <a:ext cx="607695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i="1" u="sng" dirty="0">
                <a:effectLst>
                  <a:outerShdw blurRad="38100" dist="38100" dir="2700000" algn="tl">
                    <a:srgbClr val="FFFFFF"/>
                  </a:outerShdw>
                </a:effectLst>
                <a:ea typeface="ＭＳ Ｐゴシック" charset="0"/>
              </a:rPr>
              <a:t>Please take a moment to mute your cell phone!</a:t>
            </a:r>
            <a:endParaRPr lang="en-US" dirty="0">
              <a:ea typeface="ＭＳ Ｐゴシック" charset="0"/>
            </a:endParaRPr>
          </a:p>
        </p:txBody>
      </p:sp>
      <p:pic>
        <p:nvPicPr>
          <p:cNvPr id="15366" name="Picture 1032">
            <a:extLst>
              <a:ext uri="{FF2B5EF4-FFF2-40B4-BE49-F238E27FC236}">
                <a16:creationId xmlns:a16="http://schemas.microsoft.com/office/drawing/2014/main" id="{1916D5F0-79B7-894E-B402-2274F61E21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1000" y="1524000"/>
            <a:ext cx="8699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7" name="Text Box 1033">
            <a:extLst>
              <a:ext uri="{FF2B5EF4-FFF2-40B4-BE49-F238E27FC236}">
                <a16:creationId xmlns:a16="http://schemas.microsoft.com/office/drawing/2014/main" id="{0442931B-E898-0749-B40F-C7CED0A7BA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56513" y="381000"/>
            <a:ext cx="1487487" cy="118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Use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a pencil,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/>
              <a:t>not a pen!</a:t>
            </a:r>
          </a:p>
        </p:txBody>
      </p:sp>
      <p:pic>
        <p:nvPicPr>
          <p:cNvPr id="15368" name="Picture 1034" descr="Scantron2b">
            <a:extLst>
              <a:ext uri="{FF2B5EF4-FFF2-40B4-BE49-F238E27FC236}">
                <a16:creationId xmlns:a16="http://schemas.microsoft.com/office/drawing/2014/main" id="{A78BC932-3427-8249-85D3-E21B9D377E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4725" y="2841625"/>
            <a:ext cx="1819275" cy="401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9" name="Line 1038">
            <a:extLst>
              <a:ext uri="{FF2B5EF4-FFF2-40B4-BE49-F238E27FC236}">
                <a16:creationId xmlns:a16="http://schemas.microsoft.com/office/drawing/2014/main" id="{6A5D2584-B0FE-B54F-94E0-D349E408AA3B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114800"/>
            <a:ext cx="381000" cy="762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0" name="Line 1039">
            <a:extLst>
              <a:ext uri="{FF2B5EF4-FFF2-40B4-BE49-F238E27FC236}">
                <a16:creationId xmlns:a16="http://schemas.microsoft.com/office/drawing/2014/main" id="{0515E687-7755-9940-9696-0B77FBB88365}"/>
              </a:ext>
            </a:extLst>
          </p:cNvPr>
          <p:cNvSpPr>
            <a:spLocks noChangeShapeType="1"/>
          </p:cNvSpPr>
          <p:nvPr/>
        </p:nvSpPr>
        <p:spPr bwMode="auto">
          <a:xfrm>
            <a:off x="7239000" y="4419600"/>
            <a:ext cx="3048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1" name="Rectangle 1040">
            <a:extLst>
              <a:ext uri="{FF2B5EF4-FFF2-40B4-BE49-F238E27FC236}">
                <a16:creationId xmlns:a16="http://schemas.microsoft.com/office/drawing/2014/main" id="{A00D181F-420B-4140-9274-89AB5EB3DD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96200" y="4572000"/>
            <a:ext cx="228600" cy="152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solidFill>
                <a:schemeClr val="bg1"/>
              </a:solidFill>
            </a:endParaRPr>
          </a:p>
        </p:txBody>
      </p:sp>
      <p:sp>
        <p:nvSpPr>
          <p:cNvPr id="15372" name="Line 1041">
            <a:extLst>
              <a:ext uri="{FF2B5EF4-FFF2-40B4-BE49-F238E27FC236}">
                <a16:creationId xmlns:a16="http://schemas.microsoft.com/office/drawing/2014/main" id="{268440FB-C9ED-474D-B843-0D0A017DAB4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7239000" y="4572000"/>
            <a:ext cx="6096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5373" name="Picture 1" descr="Scantron3.png">
            <a:extLst>
              <a:ext uri="{FF2B5EF4-FFF2-40B4-BE49-F238E27FC236}">
                <a16:creationId xmlns:a16="http://schemas.microsoft.com/office/drawing/2014/main" id="{818EDBAD-7C28-1A4A-9378-776FC23AFE4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5400" y="0"/>
            <a:ext cx="2387600" cy="4256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4" name="Line 1036">
            <a:extLst>
              <a:ext uri="{FF2B5EF4-FFF2-40B4-BE49-F238E27FC236}">
                <a16:creationId xmlns:a16="http://schemas.microsoft.com/office/drawing/2014/main" id="{30F9B2BD-11FC-3F4D-BBB3-16676E448B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14400" y="1905000"/>
            <a:ext cx="1828800" cy="17526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75" name="Line 1037">
            <a:extLst>
              <a:ext uri="{FF2B5EF4-FFF2-40B4-BE49-F238E27FC236}">
                <a16:creationId xmlns:a16="http://schemas.microsoft.com/office/drawing/2014/main" id="{F17347E1-4A43-4F47-9985-43FBE6A021C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85800" y="990600"/>
            <a:ext cx="2057400" cy="15240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" name="TextBox 1">
            <a:extLst>
              <a:ext uri="{FF2B5EF4-FFF2-40B4-BE49-F238E27FC236}">
                <a16:creationId xmlns:a16="http://schemas.microsoft.com/office/drawing/2014/main" id="{CE6EFE9A-1BE0-E44D-AFF6-FA980B5E5A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919" y="5332130"/>
            <a:ext cx="7112000" cy="646331"/>
          </a:xfrm>
          <a:prstGeom prst="rect">
            <a:avLst/>
          </a:prstGeom>
          <a:solidFill>
            <a:srgbClr val="FFFF00"/>
          </a:solidFill>
          <a:ln w="9525">
            <a:solidFill>
              <a:schemeClr val="accent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• Test on Friday,  Sept.  26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/>
              <a:t>• Any student may choose to come to take the 1:00 or the 3:00 pm test.</a:t>
            </a:r>
          </a:p>
        </p:txBody>
      </p:sp>
      <p:sp>
        <p:nvSpPr>
          <p:cNvPr id="22" name="Text Box 1042">
            <a:extLst>
              <a:ext uri="{FF2B5EF4-FFF2-40B4-BE49-F238E27FC236}">
                <a16:creationId xmlns:a16="http://schemas.microsoft.com/office/drawing/2014/main" id="{F5898064-8BFE-3548-B586-9BFF9D37D9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52725" y="2584542"/>
            <a:ext cx="4372388" cy="1292662"/>
          </a:xfrm>
          <a:prstGeom prst="rect">
            <a:avLst/>
          </a:prstGeom>
          <a:noFill/>
          <a:ln w="9525">
            <a:solidFill>
              <a:srgbClr val="FF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CC00"/>
                </a:solidFill>
              </a:rPr>
              <a:t>Recall reading assignment</a:t>
            </a:r>
            <a:endParaRPr lang="en-US" altLang="en-US" sz="2400" b="1" dirty="0"/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i="1" dirty="0"/>
              <a:t>Angular size; arcseconds (pp. 27-28)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b="1" i="1" dirty="0"/>
              <a:t>Parallax, parsecs, absolute magnitude, distance modulus (pp. 489-493)</a:t>
            </a:r>
            <a:endParaRPr lang="en-US" altLang="en-US" sz="1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0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0597" grpId="0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7">
            <a:extLst>
              <a:ext uri="{FF2B5EF4-FFF2-40B4-BE49-F238E27FC236}">
                <a16:creationId xmlns:a16="http://schemas.microsoft.com/office/drawing/2014/main" id="{9DF1D899-E06F-B142-9AB7-2799B63E36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26013" y="4267200"/>
            <a:ext cx="3938587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3300"/>
                </a:solidFill>
              </a:rPr>
              <a:t>A star</a:t>
            </a:r>
            <a:r>
              <a:rPr lang="ja-JP" altLang="en-US" sz="2000" b="1">
                <a:solidFill>
                  <a:srgbClr val="FF3300"/>
                </a:solidFill>
                <a:latin typeface="Arial" panose="020B0604020202020204" pitchFamily="34" charset="0"/>
              </a:rPr>
              <a:t>’</a:t>
            </a:r>
            <a:r>
              <a:rPr lang="en-US" altLang="ja-JP" sz="2000" b="1">
                <a:solidFill>
                  <a:srgbClr val="FF3300"/>
                </a:solidFill>
              </a:rPr>
              <a:t>s absolute magnitude is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3300"/>
                </a:solidFill>
              </a:rPr>
              <a:t> how bright it would look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3300"/>
                </a:solidFill>
              </a:rPr>
              <a:t>from 10 pc (32.6 light years) away.</a:t>
            </a:r>
            <a:endParaRPr lang="en-US" altLang="en-US" sz="2400"/>
          </a:p>
        </p:txBody>
      </p:sp>
      <p:sp>
        <p:nvSpPr>
          <p:cNvPr id="48131" name="Text Box 8">
            <a:extLst>
              <a:ext uri="{FF2B5EF4-FFF2-40B4-BE49-F238E27FC236}">
                <a16:creationId xmlns:a16="http://schemas.microsoft.com/office/drawing/2014/main" id="{01BA0A1B-F93C-1443-BF9B-925BC0C927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" y="1050925"/>
            <a:ext cx="2563813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How bright it looks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(m)</a:t>
            </a:r>
            <a:endParaRPr lang="en-US" altLang="en-US" sz="2400"/>
          </a:p>
        </p:txBody>
      </p:sp>
      <p:sp>
        <p:nvSpPr>
          <p:cNvPr id="48132" name="Text Box 9">
            <a:extLst>
              <a:ext uri="{FF2B5EF4-FFF2-40B4-BE49-F238E27FC236}">
                <a16:creationId xmlns:a16="http://schemas.microsoft.com/office/drawing/2014/main" id="{BADEFC64-8903-0242-B559-539957B2B1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00400" y="1050925"/>
            <a:ext cx="287655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How bright it really is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FFFF00"/>
                </a:solidFill>
              </a:rPr>
              <a:t>(M)</a:t>
            </a:r>
            <a:endParaRPr lang="en-US" altLang="en-US" sz="2400"/>
          </a:p>
        </p:txBody>
      </p:sp>
      <p:sp>
        <p:nvSpPr>
          <p:cNvPr id="48133" name="Line 10">
            <a:extLst>
              <a:ext uri="{FF2B5EF4-FFF2-40B4-BE49-F238E27FC236}">
                <a16:creationId xmlns:a16="http://schemas.microsoft.com/office/drawing/2014/main" id="{C14433B5-C826-7542-87ED-3226E339B13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03363" y="457200"/>
            <a:ext cx="304800" cy="593725"/>
          </a:xfrm>
          <a:prstGeom prst="line">
            <a:avLst/>
          </a:prstGeom>
          <a:noFill/>
          <a:ln w="9525">
            <a:solidFill>
              <a:srgbClr val="66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Line 11">
            <a:extLst>
              <a:ext uri="{FF2B5EF4-FFF2-40B4-BE49-F238E27FC236}">
                <a16:creationId xmlns:a16="http://schemas.microsoft.com/office/drawing/2014/main" id="{204E10F0-8AC7-F64F-BF00-FBFB0B268DF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354388" y="457200"/>
            <a:ext cx="762000" cy="593725"/>
          </a:xfrm>
          <a:prstGeom prst="line">
            <a:avLst/>
          </a:prstGeom>
          <a:noFill/>
          <a:ln w="9525">
            <a:solidFill>
              <a:srgbClr val="66FF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Rectangle 12">
            <a:extLst>
              <a:ext uri="{FF2B5EF4-FFF2-40B4-BE49-F238E27FC236}">
                <a16:creationId xmlns:a16="http://schemas.microsoft.com/office/drawing/2014/main" id="{AFD491E4-A821-DE43-90AA-76F95B1D84D5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-152400" y="38100"/>
            <a:ext cx="6019800" cy="419100"/>
          </a:xfrm>
        </p:spPr>
        <p:txBody>
          <a:bodyPr/>
          <a:lstStyle/>
          <a:p>
            <a:r>
              <a:rPr lang="en-US" altLang="en-US" sz="2400" b="1" dirty="0">
                <a:solidFill>
                  <a:srgbClr val="FF0000"/>
                </a:solidFill>
              </a:rPr>
              <a:t>Recall: apparent and absolute brightness</a:t>
            </a:r>
            <a:endParaRPr lang="en-US" altLang="en-US" dirty="0"/>
          </a:p>
        </p:txBody>
      </p:sp>
      <p:sp>
        <p:nvSpPr>
          <p:cNvPr id="48136" name="Text Box 13">
            <a:extLst>
              <a:ext uri="{FF2B5EF4-FFF2-40B4-BE49-F238E27FC236}">
                <a16:creationId xmlns:a16="http://schemas.microsoft.com/office/drawing/2014/main" id="{52D2D302-1987-ED49-ABB2-5574E05B34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24600" y="228600"/>
            <a:ext cx="2667000" cy="2292350"/>
          </a:xfrm>
          <a:prstGeom prst="rect">
            <a:avLst/>
          </a:prstGeom>
          <a:noFill/>
          <a:ln w="9525">
            <a:solidFill>
              <a:srgbClr val="00CC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800" i="1">
                <a:solidFill>
                  <a:srgbClr val="66FFFF"/>
                </a:solidFill>
              </a:rPr>
              <a:t>Recall:</a:t>
            </a:r>
            <a:endParaRPr lang="en-US" altLang="en-US" sz="1800">
              <a:solidFill>
                <a:srgbClr val="66FFFF"/>
              </a:solidFill>
            </a:endParaRP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800" b="1" u="sng">
                <a:solidFill>
                  <a:srgbClr val="66FFFF"/>
                </a:solidFill>
              </a:rPr>
              <a:t>A parsec (pc) is a unit of distance, 3.26 light years.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600" i="1">
                <a:solidFill>
                  <a:srgbClr val="66FFFF"/>
                </a:solidFill>
              </a:rPr>
              <a:t>Why this unit?</a:t>
            </a:r>
          </a:p>
          <a:p>
            <a:pPr algn="ctr">
              <a:spcBef>
                <a:spcPct val="50000"/>
              </a:spcBef>
              <a:buFontTx/>
              <a:buNone/>
            </a:pPr>
            <a:r>
              <a:rPr lang="en-US" altLang="en-US" sz="1600" i="1">
                <a:solidFill>
                  <a:srgbClr val="66FFFF"/>
                </a:solidFill>
              </a:rPr>
              <a:t>Because the orbit of Earth looks 1 arc sec radius from the distance of 1 pc.</a:t>
            </a:r>
          </a:p>
        </p:txBody>
      </p:sp>
      <p:sp>
        <p:nvSpPr>
          <p:cNvPr id="48137" name="Text Box 14">
            <a:extLst>
              <a:ext uri="{FF2B5EF4-FFF2-40B4-BE49-F238E27FC236}">
                <a16:creationId xmlns:a16="http://schemas.microsoft.com/office/drawing/2014/main" id="{45047132-BA5A-7D48-B936-17624D9CED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62600" y="5638800"/>
            <a:ext cx="2492375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1"/>
                </a:solidFill>
              </a:rPr>
              <a:t>The Sun: M = 5</a:t>
            </a:r>
            <a:r>
              <a:rPr lang="en-US" altLang="en-US" sz="2400" b="1" baseline="40000">
                <a:solidFill>
                  <a:schemeClr val="accent1"/>
                </a:solidFill>
              </a:rPr>
              <a:t>mg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accent1"/>
                </a:solidFill>
              </a:rPr>
              <a:t>(an average star)</a:t>
            </a:r>
            <a:endParaRPr lang="en-US" altLang="en-US" sz="1800"/>
          </a:p>
        </p:txBody>
      </p:sp>
      <p:pic>
        <p:nvPicPr>
          <p:cNvPr id="48138" name="Picture 28" descr="m">
            <a:extLst>
              <a:ext uri="{FF2B5EF4-FFF2-40B4-BE49-F238E27FC236}">
                <a16:creationId xmlns:a16="http://schemas.microsoft.com/office/drawing/2014/main" id="{5C8B1AC2-18D5-914B-A743-70F79353CE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133600"/>
            <a:ext cx="4471988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39" name="Oval 29">
            <a:extLst>
              <a:ext uri="{FF2B5EF4-FFF2-40B4-BE49-F238E27FC236}">
                <a16:creationId xmlns:a16="http://schemas.microsoft.com/office/drawing/2014/main" id="{FEBBD9DE-E9FB-1641-B8BB-511400B3BD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114800"/>
            <a:ext cx="152400" cy="152400"/>
          </a:xfrm>
          <a:prstGeom prst="ellips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48140" name="Line 30">
            <a:extLst>
              <a:ext uri="{FF2B5EF4-FFF2-40B4-BE49-F238E27FC236}">
                <a16:creationId xmlns:a16="http://schemas.microsoft.com/office/drawing/2014/main" id="{788FD4B3-9C78-154D-BD7F-892667D5C9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3810000"/>
            <a:ext cx="1066800" cy="381000"/>
          </a:xfrm>
          <a:prstGeom prst="line">
            <a:avLst/>
          </a:prstGeom>
          <a:noFill/>
          <a:ln w="9525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1" name="Text Box 31">
            <a:extLst>
              <a:ext uri="{FF2B5EF4-FFF2-40B4-BE49-F238E27FC236}">
                <a16:creationId xmlns:a16="http://schemas.microsoft.com/office/drawing/2014/main" id="{87EA20C2-07ED-6049-AEFC-9754E8678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6313" y="3565525"/>
            <a:ext cx="3278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i="1">
                <a:solidFill>
                  <a:schemeClr val="bg1"/>
                </a:solidFill>
              </a:rPr>
              <a:t>Solar neighborhood (~100 pc)</a:t>
            </a:r>
            <a:endParaRPr lang="en-US" altLang="en-US"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ext Box 2">
            <a:extLst>
              <a:ext uri="{FF2B5EF4-FFF2-40B4-BE49-F238E27FC236}">
                <a16:creationId xmlns:a16="http://schemas.microsoft.com/office/drawing/2014/main" id="{C81C732E-449C-E14C-BD05-CC99E25CAF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1438" y="1851025"/>
            <a:ext cx="6378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Star A and star B have the same absolute magnitude M = 5</a:t>
            </a:r>
            <a:r>
              <a:rPr lang="en-US" altLang="en-US" sz="2000" baseline="40000" dirty="0">
                <a:solidFill>
                  <a:srgbClr val="FFFF00"/>
                </a:solidFill>
              </a:rPr>
              <a:t>mg</a:t>
            </a:r>
            <a:endParaRPr lang="en-US" altLang="en-US" sz="1800" dirty="0">
              <a:solidFill>
                <a:srgbClr val="FFFF00"/>
              </a:solidFill>
            </a:endParaRPr>
          </a:p>
        </p:txBody>
      </p:sp>
      <p:sp>
        <p:nvSpPr>
          <p:cNvPr id="50179" name="Text Box 3">
            <a:extLst>
              <a:ext uri="{FF2B5EF4-FFF2-40B4-BE49-F238E27FC236}">
                <a16:creationId xmlns:a16="http://schemas.microsoft.com/office/drawing/2014/main" id="{E1135D74-4E45-CE4A-81CD-28B5454C00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68475" y="2330450"/>
            <a:ext cx="56991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FF00"/>
                </a:solidFill>
              </a:rPr>
              <a:t>Star B  is 10 pc away: apparent magnitude m = 5</a:t>
            </a:r>
            <a:r>
              <a:rPr lang="en-US" altLang="en-US" sz="2000" baseline="40000">
                <a:solidFill>
                  <a:srgbClr val="FFFF00"/>
                </a:solidFill>
              </a:rPr>
              <a:t>mg</a:t>
            </a:r>
            <a:endParaRPr lang="en-US" altLang="en-US" sz="1800" baseline="40000">
              <a:solidFill>
                <a:srgbClr val="FFFF00"/>
              </a:solidFill>
            </a:endParaRPr>
          </a:p>
        </p:txBody>
      </p:sp>
      <p:sp>
        <p:nvSpPr>
          <p:cNvPr id="50180" name="Text Box 4">
            <a:extLst>
              <a:ext uri="{FF2B5EF4-FFF2-40B4-BE49-F238E27FC236}">
                <a16:creationId xmlns:a16="http://schemas.microsoft.com/office/drawing/2014/main" id="{9E76878E-B2FD-0C43-8975-580DBB82FC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2879725"/>
            <a:ext cx="55705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FF00"/>
                </a:solidFill>
              </a:rPr>
              <a:t>Star A  is 25 pc away: apparent magnitude m = 7</a:t>
            </a:r>
            <a:r>
              <a:rPr lang="en-US" altLang="en-US" sz="2000" baseline="40000">
                <a:solidFill>
                  <a:srgbClr val="FFFF00"/>
                </a:solidFill>
              </a:rPr>
              <a:t>mg</a:t>
            </a:r>
          </a:p>
        </p:txBody>
      </p:sp>
      <p:sp>
        <p:nvSpPr>
          <p:cNvPr id="50181" name="Text Box 5">
            <a:extLst>
              <a:ext uri="{FF2B5EF4-FFF2-40B4-BE49-F238E27FC236}">
                <a16:creationId xmlns:a16="http://schemas.microsoft.com/office/drawing/2014/main" id="{6931BC8D-197D-604E-8DBB-0D50D5474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4" y="1031875"/>
            <a:ext cx="66262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CC00"/>
                </a:solidFill>
              </a:rPr>
              <a:t>The rule: 2.5 times as far away, looks 2</a:t>
            </a:r>
            <a:r>
              <a:rPr lang="en-US" altLang="en-US" sz="2400" b="1" baseline="40000" dirty="0">
                <a:solidFill>
                  <a:srgbClr val="00CC00"/>
                </a:solidFill>
              </a:rPr>
              <a:t>mg</a:t>
            </a:r>
            <a:r>
              <a:rPr lang="en-US" altLang="en-US" sz="2400" b="1" dirty="0">
                <a:solidFill>
                  <a:srgbClr val="00CC00"/>
                </a:solidFill>
              </a:rPr>
              <a:t> dimmer</a:t>
            </a:r>
            <a:endParaRPr lang="en-US" altLang="en-US" sz="2400" dirty="0"/>
          </a:p>
        </p:txBody>
      </p:sp>
      <p:pic>
        <p:nvPicPr>
          <p:cNvPr id="50182" name="Picture 14" descr="2">
            <a:extLst>
              <a:ext uri="{FF2B5EF4-FFF2-40B4-BE49-F238E27FC236}">
                <a16:creationId xmlns:a16="http://schemas.microsoft.com/office/drawing/2014/main" id="{F3556D64-2223-CE45-84A3-35F604487B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7" b="39999"/>
          <a:stretch>
            <a:fillRect/>
          </a:stretch>
        </p:blipFill>
        <p:spPr bwMode="auto">
          <a:xfrm>
            <a:off x="63500" y="3657600"/>
            <a:ext cx="4965700" cy="2293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3" name="Picture 15" descr="3">
            <a:extLst>
              <a:ext uri="{FF2B5EF4-FFF2-40B4-BE49-F238E27FC236}">
                <a16:creationId xmlns:a16="http://schemas.microsoft.com/office/drawing/2014/main" id="{6F269435-2EA9-8F44-884D-7D8880151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24800" y="5943600"/>
            <a:ext cx="276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0184" name="Picture 16" descr="3">
            <a:extLst>
              <a:ext uri="{FF2B5EF4-FFF2-40B4-BE49-F238E27FC236}">
                <a16:creationId xmlns:a16="http://schemas.microsoft.com/office/drawing/2014/main" id="{B467143B-4754-1B41-A944-ACAB177D49C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7075" y="4876800"/>
            <a:ext cx="96361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0185" name="Oval 17">
            <a:extLst>
              <a:ext uri="{FF2B5EF4-FFF2-40B4-BE49-F238E27FC236}">
                <a16:creationId xmlns:a16="http://schemas.microsoft.com/office/drawing/2014/main" id="{50F436A0-0EA5-6543-A8A8-B983EC49619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781800" y="4419600"/>
            <a:ext cx="2286000" cy="2286000"/>
          </a:xfrm>
          <a:prstGeom prst="ellipse">
            <a:avLst/>
          </a:prstGeom>
          <a:noFill/>
          <a:ln w="9525">
            <a:solidFill>
              <a:schemeClr val="accent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sp>
        <p:nvSpPr>
          <p:cNvPr id="50186" name="Line 18">
            <a:extLst>
              <a:ext uri="{FF2B5EF4-FFF2-40B4-BE49-F238E27FC236}">
                <a16:creationId xmlns:a16="http://schemas.microsoft.com/office/drawing/2014/main" id="{C96FD994-CCF3-244D-90D6-CFE7313B6DF6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5037138"/>
            <a:ext cx="13716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7" name="Line 19">
            <a:extLst>
              <a:ext uri="{FF2B5EF4-FFF2-40B4-BE49-F238E27FC236}">
                <a16:creationId xmlns:a16="http://schemas.microsoft.com/office/drawing/2014/main" id="{B0E08C8C-74AD-834E-B4C4-F22BA999DB68}"/>
              </a:ext>
            </a:extLst>
          </p:cNvPr>
          <p:cNvSpPr>
            <a:spLocks noChangeShapeType="1"/>
          </p:cNvSpPr>
          <p:nvPr/>
        </p:nvSpPr>
        <p:spPr bwMode="auto">
          <a:xfrm>
            <a:off x="990600" y="5341938"/>
            <a:ext cx="3505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0188" name="Text Box 20">
            <a:extLst>
              <a:ext uri="{FF2B5EF4-FFF2-40B4-BE49-F238E27FC236}">
                <a16:creationId xmlns:a16="http://schemas.microsoft.com/office/drawing/2014/main" id="{7CDF03C8-5403-8E49-9AEF-DB3B4A6A3C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53400" y="5715000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FFFF"/>
                </a:solidFill>
              </a:rPr>
              <a:t>A</a:t>
            </a:r>
            <a:endParaRPr lang="en-US" altLang="en-US" sz="2400"/>
          </a:p>
        </p:txBody>
      </p:sp>
      <p:sp>
        <p:nvSpPr>
          <p:cNvPr id="50189" name="Text Box 21">
            <a:extLst>
              <a:ext uri="{FF2B5EF4-FFF2-40B4-BE49-F238E27FC236}">
                <a16:creationId xmlns:a16="http://schemas.microsoft.com/office/drawing/2014/main" id="{0A156627-9A12-454E-9A06-725C61A29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72400" y="4800600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FFFF"/>
                </a:solidFill>
              </a:rPr>
              <a:t>B</a:t>
            </a:r>
            <a:endParaRPr lang="en-US" altLang="en-US" sz="2400"/>
          </a:p>
        </p:txBody>
      </p:sp>
      <p:sp>
        <p:nvSpPr>
          <p:cNvPr id="50190" name="Text Box 22">
            <a:extLst>
              <a:ext uri="{FF2B5EF4-FFF2-40B4-BE49-F238E27FC236}">
                <a16:creationId xmlns:a16="http://schemas.microsoft.com/office/drawing/2014/main" id="{86BF0315-40C9-DB46-B58A-2236BE198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3886200"/>
            <a:ext cx="1333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3300"/>
                </a:solidFill>
              </a:rPr>
              <a:t>Looks like:</a:t>
            </a:r>
            <a:endParaRPr lang="en-US" altLang="en-US" sz="2400"/>
          </a:p>
        </p:txBody>
      </p:sp>
      <p:sp>
        <p:nvSpPr>
          <p:cNvPr id="50191" name="Text Box 23">
            <a:extLst>
              <a:ext uri="{FF2B5EF4-FFF2-40B4-BE49-F238E27FC236}">
                <a16:creationId xmlns:a16="http://schemas.microsoft.com/office/drawing/2014/main" id="{8EF36DB8-887E-2945-A8EE-8EBDD3754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341938"/>
            <a:ext cx="4048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FFFF"/>
                </a:solidFill>
              </a:rPr>
              <a:t>A</a:t>
            </a:r>
            <a:endParaRPr lang="en-US" altLang="en-US" sz="2400"/>
          </a:p>
        </p:txBody>
      </p:sp>
      <p:sp>
        <p:nvSpPr>
          <p:cNvPr id="50192" name="Text Box 24">
            <a:extLst>
              <a:ext uri="{FF2B5EF4-FFF2-40B4-BE49-F238E27FC236}">
                <a16:creationId xmlns:a16="http://schemas.microsoft.com/office/drawing/2014/main" id="{82B38FEC-5C23-6C44-AF48-F79893622C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0" y="4579938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66FFFF"/>
                </a:solidFill>
              </a:rPr>
              <a:t>B</a:t>
            </a:r>
            <a:endParaRPr lang="en-US" altLang="en-US" sz="2400"/>
          </a:p>
        </p:txBody>
      </p:sp>
      <p:sp>
        <p:nvSpPr>
          <p:cNvPr id="50193" name="Text Box 25">
            <a:extLst>
              <a:ext uri="{FF2B5EF4-FFF2-40B4-BE49-F238E27FC236}">
                <a16:creationId xmlns:a16="http://schemas.microsoft.com/office/drawing/2014/main" id="{1CA2F537-9C4A-3341-B70F-EE1EE027EB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0" y="4716463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FFFF00"/>
                </a:solidFill>
              </a:rPr>
              <a:t>10 pc</a:t>
            </a:r>
            <a:endParaRPr lang="en-US" altLang="en-US" sz="2400"/>
          </a:p>
        </p:txBody>
      </p:sp>
      <p:sp>
        <p:nvSpPr>
          <p:cNvPr id="50194" name="Text Box 26">
            <a:extLst>
              <a:ext uri="{FF2B5EF4-FFF2-40B4-BE49-F238E27FC236}">
                <a16:creationId xmlns:a16="http://schemas.microsoft.com/office/drawing/2014/main" id="{5C34B608-B5C9-3A47-A515-7819B597BC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5348288"/>
            <a:ext cx="6858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800" i="1">
                <a:solidFill>
                  <a:srgbClr val="FFFF00"/>
                </a:solidFill>
              </a:rPr>
              <a:t>25 pc</a:t>
            </a:r>
            <a:endParaRPr lang="en-US" altLang="en-US" sz="2400"/>
          </a:p>
        </p:txBody>
      </p:sp>
      <p:sp>
        <p:nvSpPr>
          <p:cNvPr id="50195" name="Rectangle 27">
            <a:extLst>
              <a:ext uri="{FF2B5EF4-FFF2-40B4-BE49-F238E27FC236}">
                <a16:creationId xmlns:a16="http://schemas.microsoft.com/office/drawing/2014/main" id="{3932313B-504E-624E-BBAD-DC129CCAFA0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573087" y="-130175"/>
            <a:ext cx="7772400" cy="1143000"/>
          </a:xfrm>
        </p:spPr>
        <p:txBody>
          <a:bodyPr/>
          <a:lstStyle/>
          <a:p>
            <a:r>
              <a:rPr lang="en-US" altLang="en-US" dirty="0">
                <a:solidFill>
                  <a:srgbClr val="65FFFF"/>
                </a:solidFill>
              </a:rPr>
              <a:t>Distance makes stars dimmer</a:t>
            </a:r>
          </a:p>
        </p:txBody>
      </p:sp>
      <p:sp>
        <p:nvSpPr>
          <p:cNvPr id="50196" name="Text Box 28">
            <a:extLst>
              <a:ext uri="{FF2B5EF4-FFF2-40B4-BE49-F238E27FC236}">
                <a16:creationId xmlns:a16="http://schemas.microsoft.com/office/drawing/2014/main" id="{FC79F5E7-1F91-1D4E-A0E9-3BAC3CAF5E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60625" y="3429000"/>
            <a:ext cx="9858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rgbClr val="FF3300"/>
                </a:solidFill>
              </a:rPr>
              <a:t>Reality:</a:t>
            </a:r>
            <a:endParaRPr lang="en-US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FA2F650C-622F-0249-8FB1-1624F22E8A9F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Distance modulus</a:t>
            </a:r>
          </a:p>
        </p:txBody>
      </p:sp>
      <p:sp>
        <p:nvSpPr>
          <p:cNvPr id="52227" name="Text Box 4">
            <a:extLst>
              <a:ext uri="{FF2B5EF4-FFF2-40B4-BE49-F238E27FC236}">
                <a16:creationId xmlns:a16="http://schemas.microsoft.com/office/drawing/2014/main" id="{A69B16AB-22F7-944C-8CA6-0ED63D22AB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" y="3972187"/>
            <a:ext cx="8839200" cy="2862322"/>
          </a:xfrm>
          <a:prstGeom prst="rect">
            <a:avLst/>
          </a:prstGeom>
          <a:noFill/>
          <a:ln w="9525">
            <a:solidFill>
              <a:srgbClr val="66FF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 typeface="Symbol" pitchFamily="2" charset="2"/>
              <a:buChar char="a"/>
            </a:pPr>
            <a:r>
              <a:rPr lang="en-US" altLang="en-US" sz="1800" dirty="0">
                <a:solidFill>
                  <a:srgbClr val="66FFFF"/>
                </a:solidFill>
              </a:rPr>
              <a:t> Centauri</a:t>
            </a:r>
            <a:r>
              <a:rPr lang="en-US" altLang="en-US" sz="1800" dirty="0">
                <a:solidFill>
                  <a:srgbClr val="FFFF00"/>
                </a:solidFill>
              </a:rPr>
              <a:t>   </a:t>
            </a:r>
            <a:r>
              <a:rPr lang="en-US" altLang="en-US" sz="1800" dirty="0">
                <a:solidFill>
                  <a:srgbClr val="FF0000"/>
                </a:solidFill>
              </a:rPr>
              <a:t>suppose we know </a:t>
            </a:r>
            <a:r>
              <a:rPr lang="en-US" altLang="en-US" sz="1800" dirty="0">
                <a:solidFill>
                  <a:srgbClr val="FFFF00"/>
                </a:solidFill>
              </a:rPr>
              <a:t>the apparent brightness m = 1.3</a:t>
            </a:r>
            <a:r>
              <a:rPr lang="en-US" altLang="en-US" sz="1800" baseline="40000" dirty="0">
                <a:solidFill>
                  <a:srgbClr val="FFFF00"/>
                </a:solidFill>
              </a:rPr>
              <a:t>mg</a:t>
            </a:r>
            <a:r>
              <a:rPr lang="en-US" altLang="en-US" sz="1800" dirty="0">
                <a:solidFill>
                  <a:srgbClr val="FFFF00"/>
                </a:solidFill>
              </a:rPr>
              <a:t>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(a bright star)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                    and the distance 4 light years = 1.3 pc   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(very close to us)</a:t>
            </a:r>
            <a:endParaRPr lang="en-US" altLang="en-US" sz="1800" dirty="0">
              <a:solidFill>
                <a:srgbClr val="FFFF00"/>
              </a:solidFill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</a:t>
            </a:r>
            <a:r>
              <a:rPr lang="en-US" altLang="en-US" sz="1800" dirty="0">
                <a:solidFill>
                  <a:srgbClr val="FF0000"/>
                </a:solidFill>
              </a:rPr>
              <a:t>=&gt;</a:t>
            </a:r>
            <a:r>
              <a:rPr lang="en-US" altLang="en-US" sz="1800" dirty="0">
                <a:solidFill>
                  <a:srgbClr val="FFFF00"/>
                </a:solidFill>
              </a:rPr>
              <a:t> distance modulus </a:t>
            </a:r>
            <a:r>
              <a:rPr lang="en-US" altLang="en-US" sz="1800" dirty="0">
                <a:solidFill>
                  <a:srgbClr val="FFFF00"/>
                </a:solidFill>
                <a:latin typeface="Symbol" pitchFamily="2" charset="2"/>
              </a:rPr>
              <a:t>D</a:t>
            </a:r>
            <a:r>
              <a:rPr lang="en-US" altLang="en-US" sz="1800" dirty="0">
                <a:solidFill>
                  <a:srgbClr val="FFFF00"/>
                </a:solidFill>
              </a:rPr>
              <a:t> = 5 </a:t>
            </a:r>
            <a:r>
              <a:rPr lang="en-US" altLang="en-US" sz="1800" dirty="0">
                <a:solidFill>
                  <a:srgbClr val="FFFF00"/>
                </a:solidFill>
                <a:sym typeface="Symbol" pitchFamily="2" charset="2"/>
              </a:rPr>
              <a:t></a:t>
            </a:r>
            <a:r>
              <a:rPr lang="en-US" altLang="en-US" sz="1800" dirty="0">
                <a:solidFill>
                  <a:srgbClr val="FFFF00"/>
                </a:solidFill>
              </a:rPr>
              <a:t> lg d  -  5 =  - 4.4 mg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</a:t>
            </a:r>
            <a:r>
              <a:rPr lang="en-US" altLang="en-US" sz="1800" dirty="0">
                <a:solidFill>
                  <a:srgbClr val="FF0000"/>
                </a:solidFill>
              </a:rPr>
              <a:t>=&gt;</a:t>
            </a:r>
            <a:r>
              <a:rPr lang="en-US" altLang="en-US" sz="1800" dirty="0">
                <a:solidFill>
                  <a:srgbClr val="FFFF00"/>
                </a:solidFill>
              </a:rPr>
              <a:t> absolute magnitude M = m –</a:t>
            </a:r>
            <a:r>
              <a:rPr lang="en-US" altLang="en-US" sz="1800" dirty="0">
                <a:solidFill>
                  <a:srgbClr val="FFFF00"/>
                </a:solidFill>
                <a:latin typeface="Symbol" pitchFamily="2" charset="2"/>
              </a:rPr>
              <a:t> D = 5.7</a:t>
            </a:r>
            <a:r>
              <a:rPr lang="en-US" altLang="en-US" sz="1800" baseline="40000" dirty="0">
                <a:solidFill>
                  <a:srgbClr val="FFFF00"/>
                </a:solidFill>
              </a:rPr>
              <a:t>mg</a:t>
            </a:r>
            <a:r>
              <a:rPr lang="en-US" altLang="en-US" sz="1800" baseline="40000" dirty="0">
                <a:solidFill>
                  <a:srgbClr val="FFFF00"/>
                </a:solidFill>
                <a:latin typeface="Symbol" pitchFamily="2" charset="2"/>
              </a:rPr>
              <a:t> </a:t>
            </a:r>
            <a:r>
              <a:rPr lang="en-US" altLang="en-US" sz="1800" dirty="0">
                <a:solidFill>
                  <a:srgbClr val="FFFF00"/>
                </a:solidFill>
              </a:rPr>
              <a:t>,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(star a bit ‘smaller’ than the Sun)</a:t>
            </a:r>
          </a:p>
          <a:p>
            <a:pPr>
              <a:spcBef>
                <a:spcPct val="0"/>
              </a:spcBef>
              <a:buNone/>
            </a:pPr>
            <a:endParaRPr lang="en-US" altLang="en-US" sz="1800" dirty="0">
              <a:solidFill>
                <a:srgbClr val="FF3300"/>
              </a:solidFill>
            </a:endParaRPr>
          </a:p>
          <a:p>
            <a:pPr>
              <a:spcBef>
                <a:spcPct val="0"/>
              </a:spcBef>
              <a:buFont typeface="Symbol" pitchFamily="2" charset="2"/>
              <a:buChar char="w"/>
            </a:pPr>
            <a:r>
              <a:rPr lang="en-US" altLang="en-US" sz="1800" dirty="0">
                <a:solidFill>
                  <a:srgbClr val="66FFFF"/>
                </a:solidFill>
              </a:rPr>
              <a:t> Centauri</a:t>
            </a:r>
            <a:r>
              <a:rPr lang="en-US" altLang="en-US" sz="1800" dirty="0">
                <a:solidFill>
                  <a:srgbClr val="FFFF00"/>
                </a:solidFill>
              </a:rPr>
              <a:t>   </a:t>
            </a:r>
            <a:r>
              <a:rPr lang="en-US" altLang="en-US" sz="1800" dirty="0">
                <a:solidFill>
                  <a:srgbClr val="FF0000"/>
                </a:solidFill>
              </a:rPr>
              <a:t>suppose we know </a:t>
            </a:r>
            <a:r>
              <a:rPr lang="en-US" altLang="en-US" sz="1800" dirty="0">
                <a:solidFill>
                  <a:srgbClr val="FFFF00"/>
                </a:solidFill>
              </a:rPr>
              <a:t>the apparent brightness m = 3.5</a:t>
            </a:r>
            <a:r>
              <a:rPr lang="en-US" altLang="en-US" sz="1800" baseline="40000" dirty="0">
                <a:solidFill>
                  <a:srgbClr val="FFFF00"/>
                </a:solidFill>
              </a:rPr>
              <a:t>mg</a:t>
            </a:r>
            <a:r>
              <a:rPr lang="en-US" altLang="en-US" sz="1800" dirty="0">
                <a:solidFill>
                  <a:srgbClr val="FFFF00"/>
                </a:solidFill>
              </a:rPr>
              <a:t>     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(reasonably bright)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                     and the absolute magnitude M = -10.1</a:t>
            </a:r>
            <a:r>
              <a:rPr lang="en-US" altLang="en-US" sz="1800" baseline="40000" dirty="0">
                <a:solidFill>
                  <a:srgbClr val="FFFF00"/>
                </a:solidFill>
              </a:rPr>
              <a:t>mg</a:t>
            </a:r>
            <a:r>
              <a:rPr lang="en-US" altLang="en-US" sz="1800" dirty="0">
                <a:solidFill>
                  <a:srgbClr val="FFFF00"/>
                </a:solidFill>
              </a:rPr>
              <a:t> 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(a globular cluster)</a:t>
            </a:r>
            <a:endParaRPr lang="en-US" altLang="en-US" sz="1800" baseline="40000" dirty="0">
              <a:solidFill>
                <a:srgbClr val="FFFF00"/>
              </a:solidFill>
              <a:highlight>
                <a:srgbClr val="0000FF"/>
              </a:highlight>
            </a:endParaRPr>
          </a:p>
          <a:p>
            <a:pPr>
              <a:spcBef>
                <a:spcPct val="0"/>
              </a:spcBef>
              <a:buNone/>
            </a:pPr>
            <a:r>
              <a:rPr lang="en-US" altLang="en-US" sz="1800" baseline="40000" dirty="0">
                <a:solidFill>
                  <a:srgbClr val="FFFF00"/>
                </a:solidFill>
              </a:rPr>
              <a:t>                                 </a:t>
            </a:r>
            <a:r>
              <a:rPr lang="en-US" altLang="en-US" sz="1800" dirty="0">
                <a:solidFill>
                  <a:srgbClr val="FFFF00"/>
                </a:solidFill>
              </a:rPr>
              <a:t> </a:t>
            </a:r>
            <a:r>
              <a:rPr lang="en-US" altLang="en-US" sz="1800" dirty="0">
                <a:solidFill>
                  <a:srgbClr val="FF0000"/>
                </a:solidFill>
              </a:rPr>
              <a:t>=&gt;</a:t>
            </a:r>
            <a:r>
              <a:rPr lang="en-US" altLang="en-US" sz="1800" dirty="0">
                <a:solidFill>
                  <a:srgbClr val="FFFF00"/>
                </a:solidFill>
              </a:rPr>
              <a:t> distance modulus </a:t>
            </a:r>
            <a:r>
              <a:rPr lang="en-US" altLang="en-US" sz="1800" dirty="0">
                <a:solidFill>
                  <a:srgbClr val="FFFF00"/>
                </a:solidFill>
                <a:latin typeface="Symbol" pitchFamily="2" charset="2"/>
              </a:rPr>
              <a:t>D</a:t>
            </a:r>
            <a:r>
              <a:rPr lang="en-US" altLang="en-US" sz="1800" dirty="0">
                <a:solidFill>
                  <a:srgbClr val="FFFF00"/>
                </a:solidFill>
              </a:rPr>
              <a:t> = m – M =  13.6 mg 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</a:t>
            </a:r>
            <a:r>
              <a:rPr lang="en-US" altLang="en-US" sz="1800" dirty="0">
                <a:solidFill>
                  <a:srgbClr val="FF0000"/>
                </a:solidFill>
              </a:rPr>
              <a:t>=&gt;</a:t>
            </a:r>
            <a:r>
              <a:rPr lang="en-US" altLang="en-US" sz="1800" dirty="0">
                <a:solidFill>
                  <a:srgbClr val="FFFF00"/>
                </a:solidFill>
              </a:rPr>
              <a:t> distance d = 10</a:t>
            </a:r>
            <a:r>
              <a:rPr lang="en-US" altLang="en-US" sz="1800" baseline="30000" dirty="0">
                <a:solidFill>
                  <a:srgbClr val="FFFF00"/>
                </a:solidFill>
                <a:latin typeface="Symbol" pitchFamily="2" charset="2"/>
              </a:rPr>
              <a:t>D/5+1</a:t>
            </a:r>
            <a:r>
              <a:rPr lang="en-US" altLang="en-US" sz="1800" dirty="0">
                <a:solidFill>
                  <a:srgbClr val="FFFF00"/>
                </a:solidFill>
              </a:rPr>
              <a:t> = 5200 pc = 17,000 light years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                                                 </a:t>
            </a:r>
            <a:r>
              <a:rPr lang="en-US" altLang="en-US" sz="1800" dirty="0">
                <a:solidFill>
                  <a:srgbClr val="FFFF00"/>
                </a:solidFill>
                <a:highlight>
                  <a:srgbClr val="0000FF"/>
                </a:highlight>
              </a:rPr>
              <a:t>(very far from us, halfway to the center of the Galaxy)</a:t>
            </a:r>
          </a:p>
        </p:txBody>
      </p:sp>
      <p:sp>
        <p:nvSpPr>
          <p:cNvPr id="52228" name="Text Box 5">
            <a:extLst>
              <a:ext uri="{FF2B5EF4-FFF2-40B4-BE49-F238E27FC236}">
                <a16:creationId xmlns:a16="http://schemas.microsoft.com/office/drawing/2014/main" id="{040E1F2A-BB6B-264F-B5A6-1A25D28B26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5150" y="14288"/>
            <a:ext cx="3503613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</a:rPr>
              <a:t>The distance modulus</a:t>
            </a:r>
            <a:endParaRPr lang="en-US" altLang="en-US" sz="2400" dirty="0"/>
          </a:p>
        </p:txBody>
      </p:sp>
      <p:sp>
        <p:nvSpPr>
          <p:cNvPr id="52229" name="Text Box 10">
            <a:extLst>
              <a:ext uri="{FF2B5EF4-FFF2-40B4-BE49-F238E27FC236}">
                <a16:creationId xmlns:a16="http://schemas.microsoft.com/office/drawing/2014/main" id="{29011025-E58A-6E4C-99C7-AB14E8C1DE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398790"/>
            <a:ext cx="6629400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Relation: </a:t>
            </a:r>
            <a:r>
              <a:rPr lang="en-US" altLang="en-US" sz="2000" dirty="0">
                <a:solidFill>
                  <a:srgbClr val="66FFFF"/>
                </a:solidFill>
              </a:rPr>
              <a:t>M (abs. </a:t>
            </a:r>
            <a:r>
              <a:rPr lang="en-US" altLang="en-US" sz="2000" dirty="0" err="1">
                <a:solidFill>
                  <a:srgbClr val="66FFFF"/>
                </a:solidFill>
              </a:rPr>
              <a:t>magn</a:t>
            </a:r>
            <a:r>
              <a:rPr lang="en-US" altLang="en-US" sz="2000" dirty="0">
                <a:solidFill>
                  <a:srgbClr val="66FFFF"/>
                </a:solidFill>
              </a:rPr>
              <a:t>.), m (appt. </a:t>
            </a:r>
            <a:r>
              <a:rPr lang="en-US" altLang="en-US" sz="2000" dirty="0" err="1">
                <a:solidFill>
                  <a:srgbClr val="66FFFF"/>
                </a:solidFill>
              </a:rPr>
              <a:t>magn</a:t>
            </a:r>
            <a:r>
              <a:rPr lang="en-US" altLang="en-US" sz="2000" dirty="0">
                <a:solidFill>
                  <a:srgbClr val="66FFFF"/>
                </a:solidFill>
              </a:rPr>
              <a:t>.), d (distance in pc)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>
                <a:solidFill>
                  <a:srgbClr val="FFFF00"/>
                </a:solidFill>
              </a:rPr>
              <a:t>Meaning of relation: </a:t>
            </a:r>
            <a:r>
              <a:rPr lang="en-US" altLang="en-US" sz="2000" dirty="0">
                <a:solidFill>
                  <a:srgbClr val="66FFFF"/>
                </a:solidFill>
              </a:rPr>
              <a:t>the farther a star, the fainter it looks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sz="1800" dirty="0">
                <a:solidFill>
                  <a:srgbClr val="FFFF00"/>
                </a:solidFill>
              </a:rPr>
              <a:t>    </a:t>
            </a:r>
            <a:r>
              <a:rPr lang="en-US" altLang="en-US" sz="18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Distance modulus: </a:t>
            </a:r>
            <a:r>
              <a:rPr lang="en-US" altLang="ja-JP" sz="1800" dirty="0">
                <a:solidFill>
                  <a:srgbClr val="FF0000"/>
                </a:solidFill>
                <a:latin typeface="Symbol" pitchFamily="2" charset="2"/>
              </a:rPr>
              <a:t>D</a:t>
            </a:r>
            <a:r>
              <a:rPr lang="en-US" altLang="ja-JP" sz="1800" dirty="0">
                <a:solidFill>
                  <a:srgbClr val="FF0000"/>
                </a:solidFill>
                <a:latin typeface="Arial" panose="020B0604020202020204" pitchFamily="34" charset="0"/>
              </a:rPr>
              <a:t> = </a:t>
            </a:r>
            <a:r>
              <a:rPr lang="en-US" altLang="ja-JP" sz="1800" dirty="0">
                <a:solidFill>
                  <a:srgbClr val="FF0000"/>
                </a:solidFill>
              </a:rPr>
              <a:t>m – M</a:t>
            </a:r>
          </a:p>
          <a:p>
            <a:pPr>
              <a:spcBef>
                <a:spcPct val="0"/>
              </a:spcBef>
              <a:buNone/>
            </a:pPr>
            <a:r>
              <a:rPr lang="en-US" altLang="ja-JP" sz="1800" dirty="0">
                <a:solidFill>
                  <a:srgbClr val="FFFF00"/>
                </a:solidFill>
                <a:latin typeface="Arial" panose="020B0604020202020204" pitchFamily="34" charset="0"/>
              </a:rPr>
              <a:t>    Relation to distance:</a:t>
            </a:r>
            <a:r>
              <a:rPr lang="en-US" altLang="ja-JP" sz="1800" dirty="0">
                <a:solidFill>
                  <a:srgbClr val="66FFFF"/>
                </a:solidFill>
              </a:rPr>
              <a:t> </a:t>
            </a:r>
            <a:r>
              <a:rPr lang="en-US" altLang="en-US" sz="2400" dirty="0">
                <a:solidFill>
                  <a:srgbClr val="FF0000"/>
                </a:solidFill>
                <a:latin typeface="Symbol" pitchFamily="2" charset="2"/>
              </a:rPr>
              <a:t>D</a:t>
            </a:r>
            <a:r>
              <a:rPr lang="en-US" altLang="en-US" sz="2400" dirty="0">
                <a:solidFill>
                  <a:srgbClr val="FF0000"/>
                </a:solidFill>
              </a:rPr>
              <a:t> = 5 </a:t>
            </a:r>
            <a:r>
              <a:rPr lang="en-US" altLang="en-US" sz="2400" dirty="0">
                <a:solidFill>
                  <a:srgbClr val="FF0000"/>
                </a:solidFill>
                <a:sym typeface="Symbol" pitchFamily="2" charset="2"/>
              </a:rPr>
              <a:t></a:t>
            </a:r>
            <a:r>
              <a:rPr lang="en-US" altLang="en-US" sz="2400" dirty="0">
                <a:solidFill>
                  <a:srgbClr val="FF0000"/>
                </a:solidFill>
              </a:rPr>
              <a:t> lg d  -  5</a:t>
            </a:r>
          </a:p>
          <a:p>
            <a:pPr>
              <a:spcBef>
                <a:spcPct val="0"/>
              </a:spcBef>
              <a:buNone/>
            </a:pPr>
            <a:r>
              <a:rPr lang="en-US" altLang="ja-JP" sz="1800" dirty="0">
                <a:solidFill>
                  <a:srgbClr val="FFFF00"/>
                </a:solidFill>
                <a:latin typeface="Arial" panose="020B0604020202020204" pitchFamily="34" charset="0"/>
              </a:rPr>
              <a:t>                                or:</a:t>
            </a:r>
            <a:r>
              <a:rPr lang="en-US" altLang="ja-JP" sz="1800" dirty="0">
                <a:solidFill>
                  <a:srgbClr val="66FFFF"/>
                </a:solidFill>
              </a:rPr>
              <a:t>  </a:t>
            </a:r>
            <a:r>
              <a:rPr lang="en-US" altLang="en-US" sz="2400" dirty="0">
                <a:solidFill>
                  <a:srgbClr val="FF0000"/>
                </a:solidFill>
              </a:rPr>
              <a:t>d = 10</a:t>
            </a:r>
            <a:r>
              <a:rPr lang="en-US" altLang="en-US" sz="2400" baseline="30000" dirty="0">
                <a:solidFill>
                  <a:srgbClr val="FF0000"/>
                </a:solidFill>
                <a:latin typeface="Symbol" pitchFamily="2" charset="2"/>
              </a:rPr>
              <a:t>D/5+1</a:t>
            </a:r>
            <a:endParaRPr lang="en-US" altLang="en-US" sz="2400" baseline="30000" dirty="0">
              <a:solidFill>
                <a:srgbClr val="FF0000"/>
              </a:solidFill>
            </a:endParaRPr>
          </a:p>
        </p:txBody>
      </p:sp>
      <p:sp>
        <p:nvSpPr>
          <p:cNvPr id="52230" name="Rectangle 11">
            <a:extLst>
              <a:ext uri="{FF2B5EF4-FFF2-40B4-BE49-F238E27FC236}">
                <a16:creationId xmlns:a16="http://schemas.microsoft.com/office/drawing/2014/main" id="{5B73ECD3-F6EC-624A-A5B5-A7BE869B5D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" y="2033602"/>
            <a:ext cx="3754361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66FFFF"/>
                </a:solidFill>
                <a:highlight>
                  <a:srgbClr val="0000FF"/>
                </a:highlight>
              </a:rPr>
              <a:t>How to use this?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</a:rPr>
              <a:t>Suppose you know two of: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FF00"/>
                </a:solidFill>
              </a:rPr>
              <a:t>d </a:t>
            </a:r>
            <a:r>
              <a:rPr lang="en-US" altLang="en-US" sz="2400" i="1" dirty="0">
                <a:solidFill>
                  <a:srgbClr val="66FFFF"/>
                </a:solidFill>
              </a:rPr>
              <a:t>(the distance),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FF00"/>
                </a:solidFill>
              </a:rPr>
              <a:t>m</a:t>
            </a:r>
            <a:r>
              <a:rPr lang="en-US" altLang="en-US" sz="2400" i="1" dirty="0">
                <a:solidFill>
                  <a:srgbClr val="66FFFF"/>
                </a:solidFill>
              </a:rPr>
              <a:t> (the apparent brightness),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FF00"/>
                </a:solidFill>
              </a:rPr>
              <a:t>M</a:t>
            </a:r>
            <a:r>
              <a:rPr lang="en-US" altLang="en-US" sz="2400" i="1" dirty="0">
                <a:solidFill>
                  <a:srgbClr val="66FFFF"/>
                </a:solidFill>
              </a:rPr>
              <a:t> (the absolute magnitude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C69E3F89-546A-6048-A31F-152E1154CF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5234" y="2737084"/>
            <a:ext cx="354436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rgbClr val="FF0000"/>
                </a:solidFill>
              </a:rPr>
              <a:t>one can calculate the third.</a:t>
            </a:r>
          </a:p>
        </p:txBody>
      </p:sp>
      <p:sp>
        <p:nvSpPr>
          <p:cNvPr id="2" name="Right Brace 1">
            <a:extLst>
              <a:ext uri="{FF2B5EF4-FFF2-40B4-BE49-F238E27FC236}">
                <a16:creationId xmlns:a16="http://schemas.microsoft.com/office/drawing/2014/main" id="{0BA99CF9-03EF-0D4E-9A96-F9EDC4F671CA}"/>
              </a:ext>
            </a:extLst>
          </p:cNvPr>
          <p:cNvSpPr/>
          <p:nvPr/>
        </p:nvSpPr>
        <p:spPr bwMode="auto">
          <a:xfrm>
            <a:off x="4038601" y="2209800"/>
            <a:ext cx="609600" cy="1600200"/>
          </a:xfrm>
          <a:prstGeom prst="rightBrace">
            <a:avLst/>
          </a:prstGeom>
          <a:noFill/>
          <a:ln>
            <a:solidFill>
              <a:srgbClr val="FFFF00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5921" dir="2700000" algn="ctr" rotWithShape="0">
                    <a:srgbClr val="808080"/>
                  </a:outerShdw>
                </a:effectLst>
              </a14:hiddenEffects>
            </a:ext>
          </a:extLst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" b="0" i="0" u="none" strike="noStrike" cap="none" normalizeH="0" baseline="0">
              <a:ln>
                <a:noFill/>
              </a:ln>
              <a:solidFill>
                <a:srgbClr val="FFFF00"/>
              </a:solidFill>
              <a:effectLst/>
              <a:latin typeface="Times" charset="0"/>
              <a:ea typeface="ＭＳ Ｐゴシック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1296D6EC-7940-C543-A10D-F1FBEDE08D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62000" y="3048000"/>
            <a:ext cx="7772400" cy="1143000"/>
          </a:xfrm>
        </p:spPr>
        <p:txBody>
          <a:bodyPr/>
          <a:lstStyle/>
          <a:p>
            <a:r>
              <a:rPr lang="en-US" altLang="en-US" sz="6000">
                <a:solidFill>
                  <a:srgbClr val="66FFFF"/>
                </a:solidFill>
              </a:rPr>
              <a:t>Questions coming …</a:t>
            </a:r>
            <a:endParaRPr lang="en-US" altLang="en-US">
              <a:solidFill>
                <a:srgbClr val="66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62881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2">
            <a:extLst>
              <a:ext uri="{FF2B5EF4-FFF2-40B4-BE49-F238E27FC236}">
                <a16:creationId xmlns:a16="http://schemas.microsoft.com/office/drawing/2014/main" id="{BE56FCA0-8AC0-FF47-8AE5-1A95AEF13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14691" name="Text Box 3">
            <a:extLst>
              <a:ext uri="{FF2B5EF4-FFF2-40B4-BE49-F238E27FC236}">
                <a16:creationId xmlns:a16="http://schemas.microsoft.com/office/drawing/2014/main" id="{4970888D-20C3-FB40-BD54-F584D37D9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CBEB6042-FDDE-A14E-8EFD-3E2EC8965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 dirty="0">
                <a:solidFill>
                  <a:srgbClr val="FF0000"/>
                </a:solidFill>
              </a:rPr>
              <a:t>Question 4</a:t>
            </a:r>
          </a:p>
        </p:txBody>
      </p:sp>
      <p:sp>
        <p:nvSpPr>
          <p:cNvPr id="114693" name="Text Box 5">
            <a:extLst>
              <a:ext uri="{FF2B5EF4-FFF2-40B4-BE49-F238E27FC236}">
                <a16:creationId xmlns:a16="http://schemas.microsoft.com/office/drawing/2014/main" id="{735ADD43-2332-B44A-B63F-DF43DCF57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14694" name="Text Box 6">
            <a:extLst>
              <a:ext uri="{FF2B5EF4-FFF2-40B4-BE49-F238E27FC236}">
                <a16:creationId xmlns:a16="http://schemas.microsoft.com/office/drawing/2014/main" id="{C1A36598-02F7-EE4C-A53F-0F00A1EA2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760" y="1905000"/>
            <a:ext cx="8182112" cy="32932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What is distance modulus?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The distance to a star in parsecs.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</a:t>
            </a:r>
            <a:r>
              <a:rPr lang="en-US" altLang="en-US" sz="2400" dirty="0"/>
              <a:t> </a:t>
            </a:r>
            <a:r>
              <a:rPr lang="en-US" altLang="en-US" sz="2400" b="1" dirty="0"/>
              <a:t>The distance to a star in light years.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C</a:t>
            </a:r>
            <a:r>
              <a:rPr lang="en-US" altLang="en-US" sz="2400" dirty="0">
                <a:solidFill>
                  <a:srgbClr val="FF0000"/>
                </a:solidFill>
              </a:rPr>
              <a:t> </a:t>
            </a:r>
            <a:r>
              <a:rPr lang="en-US" altLang="en-US" sz="2400" b="1" dirty="0">
                <a:solidFill>
                  <a:srgbClr val="FF0000"/>
                </a:solidFill>
              </a:rPr>
              <a:t>The difference between apparent and absolute magnitude.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</a:t>
            </a:r>
            <a:r>
              <a:rPr lang="en-US" altLang="en-US" sz="2400" b="1" dirty="0"/>
              <a:t> The reciprocal of a star’s parallax.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</a:t>
            </a:r>
            <a:r>
              <a:rPr lang="en-US" altLang="en-US" sz="2400" b="1" dirty="0"/>
              <a:t> The total energy radiated by a star every second.</a:t>
            </a:r>
          </a:p>
        </p:txBody>
      </p:sp>
      <p:sp>
        <p:nvSpPr>
          <p:cNvPr id="114695" name="Text Box 7">
            <a:extLst>
              <a:ext uri="{FF2B5EF4-FFF2-40B4-BE49-F238E27FC236}">
                <a16:creationId xmlns:a16="http://schemas.microsoft.com/office/drawing/2014/main" id="{BCDCCF95-83B4-0A4E-99E8-5E99A34A1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14696" name="Text Box 8">
            <a:extLst>
              <a:ext uri="{FF2B5EF4-FFF2-40B4-BE49-F238E27FC236}">
                <a16:creationId xmlns:a16="http://schemas.microsoft.com/office/drawing/2014/main" id="{1B9CB530-673A-694B-900F-1F60C1EEC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14697" name="Text Box 9">
            <a:extLst>
              <a:ext uri="{FF2B5EF4-FFF2-40B4-BE49-F238E27FC236}">
                <a16:creationId xmlns:a16="http://schemas.microsoft.com/office/drawing/2014/main" id="{079C016F-C687-0949-951E-17AE221CD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14698" name="Text Box 10">
            <a:extLst>
              <a:ext uri="{FF2B5EF4-FFF2-40B4-BE49-F238E27FC236}">
                <a16:creationId xmlns:a16="http://schemas.microsoft.com/office/drawing/2014/main" id="{CE893E42-B01A-4741-AED4-6C29FC11E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14699" name="Text Box 11">
            <a:extLst>
              <a:ext uri="{FF2B5EF4-FFF2-40B4-BE49-F238E27FC236}">
                <a16:creationId xmlns:a16="http://schemas.microsoft.com/office/drawing/2014/main" id="{2EF9F4B8-A31B-B543-AA2A-F01922282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14700" name="Text Box 12">
            <a:extLst>
              <a:ext uri="{FF2B5EF4-FFF2-40B4-BE49-F238E27FC236}">
                <a16:creationId xmlns:a16="http://schemas.microsoft.com/office/drawing/2014/main" id="{64474DA6-4F5B-E644-877C-F6CB8A96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14701" name="Text Box 13">
            <a:extLst>
              <a:ext uri="{FF2B5EF4-FFF2-40B4-BE49-F238E27FC236}">
                <a16:creationId xmlns:a16="http://schemas.microsoft.com/office/drawing/2014/main" id="{F837A033-1516-2C47-A289-12148D42B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14702" name="Text Box 14">
            <a:extLst>
              <a:ext uri="{FF2B5EF4-FFF2-40B4-BE49-F238E27FC236}">
                <a16:creationId xmlns:a16="http://schemas.microsoft.com/office/drawing/2014/main" id="{4F597041-96A3-704A-9B25-5C642FB52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14703" name="Text Box 15">
            <a:extLst>
              <a:ext uri="{FF2B5EF4-FFF2-40B4-BE49-F238E27FC236}">
                <a16:creationId xmlns:a16="http://schemas.microsoft.com/office/drawing/2014/main" id="{5D4A323D-5AF5-6E45-AF2D-F512CB476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14704" name="Text Box 16">
            <a:extLst>
              <a:ext uri="{FF2B5EF4-FFF2-40B4-BE49-F238E27FC236}">
                <a16:creationId xmlns:a16="http://schemas.microsoft.com/office/drawing/2014/main" id="{E768D512-EB75-9B48-992C-A793BF808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14705" name="Text Box 17">
            <a:extLst>
              <a:ext uri="{FF2B5EF4-FFF2-40B4-BE49-F238E27FC236}">
                <a16:creationId xmlns:a16="http://schemas.microsoft.com/office/drawing/2014/main" id="{DAC80463-F052-A241-8BBF-8CF4FEEA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14706" name="Text Box 18">
            <a:extLst>
              <a:ext uri="{FF2B5EF4-FFF2-40B4-BE49-F238E27FC236}">
                <a16:creationId xmlns:a16="http://schemas.microsoft.com/office/drawing/2014/main" id="{0C13501A-39E6-7B41-A3A1-1149F24DE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14707" name="Text Box 19">
            <a:extLst>
              <a:ext uri="{FF2B5EF4-FFF2-40B4-BE49-F238E27FC236}">
                <a16:creationId xmlns:a16="http://schemas.microsoft.com/office/drawing/2014/main" id="{4B7C84F5-28BC-BF49-B1D6-75F1BFA69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14708" name="Text Box 20">
            <a:extLst>
              <a:ext uri="{FF2B5EF4-FFF2-40B4-BE49-F238E27FC236}">
                <a16:creationId xmlns:a16="http://schemas.microsoft.com/office/drawing/2014/main" id="{3F6673EA-9E3B-3F4B-82F0-2594E36C9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14709" name="Text Box 21">
            <a:extLst>
              <a:ext uri="{FF2B5EF4-FFF2-40B4-BE49-F238E27FC236}">
                <a16:creationId xmlns:a16="http://schemas.microsoft.com/office/drawing/2014/main" id="{66800F1C-86F6-7E48-A9B2-2BF19EF08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14710" name="Text Box 22">
            <a:extLst>
              <a:ext uri="{FF2B5EF4-FFF2-40B4-BE49-F238E27FC236}">
                <a16:creationId xmlns:a16="http://schemas.microsoft.com/office/drawing/2014/main" id="{87338CEF-6627-3A4A-AF59-FD9C50A28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14711" name="Text Box 23">
            <a:extLst>
              <a:ext uri="{FF2B5EF4-FFF2-40B4-BE49-F238E27FC236}">
                <a16:creationId xmlns:a16="http://schemas.microsoft.com/office/drawing/2014/main" id="{54A9D47D-672D-E44A-810B-97BCF5DAB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14712" name="Text Box 24">
            <a:extLst>
              <a:ext uri="{FF2B5EF4-FFF2-40B4-BE49-F238E27FC236}">
                <a16:creationId xmlns:a16="http://schemas.microsoft.com/office/drawing/2014/main" id="{34B1E2FA-17EE-E84A-AE7D-41DF79BD5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14713" name="Text Box 25">
            <a:extLst>
              <a:ext uri="{FF2B5EF4-FFF2-40B4-BE49-F238E27FC236}">
                <a16:creationId xmlns:a16="http://schemas.microsoft.com/office/drawing/2014/main" id="{5E5A2689-7DB7-264B-9BF0-FBB0AEB11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14714" name="Text Box 26">
            <a:extLst>
              <a:ext uri="{FF2B5EF4-FFF2-40B4-BE49-F238E27FC236}">
                <a16:creationId xmlns:a16="http://schemas.microsoft.com/office/drawing/2014/main" id="{BA7D9EAB-C1F5-BA4E-A9BC-888876BF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14715" name="Text Box 27">
            <a:extLst>
              <a:ext uri="{FF2B5EF4-FFF2-40B4-BE49-F238E27FC236}">
                <a16:creationId xmlns:a16="http://schemas.microsoft.com/office/drawing/2014/main" id="{15DC868E-A97E-A649-8FB7-4F893E293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14716" name="Text Box 28">
            <a:extLst>
              <a:ext uri="{FF2B5EF4-FFF2-40B4-BE49-F238E27FC236}">
                <a16:creationId xmlns:a16="http://schemas.microsoft.com/office/drawing/2014/main" id="{311CA5C0-BAC4-184E-8077-0075B19A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14717" name="Text Box 29">
            <a:extLst>
              <a:ext uri="{FF2B5EF4-FFF2-40B4-BE49-F238E27FC236}">
                <a16:creationId xmlns:a16="http://schemas.microsoft.com/office/drawing/2014/main" id="{FECF5ABA-13D3-8048-B89F-4BB2C3051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14718" name="Text Box 30">
            <a:extLst>
              <a:ext uri="{FF2B5EF4-FFF2-40B4-BE49-F238E27FC236}">
                <a16:creationId xmlns:a16="http://schemas.microsoft.com/office/drawing/2014/main" id="{3D2BE2CA-1B81-3440-8332-D2B7C39F7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14719" name="Text Box 31">
            <a:extLst>
              <a:ext uri="{FF2B5EF4-FFF2-40B4-BE49-F238E27FC236}">
                <a16:creationId xmlns:a16="http://schemas.microsoft.com/office/drawing/2014/main" id="{84DB7622-83BB-6148-B297-2D59544F5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14720" name="Text Box 32">
            <a:extLst>
              <a:ext uri="{FF2B5EF4-FFF2-40B4-BE49-F238E27FC236}">
                <a16:creationId xmlns:a16="http://schemas.microsoft.com/office/drawing/2014/main" id="{802D37A2-31FC-484F-8B85-1EE5E8F76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14721" name="Text Box 33">
            <a:extLst>
              <a:ext uri="{FF2B5EF4-FFF2-40B4-BE49-F238E27FC236}">
                <a16:creationId xmlns:a16="http://schemas.microsoft.com/office/drawing/2014/main" id="{FD020EE8-CC2C-2B4F-A9F9-43AAD1C67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14722" name="Text Box 34">
            <a:extLst>
              <a:ext uri="{FF2B5EF4-FFF2-40B4-BE49-F238E27FC236}">
                <a16:creationId xmlns:a16="http://schemas.microsoft.com/office/drawing/2014/main" id="{E39B8A17-A04F-9B4D-BB38-B73C6FDCA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14723" name="Text Box 35">
            <a:extLst>
              <a:ext uri="{FF2B5EF4-FFF2-40B4-BE49-F238E27FC236}">
                <a16:creationId xmlns:a16="http://schemas.microsoft.com/office/drawing/2014/main" id="{7AFEE806-6AB0-FE42-8B23-EBFE5C3E7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114724" name="Text Box 36">
            <a:extLst>
              <a:ext uri="{FF2B5EF4-FFF2-40B4-BE49-F238E27FC236}">
                <a16:creationId xmlns:a16="http://schemas.microsoft.com/office/drawing/2014/main" id="{ADE6D5F2-0FE2-B547-BF1A-9D3B5F1C9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562600"/>
            <a:ext cx="81645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chemeClr val="accent2"/>
                </a:solidFill>
              </a:rPr>
              <a:t>Next question coming …</a:t>
            </a:r>
          </a:p>
        </p:txBody>
      </p:sp>
    </p:spTree>
    <p:extLst>
      <p:ext uri="{BB962C8B-B14F-4D97-AF65-F5344CB8AC3E}">
        <p14:creationId xmlns:p14="http://schemas.microsoft.com/office/powerpoint/2010/main" val="1103762625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 animBg="1"/>
      <p:bldP spid="114691" grpId="0" animBg="1"/>
      <p:bldP spid="114693" grpId="0" animBg="1"/>
      <p:bldP spid="114694" grpId="0"/>
      <p:bldP spid="114694" grpId="1"/>
      <p:bldP spid="114695" grpId="0" animBg="1"/>
      <p:bldP spid="114696" grpId="0" animBg="1"/>
      <p:bldP spid="114697" grpId="0" animBg="1"/>
      <p:bldP spid="114698" grpId="0" animBg="1"/>
      <p:bldP spid="114699" grpId="0" animBg="1"/>
      <p:bldP spid="114700" grpId="0" animBg="1"/>
      <p:bldP spid="114701" grpId="0" animBg="1"/>
      <p:bldP spid="114702" grpId="0" animBg="1"/>
      <p:bldP spid="114703" grpId="0" animBg="1"/>
      <p:bldP spid="114704" grpId="0" animBg="1"/>
      <p:bldP spid="114705" grpId="0" animBg="1"/>
      <p:bldP spid="114706" grpId="0" animBg="1"/>
      <p:bldP spid="114707" grpId="0" animBg="1"/>
      <p:bldP spid="114708" grpId="0" animBg="1"/>
      <p:bldP spid="114709" grpId="0" animBg="1"/>
      <p:bldP spid="114710" grpId="0" animBg="1"/>
      <p:bldP spid="114711" grpId="0" animBg="1"/>
      <p:bldP spid="114712" grpId="0" animBg="1"/>
      <p:bldP spid="114713" grpId="0" animBg="1"/>
      <p:bldP spid="114714" grpId="0" animBg="1"/>
      <p:bldP spid="114715" grpId="0" animBg="1"/>
      <p:bldP spid="114716" grpId="0" animBg="1"/>
      <p:bldP spid="114717" grpId="0" animBg="1"/>
      <p:bldP spid="114718" grpId="0" animBg="1"/>
      <p:bldP spid="114719" grpId="0" animBg="1"/>
      <p:bldP spid="114720" grpId="0" animBg="1"/>
      <p:bldP spid="114721" grpId="0" animBg="1"/>
      <p:bldP spid="114722" grpId="0" animBg="1"/>
      <p:bldP spid="114723" grpId="0" animBg="1"/>
      <p:bldP spid="1147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Text Box 2">
            <a:extLst>
              <a:ext uri="{FF2B5EF4-FFF2-40B4-BE49-F238E27FC236}">
                <a16:creationId xmlns:a16="http://schemas.microsoft.com/office/drawing/2014/main" id="{BE56FCA0-8AC0-FF47-8AE5-1A95AEF139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14691" name="Text Box 3">
            <a:extLst>
              <a:ext uri="{FF2B5EF4-FFF2-40B4-BE49-F238E27FC236}">
                <a16:creationId xmlns:a16="http://schemas.microsoft.com/office/drawing/2014/main" id="{4970888D-20C3-FB40-BD54-F584D37D91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56324" name="Rectangle 4">
            <a:extLst>
              <a:ext uri="{FF2B5EF4-FFF2-40B4-BE49-F238E27FC236}">
                <a16:creationId xmlns:a16="http://schemas.microsoft.com/office/drawing/2014/main" id="{CBEB6042-FDDE-A14E-8EFD-3E2EC8965C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 dirty="0">
                <a:solidFill>
                  <a:srgbClr val="FF0000"/>
                </a:solidFill>
              </a:rPr>
              <a:t>Question 5</a:t>
            </a:r>
          </a:p>
        </p:txBody>
      </p:sp>
      <p:sp>
        <p:nvSpPr>
          <p:cNvPr id="114693" name="Text Box 5">
            <a:extLst>
              <a:ext uri="{FF2B5EF4-FFF2-40B4-BE49-F238E27FC236}">
                <a16:creationId xmlns:a16="http://schemas.microsoft.com/office/drawing/2014/main" id="{735ADD43-2332-B44A-B63F-DF43DCF578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14694" name="Text Box 6">
            <a:extLst>
              <a:ext uri="{FF2B5EF4-FFF2-40B4-BE49-F238E27FC236}">
                <a16:creationId xmlns:a16="http://schemas.microsoft.com/office/drawing/2014/main" id="{C1A36598-02F7-EE4C-A53F-0F00A1EA2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867" y="1219200"/>
            <a:ext cx="6316986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What quantity can be calculated from distance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 modulus without any additional input?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The apparent magnitude.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</a:t>
            </a:r>
            <a:r>
              <a:rPr lang="en-US" altLang="en-US" sz="2400" dirty="0"/>
              <a:t> </a:t>
            </a:r>
            <a:r>
              <a:rPr lang="en-US" altLang="en-US" sz="2400" b="1" dirty="0"/>
              <a:t>The absolute magnitude.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</a:t>
            </a:r>
            <a:r>
              <a:rPr lang="en-US" altLang="en-US" sz="2400" b="1" dirty="0"/>
              <a:t>The speed of motion.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D</a:t>
            </a:r>
            <a:r>
              <a:rPr lang="en-US" altLang="en-US" sz="2400" b="1" dirty="0"/>
              <a:t> The diameter.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E</a:t>
            </a:r>
            <a:r>
              <a:rPr lang="en-US" altLang="en-US" sz="2400" b="1" dirty="0">
                <a:solidFill>
                  <a:srgbClr val="FF0000"/>
                </a:solidFill>
              </a:rPr>
              <a:t> The distance.</a:t>
            </a:r>
          </a:p>
        </p:txBody>
      </p:sp>
      <p:sp>
        <p:nvSpPr>
          <p:cNvPr id="114695" name="Text Box 7">
            <a:extLst>
              <a:ext uri="{FF2B5EF4-FFF2-40B4-BE49-F238E27FC236}">
                <a16:creationId xmlns:a16="http://schemas.microsoft.com/office/drawing/2014/main" id="{BCDCCF95-83B4-0A4E-99E8-5E99A34A1C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14696" name="Text Box 8">
            <a:extLst>
              <a:ext uri="{FF2B5EF4-FFF2-40B4-BE49-F238E27FC236}">
                <a16:creationId xmlns:a16="http://schemas.microsoft.com/office/drawing/2014/main" id="{1B9CB530-673A-694B-900F-1F60C1EECB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14697" name="Text Box 9">
            <a:extLst>
              <a:ext uri="{FF2B5EF4-FFF2-40B4-BE49-F238E27FC236}">
                <a16:creationId xmlns:a16="http://schemas.microsoft.com/office/drawing/2014/main" id="{079C016F-C687-0949-951E-17AE221CDC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14698" name="Text Box 10">
            <a:extLst>
              <a:ext uri="{FF2B5EF4-FFF2-40B4-BE49-F238E27FC236}">
                <a16:creationId xmlns:a16="http://schemas.microsoft.com/office/drawing/2014/main" id="{CE893E42-B01A-4741-AED4-6C29FC11EA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14699" name="Text Box 11">
            <a:extLst>
              <a:ext uri="{FF2B5EF4-FFF2-40B4-BE49-F238E27FC236}">
                <a16:creationId xmlns:a16="http://schemas.microsoft.com/office/drawing/2014/main" id="{2EF9F4B8-A31B-B543-AA2A-F019222824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14700" name="Text Box 12">
            <a:extLst>
              <a:ext uri="{FF2B5EF4-FFF2-40B4-BE49-F238E27FC236}">
                <a16:creationId xmlns:a16="http://schemas.microsoft.com/office/drawing/2014/main" id="{64474DA6-4F5B-E644-877C-F6CB8A96C0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14701" name="Text Box 13">
            <a:extLst>
              <a:ext uri="{FF2B5EF4-FFF2-40B4-BE49-F238E27FC236}">
                <a16:creationId xmlns:a16="http://schemas.microsoft.com/office/drawing/2014/main" id="{F837A033-1516-2C47-A289-12148D42B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14702" name="Text Box 14">
            <a:extLst>
              <a:ext uri="{FF2B5EF4-FFF2-40B4-BE49-F238E27FC236}">
                <a16:creationId xmlns:a16="http://schemas.microsoft.com/office/drawing/2014/main" id="{4F597041-96A3-704A-9B25-5C642FB521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14703" name="Text Box 15">
            <a:extLst>
              <a:ext uri="{FF2B5EF4-FFF2-40B4-BE49-F238E27FC236}">
                <a16:creationId xmlns:a16="http://schemas.microsoft.com/office/drawing/2014/main" id="{5D4A323D-5AF5-6E45-AF2D-F512CB476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14704" name="Text Box 16">
            <a:extLst>
              <a:ext uri="{FF2B5EF4-FFF2-40B4-BE49-F238E27FC236}">
                <a16:creationId xmlns:a16="http://schemas.microsoft.com/office/drawing/2014/main" id="{E768D512-EB75-9B48-992C-A793BF808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14705" name="Text Box 17">
            <a:extLst>
              <a:ext uri="{FF2B5EF4-FFF2-40B4-BE49-F238E27FC236}">
                <a16:creationId xmlns:a16="http://schemas.microsoft.com/office/drawing/2014/main" id="{DAC80463-F052-A241-8BBF-8CF4FEEA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14706" name="Text Box 18">
            <a:extLst>
              <a:ext uri="{FF2B5EF4-FFF2-40B4-BE49-F238E27FC236}">
                <a16:creationId xmlns:a16="http://schemas.microsoft.com/office/drawing/2014/main" id="{0C13501A-39E6-7B41-A3A1-1149F24DE5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14707" name="Text Box 19">
            <a:extLst>
              <a:ext uri="{FF2B5EF4-FFF2-40B4-BE49-F238E27FC236}">
                <a16:creationId xmlns:a16="http://schemas.microsoft.com/office/drawing/2014/main" id="{4B7C84F5-28BC-BF49-B1D6-75F1BFA691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14708" name="Text Box 20">
            <a:extLst>
              <a:ext uri="{FF2B5EF4-FFF2-40B4-BE49-F238E27FC236}">
                <a16:creationId xmlns:a16="http://schemas.microsoft.com/office/drawing/2014/main" id="{3F6673EA-9E3B-3F4B-82F0-2594E36C92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14709" name="Text Box 21">
            <a:extLst>
              <a:ext uri="{FF2B5EF4-FFF2-40B4-BE49-F238E27FC236}">
                <a16:creationId xmlns:a16="http://schemas.microsoft.com/office/drawing/2014/main" id="{66800F1C-86F6-7E48-A9B2-2BF19EF088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14710" name="Text Box 22">
            <a:extLst>
              <a:ext uri="{FF2B5EF4-FFF2-40B4-BE49-F238E27FC236}">
                <a16:creationId xmlns:a16="http://schemas.microsoft.com/office/drawing/2014/main" id="{87338CEF-6627-3A4A-AF59-FD9C50A287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14711" name="Text Box 23">
            <a:extLst>
              <a:ext uri="{FF2B5EF4-FFF2-40B4-BE49-F238E27FC236}">
                <a16:creationId xmlns:a16="http://schemas.microsoft.com/office/drawing/2014/main" id="{54A9D47D-672D-E44A-810B-97BCF5DAB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14712" name="Text Box 24">
            <a:extLst>
              <a:ext uri="{FF2B5EF4-FFF2-40B4-BE49-F238E27FC236}">
                <a16:creationId xmlns:a16="http://schemas.microsoft.com/office/drawing/2014/main" id="{34B1E2FA-17EE-E84A-AE7D-41DF79BD57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14713" name="Text Box 25">
            <a:extLst>
              <a:ext uri="{FF2B5EF4-FFF2-40B4-BE49-F238E27FC236}">
                <a16:creationId xmlns:a16="http://schemas.microsoft.com/office/drawing/2014/main" id="{5E5A2689-7DB7-264B-9BF0-FBB0AEB116C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14714" name="Text Box 26">
            <a:extLst>
              <a:ext uri="{FF2B5EF4-FFF2-40B4-BE49-F238E27FC236}">
                <a16:creationId xmlns:a16="http://schemas.microsoft.com/office/drawing/2014/main" id="{BA7D9EAB-C1F5-BA4E-A9BC-888876BFB3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14715" name="Text Box 27">
            <a:extLst>
              <a:ext uri="{FF2B5EF4-FFF2-40B4-BE49-F238E27FC236}">
                <a16:creationId xmlns:a16="http://schemas.microsoft.com/office/drawing/2014/main" id="{15DC868E-A97E-A649-8FB7-4F893E2939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14716" name="Text Box 28">
            <a:extLst>
              <a:ext uri="{FF2B5EF4-FFF2-40B4-BE49-F238E27FC236}">
                <a16:creationId xmlns:a16="http://schemas.microsoft.com/office/drawing/2014/main" id="{311CA5C0-BAC4-184E-8077-0075B19A39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14717" name="Text Box 29">
            <a:extLst>
              <a:ext uri="{FF2B5EF4-FFF2-40B4-BE49-F238E27FC236}">
                <a16:creationId xmlns:a16="http://schemas.microsoft.com/office/drawing/2014/main" id="{FECF5ABA-13D3-8048-B89F-4BB2C30513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14718" name="Text Box 30">
            <a:extLst>
              <a:ext uri="{FF2B5EF4-FFF2-40B4-BE49-F238E27FC236}">
                <a16:creationId xmlns:a16="http://schemas.microsoft.com/office/drawing/2014/main" id="{3D2BE2CA-1B81-3440-8332-D2B7C39F70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14719" name="Text Box 31">
            <a:extLst>
              <a:ext uri="{FF2B5EF4-FFF2-40B4-BE49-F238E27FC236}">
                <a16:creationId xmlns:a16="http://schemas.microsoft.com/office/drawing/2014/main" id="{84DB7622-83BB-6148-B297-2D59544F51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14720" name="Text Box 32">
            <a:extLst>
              <a:ext uri="{FF2B5EF4-FFF2-40B4-BE49-F238E27FC236}">
                <a16:creationId xmlns:a16="http://schemas.microsoft.com/office/drawing/2014/main" id="{802D37A2-31FC-484F-8B85-1EE5E8F76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14721" name="Text Box 33">
            <a:extLst>
              <a:ext uri="{FF2B5EF4-FFF2-40B4-BE49-F238E27FC236}">
                <a16:creationId xmlns:a16="http://schemas.microsoft.com/office/drawing/2014/main" id="{FD020EE8-CC2C-2B4F-A9F9-43AAD1C67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14722" name="Text Box 34">
            <a:extLst>
              <a:ext uri="{FF2B5EF4-FFF2-40B4-BE49-F238E27FC236}">
                <a16:creationId xmlns:a16="http://schemas.microsoft.com/office/drawing/2014/main" id="{E39B8A17-A04F-9B4D-BB38-B73C6FDCAF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14723" name="Text Box 35">
            <a:extLst>
              <a:ext uri="{FF2B5EF4-FFF2-40B4-BE49-F238E27FC236}">
                <a16:creationId xmlns:a16="http://schemas.microsoft.com/office/drawing/2014/main" id="{7AFEE806-6AB0-FE42-8B23-EBFE5C3E75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  <p:sp>
        <p:nvSpPr>
          <p:cNvPr id="114724" name="Text Box 36">
            <a:extLst>
              <a:ext uri="{FF2B5EF4-FFF2-40B4-BE49-F238E27FC236}">
                <a16:creationId xmlns:a16="http://schemas.microsoft.com/office/drawing/2014/main" id="{ADE6D5F2-0FE2-B547-BF1A-9D3B5F1C96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562600"/>
            <a:ext cx="8164513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chemeClr val="accent2"/>
                </a:solidFill>
              </a:rPr>
              <a:t>Next question coming …</a:t>
            </a:r>
          </a:p>
        </p:txBody>
      </p:sp>
    </p:spTree>
    <p:extLst>
      <p:ext uri="{BB962C8B-B14F-4D97-AF65-F5344CB8AC3E}">
        <p14:creationId xmlns:p14="http://schemas.microsoft.com/office/powerpoint/2010/main" val="1760794218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6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46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 nodeType="afterGroup">
                            <p:stCondLst>
                              <p:cond delay="33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690" grpId="0" animBg="1"/>
      <p:bldP spid="114691" grpId="0" animBg="1"/>
      <p:bldP spid="114693" grpId="0" animBg="1"/>
      <p:bldP spid="114694" grpId="0"/>
      <p:bldP spid="114694" grpId="1"/>
      <p:bldP spid="114695" grpId="0" animBg="1"/>
      <p:bldP spid="114696" grpId="0" animBg="1"/>
      <p:bldP spid="114697" grpId="0" animBg="1"/>
      <p:bldP spid="114698" grpId="0" animBg="1"/>
      <p:bldP spid="114699" grpId="0" animBg="1"/>
      <p:bldP spid="114700" grpId="0" animBg="1"/>
      <p:bldP spid="114701" grpId="0" animBg="1"/>
      <p:bldP spid="114702" grpId="0" animBg="1"/>
      <p:bldP spid="114703" grpId="0" animBg="1"/>
      <p:bldP spid="114704" grpId="0" animBg="1"/>
      <p:bldP spid="114705" grpId="0" animBg="1"/>
      <p:bldP spid="114706" grpId="0" animBg="1"/>
      <p:bldP spid="114707" grpId="0" animBg="1"/>
      <p:bldP spid="114708" grpId="0" animBg="1"/>
      <p:bldP spid="114709" grpId="0" animBg="1"/>
      <p:bldP spid="114710" grpId="0" animBg="1"/>
      <p:bldP spid="114711" grpId="0" animBg="1"/>
      <p:bldP spid="114712" grpId="0" animBg="1"/>
      <p:bldP spid="114713" grpId="0" animBg="1"/>
      <p:bldP spid="114714" grpId="0" animBg="1"/>
      <p:bldP spid="114715" grpId="0" animBg="1"/>
      <p:bldP spid="114716" grpId="0" animBg="1"/>
      <p:bldP spid="114717" grpId="0" animBg="1"/>
      <p:bldP spid="114718" grpId="0" animBg="1"/>
      <p:bldP spid="114719" grpId="0" animBg="1"/>
      <p:bldP spid="114720" grpId="0" animBg="1"/>
      <p:bldP spid="114721" grpId="0" animBg="1"/>
      <p:bldP spid="114722" grpId="0" animBg="1"/>
      <p:bldP spid="114723" grpId="0" animBg="1"/>
      <p:bldP spid="11472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Text Box 2">
            <a:extLst>
              <a:ext uri="{FF2B5EF4-FFF2-40B4-BE49-F238E27FC236}">
                <a16:creationId xmlns:a16="http://schemas.microsoft.com/office/drawing/2014/main" id="{51D1006C-CF5D-8C41-89BF-4AC958852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0"/>
            <a:ext cx="1600200" cy="2678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7200" b="1">
                <a:solidFill>
                  <a:srgbClr val="FF0000"/>
                </a:solidFill>
              </a:rPr>
              <a:t> </a:t>
            </a:r>
            <a:endParaRPr lang="en-US" altLang="en-US" sz="6000" b="1">
              <a:solidFill>
                <a:srgbClr val="FF0000"/>
              </a:solidFill>
            </a:endParaRP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6000" b="1">
                <a:solidFill>
                  <a:srgbClr val="FF0000"/>
                </a:solidFill>
              </a:rPr>
              <a:t>sec</a:t>
            </a:r>
            <a:r>
              <a:rPr lang="en-US" altLang="en-US" sz="9600" b="1">
                <a:solidFill>
                  <a:srgbClr val="FF0000"/>
                </a:solidFill>
              </a:rPr>
              <a:t>   </a:t>
            </a:r>
          </a:p>
        </p:txBody>
      </p:sp>
      <p:sp>
        <p:nvSpPr>
          <p:cNvPr id="118787" name="Text Box 3">
            <a:extLst>
              <a:ext uri="{FF2B5EF4-FFF2-40B4-BE49-F238E27FC236}">
                <a16:creationId xmlns:a16="http://schemas.microsoft.com/office/drawing/2014/main" id="{48FEEA16-39D2-234F-8ACF-B7B42990BF9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30</a:t>
            </a:r>
          </a:p>
        </p:txBody>
      </p:sp>
      <p:sp>
        <p:nvSpPr>
          <p:cNvPr id="62468" name="Rectangle 4">
            <a:extLst>
              <a:ext uri="{FF2B5EF4-FFF2-40B4-BE49-F238E27FC236}">
                <a16:creationId xmlns:a16="http://schemas.microsoft.com/office/drawing/2014/main" id="{94F3BE8D-69DB-3941-B80D-2420AFD711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676400" y="76200"/>
            <a:ext cx="4876800" cy="914400"/>
          </a:xfrm>
        </p:spPr>
        <p:txBody>
          <a:bodyPr/>
          <a:lstStyle/>
          <a:p>
            <a:r>
              <a:rPr lang="en-US" altLang="en-US" sz="6000" b="1">
                <a:solidFill>
                  <a:srgbClr val="FF0000"/>
                </a:solidFill>
              </a:rPr>
              <a:t>Question 6 </a:t>
            </a:r>
            <a:endParaRPr lang="en-US" altLang="en-US" sz="6000" b="1" dirty="0">
              <a:solidFill>
                <a:srgbClr val="FF0000"/>
              </a:solidFill>
            </a:endParaRPr>
          </a:p>
        </p:txBody>
      </p:sp>
      <p:sp>
        <p:nvSpPr>
          <p:cNvPr id="118789" name="Text Box 5">
            <a:extLst>
              <a:ext uri="{FF2B5EF4-FFF2-40B4-BE49-F238E27FC236}">
                <a16:creationId xmlns:a16="http://schemas.microsoft.com/office/drawing/2014/main" id="{3CDE7234-F1F8-654D-B0E8-6B15256EFC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29</a:t>
            </a:r>
          </a:p>
        </p:txBody>
      </p:sp>
      <p:sp>
        <p:nvSpPr>
          <p:cNvPr id="118790" name="Text Box 6">
            <a:extLst>
              <a:ext uri="{FF2B5EF4-FFF2-40B4-BE49-F238E27FC236}">
                <a16:creationId xmlns:a16="http://schemas.microsoft.com/office/drawing/2014/main" id="{FFE98ADF-72A0-C44C-ADEE-DA8DE7065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752600"/>
            <a:ext cx="71628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chemeClr val="accent2"/>
                </a:solidFill>
              </a:rPr>
              <a:t>In order to calculate the distance to a star, what data do you need in addition to its apparent magnitude? 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 b="1" dirty="0">
              <a:solidFill>
                <a:schemeClr val="accent2"/>
              </a:solidFill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A</a:t>
            </a:r>
            <a:r>
              <a:rPr lang="en-US" altLang="en-US" sz="2400" b="1" dirty="0"/>
              <a:t> Its size (as in miles).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B</a:t>
            </a:r>
            <a:r>
              <a:rPr lang="en-US" altLang="en-US" sz="2400" dirty="0"/>
              <a:t> </a:t>
            </a:r>
            <a:r>
              <a:rPr lang="en-US" altLang="en-US" sz="2400" b="1" dirty="0"/>
              <a:t>Its size (as in arc seconds).</a:t>
            </a:r>
          </a:p>
          <a:p>
            <a:pPr>
              <a:spcBef>
                <a:spcPct val="0"/>
              </a:spcBef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C</a:t>
            </a:r>
            <a:r>
              <a:rPr lang="en-US" altLang="en-US" sz="2400" dirty="0"/>
              <a:t> </a:t>
            </a:r>
            <a:r>
              <a:rPr lang="en-US" altLang="en-US" sz="2400" b="1" dirty="0"/>
              <a:t>Its speed of motion.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FF0000"/>
                </a:solidFill>
              </a:rPr>
              <a:t>D</a:t>
            </a:r>
            <a:r>
              <a:rPr lang="en-US" altLang="en-US" sz="2400" b="1" dirty="0">
                <a:solidFill>
                  <a:srgbClr val="FF0000"/>
                </a:solidFill>
              </a:rPr>
              <a:t> Its absolute magnitude.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b="1" dirty="0">
                <a:solidFill>
                  <a:srgbClr val="00CC00"/>
                </a:solidFill>
              </a:rPr>
              <a:t>E</a:t>
            </a:r>
            <a:r>
              <a:rPr lang="en-US" altLang="en-US" sz="2400" b="1" dirty="0"/>
              <a:t> Its temperature.</a:t>
            </a:r>
          </a:p>
        </p:txBody>
      </p:sp>
      <p:sp>
        <p:nvSpPr>
          <p:cNvPr id="118791" name="Text Box 7">
            <a:extLst>
              <a:ext uri="{FF2B5EF4-FFF2-40B4-BE49-F238E27FC236}">
                <a16:creationId xmlns:a16="http://schemas.microsoft.com/office/drawing/2014/main" id="{D8B9FEEC-FC9E-1F46-948E-CB01C23F8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28</a:t>
            </a:r>
          </a:p>
        </p:txBody>
      </p:sp>
      <p:sp>
        <p:nvSpPr>
          <p:cNvPr id="118792" name="Text Box 8">
            <a:extLst>
              <a:ext uri="{FF2B5EF4-FFF2-40B4-BE49-F238E27FC236}">
                <a16:creationId xmlns:a16="http://schemas.microsoft.com/office/drawing/2014/main" id="{6D482DED-32CF-1D40-9791-C66AB85D06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27</a:t>
            </a:r>
          </a:p>
        </p:txBody>
      </p:sp>
      <p:sp>
        <p:nvSpPr>
          <p:cNvPr id="118793" name="Text Box 9">
            <a:extLst>
              <a:ext uri="{FF2B5EF4-FFF2-40B4-BE49-F238E27FC236}">
                <a16:creationId xmlns:a16="http://schemas.microsoft.com/office/drawing/2014/main" id="{C18F5C48-F884-1E43-A1E5-4EF90845D4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26</a:t>
            </a:r>
          </a:p>
        </p:txBody>
      </p:sp>
      <p:sp>
        <p:nvSpPr>
          <p:cNvPr id="118794" name="Text Box 10">
            <a:extLst>
              <a:ext uri="{FF2B5EF4-FFF2-40B4-BE49-F238E27FC236}">
                <a16:creationId xmlns:a16="http://schemas.microsoft.com/office/drawing/2014/main" id="{F93D9FF8-4721-6E47-AA24-FDF5EA2820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25</a:t>
            </a:r>
          </a:p>
        </p:txBody>
      </p:sp>
      <p:sp>
        <p:nvSpPr>
          <p:cNvPr id="118795" name="Text Box 11">
            <a:extLst>
              <a:ext uri="{FF2B5EF4-FFF2-40B4-BE49-F238E27FC236}">
                <a16:creationId xmlns:a16="http://schemas.microsoft.com/office/drawing/2014/main" id="{9EFA43A6-76AD-344F-8909-910D8338A6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24</a:t>
            </a:r>
          </a:p>
        </p:txBody>
      </p:sp>
      <p:sp>
        <p:nvSpPr>
          <p:cNvPr id="118796" name="Text Box 12">
            <a:extLst>
              <a:ext uri="{FF2B5EF4-FFF2-40B4-BE49-F238E27FC236}">
                <a16:creationId xmlns:a16="http://schemas.microsoft.com/office/drawing/2014/main" id="{4DAFDC74-FF42-3E42-A852-F4397C13FD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23</a:t>
            </a:r>
          </a:p>
        </p:txBody>
      </p:sp>
      <p:sp>
        <p:nvSpPr>
          <p:cNvPr id="118797" name="Text Box 13">
            <a:extLst>
              <a:ext uri="{FF2B5EF4-FFF2-40B4-BE49-F238E27FC236}">
                <a16:creationId xmlns:a16="http://schemas.microsoft.com/office/drawing/2014/main" id="{A2B0E16D-AD02-5A4D-8411-17BA8F54D9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22</a:t>
            </a:r>
          </a:p>
        </p:txBody>
      </p:sp>
      <p:sp>
        <p:nvSpPr>
          <p:cNvPr id="118798" name="Text Box 14">
            <a:extLst>
              <a:ext uri="{FF2B5EF4-FFF2-40B4-BE49-F238E27FC236}">
                <a16:creationId xmlns:a16="http://schemas.microsoft.com/office/drawing/2014/main" id="{EEE89DC3-0ED5-6240-AAAF-CEB8CBD10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21</a:t>
            </a:r>
          </a:p>
        </p:txBody>
      </p:sp>
      <p:sp>
        <p:nvSpPr>
          <p:cNvPr id="118799" name="Text Box 15">
            <a:extLst>
              <a:ext uri="{FF2B5EF4-FFF2-40B4-BE49-F238E27FC236}">
                <a16:creationId xmlns:a16="http://schemas.microsoft.com/office/drawing/2014/main" id="{D6C47391-9A5B-A443-8BE3-A0428F2397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20</a:t>
            </a:r>
          </a:p>
        </p:txBody>
      </p:sp>
      <p:sp>
        <p:nvSpPr>
          <p:cNvPr id="118800" name="Text Box 16">
            <a:extLst>
              <a:ext uri="{FF2B5EF4-FFF2-40B4-BE49-F238E27FC236}">
                <a16:creationId xmlns:a16="http://schemas.microsoft.com/office/drawing/2014/main" id="{06DE1F6D-5B6B-F248-9DF2-2A6E85E3C9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925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19</a:t>
            </a:r>
          </a:p>
        </p:txBody>
      </p:sp>
      <p:sp>
        <p:nvSpPr>
          <p:cNvPr id="118801" name="Text Box 17">
            <a:extLst>
              <a:ext uri="{FF2B5EF4-FFF2-40B4-BE49-F238E27FC236}">
                <a16:creationId xmlns:a16="http://schemas.microsoft.com/office/drawing/2014/main" id="{A8D5177D-E5E8-D346-8220-497C977F3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18</a:t>
            </a:r>
          </a:p>
        </p:txBody>
      </p:sp>
      <p:sp>
        <p:nvSpPr>
          <p:cNvPr id="118802" name="Text Box 18">
            <a:extLst>
              <a:ext uri="{FF2B5EF4-FFF2-40B4-BE49-F238E27FC236}">
                <a16:creationId xmlns:a16="http://schemas.microsoft.com/office/drawing/2014/main" id="{883E23D0-9102-E043-B027-9DB4713E3E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17</a:t>
            </a:r>
          </a:p>
        </p:txBody>
      </p:sp>
      <p:sp>
        <p:nvSpPr>
          <p:cNvPr id="118803" name="Text Box 19">
            <a:extLst>
              <a:ext uri="{FF2B5EF4-FFF2-40B4-BE49-F238E27FC236}">
                <a16:creationId xmlns:a16="http://schemas.microsoft.com/office/drawing/2014/main" id="{9F1F46AB-1526-734E-8CAF-5506D69C4F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16</a:t>
            </a:r>
          </a:p>
        </p:txBody>
      </p:sp>
      <p:sp>
        <p:nvSpPr>
          <p:cNvPr id="118804" name="Text Box 20">
            <a:extLst>
              <a:ext uri="{FF2B5EF4-FFF2-40B4-BE49-F238E27FC236}">
                <a16:creationId xmlns:a16="http://schemas.microsoft.com/office/drawing/2014/main" id="{C83BC12F-7446-AE4F-83F4-93978CD4BC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15</a:t>
            </a:r>
          </a:p>
        </p:txBody>
      </p:sp>
      <p:sp>
        <p:nvSpPr>
          <p:cNvPr id="118805" name="Text Box 21">
            <a:extLst>
              <a:ext uri="{FF2B5EF4-FFF2-40B4-BE49-F238E27FC236}">
                <a16:creationId xmlns:a16="http://schemas.microsoft.com/office/drawing/2014/main" id="{D3F5A620-C9B9-4A40-91D2-710CE3D45E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14</a:t>
            </a:r>
          </a:p>
        </p:txBody>
      </p:sp>
      <p:sp>
        <p:nvSpPr>
          <p:cNvPr id="118806" name="Text Box 22">
            <a:extLst>
              <a:ext uri="{FF2B5EF4-FFF2-40B4-BE49-F238E27FC236}">
                <a16:creationId xmlns:a16="http://schemas.microsoft.com/office/drawing/2014/main" id="{D1187DCC-7B78-964C-B935-63D9F89367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13</a:t>
            </a:r>
          </a:p>
        </p:txBody>
      </p:sp>
      <p:sp>
        <p:nvSpPr>
          <p:cNvPr id="118807" name="Text Box 23">
            <a:extLst>
              <a:ext uri="{FF2B5EF4-FFF2-40B4-BE49-F238E27FC236}">
                <a16:creationId xmlns:a16="http://schemas.microsoft.com/office/drawing/2014/main" id="{44E75696-8A1F-7B42-BF77-FF01FED371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118808" name="Text Box 24">
            <a:extLst>
              <a:ext uri="{FF2B5EF4-FFF2-40B4-BE49-F238E27FC236}">
                <a16:creationId xmlns:a16="http://schemas.microsoft.com/office/drawing/2014/main" id="{4894D5CC-EC8C-5742-8205-424E79A82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11</a:t>
            </a:r>
          </a:p>
        </p:txBody>
      </p:sp>
      <p:sp>
        <p:nvSpPr>
          <p:cNvPr id="118809" name="Text Box 25">
            <a:extLst>
              <a:ext uri="{FF2B5EF4-FFF2-40B4-BE49-F238E27FC236}">
                <a16:creationId xmlns:a16="http://schemas.microsoft.com/office/drawing/2014/main" id="{11353CA9-C7A7-A44B-8B39-D369B56B32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10</a:t>
            </a:r>
          </a:p>
        </p:txBody>
      </p:sp>
      <p:sp>
        <p:nvSpPr>
          <p:cNvPr id="118810" name="Text Box 26">
            <a:extLst>
              <a:ext uri="{FF2B5EF4-FFF2-40B4-BE49-F238E27FC236}">
                <a16:creationId xmlns:a16="http://schemas.microsoft.com/office/drawing/2014/main" id="{D4DDC58F-645D-D845-95FB-78E613C24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47800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9</a:t>
            </a:r>
          </a:p>
        </p:txBody>
      </p:sp>
      <p:sp>
        <p:nvSpPr>
          <p:cNvPr id="118811" name="Text Box 27">
            <a:extLst>
              <a:ext uri="{FF2B5EF4-FFF2-40B4-BE49-F238E27FC236}">
                <a16:creationId xmlns:a16="http://schemas.microsoft.com/office/drawing/2014/main" id="{CD82D900-0648-A84B-A723-3EB94816E2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8 </a:t>
            </a:r>
          </a:p>
        </p:txBody>
      </p:sp>
      <p:sp>
        <p:nvSpPr>
          <p:cNvPr id="118812" name="Text Box 28">
            <a:extLst>
              <a:ext uri="{FF2B5EF4-FFF2-40B4-BE49-F238E27FC236}">
                <a16:creationId xmlns:a16="http://schemas.microsoft.com/office/drawing/2014/main" id="{E80CC76E-0A2B-CE4A-A812-9F7F502E00F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7 </a:t>
            </a:r>
          </a:p>
        </p:txBody>
      </p:sp>
      <p:sp>
        <p:nvSpPr>
          <p:cNvPr id="118813" name="Text Box 29">
            <a:extLst>
              <a:ext uri="{FF2B5EF4-FFF2-40B4-BE49-F238E27FC236}">
                <a16:creationId xmlns:a16="http://schemas.microsoft.com/office/drawing/2014/main" id="{36AEDDA6-ABA8-0944-93D8-4005D2D8B5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6 </a:t>
            </a:r>
          </a:p>
        </p:txBody>
      </p:sp>
      <p:sp>
        <p:nvSpPr>
          <p:cNvPr id="118814" name="Text Box 30">
            <a:extLst>
              <a:ext uri="{FF2B5EF4-FFF2-40B4-BE49-F238E27FC236}">
                <a16:creationId xmlns:a16="http://schemas.microsoft.com/office/drawing/2014/main" id="{B52F0CBF-012B-2047-B922-6ECAA12EF7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5 </a:t>
            </a:r>
          </a:p>
        </p:txBody>
      </p:sp>
      <p:sp>
        <p:nvSpPr>
          <p:cNvPr id="118815" name="Text Box 31">
            <a:extLst>
              <a:ext uri="{FF2B5EF4-FFF2-40B4-BE49-F238E27FC236}">
                <a16:creationId xmlns:a16="http://schemas.microsoft.com/office/drawing/2014/main" id="{FEEC9916-FFF2-044C-91B8-EEF47072B1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4 </a:t>
            </a:r>
          </a:p>
        </p:txBody>
      </p:sp>
      <p:sp>
        <p:nvSpPr>
          <p:cNvPr id="118816" name="Text Box 32">
            <a:extLst>
              <a:ext uri="{FF2B5EF4-FFF2-40B4-BE49-F238E27FC236}">
                <a16:creationId xmlns:a16="http://schemas.microsoft.com/office/drawing/2014/main" id="{40502C04-9316-4B46-8BDB-6A0B8823E1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3 </a:t>
            </a:r>
          </a:p>
        </p:txBody>
      </p:sp>
      <p:sp>
        <p:nvSpPr>
          <p:cNvPr id="118817" name="Text Box 33">
            <a:extLst>
              <a:ext uri="{FF2B5EF4-FFF2-40B4-BE49-F238E27FC236}">
                <a16:creationId xmlns:a16="http://schemas.microsoft.com/office/drawing/2014/main" id="{08AF165E-A922-2045-885F-8B74E090052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2 </a:t>
            </a:r>
          </a:p>
        </p:txBody>
      </p:sp>
      <p:sp>
        <p:nvSpPr>
          <p:cNvPr id="118818" name="Text Box 34">
            <a:extLst>
              <a:ext uri="{FF2B5EF4-FFF2-40B4-BE49-F238E27FC236}">
                <a16:creationId xmlns:a16="http://schemas.microsoft.com/office/drawing/2014/main" id="{AD1E66F3-F764-0245-B419-AAE9EF4A13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1 </a:t>
            </a:r>
          </a:p>
        </p:txBody>
      </p:sp>
      <p:sp>
        <p:nvSpPr>
          <p:cNvPr id="118819" name="Text Box 35">
            <a:extLst>
              <a:ext uri="{FF2B5EF4-FFF2-40B4-BE49-F238E27FC236}">
                <a16:creationId xmlns:a16="http://schemas.microsoft.com/office/drawing/2014/main" id="{44213748-EB6A-1245-8D2D-F9BAC61D8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0"/>
            <a:ext cx="1412875" cy="1565275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/>
            </a:solidFill>
            <a:miter lim="800000"/>
            <a:headEnd/>
            <a:tailEnd/>
          </a:ln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" charset="0"/>
                <a:ea typeface="ＭＳ Ｐゴシック" panose="020B0600070205080204" pitchFamily="34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9600" b="1">
                <a:solidFill>
                  <a:srgbClr val="FF0000"/>
                </a:solidFill>
              </a:rPr>
              <a:t> 0 </a:t>
            </a:r>
          </a:p>
        </p:txBody>
      </p:sp>
    </p:spTree>
    <p:extLst>
      <p:ext uri="{BB962C8B-B14F-4D97-AF65-F5344CB8AC3E}">
        <p14:creationId xmlns:p14="http://schemas.microsoft.com/office/powerpoint/2010/main" val="57157680"/>
      </p:ext>
    </p:extLst>
  </p:cSld>
  <p:clrMapOvr>
    <a:masterClrMapping/>
  </p:clrMapOvr>
  <p:transition advClick="0" advTm="10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6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9000"/>
                            </p:stCondLst>
                            <p:childTnLst>
                              <p:par>
                                <p:cTn id="3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4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1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12000"/>
                            </p:stCondLst>
                            <p:childTnLst>
                              <p:par>
                                <p:cTn id="4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13000"/>
                            </p:stCondLst>
                            <p:childTnLst>
                              <p:par>
                                <p:cTn id="4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14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15000"/>
                            </p:stCondLst>
                            <p:childTnLst>
                              <p:par>
                                <p:cTn id="5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 nodeType="afterGroup">
                            <p:stCondLst>
                              <p:cond delay="16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 nodeType="afterGroup">
                            <p:stCondLst>
                              <p:cond delay="17000"/>
                            </p:stCondLst>
                            <p:childTnLst>
                              <p:par>
                                <p:cTn id="6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8000"/>
                            </p:stCondLst>
                            <p:childTnLst>
                              <p:par>
                                <p:cTn id="6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19000"/>
                            </p:stCondLst>
                            <p:childTnLst>
                              <p:par>
                                <p:cTn id="6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20000"/>
                            </p:stCondLst>
                            <p:childTnLst>
                              <p:par>
                                <p:cTn id="7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1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 nodeType="afterGroup">
                            <p:stCondLst>
                              <p:cond delay="22000"/>
                            </p:stCondLst>
                            <p:childTnLst>
                              <p:par>
                                <p:cTn id="76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 nodeType="afterGroup">
                            <p:stCondLst>
                              <p:cond delay="23000"/>
                            </p:stCondLst>
                            <p:childTnLst>
                              <p:par>
                                <p:cTn id="7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4000"/>
                            </p:stCondLst>
                            <p:childTnLst>
                              <p:par>
                                <p:cTn id="8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25000"/>
                            </p:stCondLst>
                            <p:childTnLst>
                              <p:par>
                                <p:cTn id="85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26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7000"/>
                            </p:stCondLst>
                            <p:childTnLst>
                              <p:par>
                                <p:cTn id="91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28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 nodeType="afterGroup">
                            <p:stCondLst>
                              <p:cond delay="29000"/>
                            </p:stCondLst>
                            <p:childTnLst>
                              <p:par>
                                <p:cTn id="97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3000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31000"/>
                            </p:stCondLst>
                            <p:childTnLst>
                              <p:par>
                                <p:cTn id="103" presetID="17" presetClass="exit" presetSubtype="10" fill="hold" grpId="1" nodeType="afterEffect">
                                  <p:stCondLst>
                                    <p:cond delay="1000"/>
                                  </p:stCondLst>
                                  <p:childTnLst>
                                    <p:anim calcmode="lin" valueType="num">
                                      <p:cBhvr>
                                        <p:cTn id="104" dur="1000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/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8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786" grpId="0" animBg="1"/>
      <p:bldP spid="118787" grpId="0" animBg="1"/>
      <p:bldP spid="118789" grpId="0" animBg="1"/>
      <p:bldP spid="118790" grpId="0"/>
      <p:bldP spid="118790" grpId="1"/>
      <p:bldP spid="118791" grpId="0" animBg="1"/>
      <p:bldP spid="118792" grpId="0" animBg="1"/>
      <p:bldP spid="118793" grpId="0" animBg="1"/>
      <p:bldP spid="118794" grpId="0" animBg="1"/>
      <p:bldP spid="118795" grpId="0" animBg="1"/>
      <p:bldP spid="118796" grpId="0" animBg="1"/>
      <p:bldP spid="118797" grpId="0" animBg="1"/>
      <p:bldP spid="118798" grpId="0" animBg="1"/>
      <p:bldP spid="118799" grpId="0" animBg="1"/>
      <p:bldP spid="118800" grpId="0" animBg="1"/>
      <p:bldP spid="118801" grpId="0" animBg="1"/>
      <p:bldP spid="118802" grpId="0" animBg="1"/>
      <p:bldP spid="118803" grpId="0" animBg="1"/>
      <p:bldP spid="118804" grpId="0" animBg="1"/>
      <p:bldP spid="118805" grpId="0" animBg="1"/>
      <p:bldP spid="118806" grpId="0" animBg="1"/>
      <p:bldP spid="118807" grpId="0" animBg="1"/>
      <p:bldP spid="118808" grpId="0" animBg="1"/>
      <p:bldP spid="118809" grpId="0" animBg="1"/>
      <p:bldP spid="118810" grpId="0" animBg="1"/>
      <p:bldP spid="118811" grpId="0" animBg="1"/>
      <p:bldP spid="118812" grpId="0" animBg="1"/>
      <p:bldP spid="118813" grpId="0" animBg="1"/>
      <p:bldP spid="118814" grpId="0" animBg="1"/>
      <p:bldP spid="118815" grpId="0" animBg="1"/>
      <p:bldP spid="118816" grpId="0" animBg="1"/>
      <p:bldP spid="118817" grpId="0" animBg="1"/>
      <p:bldP spid="118818" grpId="0" animBg="1"/>
      <p:bldP spid="118819" grpId="0" animBg="1"/>
    </p:bld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=""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" b="0" i="0" u="none" strike="noStrike" cap="none" normalizeH="0" baseline="0">
            <a:ln>
              <a:noFill/>
            </a:ln>
            <a:solidFill>
              <a:srgbClr val="FFFF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1803</TotalTime>
  <Words>845</Words>
  <Application>Microsoft Macintosh PowerPoint</Application>
  <PresentationFormat>On-screen Show (4:3)</PresentationFormat>
  <Paragraphs>205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Symbol</vt:lpstr>
      <vt:lpstr>Times</vt:lpstr>
      <vt:lpstr>Blank Presentation</vt:lpstr>
      <vt:lpstr>Setup:</vt:lpstr>
      <vt:lpstr>Recall: apparent and absolute brightness</vt:lpstr>
      <vt:lpstr>Distance makes stars dimmer</vt:lpstr>
      <vt:lpstr>Distance modulus</vt:lpstr>
      <vt:lpstr>Questions coming …</vt:lpstr>
      <vt:lpstr>Question 4</vt:lpstr>
      <vt:lpstr>Question 5</vt:lpstr>
      <vt:lpstr>Question 6 </vt:lpstr>
    </vt:vector>
  </TitlesOfParts>
  <Company>University of Mississippi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Constellations and designations of stars</dc:title>
  <cp:lastModifiedBy>Tibor Torma</cp:lastModifiedBy>
  <cp:revision>123</cp:revision>
  <dcterms:modified xsi:type="dcterms:W3CDTF">2025-09-25T04:14:48Z</dcterms:modified>
</cp:coreProperties>
</file>