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90" r:id="rId2"/>
    <p:sldId id="537" r:id="rId3"/>
    <p:sldId id="538" r:id="rId4"/>
    <p:sldId id="483" r:id="rId5"/>
    <p:sldId id="477" r:id="rId6"/>
    <p:sldId id="539" r:id="rId7"/>
    <p:sldId id="491" r:id="rId8"/>
    <p:sldId id="542" r:id="rId9"/>
    <p:sldId id="484" r:id="rId10"/>
    <p:sldId id="485" r:id="rId11"/>
    <p:sldId id="540" r:id="rId12"/>
    <p:sldId id="522" r:id="rId13"/>
    <p:sldId id="486" r:id="rId14"/>
    <p:sldId id="487" r:id="rId15"/>
    <p:sldId id="490" r:id="rId16"/>
    <p:sldId id="492" r:id="rId17"/>
    <p:sldId id="523" r:id="rId18"/>
    <p:sldId id="533" r:id="rId19"/>
    <p:sldId id="541" r:id="rId20"/>
    <p:sldId id="543" r:id="rId21"/>
    <p:sldId id="544" r:id="rId22"/>
    <p:sldId id="500" r:id="rId23"/>
    <p:sldId id="50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9"/>
    <p:restoredTop sz="96318"/>
  </p:normalViewPr>
  <p:slideViewPr>
    <p:cSldViewPr>
      <p:cViewPr varScale="1">
        <p:scale>
          <a:sx n="181" d="100"/>
          <a:sy n="181" d="100"/>
        </p:scale>
        <p:origin x="192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9650E-06CB-7544-BCE9-C3C88D14D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18B5-A810-5A4C-9990-CEF7E9AC2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6A71A88-75AB-0347-BC0C-BB3630E7258A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CA7C2-C4BB-5C46-8FEF-A6DF409B0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283F-2A80-9646-84D1-AA26B76CB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E0BFC-6185-414A-BA14-1C8049237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679CB2-06A1-1A4D-B57B-8B9A594DA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6C1F3D-9EF8-D145-971F-317C512BA9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3492438-F3CE-AF46-A3F1-7AEA282BF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D091563-EFAE-3641-A455-89DA55E30D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9A12E5-7D3D-E64A-B99B-A545CE9629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DCC3A4-D846-484F-AB76-D690C36F2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DEEA-195A-3849-B3F5-70253EAA3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35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7DC7B54-7BB3-6A4C-BBCE-702746B2E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EA7EC2-7C53-3F4E-A0B0-6447CD20771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22DEE26-BBFF-8E43-A9E1-8FCE4903F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BA333D6-25EE-7047-981E-438A63776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886E4EC-4E02-C244-9D4F-A116AECDE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3D9557A-A898-D74A-B6FD-E035F419D60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C974484-E148-D742-A052-D0F248546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0E9E633-EAD7-D94C-993F-80283D65E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C0D6F37-A909-EF4D-AF7A-87ED51713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C92869E-0F15-5042-8F3F-B4650DCA89A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9232539-FC79-244F-94DC-3260F0792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64189E3-DA4B-8243-85D9-4DFF84D06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8357753-04E6-724E-87FE-5CEB77254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AF81311-A8E0-E543-BCCB-1A0C2011201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C802497-89C4-FC4D-B09E-74737C6CA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B399DE2-D65C-EC46-A951-AC333E4AC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55C028F-89C0-F840-8651-BD7069FA6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FC818AF-BE36-184C-B148-CCE75838744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F2938C3-48ED-444D-B0B1-26E7B128B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8EE316A-7088-4147-89A1-A04CA58C4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74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130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1BA5190-06A2-4146-B861-7C465D0E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CB91AA-2693-2945-B382-B5C1E6C635F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7B06DB2-F3C0-7140-BE85-8D84C9364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81C7864-BB73-CE40-BF25-37970501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2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9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092DB19C-7B76-CE46-AE93-B34DBEC1A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858B5A2-C6A5-A04F-817D-61841F55365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B3C7BFC-DB9B-364D-8171-50E462901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FADF897-48D3-9C46-BA95-7EEFA3A95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CB6D7DB-8607-8E45-AB9A-D06482DF6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7F6D6B-8D09-BA4E-844B-AF464EA26FE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2F61512-0715-F447-9D4E-E05EF486E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12EACCB-E610-584D-A393-1AFE79266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80227C8-030D-E044-B460-492FE0E4D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417AB0-64B0-2046-8642-899943C693C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8693782-3B72-8E4E-9D06-92778DC66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598A0E1-8C2F-A449-9842-9027143F3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5FBF93C-F373-8B4F-9266-649E6DA20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A383CD1-CBF2-7442-89F2-DEFA1D15398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92AC207-532A-5446-BC40-3DC5003E2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3A6843-1069-074C-BE7B-A2A9C1561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163ADBA-FBCA-724F-9EE1-60A7D52A3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8188391-5ABA-0145-A497-E7FB7FED9C2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2ACA3-D34D-FE41-B56E-B749D8B7F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00948-6A02-0B46-80E3-5B7363763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17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54B9698-AE75-5046-A6BD-884B8327E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910F117-5BB1-974E-B00F-1D37DF2A719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8F2CE04-9762-3B46-8C0A-7D0040F7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5D7FD76-7397-7A49-9E8B-17E2CDBE8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54B9698-AE75-5046-A6BD-884B8327E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910F117-5BB1-974E-B00F-1D37DF2A719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8F2CE04-9762-3B46-8C0A-7D0040F7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5D7FD76-7397-7A49-9E8B-17E2CDBE8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3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53BCE2E-4BED-6E47-A2A9-9D2C2A2AD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2637C83-9118-6143-8491-BEC60B21565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0A21661-EE6D-B343-9692-1C0C2EDFF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E9AA6D-DA7C-EC49-BBE0-1F3AF06E9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4069490-E9C0-3445-8077-50754ACEC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A4621C5-BD6D-7040-B980-26C1E8B2D08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3B3AA23-9E63-784D-A56D-5DA79E381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5A628F-72FF-CE48-B61B-1BA837D71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ABB3F-C531-FA49-8D9D-964AB224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C8A16-7D29-9D4C-82F1-1D75EEFB3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1102A-A4C9-C046-8CD9-BE866B7E1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FA79-1C5F-114D-B84C-DAC98DA2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FA58-0DB6-9046-AB7E-101C3C101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16909-BE85-2249-9771-EA50396B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46955-83B2-1C46-963C-E03F6B8FE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76FE-7D0D-1B40-8D44-75346420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CAA2D-9E0B-7C48-AFCC-349A8E651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1F5D4-60EF-EA44-9376-B0401D906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66442-75F7-1841-BEC3-C770677B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74AD4-F4E0-8B41-AA62-240FE44E4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23D81-649B-6740-8C0E-6E36300C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DE774E-F4C3-2542-85E6-3A774C8A9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BF648-3250-A342-B131-E2C4CE4E8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92D9-3F2C-8F46-8B15-6A66D43DD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AEE21-E275-EC43-8B50-C3A370AE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F28B7-F44E-8749-9E6D-D76AE7E03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15A90-2785-3742-A8B3-E7949CAAE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B8E72-71D5-C34C-BD6C-FB8C81178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8A52A-86F4-3745-9A6D-41505B4C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E13F-C5AC-C045-AA03-563973502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4C58E-DDE9-3048-9CFB-BCE6BCB4D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23C13-B8F9-0244-BDDF-6BDB2FC2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CE058-DA4D-454F-9F71-FC7813C7F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DB237F-395E-EE41-8255-8FA828B1E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D188AA-DC74-014F-B878-AC62C63BE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E574-C2F2-844F-BAED-02D74C4F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E8A971-3119-894B-8595-9E60DC67E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EB37F8-4975-CF40-9A2C-B4431FF0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FFCA6-ABBA-3A4C-86A3-3634F3CA4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3DBD4-C698-D04F-84DC-0B7181EA6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4B3D65-A1D2-2D45-867D-3CE19EDBC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32641-BFDF-DF41-A552-25B6FC78A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089F2-9A35-FA4B-BC6F-E7C7F1E00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13A62-96BC-B644-A6B7-6D0579E8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FF6E-5740-9645-97D3-1DBECC295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95BAC-D173-3649-822D-F445801CF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27249-B01C-6242-8115-379F76A0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02C2E-DA0A-0647-8D56-D7AC93434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1966-5D72-E642-B463-C897DB822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42962-7995-FA4C-A30D-8DF0522D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D72C7-AD1E-4E45-AFED-2C5712194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77482-DB6D-2046-8622-032BE4AE5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1AAACB-B897-7A4A-B393-6BD6D2980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3C113-450C-CA4C-879C-6B1768BDA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8E60C-11D2-804A-A670-80E877B0B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CAE9-647E-4A42-9736-1450CDCD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30D97-9639-8348-8F4F-890C73923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4F78F0-8668-CD4A-8395-BBAD1C4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14</a:t>
            </a:r>
            <a:r>
              <a:rPr lang="en-US" altLang="en-US" sz="2000" i="1" dirty="0"/>
              <a:t>, The Sun,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466 – 487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45" y="2673817"/>
            <a:ext cx="35052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Labs: DS visit this week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83D3FAE-478B-414F-84C2-036EA0BD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7463"/>
            <a:ext cx="5486400" cy="762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Granules explained</a:t>
            </a:r>
            <a:endParaRPr lang="en-US" altLang="en-US"/>
          </a:p>
        </p:txBody>
      </p:sp>
      <p:pic>
        <p:nvPicPr>
          <p:cNvPr id="31746" name="Picture 3" descr="GranulesExplained">
            <a:extLst>
              <a:ext uri="{FF2B5EF4-FFF2-40B4-BE49-F238E27FC236}">
                <a16:creationId xmlns:a16="http://schemas.microsoft.com/office/drawing/2014/main" id="{0D44A1CA-3AE8-884C-A6CF-1CA88086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id="{92F99347-D6C3-5444-A5E6-B213B50C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14400"/>
            <a:ext cx="314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/>
              <a:t>Photosphere: </a:t>
            </a:r>
            <a:r>
              <a:rPr lang="ja-JP" altLang="en-US" sz="2000" b="1" i="1">
                <a:latin typeface="Arial" panose="020B0604020202020204" pitchFamily="34" charset="0"/>
              </a:rPr>
              <a:t>“</a:t>
            </a:r>
            <a:r>
              <a:rPr lang="en-US" altLang="ja-JP" sz="2000" b="1" i="1"/>
              <a:t>grainy</a:t>
            </a:r>
            <a:r>
              <a:rPr lang="ja-JP" altLang="en-US" sz="2000" b="1" i="1">
                <a:latin typeface="Arial" panose="020B0604020202020204" pitchFamily="34" charset="0"/>
              </a:rPr>
              <a:t>”</a:t>
            </a:r>
            <a:endParaRPr lang="en-US" altLang="en-US" sz="2400" b="1"/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091B8267-0946-6F4B-B3F1-9E516B475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143000"/>
            <a:ext cx="6858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395946F7-44B7-9C4A-BF40-A0D3D19E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6400800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Hot gas up</a:t>
            </a:r>
            <a:endParaRPr lang="en-US" altLang="en-US" sz="2400" b="1"/>
          </a:p>
        </p:txBody>
      </p:sp>
      <p:sp>
        <p:nvSpPr>
          <p:cNvPr id="31750" name="Text Box 7">
            <a:extLst>
              <a:ext uri="{FF2B5EF4-FFF2-40B4-BE49-F238E27FC236}">
                <a16:creationId xmlns:a16="http://schemas.microsoft.com/office/drawing/2014/main" id="{BAA85B6D-D920-B346-9B3A-88C0AE5D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6400800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Cold gas 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...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8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>
            <a:extLst>
              <a:ext uri="{FF2B5EF4-FFF2-40B4-BE49-F238E27FC236}">
                <a16:creationId xmlns:a16="http://schemas.microsoft.com/office/drawing/2014/main" id="{14F713E9-B13D-F04E-847F-B89136BF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99363" name="Text Box 3">
            <a:extLst>
              <a:ext uri="{FF2B5EF4-FFF2-40B4-BE49-F238E27FC236}">
                <a16:creationId xmlns:a16="http://schemas.microsoft.com/office/drawing/2014/main" id="{37F8822A-9020-4B43-921E-352BD1AC1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3EC4D55-42BA-6748-9940-6B99DD69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399365" name="Text Box 5">
            <a:extLst>
              <a:ext uri="{FF2B5EF4-FFF2-40B4-BE49-F238E27FC236}">
                <a16:creationId xmlns:a16="http://schemas.microsoft.com/office/drawing/2014/main" id="{8E6D37F9-D1A8-E941-925A-1E4FA73E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99366" name="Text Box 6">
            <a:extLst>
              <a:ext uri="{FF2B5EF4-FFF2-40B4-BE49-F238E27FC236}">
                <a16:creationId xmlns:a16="http://schemas.microsoft.com/office/drawing/2014/main" id="{4A7584F7-0347-464B-9786-315C31F6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99367" name="Text Box 7">
            <a:extLst>
              <a:ext uri="{FF2B5EF4-FFF2-40B4-BE49-F238E27FC236}">
                <a16:creationId xmlns:a16="http://schemas.microsoft.com/office/drawing/2014/main" id="{0373C2F8-26A8-974E-AF8E-6229021A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68" name="Text Box 8">
            <a:extLst>
              <a:ext uri="{FF2B5EF4-FFF2-40B4-BE49-F238E27FC236}">
                <a16:creationId xmlns:a16="http://schemas.microsoft.com/office/drawing/2014/main" id="{0EF6C035-967A-FF44-9019-179C77AA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99369" name="Text Box 9">
            <a:extLst>
              <a:ext uri="{FF2B5EF4-FFF2-40B4-BE49-F238E27FC236}">
                <a16:creationId xmlns:a16="http://schemas.microsoft.com/office/drawing/2014/main" id="{D885BA84-37B6-254A-804A-434AEEAF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99370" name="Text Box 10">
            <a:extLst>
              <a:ext uri="{FF2B5EF4-FFF2-40B4-BE49-F238E27FC236}">
                <a16:creationId xmlns:a16="http://schemas.microsoft.com/office/drawing/2014/main" id="{4D5A5A83-8F61-014A-A41F-48DBA592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9371" name="Text Box 11">
            <a:extLst>
              <a:ext uri="{FF2B5EF4-FFF2-40B4-BE49-F238E27FC236}">
                <a16:creationId xmlns:a16="http://schemas.microsoft.com/office/drawing/2014/main" id="{5297822F-AE4E-644F-A373-8B977C333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9372" name="Text Box 12">
            <a:extLst>
              <a:ext uri="{FF2B5EF4-FFF2-40B4-BE49-F238E27FC236}">
                <a16:creationId xmlns:a16="http://schemas.microsoft.com/office/drawing/2014/main" id="{FCFC871C-A2A8-F841-B185-83474E56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9373" name="Text Box 13">
            <a:extLst>
              <a:ext uri="{FF2B5EF4-FFF2-40B4-BE49-F238E27FC236}">
                <a16:creationId xmlns:a16="http://schemas.microsoft.com/office/drawing/2014/main" id="{C97BAA4E-25E4-044F-8A47-84F756AA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9374" name="Text Box 14">
            <a:extLst>
              <a:ext uri="{FF2B5EF4-FFF2-40B4-BE49-F238E27FC236}">
                <a16:creationId xmlns:a16="http://schemas.microsoft.com/office/drawing/2014/main" id="{449A3B12-8D9E-DF4C-9B61-6DD670316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9375" name="Text Box 15">
            <a:extLst>
              <a:ext uri="{FF2B5EF4-FFF2-40B4-BE49-F238E27FC236}">
                <a16:creationId xmlns:a16="http://schemas.microsoft.com/office/drawing/2014/main" id="{33C351EB-1FE9-FE4E-8822-D230CA18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9376" name="Text Box 16">
            <a:extLst>
              <a:ext uri="{FF2B5EF4-FFF2-40B4-BE49-F238E27FC236}">
                <a16:creationId xmlns:a16="http://schemas.microsoft.com/office/drawing/2014/main" id="{1D193023-F694-6745-9A88-CB90A826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99377" name="Text Box 17">
            <a:extLst>
              <a:ext uri="{FF2B5EF4-FFF2-40B4-BE49-F238E27FC236}">
                <a16:creationId xmlns:a16="http://schemas.microsoft.com/office/drawing/2014/main" id="{3E535DE8-EBEA-354A-9E91-9121E4A6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9378" name="Text Box 18">
            <a:extLst>
              <a:ext uri="{FF2B5EF4-FFF2-40B4-BE49-F238E27FC236}">
                <a16:creationId xmlns:a16="http://schemas.microsoft.com/office/drawing/2014/main" id="{46702B8D-BB33-1A4D-BB2D-C9D050EB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9379" name="Text Box 19">
            <a:extLst>
              <a:ext uri="{FF2B5EF4-FFF2-40B4-BE49-F238E27FC236}">
                <a16:creationId xmlns:a16="http://schemas.microsoft.com/office/drawing/2014/main" id="{9C7A7BCA-53B9-C347-B15E-61A9F1188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9380" name="Text Box 20">
            <a:extLst>
              <a:ext uri="{FF2B5EF4-FFF2-40B4-BE49-F238E27FC236}">
                <a16:creationId xmlns:a16="http://schemas.microsoft.com/office/drawing/2014/main" id="{6DC05452-B441-ED4C-8B70-0EC5E4F4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99381" name="Text Box 21">
            <a:extLst>
              <a:ext uri="{FF2B5EF4-FFF2-40B4-BE49-F238E27FC236}">
                <a16:creationId xmlns:a16="http://schemas.microsoft.com/office/drawing/2014/main" id="{39C1A047-202A-E143-B0FF-AF50A17E3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99382" name="Text Box 22">
            <a:extLst>
              <a:ext uri="{FF2B5EF4-FFF2-40B4-BE49-F238E27FC236}">
                <a16:creationId xmlns:a16="http://schemas.microsoft.com/office/drawing/2014/main" id="{4CB28049-D0D4-814A-898A-F82AAC56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99383" name="Text Box 23">
            <a:extLst>
              <a:ext uri="{FF2B5EF4-FFF2-40B4-BE49-F238E27FC236}">
                <a16:creationId xmlns:a16="http://schemas.microsoft.com/office/drawing/2014/main" id="{5F12B6BB-0926-2C4C-8458-55199BFD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99384" name="Text Box 24">
            <a:extLst>
              <a:ext uri="{FF2B5EF4-FFF2-40B4-BE49-F238E27FC236}">
                <a16:creationId xmlns:a16="http://schemas.microsoft.com/office/drawing/2014/main" id="{1416B74A-5B84-6B42-80A2-DB8E2999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99385" name="Text Box 25">
            <a:extLst>
              <a:ext uri="{FF2B5EF4-FFF2-40B4-BE49-F238E27FC236}">
                <a16:creationId xmlns:a16="http://schemas.microsoft.com/office/drawing/2014/main" id="{33F8D13E-3655-FC4E-83DB-744BBDF9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99386" name="Text Box 26">
            <a:extLst>
              <a:ext uri="{FF2B5EF4-FFF2-40B4-BE49-F238E27FC236}">
                <a16:creationId xmlns:a16="http://schemas.microsoft.com/office/drawing/2014/main" id="{27B3BEB0-C31F-8144-B833-0675FEA3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99387" name="Text Box 27">
            <a:extLst>
              <a:ext uri="{FF2B5EF4-FFF2-40B4-BE49-F238E27FC236}">
                <a16:creationId xmlns:a16="http://schemas.microsoft.com/office/drawing/2014/main" id="{A1D918DB-B82A-2F44-A4F9-9F37340C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99388" name="Text Box 28">
            <a:extLst>
              <a:ext uri="{FF2B5EF4-FFF2-40B4-BE49-F238E27FC236}">
                <a16:creationId xmlns:a16="http://schemas.microsoft.com/office/drawing/2014/main" id="{DEC9F428-9F66-6D4D-A353-53EB1545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99389" name="Text Box 29">
            <a:extLst>
              <a:ext uri="{FF2B5EF4-FFF2-40B4-BE49-F238E27FC236}">
                <a16:creationId xmlns:a16="http://schemas.microsoft.com/office/drawing/2014/main" id="{43D6B05D-5C6D-3A45-8D6F-0CD0091D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99391" name="Text Box 31">
            <a:extLst>
              <a:ext uri="{FF2B5EF4-FFF2-40B4-BE49-F238E27FC236}">
                <a16:creationId xmlns:a16="http://schemas.microsoft.com/office/drawing/2014/main" id="{9576F5A4-BE6B-F745-8B29-945A36B1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382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explains what granules are?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strong heat from below causes cracks on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surface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Rising hot bubbles reach the surface and glow until they cool down and sink.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magnetic field of the Sun makes gas glow when charged particles cross it.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Clouds float over the photosphere.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Asteroids keep falling into the Sun and burn up in the intense heat.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973AA-5BF3-5343-A47C-8EF890F6F85C}"/>
              </a:ext>
            </a:extLst>
          </p:cNvPr>
          <p:cNvSpPr txBox="1"/>
          <p:nvPr/>
        </p:nvSpPr>
        <p:spPr>
          <a:xfrm>
            <a:off x="0" y="2556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(45)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nimBg="1"/>
      <p:bldP spid="399363" grpId="0" animBg="1"/>
      <p:bldP spid="399365" grpId="0" animBg="1"/>
      <p:bldP spid="399366" grpId="0" animBg="1"/>
      <p:bldP spid="399367" grpId="0" animBg="1"/>
      <p:bldP spid="399368" grpId="0" animBg="1"/>
      <p:bldP spid="399369" grpId="0" animBg="1"/>
      <p:bldP spid="399370" grpId="0" animBg="1"/>
      <p:bldP spid="399371" grpId="0" animBg="1"/>
      <p:bldP spid="399372" grpId="0" animBg="1"/>
      <p:bldP spid="399373" grpId="0" animBg="1"/>
      <p:bldP spid="399374" grpId="0" animBg="1"/>
      <p:bldP spid="399375" grpId="0" animBg="1"/>
      <p:bldP spid="399376" grpId="0" animBg="1"/>
      <p:bldP spid="399377" grpId="0" animBg="1"/>
      <p:bldP spid="399378" grpId="0" animBg="1"/>
      <p:bldP spid="399379" grpId="0" animBg="1"/>
      <p:bldP spid="399380" grpId="0" animBg="1"/>
      <p:bldP spid="399381" grpId="0" animBg="1"/>
      <p:bldP spid="399382" grpId="0" animBg="1"/>
      <p:bldP spid="399383" grpId="0" animBg="1"/>
      <p:bldP spid="399384" grpId="0" animBg="1"/>
      <p:bldP spid="399385" grpId="0" animBg="1"/>
      <p:bldP spid="399386" grpId="0" animBg="1"/>
      <p:bldP spid="399387" grpId="0" animBg="1"/>
      <p:bldP spid="399388" grpId="0" animBg="1"/>
      <p:bldP spid="399389" grpId="0" animBg="1"/>
      <p:bldP spid="399391" grpId="0"/>
      <p:bldP spid="3993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D2BD2F7-B66D-714B-9DD9-45FD11D3C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762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0000"/>
                </a:solidFill>
              </a:rPr>
              <a:t>Sunspots</a:t>
            </a:r>
            <a:endParaRPr lang="en-US" altLang="en-US"/>
          </a:p>
        </p:txBody>
      </p:sp>
      <p:pic>
        <p:nvPicPr>
          <p:cNvPr id="33794" name="Picture 3" descr="SunspotGroup_398x398">
            <a:extLst>
              <a:ext uri="{FF2B5EF4-FFF2-40B4-BE49-F238E27FC236}">
                <a16:creationId xmlns:a16="http://schemas.microsoft.com/office/drawing/2014/main" id="{645C2B4C-C281-FA4F-A28D-3897D30E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19054" r="42604" b="42604"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>
            <a:extLst>
              <a:ext uri="{FF2B5EF4-FFF2-40B4-BE49-F238E27FC236}">
                <a16:creationId xmlns:a16="http://schemas.microsoft.com/office/drawing/2014/main" id="{3CC70C77-1156-0645-ADE2-9EA8369F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133600"/>
            <a:ext cx="1458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Umbra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(4000 K)</a:t>
            </a: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B275E6B6-5602-3945-A230-21634BF3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2012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Penumbra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(5000 K)</a:t>
            </a:r>
            <a:endParaRPr lang="en-US" altLang="en-US" sz="2400" b="1"/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id="{8E716876-D2BA-E84E-94D6-A76B0244E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00400"/>
            <a:ext cx="609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ABAB0084-EAB5-BC42-8D6E-8B2FD68C2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24200"/>
            <a:ext cx="1219200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id="{0F1D0EFD-7AFF-F346-9630-7D4D56B191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200400"/>
            <a:ext cx="1981200" cy="167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9">
            <a:extLst>
              <a:ext uri="{FF2B5EF4-FFF2-40B4-BE49-F238E27FC236}">
                <a16:creationId xmlns:a16="http://schemas.microsoft.com/office/drawing/2014/main" id="{8796CA26-CC2B-5248-AC5B-73516BF1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23733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Undisturbed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photosphere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/>
              <a:t>(6000 K)</a:t>
            </a:r>
          </a:p>
        </p:txBody>
      </p:sp>
      <p:sp>
        <p:nvSpPr>
          <p:cNvPr id="33801" name="Line 10">
            <a:extLst>
              <a:ext uri="{FF2B5EF4-FFF2-40B4-BE49-F238E27FC236}">
                <a16:creationId xmlns:a16="http://schemas.microsoft.com/office/drawing/2014/main" id="{82CDDD57-DFD0-AD49-A076-854F3E83F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1371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1">
            <a:extLst>
              <a:ext uri="{FF2B5EF4-FFF2-40B4-BE49-F238E27FC236}">
                <a16:creationId xmlns:a16="http://schemas.microsoft.com/office/drawing/2014/main" id="{712EF835-E0BC-EE4B-862C-14BB025C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6" y="1600200"/>
            <a:ext cx="1984838" cy="45243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1" i="1">
                <a:highlight>
                  <a:srgbClr val="FFFF00"/>
                </a:highlight>
                <a:latin typeface="Arial" panose="020B0604020202020204" pitchFamily="34" charset="0"/>
              </a:rPr>
              <a:t>“</a:t>
            </a:r>
            <a:r>
              <a:rPr lang="en-US" altLang="ja-JP" sz="2400" b="1" i="1" dirty="0">
                <a:highlight>
                  <a:srgbClr val="FFFF00"/>
                </a:highlight>
              </a:rPr>
              <a:t>Cold spots</a:t>
            </a:r>
            <a:r>
              <a:rPr lang="ja-JP" altLang="en-US" sz="2400" b="1" i="1">
                <a:highlight>
                  <a:srgbClr val="FFFF00"/>
                </a:highlight>
                <a:latin typeface="Arial" panose="020B0604020202020204" pitchFamily="34" charset="0"/>
              </a:rPr>
              <a:t>”</a:t>
            </a:r>
            <a:endParaRPr lang="en-US" altLang="ja-JP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in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photosphere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where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convection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is stopped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highlight>
                <a:srgbClr val="FFFF00"/>
              </a:highligh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by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highlight>
                  <a:srgbClr val="FFFF00"/>
                </a:highlight>
              </a:rPr>
              <a:t>magnetic field</a:t>
            </a:r>
            <a:endParaRPr lang="en-US" altLang="en-US" sz="2400" b="1" dirty="0">
              <a:highlight>
                <a:srgbClr val="FFFF00"/>
              </a:highlight>
            </a:endParaRPr>
          </a:p>
        </p:txBody>
      </p:sp>
      <p:pic>
        <p:nvPicPr>
          <p:cNvPr id="33803" name="Picture 12">
            <a:extLst>
              <a:ext uri="{FF2B5EF4-FFF2-40B4-BE49-F238E27FC236}">
                <a16:creationId xmlns:a16="http://schemas.microsoft.com/office/drawing/2014/main" id="{77330849-3E45-E74D-82ED-84DEB7EB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 descr="SunsSpotMovie">
            <a:extLst>
              <a:ext uri="{FF2B5EF4-FFF2-40B4-BE49-F238E27FC236}">
                <a16:creationId xmlns:a16="http://schemas.microsoft.com/office/drawing/2014/main" id="{91F85F51-E240-8F4E-AFFC-37665A03E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6FA02E5-ACC9-EF4C-851B-7BD39E3FE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524000" cy="838200"/>
          </a:xfrm>
        </p:spPr>
        <p:txBody>
          <a:bodyPr/>
          <a:lstStyle/>
          <a:p>
            <a:r>
              <a:rPr lang="en-US" altLang="en-US" sz="800">
                <a:solidFill>
                  <a:srgbClr val="00CC00"/>
                </a:solidFill>
              </a:rPr>
              <a:t>Sunspot details</a:t>
            </a:r>
            <a:endParaRPr lang="en-US" altLang="en-US"/>
          </a:p>
        </p:txBody>
      </p:sp>
      <p:pic>
        <p:nvPicPr>
          <p:cNvPr id="35842" name="Picture 3" descr="SunspoCloseUp">
            <a:extLst>
              <a:ext uri="{FF2B5EF4-FFF2-40B4-BE49-F238E27FC236}">
                <a16:creationId xmlns:a16="http://schemas.microsoft.com/office/drawing/2014/main" id="{28C34AFD-CD99-4C45-A574-6E2AE5D9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4754" r="3401" b="63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8BDAA2C-2226-B24D-B4AF-BC2AF5809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85938"/>
            <a:ext cx="8839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are sunspots?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Regions on the Sun, hotter than the photosphere.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Regions on the Sun, composed of dark substances.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Regions on the Sun, colder than the photosphere.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Holes in the surface of the Sun where we see deep into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Clouds floating over the photosphere.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9764" name="Text Box 36">
            <a:extLst>
              <a:ext uri="{FF2B5EF4-FFF2-40B4-BE49-F238E27FC236}">
                <a16:creationId xmlns:a16="http://schemas.microsoft.com/office/drawing/2014/main" id="{BB3802C5-EC2E-D54E-A8CA-750FC3DB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  <p:bldP spid="3297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>
            <a:extLst>
              <a:ext uri="{FF2B5EF4-FFF2-40B4-BE49-F238E27FC236}">
                <a16:creationId xmlns:a16="http://schemas.microsoft.com/office/drawing/2014/main" id="{CDA0EFD8-7B95-1648-B67D-61BD728E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01411" name="Text Box 3">
            <a:extLst>
              <a:ext uri="{FF2B5EF4-FFF2-40B4-BE49-F238E27FC236}">
                <a16:creationId xmlns:a16="http://schemas.microsoft.com/office/drawing/2014/main" id="{DA78BEC5-5B81-854E-92BF-7972C85B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26D07DAC-8711-8B4B-AD0C-64A335AE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401413" name="Text Box 5">
            <a:extLst>
              <a:ext uri="{FF2B5EF4-FFF2-40B4-BE49-F238E27FC236}">
                <a16:creationId xmlns:a16="http://schemas.microsoft.com/office/drawing/2014/main" id="{C2AD1C43-75AE-4240-A466-CD75DE59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01414" name="Text Box 6">
            <a:extLst>
              <a:ext uri="{FF2B5EF4-FFF2-40B4-BE49-F238E27FC236}">
                <a16:creationId xmlns:a16="http://schemas.microsoft.com/office/drawing/2014/main" id="{AF1820B1-BC1B-7041-85BA-83F508346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01415" name="Text Box 7">
            <a:extLst>
              <a:ext uri="{FF2B5EF4-FFF2-40B4-BE49-F238E27FC236}">
                <a16:creationId xmlns:a16="http://schemas.microsoft.com/office/drawing/2014/main" id="{43E50414-1698-E04F-A647-6A4340C8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1416" name="Text Box 8">
            <a:extLst>
              <a:ext uri="{FF2B5EF4-FFF2-40B4-BE49-F238E27FC236}">
                <a16:creationId xmlns:a16="http://schemas.microsoft.com/office/drawing/2014/main" id="{4B549F42-E045-8C44-86D9-5858FE4B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01417" name="Text Box 9">
            <a:extLst>
              <a:ext uri="{FF2B5EF4-FFF2-40B4-BE49-F238E27FC236}">
                <a16:creationId xmlns:a16="http://schemas.microsoft.com/office/drawing/2014/main" id="{7D506B61-F4EA-F341-B709-D55E6243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01418" name="Text Box 10">
            <a:extLst>
              <a:ext uri="{FF2B5EF4-FFF2-40B4-BE49-F238E27FC236}">
                <a16:creationId xmlns:a16="http://schemas.microsoft.com/office/drawing/2014/main" id="{8CF60487-E644-2643-AF54-1F9417600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01419" name="Text Box 11">
            <a:extLst>
              <a:ext uri="{FF2B5EF4-FFF2-40B4-BE49-F238E27FC236}">
                <a16:creationId xmlns:a16="http://schemas.microsoft.com/office/drawing/2014/main" id="{EA253D17-4DC3-2548-B3CA-27511A34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01420" name="Text Box 12">
            <a:extLst>
              <a:ext uri="{FF2B5EF4-FFF2-40B4-BE49-F238E27FC236}">
                <a16:creationId xmlns:a16="http://schemas.microsoft.com/office/drawing/2014/main" id="{7553CBC3-AC75-644A-B9E7-034DDD4B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01421" name="Text Box 13">
            <a:extLst>
              <a:ext uri="{FF2B5EF4-FFF2-40B4-BE49-F238E27FC236}">
                <a16:creationId xmlns:a16="http://schemas.microsoft.com/office/drawing/2014/main" id="{7475DF9F-61A0-A44F-B741-E0612AC6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01422" name="Text Box 14">
            <a:extLst>
              <a:ext uri="{FF2B5EF4-FFF2-40B4-BE49-F238E27FC236}">
                <a16:creationId xmlns:a16="http://schemas.microsoft.com/office/drawing/2014/main" id="{CA0C3296-C3F2-6740-8E08-006A07DC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1423" name="Text Box 15">
            <a:extLst>
              <a:ext uri="{FF2B5EF4-FFF2-40B4-BE49-F238E27FC236}">
                <a16:creationId xmlns:a16="http://schemas.microsoft.com/office/drawing/2014/main" id="{26DEC31C-854E-8341-96FA-336A29ED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01424" name="Text Box 16">
            <a:extLst>
              <a:ext uri="{FF2B5EF4-FFF2-40B4-BE49-F238E27FC236}">
                <a16:creationId xmlns:a16="http://schemas.microsoft.com/office/drawing/2014/main" id="{8708E287-FD6E-3A42-BC23-7BE1636B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1425" name="Text Box 17">
            <a:extLst>
              <a:ext uri="{FF2B5EF4-FFF2-40B4-BE49-F238E27FC236}">
                <a16:creationId xmlns:a16="http://schemas.microsoft.com/office/drawing/2014/main" id="{E59E9CE4-6576-E143-9D6B-A1C10029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01426" name="Text Box 18">
            <a:extLst>
              <a:ext uri="{FF2B5EF4-FFF2-40B4-BE49-F238E27FC236}">
                <a16:creationId xmlns:a16="http://schemas.microsoft.com/office/drawing/2014/main" id="{A990A2EA-8142-9D42-BC03-AF610368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01427" name="Text Box 19">
            <a:extLst>
              <a:ext uri="{FF2B5EF4-FFF2-40B4-BE49-F238E27FC236}">
                <a16:creationId xmlns:a16="http://schemas.microsoft.com/office/drawing/2014/main" id="{3A697796-3A90-3448-8C8F-7B8EFD7DD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1428" name="Text Box 20">
            <a:extLst>
              <a:ext uri="{FF2B5EF4-FFF2-40B4-BE49-F238E27FC236}">
                <a16:creationId xmlns:a16="http://schemas.microsoft.com/office/drawing/2014/main" id="{2A661837-E784-F645-AA43-957C4F4F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01429" name="Text Box 21">
            <a:extLst>
              <a:ext uri="{FF2B5EF4-FFF2-40B4-BE49-F238E27FC236}">
                <a16:creationId xmlns:a16="http://schemas.microsoft.com/office/drawing/2014/main" id="{3BD5F59F-7796-374B-B68B-E3E7FF04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01430" name="Text Box 22">
            <a:extLst>
              <a:ext uri="{FF2B5EF4-FFF2-40B4-BE49-F238E27FC236}">
                <a16:creationId xmlns:a16="http://schemas.microsoft.com/office/drawing/2014/main" id="{365A93CF-8BBC-2D4A-A666-C6B0BAD3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01431" name="Text Box 23">
            <a:extLst>
              <a:ext uri="{FF2B5EF4-FFF2-40B4-BE49-F238E27FC236}">
                <a16:creationId xmlns:a16="http://schemas.microsoft.com/office/drawing/2014/main" id="{59D8F9BB-15E4-3C48-882A-DC59F14D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01432" name="Text Box 24">
            <a:extLst>
              <a:ext uri="{FF2B5EF4-FFF2-40B4-BE49-F238E27FC236}">
                <a16:creationId xmlns:a16="http://schemas.microsoft.com/office/drawing/2014/main" id="{6778374D-B49A-0B44-A463-AE56A009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01433" name="Text Box 25">
            <a:extLst>
              <a:ext uri="{FF2B5EF4-FFF2-40B4-BE49-F238E27FC236}">
                <a16:creationId xmlns:a16="http://schemas.microsoft.com/office/drawing/2014/main" id="{8725C4FD-5006-2B40-A05D-F3DD2F43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01434" name="Text Box 26">
            <a:extLst>
              <a:ext uri="{FF2B5EF4-FFF2-40B4-BE49-F238E27FC236}">
                <a16:creationId xmlns:a16="http://schemas.microsoft.com/office/drawing/2014/main" id="{91C6980D-976D-6345-8CBC-90C4F46A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01435" name="Text Box 27">
            <a:extLst>
              <a:ext uri="{FF2B5EF4-FFF2-40B4-BE49-F238E27FC236}">
                <a16:creationId xmlns:a16="http://schemas.microsoft.com/office/drawing/2014/main" id="{E72A5AE2-6B28-4A4C-A1D2-16FEF2E2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01436" name="Text Box 28">
            <a:extLst>
              <a:ext uri="{FF2B5EF4-FFF2-40B4-BE49-F238E27FC236}">
                <a16:creationId xmlns:a16="http://schemas.microsoft.com/office/drawing/2014/main" id="{F43FA321-9BB8-FB49-8ACA-D5581759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01437" name="Text Box 29">
            <a:extLst>
              <a:ext uri="{FF2B5EF4-FFF2-40B4-BE49-F238E27FC236}">
                <a16:creationId xmlns:a16="http://schemas.microsoft.com/office/drawing/2014/main" id="{BC5487BD-12A4-7141-8CA7-74AB570F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01439" name="Text Box 31">
            <a:extLst>
              <a:ext uri="{FF2B5EF4-FFF2-40B4-BE49-F238E27FC236}">
                <a16:creationId xmlns:a16="http://schemas.microsoft.com/office/drawing/2014/main" id="{FFB3930C-D7D2-2842-BC04-E835DE4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610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causes the sunspots?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magnetic fields of the Sun deflects sunlight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the spots, so they appear dark.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The magnetic field of the Sun channels dark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substances into sunspots.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magnetic field of the Sun stops hot bubbles of gas 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rising, causing the region to cool off.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gravity of the Sun heats up the gas, which burns quickly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and the remaining ashes are dark.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shadow of the Moon is cast on the Sun, covering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dark regions.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1C9C1C-7C1B-C941-ADBF-F7E789CE59E6}"/>
              </a:ext>
            </a:extLst>
          </p:cNvPr>
          <p:cNvSpPr txBox="1"/>
          <p:nvPr/>
        </p:nvSpPr>
        <p:spPr>
          <a:xfrm>
            <a:off x="0" y="25569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(45)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11" grpId="0" animBg="1"/>
      <p:bldP spid="401413" grpId="0" animBg="1"/>
      <p:bldP spid="401414" grpId="0" animBg="1"/>
      <p:bldP spid="401415" grpId="0" animBg="1"/>
      <p:bldP spid="401416" grpId="0" animBg="1"/>
      <p:bldP spid="401417" grpId="0" animBg="1"/>
      <p:bldP spid="401418" grpId="0" animBg="1"/>
      <p:bldP spid="401419" grpId="0" animBg="1"/>
      <p:bldP spid="401420" grpId="0" animBg="1"/>
      <p:bldP spid="401421" grpId="0" animBg="1"/>
      <p:bldP spid="401422" grpId="0" animBg="1"/>
      <p:bldP spid="401423" grpId="0" animBg="1"/>
      <p:bldP spid="401424" grpId="0" animBg="1"/>
      <p:bldP spid="401425" grpId="0" animBg="1"/>
      <p:bldP spid="401426" grpId="0" animBg="1"/>
      <p:bldP spid="401427" grpId="0" animBg="1"/>
      <p:bldP spid="401428" grpId="0" animBg="1"/>
      <p:bldP spid="401429" grpId="0" animBg="1"/>
      <p:bldP spid="401430" grpId="0" animBg="1"/>
      <p:bldP spid="401431" grpId="0" animBg="1"/>
      <p:bldP spid="401432" grpId="0" animBg="1"/>
      <p:bldP spid="401433" grpId="0" animBg="1"/>
      <p:bldP spid="401434" grpId="0" animBg="1"/>
      <p:bldP spid="401435" grpId="0" animBg="1"/>
      <p:bldP spid="401436" grpId="0" animBg="1"/>
      <p:bldP spid="401437" grpId="0" animBg="1"/>
      <p:bldP spid="401439" grpId="0"/>
      <p:bldP spid="4014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BFC9F92-42C8-0543-9267-61496AE3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762000"/>
            <a:ext cx="533400" cy="2794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73077755-D189-5346-92EF-F7C1FCEE4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8719" r="13229" b="7668"/>
          <a:stretch>
            <a:fillRect/>
          </a:stretch>
        </p:blipFill>
        <p:spPr bwMode="auto">
          <a:xfrm>
            <a:off x="0" y="5181600"/>
            <a:ext cx="32527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>
            <a:extLst>
              <a:ext uri="{FF2B5EF4-FFF2-40B4-BE49-F238E27FC236}">
                <a16:creationId xmlns:a16="http://schemas.microsoft.com/office/drawing/2014/main" id="{882E8550-708A-EA43-B77E-C1C769CE4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48000"/>
            <a:ext cx="37798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38E92-AE8F-0140-A133-B5E20558FE04}"/>
              </a:ext>
            </a:extLst>
          </p:cNvPr>
          <p:cNvSpPr txBox="1"/>
          <p:nvPr/>
        </p:nvSpPr>
        <p:spPr>
          <a:xfrm>
            <a:off x="1385888" y="406400"/>
            <a:ext cx="6606296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charset="-128"/>
              </a:rPr>
              <a:t>Extremely hot &amp; extremely tenuous(=thin=rarified):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density: (10-100) particles/cm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3 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= ~ (1-10) x 10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-23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g/cm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3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transparent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temperature: &gt;1 million K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composition: p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+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and e</a:t>
            </a:r>
            <a:r>
              <a:rPr lang="en-US" sz="2000" baseline="30000" dirty="0">
                <a:solidFill>
                  <a:srgbClr val="66FFFF"/>
                </a:solidFill>
                <a:ea typeface="ＭＳ Ｐゴシック" charset="-128"/>
              </a:rPr>
              <a:t>-</a:t>
            </a:r>
            <a:r>
              <a:rPr lang="en-US" sz="2000" dirty="0">
                <a:solidFill>
                  <a:srgbClr val="66FFFF"/>
                </a:solidFill>
                <a:ea typeface="ＭＳ Ｐゴシック" charset="-128"/>
              </a:rPr>
              <a:t> (ionized hydrogen)</a:t>
            </a:r>
          </a:p>
        </p:txBody>
      </p:sp>
      <p:pic>
        <p:nvPicPr>
          <p:cNvPr id="37894" name="Picture 2">
            <a:extLst>
              <a:ext uri="{FF2B5EF4-FFF2-40B4-BE49-F238E27FC236}">
                <a16:creationId xmlns:a16="http://schemas.microsoft.com/office/drawing/2014/main" id="{C917AB8F-5827-2C47-8FF1-22DA9700C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9178" r="10274" b="8199"/>
          <a:stretch>
            <a:fillRect/>
          </a:stretch>
        </p:blipFill>
        <p:spPr bwMode="auto">
          <a:xfrm>
            <a:off x="2800350" y="3048000"/>
            <a:ext cx="2609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>
            <a:extLst>
              <a:ext uri="{FF2B5EF4-FFF2-40B4-BE49-F238E27FC236}">
                <a16:creationId xmlns:a16="http://schemas.microsoft.com/office/drawing/2014/main" id="{C9E2D9C7-4A33-8C4D-88CE-419AFC4D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9555" r="14159" b="10445"/>
          <a:stretch>
            <a:fillRect/>
          </a:stretch>
        </p:blipFill>
        <p:spPr bwMode="auto">
          <a:xfrm>
            <a:off x="2803525" y="4937125"/>
            <a:ext cx="25606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>
            <a:extLst>
              <a:ext uri="{FF2B5EF4-FFF2-40B4-BE49-F238E27FC236}">
                <a16:creationId xmlns:a16="http://schemas.microsoft.com/office/drawing/2014/main" id="{FAAEFFD9-8EE0-DA46-80EA-176BB0CF7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14558" r="13690" b="15289"/>
          <a:stretch>
            <a:fillRect/>
          </a:stretch>
        </p:blipFill>
        <p:spPr bwMode="auto">
          <a:xfrm>
            <a:off x="-11113" y="3044825"/>
            <a:ext cx="28114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2">
            <a:extLst>
              <a:ext uri="{FF2B5EF4-FFF2-40B4-BE49-F238E27FC236}">
                <a16:creationId xmlns:a16="http://schemas.microsoft.com/office/drawing/2014/main" id="{603D7126-0C93-2841-9085-A059764D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71" y="2054661"/>
            <a:ext cx="76915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Observable only:</a:t>
            </a:r>
            <a:r>
              <a:rPr lang="en-US" altLang="en-US" sz="2200" dirty="0">
                <a:solidFill>
                  <a:schemeClr val="bg1"/>
                </a:solidFill>
              </a:rPr>
              <a:t>   </a:t>
            </a:r>
            <a:r>
              <a:rPr lang="en-US" altLang="en-US" sz="2200" dirty="0">
                <a:solidFill>
                  <a:srgbClr val="92D050"/>
                </a:solidFill>
              </a:rPr>
              <a:t>- during a total solar eclipse (</a:t>
            </a:r>
            <a:r>
              <a:rPr lang="en-US" altLang="en-US" sz="2200" i="1" dirty="0">
                <a:solidFill>
                  <a:srgbClr val="92D050"/>
                </a:solidFill>
              </a:rPr>
              <a:t>extremely rare</a:t>
            </a:r>
            <a:r>
              <a:rPr lang="en-US" altLang="en-US" sz="2200" dirty="0">
                <a:solidFill>
                  <a:srgbClr val="92D05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2D050"/>
                </a:solidFill>
              </a:rPr>
              <a:t>                                 - from spacecraft (</a:t>
            </a:r>
            <a:r>
              <a:rPr lang="en-US" altLang="en-US" sz="2200" i="1" dirty="0">
                <a:solidFill>
                  <a:srgbClr val="92D050"/>
                </a:solidFill>
              </a:rPr>
              <a:t>blocking out the solar disk</a:t>
            </a:r>
            <a:r>
              <a:rPr lang="en-US" altLang="en-US" sz="2200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37898" name="TextBox 3">
            <a:extLst>
              <a:ext uri="{FF2B5EF4-FFF2-40B4-BE49-F238E27FC236}">
                <a16:creationId xmlns:a16="http://schemas.microsoft.com/office/drawing/2014/main" id="{C0AB8CAA-FB23-FB46-8AA4-98AE8801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-76200"/>
            <a:ext cx="331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The Solar Corona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7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7C15CF2-715A-434B-AC15-BDD0F240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208552BC-051D-1F48-8615-C06B4415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331"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3" y="1475492"/>
            <a:ext cx="716192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solar corona?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dense and hot gas cloud surrounding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Very thin gas surrounding the Sun, immobile.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Very thin gas being blown off the Sun.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dust cloud around the Sun, reflecting sunlight.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solid ring appears around the Sun, due to light scattered in out air.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9764" name="Text Box 36">
            <a:extLst>
              <a:ext uri="{FF2B5EF4-FFF2-40B4-BE49-F238E27FC236}">
                <a16:creationId xmlns:a16="http://schemas.microsoft.com/office/drawing/2014/main" id="{BB3802C5-EC2E-D54E-A8CA-750FC3DB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02395259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  <p:bldP spid="3297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>
            <a:extLst>
              <a:ext uri="{FF2B5EF4-FFF2-40B4-BE49-F238E27FC236}">
                <a16:creationId xmlns:a16="http://schemas.microsoft.com/office/drawing/2014/main" id="{6F5492BF-889F-A84A-9A64-2066B176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9731" name="Text Box 3">
            <a:extLst>
              <a:ext uri="{FF2B5EF4-FFF2-40B4-BE49-F238E27FC236}">
                <a16:creationId xmlns:a16="http://schemas.microsoft.com/office/drawing/2014/main" id="{BBB33059-893F-E143-9854-6C6EBA8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D9DC6F9-F43E-6248-94EC-6166A2A8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 </a:t>
            </a:r>
          </a:p>
        </p:txBody>
      </p:sp>
      <p:sp>
        <p:nvSpPr>
          <p:cNvPr id="329733" name="Text Box 5">
            <a:extLst>
              <a:ext uri="{FF2B5EF4-FFF2-40B4-BE49-F238E27FC236}">
                <a16:creationId xmlns:a16="http://schemas.microsoft.com/office/drawing/2014/main" id="{112A455E-FF41-4E43-B310-DC31FF74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9734" name="Text Box 6">
            <a:extLst>
              <a:ext uri="{FF2B5EF4-FFF2-40B4-BE49-F238E27FC236}">
                <a16:creationId xmlns:a16="http://schemas.microsoft.com/office/drawing/2014/main" id="{B5093B5A-71E2-9440-B9B4-44D33CBE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82395"/>
            <a:ext cx="6858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Why is it that the solar corona glows very faintly,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even though it is extremely hot?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Because it is not in fact 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Because it is very thin and contains few atoms.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Because it is very far from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Because it is very far away from us.</a:t>
            </a:r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F2BDC970-08B5-E84B-962B-4AB586C8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id="{E22EFEF6-11C3-3F41-8376-0B635817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6EE44B1C-1BAE-1347-BFA8-675DAC1E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9738" name="Text Box 10">
            <a:extLst>
              <a:ext uri="{FF2B5EF4-FFF2-40B4-BE49-F238E27FC236}">
                <a16:creationId xmlns:a16="http://schemas.microsoft.com/office/drawing/2014/main" id="{E7E2CA4E-9FCF-834A-BFF9-F3F744C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9739" name="Text Box 11">
            <a:extLst>
              <a:ext uri="{FF2B5EF4-FFF2-40B4-BE49-F238E27FC236}">
                <a16:creationId xmlns:a16="http://schemas.microsoft.com/office/drawing/2014/main" id="{792E80FA-322A-EA47-A4CC-24BF60C5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9740" name="Text Box 12">
            <a:extLst>
              <a:ext uri="{FF2B5EF4-FFF2-40B4-BE49-F238E27FC236}">
                <a16:creationId xmlns:a16="http://schemas.microsoft.com/office/drawing/2014/main" id="{89CD8C86-A6F0-5B43-BA92-E26AED81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9741" name="Text Box 13">
            <a:extLst>
              <a:ext uri="{FF2B5EF4-FFF2-40B4-BE49-F238E27FC236}">
                <a16:creationId xmlns:a16="http://schemas.microsoft.com/office/drawing/2014/main" id="{C1D86719-18E5-6149-900C-C7A15F5E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9742" name="Text Box 14">
            <a:extLst>
              <a:ext uri="{FF2B5EF4-FFF2-40B4-BE49-F238E27FC236}">
                <a16:creationId xmlns:a16="http://schemas.microsoft.com/office/drawing/2014/main" id="{9E242D69-D3ED-7549-A624-572A3386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9743" name="Text Box 15">
            <a:extLst>
              <a:ext uri="{FF2B5EF4-FFF2-40B4-BE49-F238E27FC236}">
                <a16:creationId xmlns:a16="http://schemas.microsoft.com/office/drawing/2014/main" id="{8C2B6313-581A-B84B-9296-4042B6B1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9744" name="Text Box 16">
            <a:extLst>
              <a:ext uri="{FF2B5EF4-FFF2-40B4-BE49-F238E27FC236}">
                <a16:creationId xmlns:a16="http://schemas.microsoft.com/office/drawing/2014/main" id="{8FB587F1-1B52-4B48-897C-5A23566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9745" name="Text Box 17">
            <a:extLst>
              <a:ext uri="{FF2B5EF4-FFF2-40B4-BE49-F238E27FC236}">
                <a16:creationId xmlns:a16="http://schemas.microsoft.com/office/drawing/2014/main" id="{0917CD42-3B9C-D04F-9E3B-91C24B1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9746" name="Text Box 18">
            <a:extLst>
              <a:ext uri="{FF2B5EF4-FFF2-40B4-BE49-F238E27FC236}">
                <a16:creationId xmlns:a16="http://schemas.microsoft.com/office/drawing/2014/main" id="{381F545B-91B7-754C-A1B2-8968C08F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9747" name="Text Box 19">
            <a:extLst>
              <a:ext uri="{FF2B5EF4-FFF2-40B4-BE49-F238E27FC236}">
                <a16:creationId xmlns:a16="http://schemas.microsoft.com/office/drawing/2014/main" id="{76CF9706-711B-9F4F-B37E-8291B476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9748" name="Text Box 20">
            <a:extLst>
              <a:ext uri="{FF2B5EF4-FFF2-40B4-BE49-F238E27FC236}">
                <a16:creationId xmlns:a16="http://schemas.microsoft.com/office/drawing/2014/main" id="{E3B5A393-004A-2D44-8898-5113F7F5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9749" name="Text Box 21">
            <a:extLst>
              <a:ext uri="{FF2B5EF4-FFF2-40B4-BE49-F238E27FC236}">
                <a16:creationId xmlns:a16="http://schemas.microsoft.com/office/drawing/2014/main" id="{14ED45EB-A410-8440-885F-12C2E1B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9750" name="Text Box 22">
            <a:extLst>
              <a:ext uri="{FF2B5EF4-FFF2-40B4-BE49-F238E27FC236}">
                <a16:creationId xmlns:a16="http://schemas.microsoft.com/office/drawing/2014/main" id="{5B953170-D1B9-2C49-9D40-8769AA35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9751" name="Text Box 23">
            <a:extLst>
              <a:ext uri="{FF2B5EF4-FFF2-40B4-BE49-F238E27FC236}">
                <a16:creationId xmlns:a16="http://schemas.microsoft.com/office/drawing/2014/main" id="{9DC97E63-BA74-214D-B2FD-94054C8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9752" name="Text Box 24">
            <a:extLst>
              <a:ext uri="{FF2B5EF4-FFF2-40B4-BE49-F238E27FC236}">
                <a16:creationId xmlns:a16="http://schemas.microsoft.com/office/drawing/2014/main" id="{FE193BEF-EC69-5B48-8568-95902DF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9753" name="Text Box 25">
            <a:extLst>
              <a:ext uri="{FF2B5EF4-FFF2-40B4-BE49-F238E27FC236}">
                <a16:creationId xmlns:a16="http://schemas.microsoft.com/office/drawing/2014/main" id="{2776C92A-9A3E-8B46-B10D-7510754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9754" name="Text Box 26">
            <a:extLst>
              <a:ext uri="{FF2B5EF4-FFF2-40B4-BE49-F238E27FC236}">
                <a16:creationId xmlns:a16="http://schemas.microsoft.com/office/drawing/2014/main" id="{6A334120-2348-284A-ACB3-29D9A2A5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9755" name="Text Box 27">
            <a:extLst>
              <a:ext uri="{FF2B5EF4-FFF2-40B4-BE49-F238E27FC236}">
                <a16:creationId xmlns:a16="http://schemas.microsoft.com/office/drawing/2014/main" id="{9B5691F8-963B-6C49-BE76-16D0C00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9756" name="Text Box 28">
            <a:extLst>
              <a:ext uri="{FF2B5EF4-FFF2-40B4-BE49-F238E27FC236}">
                <a16:creationId xmlns:a16="http://schemas.microsoft.com/office/drawing/2014/main" id="{2214C132-930E-3B49-8E21-35B9BC2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9757" name="Text Box 29">
            <a:extLst>
              <a:ext uri="{FF2B5EF4-FFF2-40B4-BE49-F238E27FC236}">
                <a16:creationId xmlns:a16="http://schemas.microsoft.com/office/drawing/2014/main" id="{902EC23A-7EF9-A344-BDFB-9068CC88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9758" name="Text Box 30">
            <a:extLst>
              <a:ext uri="{FF2B5EF4-FFF2-40B4-BE49-F238E27FC236}">
                <a16:creationId xmlns:a16="http://schemas.microsoft.com/office/drawing/2014/main" id="{ECF395D6-6337-3243-BCE7-FD76C4D0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9759" name="Text Box 31">
            <a:extLst>
              <a:ext uri="{FF2B5EF4-FFF2-40B4-BE49-F238E27FC236}">
                <a16:creationId xmlns:a16="http://schemas.microsoft.com/office/drawing/2014/main" id="{82925B1B-EA7F-444D-BF12-956C5E97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9760" name="Text Box 32">
            <a:extLst>
              <a:ext uri="{FF2B5EF4-FFF2-40B4-BE49-F238E27FC236}">
                <a16:creationId xmlns:a16="http://schemas.microsoft.com/office/drawing/2014/main" id="{5DCE9C85-957D-6146-ADAF-87D7440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9761" name="Text Box 33">
            <a:extLst>
              <a:ext uri="{FF2B5EF4-FFF2-40B4-BE49-F238E27FC236}">
                <a16:creationId xmlns:a16="http://schemas.microsoft.com/office/drawing/2014/main" id="{440B6DD0-FDCF-3042-BE9C-EA40F2CC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9762" name="Text Box 34">
            <a:extLst>
              <a:ext uri="{FF2B5EF4-FFF2-40B4-BE49-F238E27FC236}">
                <a16:creationId xmlns:a16="http://schemas.microsoft.com/office/drawing/2014/main" id="{70CBE849-027C-8141-BC70-2F5857CE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9763" name="Text Box 35">
            <a:extLst>
              <a:ext uri="{FF2B5EF4-FFF2-40B4-BE49-F238E27FC236}">
                <a16:creationId xmlns:a16="http://schemas.microsoft.com/office/drawing/2014/main" id="{5072C066-D896-F14C-AE2C-8DE42D42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415976799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nimBg="1"/>
      <p:bldP spid="329731" grpId="0" animBg="1"/>
      <p:bldP spid="329733" grpId="0" animBg="1"/>
      <p:bldP spid="329734" grpId="0"/>
      <p:bldP spid="329734" grpId="1"/>
      <p:bldP spid="329735" grpId="0" animBg="1"/>
      <p:bldP spid="329736" grpId="0" animBg="1"/>
      <p:bldP spid="329737" grpId="0" animBg="1"/>
      <p:bldP spid="329738" grpId="0" animBg="1"/>
      <p:bldP spid="329739" grpId="0" animBg="1"/>
      <p:bldP spid="329740" grpId="0" animBg="1"/>
      <p:bldP spid="329741" grpId="0" animBg="1"/>
      <p:bldP spid="329742" grpId="0" animBg="1"/>
      <p:bldP spid="329743" grpId="0" animBg="1"/>
      <p:bldP spid="329744" grpId="0" animBg="1"/>
      <p:bldP spid="329745" grpId="0" animBg="1"/>
      <p:bldP spid="329746" grpId="0" animBg="1"/>
      <p:bldP spid="329747" grpId="0" animBg="1"/>
      <p:bldP spid="329748" grpId="0" animBg="1"/>
      <p:bldP spid="329749" grpId="0" animBg="1"/>
      <p:bldP spid="329750" grpId="0" animBg="1"/>
      <p:bldP spid="329751" grpId="0" animBg="1"/>
      <p:bldP spid="329752" grpId="0" animBg="1"/>
      <p:bldP spid="329753" grpId="0" animBg="1"/>
      <p:bldP spid="329754" grpId="0" animBg="1"/>
      <p:bldP spid="329755" grpId="0" animBg="1"/>
      <p:bldP spid="329756" grpId="0" animBg="1"/>
      <p:bldP spid="329757" grpId="0" animBg="1"/>
      <p:bldP spid="329758" grpId="0" animBg="1"/>
      <p:bldP spid="329759" grpId="0" animBg="1"/>
      <p:bldP spid="329760" grpId="0" animBg="1"/>
      <p:bldP spid="329761" grpId="0" animBg="1"/>
      <p:bldP spid="329762" grpId="0" animBg="1"/>
      <p:bldP spid="3297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SunspotCycleXXcy_467x345">
            <a:extLst>
              <a:ext uri="{FF2B5EF4-FFF2-40B4-BE49-F238E27FC236}">
                <a16:creationId xmlns:a16="http://schemas.microsoft.com/office/drawing/2014/main" id="{A600910B-1B13-8743-81A1-85ACE502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>
            <a:extLst>
              <a:ext uri="{FF2B5EF4-FFF2-40B4-BE49-F238E27FC236}">
                <a16:creationId xmlns:a16="http://schemas.microsoft.com/office/drawing/2014/main" id="{972891BB-65B2-D243-93C2-8ACA96CB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5715000" cy="762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The 11 year solar cycle</a:t>
            </a:r>
            <a:endParaRPr lang="en-US" altLang="en-US"/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2524588A-3CAE-7142-9B20-068C172B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541338"/>
            <a:ext cx="164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(# of spots) +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10 x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(# of groups)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4BAE6456-7E6B-2A47-B656-37FA9EC49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419600"/>
            <a:ext cx="762000" cy="457200"/>
          </a:xfrm>
        </p:spPr>
        <p:txBody>
          <a:bodyPr/>
          <a:lstStyle/>
          <a:p>
            <a:r>
              <a:rPr lang="en-US" altLang="en-US" sz="800" b="1">
                <a:solidFill>
                  <a:srgbClr val="66FFFF"/>
                </a:solidFill>
              </a:rPr>
              <a:t>Solar maximum</a:t>
            </a:r>
            <a:endParaRPr lang="en-US" altLang="en-US"/>
          </a:p>
        </p:txBody>
      </p:sp>
      <p:pic>
        <p:nvPicPr>
          <p:cNvPr id="29698" name="Picture 3" descr="SunspotGroup_398x398">
            <a:extLst>
              <a:ext uri="{FF2B5EF4-FFF2-40B4-BE49-F238E27FC236}">
                <a16:creationId xmlns:a16="http://schemas.microsoft.com/office/drawing/2014/main" id="{5FB205C6-B87D-D740-A967-A7C5C9D5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6BA91BDF-AEA2-2545-B677-70CED519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35741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Many large sunspots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Flares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Prominences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• Eruptions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</a:t>
            </a:r>
            <a:r>
              <a:rPr lang="en-US" altLang="en-US" sz="2400" b="1" dirty="0">
                <a:sym typeface="Wingdings" pitchFamily="2" charset="2"/>
              </a:rPr>
              <a:t>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Weather affected strongly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20C5DCFC-040B-3A4E-BC8B-99D68F1B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2075"/>
            <a:ext cx="26050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Solar</a:t>
            </a:r>
            <a:br>
              <a:rPr lang="en-US" altLang="en-US" sz="4400" b="1">
                <a:solidFill>
                  <a:srgbClr val="FF0000"/>
                </a:solidFill>
              </a:rPr>
            </a:br>
            <a:r>
              <a:rPr lang="en-US" altLang="en-US" sz="4400" b="1">
                <a:solidFill>
                  <a:srgbClr val="FF0000"/>
                </a:solidFill>
              </a:rPr>
              <a:t>maximum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>
            <a:extLst>
              <a:ext uri="{FF2B5EF4-FFF2-40B4-BE49-F238E27FC236}">
                <a16:creationId xmlns:a16="http://schemas.microsoft.com/office/drawing/2014/main" id="{082F61A8-0BD1-A843-8EC4-82770EC3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8467" name="Text Box 3">
            <a:extLst>
              <a:ext uri="{FF2B5EF4-FFF2-40B4-BE49-F238E27FC236}">
                <a16:creationId xmlns:a16="http://schemas.microsoft.com/office/drawing/2014/main" id="{8D1F76B7-BCE7-B842-8E0A-E9100D16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C5E831B-EE36-E14D-A86D-6A5E98083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 </a:t>
            </a:r>
          </a:p>
        </p:txBody>
      </p:sp>
      <p:sp>
        <p:nvSpPr>
          <p:cNvPr id="318469" name="Text Box 5">
            <a:extLst>
              <a:ext uri="{FF2B5EF4-FFF2-40B4-BE49-F238E27FC236}">
                <a16:creationId xmlns:a16="http://schemas.microsoft.com/office/drawing/2014/main" id="{E8DAB609-8A4D-4B49-9A51-177D0763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8470" name="Text Box 6">
            <a:extLst>
              <a:ext uri="{FF2B5EF4-FFF2-40B4-BE49-F238E27FC236}">
                <a16:creationId xmlns:a16="http://schemas.microsoft.com/office/drawing/2014/main" id="{D44F7F14-DEDC-5A47-9C98-9F556C6B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Why does the edge of the solar disk look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  darker than the middle?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Because the photosphere is colder at the edge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of the Sun than in the middle.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Because of the blurring effect of Earth</a:t>
            </a:r>
            <a:r>
              <a:rPr lang="ja-JP" altLang="en-US" sz="2400" b="1">
                <a:latin typeface="Arial" panose="020B0604020202020204" pitchFamily="34" charset="0"/>
              </a:rPr>
              <a:t>’</a:t>
            </a:r>
            <a:r>
              <a:rPr lang="en-US" altLang="ja-JP" sz="2400" b="1" dirty="0"/>
              <a:t>s atmosphere.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Because we see deeper down in the middle of the solar disk,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 where it is hotter.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Because light is absorbed on the long way to the edge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Because the middle of the Sun is closer to us than the edge.</a:t>
            </a:r>
          </a:p>
        </p:txBody>
      </p:sp>
      <p:sp>
        <p:nvSpPr>
          <p:cNvPr id="318471" name="Text Box 7">
            <a:extLst>
              <a:ext uri="{FF2B5EF4-FFF2-40B4-BE49-F238E27FC236}">
                <a16:creationId xmlns:a16="http://schemas.microsoft.com/office/drawing/2014/main" id="{71C40916-21DC-8E47-8D15-05E3BA1CA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8472" name="Text Box 8">
            <a:extLst>
              <a:ext uri="{FF2B5EF4-FFF2-40B4-BE49-F238E27FC236}">
                <a16:creationId xmlns:a16="http://schemas.microsoft.com/office/drawing/2014/main" id="{B5C73874-249E-A94D-BBCE-A164067A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8473" name="Text Box 9">
            <a:extLst>
              <a:ext uri="{FF2B5EF4-FFF2-40B4-BE49-F238E27FC236}">
                <a16:creationId xmlns:a16="http://schemas.microsoft.com/office/drawing/2014/main" id="{DD15E013-28F1-F04C-AE72-D48B3F8A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8474" name="Text Box 10">
            <a:extLst>
              <a:ext uri="{FF2B5EF4-FFF2-40B4-BE49-F238E27FC236}">
                <a16:creationId xmlns:a16="http://schemas.microsoft.com/office/drawing/2014/main" id="{08BF85A2-7A16-8145-B8B5-0167EBED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8475" name="Text Box 11">
            <a:extLst>
              <a:ext uri="{FF2B5EF4-FFF2-40B4-BE49-F238E27FC236}">
                <a16:creationId xmlns:a16="http://schemas.microsoft.com/office/drawing/2014/main" id="{0876B5B5-C746-D64A-9B26-D6500F72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8476" name="Text Box 12">
            <a:extLst>
              <a:ext uri="{FF2B5EF4-FFF2-40B4-BE49-F238E27FC236}">
                <a16:creationId xmlns:a16="http://schemas.microsoft.com/office/drawing/2014/main" id="{7AFB06DB-FE1B-9940-9B54-A982FA41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8477" name="Text Box 13">
            <a:extLst>
              <a:ext uri="{FF2B5EF4-FFF2-40B4-BE49-F238E27FC236}">
                <a16:creationId xmlns:a16="http://schemas.microsoft.com/office/drawing/2014/main" id="{77E0E3F6-A81C-F448-ADD9-593DE198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8478" name="Text Box 14">
            <a:extLst>
              <a:ext uri="{FF2B5EF4-FFF2-40B4-BE49-F238E27FC236}">
                <a16:creationId xmlns:a16="http://schemas.microsoft.com/office/drawing/2014/main" id="{D5CED621-5710-B54F-9AB0-2761C47B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8479" name="Text Box 15">
            <a:extLst>
              <a:ext uri="{FF2B5EF4-FFF2-40B4-BE49-F238E27FC236}">
                <a16:creationId xmlns:a16="http://schemas.microsoft.com/office/drawing/2014/main" id="{AA58C9AF-1EDF-6541-A000-637F03A4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8480" name="Text Box 16">
            <a:extLst>
              <a:ext uri="{FF2B5EF4-FFF2-40B4-BE49-F238E27FC236}">
                <a16:creationId xmlns:a16="http://schemas.microsoft.com/office/drawing/2014/main" id="{7FD1FB86-9E07-0947-B38E-30446ABD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8481" name="Text Box 17">
            <a:extLst>
              <a:ext uri="{FF2B5EF4-FFF2-40B4-BE49-F238E27FC236}">
                <a16:creationId xmlns:a16="http://schemas.microsoft.com/office/drawing/2014/main" id="{D3AA7F09-DC4B-3F40-8329-5DBC0D1C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8482" name="Text Box 18">
            <a:extLst>
              <a:ext uri="{FF2B5EF4-FFF2-40B4-BE49-F238E27FC236}">
                <a16:creationId xmlns:a16="http://schemas.microsoft.com/office/drawing/2014/main" id="{8909D59B-0309-3349-A681-FE7D3716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8483" name="Text Box 19">
            <a:extLst>
              <a:ext uri="{FF2B5EF4-FFF2-40B4-BE49-F238E27FC236}">
                <a16:creationId xmlns:a16="http://schemas.microsoft.com/office/drawing/2014/main" id="{905EB3D6-55A6-C645-AC37-C2668231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8484" name="Text Box 20">
            <a:extLst>
              <a:ext uri="{FF2B5EF4-FFF2-40B4-BE49-F238E27FC236}">
                <a16:creationId xmlns:a16="http://schemas.microsoft.com/office/drawing/2014/main" id="{59328629-0607-AF44-8250-63FBD99D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8485" name="Text Box 21">
            <a:extLst>
              <a:ext uri="{FF2B5EF4-FFF2-40B4-BE49-F238E27FC236}">
                <a16:creationId xmlns:a16="http://schemas.microsoft.com/office/drawing/2014/main" id="{DDC4EAA5-3013-2B4E-B5DD-2961F53B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8486" name="Text Box 22">
            <a:extLst>
              <a:ext uri="{FF2B5EF4-FFF2-40B4-BE49-F238E27FC236}">
                <a16:creationId xmlns:a16="http://schemas.microsoft.com/office/drawing/2014/main" id="{C3724909-306E-CC4C-ABB2-D58ABCB3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8487" name="Text Box 23">
            <a:extLst>
              <a:ext uri="{FF2B5EF4-FFF2-40B4-BE49-F238E27FC236}">
                <a16:creationId xmlns:a16="http://schemas.microsoft.com/office/drawing/2014/main" id="{35FF2B2D-6F0B-8B49-8D65-1867648C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8488" name="Text Box 24">
            <a:extLst>
              <a:ext uri="{FF2B5EF4-FFF2-40B4-BE49-F238E27FC236}">
                <a16:creationId xmlns:a16="http://schemas.microsoft.com/office/drawing/2014/main" id="{8902B426-7768-EF49-8378-B9A0FEE0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8489" name="Text Box 25">
            <a:extLst>
              <a:ext uri="{FF2B5EF4-FFF2-40B4-BE49-F238E27FC236}">
                <a16:creationId xmlns:a16="http://schemas.microsoft.com/office/drawing/2014/main" id="{9612EF10-7E16-C64B-8EB2-D05FFA29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8490" name="Text Box 26">
            <a:extLst>
              <a:ext uri="{FF2B5EF4-FFF2-40B4-BE49-F238E27FC236}">
                <a16:creationId xmlns:a16="http://schemas.microsoft.com/office/drawing/2014/main" id="{031073B0-7185-D543-9332-2761C6AB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8491" name="Text Box 27">
            <a:extLst>
              <a:ext uri="{FF2B5EF4-FFF2-40B4-BE49-F238E27FC236}">
                <a16:creationId xmlns:a16="http://schemas.microsoft.com/office/drawing/2014/main" id="{A07EBFFF-FAF0-7048-8F46-195EDEFD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8492" name="Text Box 28">
            <a:extLst>
              <a:ext uri="{FF2B5EF4-FFF2-40B4-BE49-F238E27FC236}">
                <a16:creationId xmlns:a16="http://schemas.microsoft.com/office/drawing/2014/main" id="{2FDC2154-07B0-FC44-8807-B5046F00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8493" name="Text Box 29">
            <a:extLst>
              <a:ext uri="{FF2B5EF4-FFF2-40B4-BE49-F238E27FC236}">
                <a16:creationId xmlns:a16="http://schemas.microsoft.com/office/drawing/2014/main" id="{0F0CBEC1-74C9-5344-98C1-FEBE8804D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8494" name="Text Box 30">
            <a:extLst>
              <a:ext uri="{FF2B5EF4-FFF2-40B4-BE49-F238E27FC236}">
                <a16:creationId xmlns:a16="http://schemas.microsoft.com/office/drawing/2014/main" id="{BFAA1E25-4379-894C-B9BF-DD822674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8495" name="Text Box 31">
            <a:extLst>
              <a:ext uri="{FF2B5EF4-FFF2-40B4-BE49-F238E27FC236}">
                <a16:creationId xmlns:a16="http://schemas.microsoft.com/office/drawing/2014/main" id="{B5EF4F30-26DC-E640-89D4-D007E450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8496" name="Text Box 32">
            <a:extLst>
              <a:ext uri="{FF2B5EF4-FFF2-40B4-BE49-F238E27FC236}">
                <a16:creationId xmlns:a16="http://schemas.microsoft.com/office/drawing/2014/main" id="{6CCC86FE-CEDF-F645-AC33-7CBE553C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8497" name="Text Box 33">
            <a:extLst>
              <a:ext uri="{FF2B5EF4-FFF2-40B4-BE49-F238E27FC236}">
                <a16:creationId xmlns:a16="http://schemas.microsoft.com/office/drawing/2014/main" id="{7789EA50-A88E-FC43-B73A-01727854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8498" name="Text Box 34">
            <a:extLst>
              <a:ext uri="{FF2B5EF4-FFF2-40B4-BE49-F238E27FC236}">
                <a16:creationId xmlns:a16="http://schemas.microsoft.com/office/drawing/2014/main" id="{088B6B2A-DAAB-E245-AE66-2F35D727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8499" name="Text Box 35">
            <a:extLst>
              <a:ext uri="{FF2B5EF4-FFF2-40B4-BE49-F238E27FC236}">
                <a16:creationId xmlns:a16="http://schemas.microsoft.com/office/drawing/2014/main" id="{BC0C4213-21B1-3444-AB8E-8A2AD4712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animBg="1"/>
      <p:bldP spid="318467" grpId="0" animBg="1"/>
      <p:bldP spid="318469" grpId="0" animBg="1"/>
      <p:bldP spid="318470" grpId="0"/>
      <p:bldP spid="318470" grpId="1"/>
      <p:bldP spid="318471" grpId="0" animBg="1"/>
      <p:bldP spid="318472" grpId="0" animBg="1"/>
      <p:bldP spid="318473" grpId="0" animBg="1"/>
      <p:bldP spid="318474" grpId="0" animBg="1"/>
      <p:bldP spid="318475" grpId="0" animBg="1"/>
      <p:bldP spid="318476" grpId="0" animBg="1"/>
      <p:bldP spid="318477" grpId="0" animBg="1"/>
      <p:bldP spid="318478" grpId="0" animBg="1"/>
      <p:bldP spid="318479" grpId="0" animBg="1"/>
      <p:bldP spid="318480" grpId="0" animBg="1"/>
      <p:bldP spid="318481" grpId="0" animBg="1"/>
      <p:bldP spid="318482" grpId="0" animBg="1"/>
      <p:bldP spid="318483" grpId="0" animBg="1"/>
      <p:bldP spid="318484" grpId="0" animBg="1"/>
      <p:bldP spid="318485" grpId="0" animBg="1"/>
      <p:bldP spid="318486" grpId="0" animBg="1"/>
      <p:bldP spid="318487" grpId="0" animBg="1"/>
      <p:bldP spid="318488" grpId="0" animBg="1"/>
      <p:bldP spid="318489" grpId="0" animBg="1"/>
      <p:bldP spid="318490" grpId="0" animBg="1"/>
      <p:bldP spid="318491" grpId="0" animBg="1"/>
      <p:bldP spid="318492" grpId="0" animBg="1"/>
      <p:bldP spid="318493" grpId="0" animBg="1"/>
      <p:bldP spid="318494" grpId="0" animBg="1"/>
      <p:bldP spid="318495" grpId="0" animBg="1"/>
      <p:bldP spid="318496" grpId="0" animBg="1"/>
      <p:bldP spid="318497" grpId="0" animBg="1"/>
      <p:bldP spid="318498" grpId="0" animBg="1"/>
      <p:bldP spid="3184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nInside">
            <a:extLst>
              <a:ext uri="{FF2B5EF4-FFF2-40B4-BE49-F238E27FC236}">
                <a16:creationId xmlns:a16="http://schemas.microsoft.com/office/drawing/2014/main" id="{76F3F32B-A76E-0745-84EB-AC22330D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0"/>
            <a:ext cx="680878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4951713A-C366-BD4B-9C5A-F183B181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886200" cy="1131888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FF0000"/>
                </a:solidFill>
              </a:rPr>
              <a:t>What</a:t>
            </a:r>
            <a:r>
              <a:rPr lang="ja-JP" altLang="en-US" b="1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FF0000"/>
                </a:solidFill>
              </a:rPr>
              <a:t>s inside?</a:t>
            </a:r>
            <a:endParaRPr lang="en-US" altLang="en-US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1835714-5E20-FC41-98A1-23F0A9CD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4400"/>
            <a:ext cx="256595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In core: 4 H -&gt; 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  </a:t>
            </a:r>
            <a:r>
              <a:rPr lang="en-US" altLang="en-US" sz="2400" b="1" i="1" dirty="0">
                <a:solidFill>
                  <a:srgbClr val="FFFF00"/>
                </a:solidFill>
              </a:rPr>
              <a:t>(&gt;&gt; 1 million 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Radiation zone: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i="1" dirty="0">
                <a:solidFill>
                  <a:srgbClr val="FFFF00"/>
                </a:solidFill>
              </a:rPr>
              <a:t>heat transfer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by radiation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Convection zone: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i="1" dirty="0">
                <a:solidFill>
                  <a:srgbClr val="FFFF00"/>
                </a:solidFill>
              </a:rPr>
              <a:t>heat transfer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by convection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(</a:t>
            </a:r>
            <a:r>
              <a:rPr lang="ja-JP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 i="1" dirty="0">
                <a:solidFill>
                  <a:srgbClr val="FFFF00"/>
                </a:solidFill>
              </a:rPr>
              <a:t>boiling</a:t>
            </a:r>
            <a:r>
              <a:rPr lang="ja-JP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 i="1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Photosphere:</a:t>
            </a:r>
            <a:endParaRPr lang="en-US" altLang="en-US" sz="2400" b="1" i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visible 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coming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  (6000 K)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2C83CC-E756-B149-91DE-1B081F93A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2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3135056E-52EC-A34D-9CF0-135C5952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0C3F8B0B-D9F4-A24F-A08B-7240F51F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20D8CEE-8995-6F4C-BC23-2A33A5FF0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83FBC8CA-CF3F-4745-8465-1C9135C4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7686" name="Text Box 6">
            <a:extLst>
              <a:ext uri="{FF2B5EF4-FFF2-40B4-BE49-F238E27FC236}">
                <a16:creationId xmlns:a16="http://schemas.microsoft.com/office/drawing/2014/main" id="{9CBEB182-73F3-594A-92DD-04DC0E6C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039813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in the Sun is heat being produced?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Everywhere inside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Only in the core (close to the center).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in a narrow region close to the surface.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In most of the Sun except in the convective outside region.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Nowhere, because no more energy is being produced in the Sun now. It has been heated up once and it is only giving off its heat as it is cooling off.</a:t>
            </a:r>
          </a:p>
        </p:txBody>
      </p:sp>
      <p:sp>
        <p:nvSpPr>
          <p:cNvPr id="327687" name="Text Box 7">
            <a:extLst>
              <a:ext uri="{FF2B5EF4-FFF2-40B4-BE49-F238E27FC236}">
                <a16:creationId xmlns:a16="http://schemas.microsoft.com/office/drawing/2014/main" id="{A9241404-8CC3-7842-BE2F-AA2F3315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D7F4A173-8D35-1C41-A29A-2C7B6D9F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256B9323-53CF-3A47-A242-A94C5EF7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7690" name="Text Box 10">
            <a:extLst>
              <a:ext uri="{FF2B5EF4-FFF2-40B4-BE49-F238E27FC236}">
                <a16:creationId xmlns:a16="http://schemas.microsoft.com/office/drawing/2014/main" id="{EEC124D4-6E1C-9544-9DD8-7692C1F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7691" name="Text Box 11">
            <a:extLst>
              <a:ext uri="{FF2B5EF4-FFF2-40B4-BE49-F238E27FC236}">
                <a16:creationId xmlns:a16="http://schemas.microsoft.com/office/drawing/2014/main" id="{7C19E290-E93F-7148-9240-E2790907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7692" name="Text Box 12">
            <a:extLst>
              <a:ext uri="{FF2B5EF4-FFF2-40B4-BE49-F238E27FC236}">
                <a16:creationId xmlns:a16="http://schemas.microsoft.com/office/drawing/2014/main" id="{F581A294-568F-E14F-BCB2-42ACAF46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7693" name="Text Box 13">
            <a:extLst>
              <a:ext uri="{FF2B5EF4-FFF2-40B4-BE49-F238E27FC236}">
                <a16:creationId xmlns:a16="http://schemas.microsoft.com/office/drawing/2014/main" id="{568DA464-F83D-914C-B13B-A953B949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7694" name="Text Box 14">
            <a:extLst>
              <a:ext uri="{FF2B5EF4-FFF2-40B4-BE49-F238E27FC236}">
                <a16:creationId xmlns:a16="http://schemas.microsoft.com/office/drawing/2014/main" id="{1E95B3FE-1742-2D4F-833E-5A52F012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7695" name="Text Box 15">
            <a:extLst>
              <a:ext uri="{FF2B5EF4-FFF2-40B4-BE49-F238E27FC236}">
                <a16:creationId xmlns:a16="http://schemas.microsoft.com/office/drawing/2014/main" id="{4BE97D07-7150-DD43-BC54-0DC2FAF3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7696" name="Text Box 16">
            <a:extLst>
              <a:ext uri="{FF2B5EF4-FFF2-40B4-BE49-F238E27FC236}">
                <a16:creationId xmlns:a16="http://schemas.microsoft.com/office/drawing/2014/main" id="{23276856-7D93-9046-A35A-A1529B8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7697" name="Text Box 17">
            <a:extLst>
              <a:ext uri="{FF2B5EF4-FFF2-40B4-BE49-F238E27FC236}">
                <a16:creationId xmlns:a16="http://schemas.microsoft.com/office/drawing/2014/main" id="{54461A2C-9A21-404F-8ABE-75B84097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7698" name="Text Box 18">
            <a:extLst>
              <a:ext uri="{FF2B5EF4-FFF2-40B4-BE49-F238E27FC236}">
                <a16:creationId xmlns:a16="http://schemas.microsoft.com/office/drawing/2014/main" id="{2544ABAA-A376-0A47-8F0E-9AA86DDC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7699" name="Text Box 19">
            <a:extLst>
              <a:ext uri="{FF2B5EF4-FFF2-40B4-BE49-F238E27FC236}">
                <a16:creationId xmlns:a16="http://schemas.microsoft.com/office/drawing/2014/main" id="{155A268E-B6BC-8B44-B6EC-01D00E42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7700" name="Text Box 20">
            <a:extLst>
              <a:ext uri="{FF2B5EF4-FFF2-40B4-BE49-F238E27FC236}">
                <a16:creationId xmlns:a16="http://schemas.microsoft.com/office/drawing/2014/main" id="{0220A828-C4A8-EA41-95D3-35FD6E5D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7701" name="Text Box 21">
            <a:extLst>
              <a:ext uri="{FF2B5EF4-FFF2-40B4-BE49-F238E27FC236}">
                <a16:creationId xmlns:a16="http://schemas.microsoft.com/office/drawing/2014/main" id="{7634CF4F-FF0A-8B49-AB0B-0185DA3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7702" name="Text Box 22">
            <a:extLst>
              <a:ext uri="{FF2B5EF4-FFF2-40B4-BE49-F238E27FC236}">
                <a16:creationId xmlns:a16="http://schemas.microsoft.com/office/drawing/2014/main" id="{08F66704-733A-4E42-B02D-8A37D6DD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7703" name="Text Box 23">
            <a:extLst>
              <a:ext uri="{FF2B5EF4-FFF2-40B4-BE49-F238E27FC236}">
                <a16:creationId xmlns:a16="http://schemas.microsoft.com/office/drawing/2014/main" id="{FA6071BF-9FD1-D946-9995-A503069F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7704" name="Text Box 24">
            <a:extLst>
              <a:ext uri="{FF2B5EF4-FFF2-40B4-BE49-F238E27FC236}">
                <a16:creationId xmlns:a16="http://schemas.microsoft.com/office/drawing/2014/main" id="{7102E70D-951D-1541-9257-14CDB80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7705" name="Text Box 25">
            <a:extLst>
              <a:ext uri="{FF2B5EF4-FFF2-40B4-BE49-F238E27FC236}">
                <a16:creationId xmlns:a16="http://schemas.microsoft.com/office/drawing/2014/main" id="{C0D3CFB8-EDE8-6A45-916F-CE17916B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7706" name="Text Box 26">
            <a:extLst>
              <a:ext uri="{FF2B5EF4-FFF2-40B4-BE49-F238E27FC236}">
                <a16:creationId xmlns:a16="http://schemas.microsoft.com/office/drawing/2014/main" id="{0FF89250-A419-B244-A4D0-5022EF59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7707" name="Text Box 27">
            <a:extLst>
              <a:ext uri="{FF2B5EF4-FFF2-40B4-BE49-F238E27FC236}">
                <a16:creationId xmlns:a16="http://schemas.microsoft.com/office/drawing/2014/main" id="{3EAA35B7-AE10-A04C-BE7D-2471C250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7708" name="Text Box 28">
            <a:extLst>
              <a:ext uri="{FF2B5EF4-FFF2-40B4-BE49-F238E27FC236}">
                <a16:creationId xmlns:a16="http://schemas.microsoft.com/office/drawing/2014/main" id="{B66F94C0-C629-8E4A-B121-3A69CCA7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7709" name="Text Box 29">
            <a:extLst>
              <a:ext uri="{FF2B5EF4-FFF2-40B4-BE49-F238E27FC236}">
                <a16:creationId xmlns:a16="http://schemas.microsoft.com/office/drawing/2014/main" id="{2B411130-3558-C84D-8519-AA85D761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7710" name="Text Box 30">
            <a:extLst>
              <a:ext uri="{FF2B5EF4-FFF2-40B4-BE49-F238E27FC236}">
                <a16:creationId xmlns:a16="http://schemas.microsoft.com/office/drawing/2014/main" id="{FCE1F250-A7C9-324D-AC4F-C82DB00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7711" name="Text Box 31">
            <a:extLst>
              <a:ext uri="{FF2B5EF4-FFF2-40B4-BE49-F238E27FC236}">
                <a16:creationId xmlns:a16="http://schemas.microsoft.com/office/drawing/2014/main" id="{EB20D7E7-D181-7C41-9295-BEB01F7E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7712" name="Text Box 32">
            <a:extLst>
              <a:ext uri="{FF2B5EF4-FFF2-40B4-BE49-F238E27FC236}">
                <a16:creationId xmlns:a16="http://schemas.microsoft.com/office/drawing/2014/main" id="{4C425142-A367-114A-A4F8-E1D7FA45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7713" name="Text Box 33">
            <a:extLst>
              <a:ext uri="{FF2B5EF4-FFF2-40B4-BE49-F238E27FC236}">
                <a16:creationId xmlns:a16="http://schemas.microsoft.com/office/drawing/2014/main" id="{2B9CE4BC-CC42-A54D-B208-62EB1F94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7714" name="Text Box 34">
            <a:extLst>
              <a:ext uri="{FF2B5EF4-FFF2-40B4-BE49-F238E27FC236}">
                <a16:creationId xmlns:a16="http://schemas.microsoft.com/office/drawing/2014/main" id="{1C1D44A1-8A64-D646-8E58-BE9736B2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7715" name="Text Box 35">
            <a:extLst>
              <a:ext uri="{FF2B5EF4-FFF2-40B4-BE49-F238E27FC236}">
                <a16:creationId xmlns:a16="http://schemas.microsoft.com/office/drawing/2014/main" id="{9B3B1006-9433-3B46-8A7D-D60621FE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7716" name="Text Box 36">
            <a:extLst>
              <a:ext uri="{FF2B5EF4-FFF2-40B4-BE49-F238E27FC236}">
                <a16:creationId xmlns:a16="http://schemas.microsoft.com/office/drawing/2014/main" id="{134E334A-ECB7-714E-9A73-52B71960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  <p:bldP spid="327683" grpId="0" animBg="1"/>
      <p:bldP spid="327685" grpId="0" animBg="1"/>
      <p:bldP spid="327686" grpId="0"/>
      <p:bldP spid="327686" grpId="1"/>
      <p:bldP spid="327687" grpId="0" animBg="1"/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8" grpId="0" animBg="1"/>
      <p:bldP spid="327699" grpId="0" animBg="1"/>
      <p:bldP spid="327700" grpId="0" animBg="1"/>
      <p:bldP spid="327701" grpId="0" animBg="1"/>
      <p:bldP spid="327702" grpId="0" animBg="1"/>
      <p:bldP spid="327703" grpId="0" animBg="1"/>
      <p:bldP spid="327704" grpId="0" animBg="1"/>
      <p:bldP spid="327705" grpId="0" animBg="1"/>
      <p:bldP spid="327706" grpId="0" animBg="1"/>
      <p:bldP spid="327707" grpId="0" animBg="1"/>
      <p:bldP spid="327708" grpId="0" animBg="1"/>
      <p:bldP spid="327709" grpId="0" animBg="1"/>
      <p:bldP spid="327710" grpId="0" animBg="1"/>
      <p:bldP spid="327711" grpId="0" animBg="1"/>
      <p:bldP spid="327712" grpId="0" animBg="1"/>
      <p:bldP spid="327713" grpId="0" animBg="1"/>
      <p:bldP spid="327714" grpId="0" animBg="1"/>
      <p:bldP spid="327715" grpId="0" animBg="1"/>
      <p:bldP spid="3277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3135056E-52EC-A34D-9CF0-135C5952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0C3F8B0B-D9F4-A24F-A08B-7240F51F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620D8CEE-8995-6F4C-BC23-2A33A5FF0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83FBC8CA-CF3F-4745-8465-1C9135C4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27686" name="Text Box 6">
            <a:extLst>
              <a:ext uri="{FF2B5EF4-FFF2-40B4-BE49-F238E27FC236}">
                <a16:creationId xmlns:a16="http://schemas.microsoft.com/office/drawing/2014/main" id="{9CBEB182-73F3-594A-92DD-04DC0E6C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34471"/>
            <a:ext cx="50625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hot is the center of the Sun?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-273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6,000K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200,000K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15 million K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6 billion K</a:t>
            </a:r>
          </a:p>
        </p:txBody>
      </p:sp>
      <p:sp>
        <p:nvSpPr>
          <p:cNvPr id="327687" name="Text Box 7">
            <a:extLst>
              <a:ext uri="{FF2B5EF4-FFF2-40B4-BE49-F238E27FC236}">
                <a16:creationId xmlns:a16="http://schemas.microsoft.com/office/drawing/2014/main" id="{A9241404-8CC3-7842-BE2F-AA2F3315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D7F4A173-8D35-1C41-A29A-2C7B6D9F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256B9323-53CF-3A47-A242-A94C5EF7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27690" name="Text Box 10">
            <a:extLst>
              <a:ext uri="{FF2B5EF4-FFF2-40B4-BE49-F238E27FC236}">
                <a16:creationId xmlns:a16="http://schemas.microsoft.com/office/drawing/2014/main" id="{EEC124D4-6E1C-9544-9DD8-7692C1F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7691" name="Text Box 11">
            <a:extLst>
              <a:ext uri="{FF2B5EF4-FFF2-40B4-BE49-F238E27FC236}">
                <a16:creationId xmlns:a16="http://schemas.microsoft.com/office/drawing/2014/main" id="{7C19E290-E93F-7148-9240-E2790907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27692" name="Text Box 12">
            <a:extLst>
              <a:ext uri="{FF2B5EF4-FFF2-40B4-BE49-F238E27FC236}">
                <a16:creationId xmlns:a16="http://schemas.microsoft.com/office/drawing/2014/main" id="{F581A294-568F-E14F-BCB2-42ACAF46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27693" name="Text Box 13">
            <a:extLst>
              <a:ext uri="{FF2B5EF4-FFF2-40B4-BE49-F238E27FC236}">
                <a16:creationId xmlns:a16="http://schemas.microsoft.com/office/drawing/2014/main" id="{568DA464-F83D-914C-B13B-A953B949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27694" name="Text Box 14">
            <a:extLst>
              <a:ext uri="{FF2B5EF4-FFF2-40B4-BE49-F238E27FC236}">
                <a16:creationId xmlns:a16="http://schemas.microsoft.com/office/drawing/2014/main" id="{1E95B3FE-1742-2D4F-833E-5A52F012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7695" name="Text Box 15">
            <a:extLst>
              <a:ext uri="{FF2B5EF4-FFF2-40B4-BE49-F238E27FC236}">
                <a16:creationId xmlns:a16="http://schemas.microsoft.com/office/drawing/2014/main" id="{4BE97D07-7150-DD43-BC54-0DC2FAF3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7696" name="Text Box 16">
            <a:extLst>
              <a:ext uri="{FF2B5EF4-FFF2-40B4-BE49-F238E27FC236}">
                <a16:creationId xmlns:a16="http://schemas.microsoft.com/office/drawing/2014/main" id="{23276856-7D93-9046-A35A-A1529B8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7697" name="Text Box 17">
            <a:extLst>
              <a:ext uri="{FF2B5EF4-FFF2-40B4-BE49-F238E27FC236}">
                <a16:creationId xmlns:a16="http://schemas.microsoft.com/office/drawing/2014/main" id="{54461A2C-9A21-404F-8ABE-75B84097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7698" name="Text Box 18">
            <a:extLst>
              <a:ext uri="{FF2B5EF4-FFF2-40B4-BE49-F238E27FC236}">
                <a16:creationId xmlns:a16="http://schemas.microsoft.com/office/drawing/2014/main" id="{2544ABAA-A376-0A47-8F0E-9AA86DDC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7699" name="Text Box 19">
            <a:extLst>
              <a:ext uri="{FF2B5EF4-FFF2-40B4-BE49-F238E27FC236}">
                <a16:creationId xmlns:a16="http://schemas.microsoft.com/office/drawing/2014/main" id="{155A268E-B6BC-8B44-B6EC-01D00E42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7700" name="Text Box 20">
            <a:extLst>
              <a:ext uri="{FF2B5EF4-FFF2-40B4-BE49-F238E27FC236}">
                <a16:creationId xmlns:a16="http://schemas.microsoft.com/office/drawing/2014/main" id="{0220A828-C4A8-EA41-95D3-35FD6E5D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7701" name="Text Box 21">
            <a:extLst>
              <a:ext uri="{FF2B5EF4-FFF2-40B4-BE49-F238E27FC236}">
                <a16:creationId xmlns:a16="http://schemas.microsoft.com/office/drawing/2014/main" id="{7634CF4F-FF0A-8B49-AB0B-0185DA3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7702" name="Text Box 22">
            <a:extLst>
              <a:ext uri="{FF2B5EF4-FFF2-40B4-BE49-F238E27FC236}">
                <a16:creationId xmlns:a16="http://schemas.microsoft.com/office/drawing/2014/main" id="{08F66704-733A-4E42-B02D-8A37D6DD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7703" name="Text Box 23">
            <a:extLst>
              <a:ext uri="{FF2B5EF4-FFF2-40B4-BE49-F238E27FC236}">
                <a16:creationId xmlns:a16="http://schemas.microsoft.com/office/drawing/2014/main" id="{FA6071BF-9FD1-D946-9995-A503069F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7704" name="Text Box 24">
            <a:extLst>
              <a:ext uri="{FF2B5EF4-FFF2-40B4-BE49-F238E27FC236}">
                <a16:creationId xmlns:a16="http://schemas.microsoft.com/office/drawing/2014/main" id="{7102E70D-951D-1541-9257-14CDB80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7705" name="Text Box 25">
            <a:extLst>
              <a:ext uri="{FF2B5EF4-FFF2-40B4-BE49-F238E27FC236}">
                <a16:creationId xmlns:a16="http://schemas.microsoft.com/office/drawing/2014/main" id="{C0D3CFB8-EDE8-6A45-916F-CE17916B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7706" name="Text Box 26">
            <a:extLst>
              <a:ext uri="{FF2B5EF4-FFF2-40B4-BE49-F238E27FC236}">
                <a16:creationId xmlns:a16="http://schemas.microsoft.com/office/drawing/2014/main" id="{0FF89250-A419-B244-A4D0-5022EF59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7707" name="Text Box 27">
            <a:extLst>
              <a:ext uri="{FF2B5EF4-FFF2-40B4-BE49-F238E27FC236}">
                <a16:creationId xmlns:a16="http://schemas.microsoft.com/office/drawing/2014/main" id="{3EAA35B7-AE10-A04C-BE7D-2471C250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7708" name="Text Box 28">
            <a:extLst>
              <a:ext uri="{FF2B5EF4-FFF2-40B4-BE49-F238E27FC236}">
                <a16:creationId xmlns:a16="http://schemas.microsoft.com/office/drawing/2014/main" id="{B66F94C0-C629-8E4A-B121-3A69CCA7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7709" name="Text Box 29">
            <a:extLst>
              <a:ext uri="{FF2B5EF4-FFF2-40B4-BE49-F238E27FC236}">
                <a16:creationId xmlns:a16="http://schemas.microsoft.com/office/drawing/2014/main" id="{2B411130-3558-C84D-8519-AA85D761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7710" name="Text Box 30">
            <a:extLst>
              <a:ext uri="{FF2B5EF4-FFF2-40B4-BE49-F238E27FC236}">
                <a16:creationId xmlns:a16="http://schemas.microsoft.com/office/drawing/2014/main" id="{FCE1F250-A7C9-324D-AC4F-C82DB00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7711" name="Text Box 31">
            <a:extLst>
              <a:ext uri="{FF2B5EF4-FFF2-40B4-BE49-F238E27FC236}">
                <a16:creationId xmlns:a16="http://schemas.microsoft.com/office/drawing/2014/main" id="{EB20D7E7-D181-7C41-9295-BEB01F7E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7712" name="Text Box 32">
            <a:extLst>
              <a:ext uri="{FF2B5EF4-FFF2-40B4-BE49-F238E27FC236}">
                <a16:creationId xmlns:a16="http://schemas.microsoft.com/office/drawing/2014/main" id="{4C425142-A367-114A-A4F8-E1D7FA45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7713" name="Text Box 33">
            <a:extLst>
              <a:ext uri="{FF2B5EF4-FFF2-40B4-BE49-F238E27FC236}">
                <a16:creationId xmlns:a16="http://schemas.microsoft.com/office/drawing/2014/main" id="{2B9CE4BC-CC42-A54D-B208-62EB1F94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7714" name="Text Box 34">
            <a:extLst>
              <a:ext uri="{FF2B5EF4-FFF2-40B4-BE49-F238E27FC236}">
                <a16:creationId xmlns:a16="http://schemas.microsoft.com/office/drawing/2014/main" id="{1C1D44A1-8A64-D646-8E58-BE9736B2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7715" name="Text Box 35">
            <a:extLst>
              <a:ext uri="{FF2B5EF4-FFF2-40B4-BE49-F238E27FC236}">
                <a16:creationId xmlns:a16="http://schemas.microsoft.com/office/drawing/2014/main" id="{9B3B1006-9433-3B46-8A7D-D60621FE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66735050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  <p:bldP spid="327683" grpId="0" animBg="1"/>
      <p:bldP spid="327685" grpId="0" animBg="1"/>
      <p:bldP spid="327686" grpId="0"/>
      <p:bldP spid="327686" grpId="1"/>
      <p:bldP spid="327687" grpId="0" animBg="1"/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8" grpId="0" animBg="1"/>
      <p:bldP spid="327699" grpId="0" animBg="1"/>
      <p:bldP spid="327700" grpId="0" animBg="1"/>
      <p:bldP spid="327701" grpId="0" animBg="1"/>
      <p:bldP spid="327702" grpId="0" animBg="1"/>
      <p:bldP spid="327703" grpId="0" animBg="1"/>
      <p:bldP spid="327704" grpId="0" animBg="1"/>
      <p:bldP spid="327705" grpId="0" animBg="1"/>
      <p:bldP spid="327706" grpId="0" animBg="1"/>
      <p:bldP spid="327707" grpId="0" animBg="1"/>
      <p:bldP spid="327708" grpId="0" animBg="1"/>
      <p:bldP spid="327709" grpId="0" animBg="1"/>
      <p:bldP spid="327710" grpId="0" animBg="1"/>
      <p:bldP spid="327711" grpId="0" animBg="1"/>
      <p:bldP spid="327712" grpId="0" animBg="1"/>
      <p:bldP spid="327713" grpId="0" animBg="1"/>
      <p:bldP spid="327714" grpId="0" animBg="1"/>
      <p:bldP spid="3277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lphaSun">
            <a:extLst>
              <a:ext uri="{FF2B5EF4-FFF2-40B4-BE49-F238E27FC236}">
                <a16:creationId xmlns:a16="http://schemas.microsoft.com/office/drawing/2014/main" id="{1C50F8D2-8B6E-404A-8D8B-21849359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5263" r="5508" b="5508"/>
          <a:stretch>
            <a:fillRect/>
          </a:stretch>
        </p:blipFill>
        <p:spPr bwMode="auto">
          <a:xfrm>
            <a:off x="3013075" y="346075"/>
            <a:ext cx="597852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AE63EA27-15F7-D24B-A977-3452C930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00"/>
                </a:solidFill>
              </a:rPr>
              <a:t>Convection zone sticking out: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7328062-31DF-F544-99BD-D46348A22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2438400" cy="533400"/>
          </a:xfrm>
        </p:spPr>
        <p:txBody>
          <a:bodyPr/>
          <a:lstStyle/>
          <a:p>
            <a:r>
              <a:rPr lang="en-US" altLang="en-US" sz="3200" b="1">
                <a:solidFill>
                  <a:srgbClr val="66FFFF"/>
                </a:solidFill>
              </a:rPr>
              <a:t>granulation</a:t>
            </a: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81B52B54-8678-1943-B630-22A36AEB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867025"/>
            <a:ext cx="2279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The Sun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ja-JP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FFFF00"/>
                </a:solidFill>
              </a:rPr>
              <a:t>boiling</a:t>
            </a:r>
            <a:r>
              <a:rPr lang="ja-JP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FFFF00"/>
                </a:solidFill>
              </a:rPr>
              <a:t>:</a:t>
            </a:r>
            <a:r>
              <a:rPr lang="en-US" altLang="ja-JP" sz="2400" b="1">
                <a:solidFill>
                  <a:srgbClr val="66FFF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Granules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live ~ 10 min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rising (hot)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sinking (</a:t>
            </a:r>
            <a:r>
              <a:rPr lang="ja-JP" altLang="en-US" sz="2400" b="1">
                <a:solidFill>
                  <a:srgbClr val="66FFFF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66FFFF"/>
                </a:solidFill>
              </a:rPr>
              <a:t>cold</a:t>
            </a:r>
            <a:r>
              <a:rPr lang="ja-JP" altLang="en-US" sz="2400" b="1">
                <a:solidFill>
                  <a:srgbClr val="66FFFF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66FFFF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matter</a:t>
            </a:r>
            <a:endParaRPr lang="en-US" altLang="en-US" sz="2400" b="1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5EDE178A-3119-F040-B28B-EC9918C54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524000"/>
            <a:ext cx="2667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EE54F2D4-7DC4-1C48-A64A-53970388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248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A red filtered image</a:t>
            </a:r>
            <a:endParaRPr lang="en-US" altLang="en-US" sz="2400" b="1" dirty="0"/>
          </a:p>
        </p:txBody>
      </p:sp>
      <p:pic>
        <p:nvPicPr>
          <p:cNvPr id="29704" name="Picture 9">
            <a:extLst>
              <a:ext uri="{FF2B5EF4-FFF2-40B4-BE49-F238E27FC236}">
                <a16:creationId xmlns:a16="http://schemas.microsoft.com/office/drawing/2014/main" id="{821A532C-4253-3B41-91F1-E838D702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">
            <a:extLst>
              <a:ext uri="{FF2B5EF4-FFF2-40B4-BE49-F238E27FC236}">
                <a16:creationId xmlns:a16="http://schemas.microsoft.com/office/drawing/2014/main" id="{BBCC331A-4893-CC46-9C3E-CB6BD557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76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Compare the size</a:t>
            </a:r>
            <a:r>
              <a:rPr lang="en-US" altLang="en-US" sz="180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9706" name="Line 6">
            <a:extLst>
              <a:ext uri="{FF2B5EF4-FFF2-40B4-BE49-F238E27FC236}">
                <a16:creationId xmlns:a16="http://schemas.microsoft.com/office/drawing/2014/main" id="{1826A818-24EC-9A49-9B24-B26ACC79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46088"/>
            <a:ext cx="609600" cy="1635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1343</Words>
  <Application>Microsoft Macintosh PowerPoint</Application>
  <PresentationFormat>On-screen Show (4:3)</PresentationFormat>
  <Paragraphs>458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</vt:lpstr>
      <vt:lpstr>Blank Presentation</vt:lpstr>
      <vt:lpstr>Setup:</vt:lpstr>
      <vt:lpstr>PowerPoint Presentation</vt:lpstr>
      <vt:lpstr>Question coming …</vt:lpstr>
      <vt:lpstr>Question 4  </vt:lpstr>
      <vt:lpstr>What’s inside?</vt:lpstr>
      <vt:lpstr>Questions coming…</vt:lpstr>
      <vt:lpstr>Question 5 </vt:lpstr>
      <vt:lpstr>Question 6 </vt:lpstr>
      <vt:lpstr>granulation</vt:lpstr>
      <vt:lpstr>Granules explained</vt:lpstr>
      <vt:lpstr>Questions coming ...</vt:lpstr>
      <vt:lpstr>Question 7 </vt:lpstr>
      <vt:lpstr>Sunspots</vt:lpstr>
      <vt:lpstr>Sunspot details</vt:lpstr>
      <vt:lpstr>Questions coming …</vt:lpstr>
      <vt:lpstr>Question 8 </vt:lpstr>
      <vt:lpstr>Question 9 </vt:lpstr>
      <vt:lpstr> </vt:lpstr>
      <vt:lpstr>Questions coming …</vt:lpstr>
      <vt:lpstr>Question 10 </vt:lpstr>
      <vt:lpstr>Question 11 </vt:lpstr>
      <vt:lpstr>The 11 year solar cycle</vt:lpstr>
      <vt:lpstr>Solar maximum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cp:lastModifiedBy>Tibor Torma</cp:lastModifiedBy>
  <cp:revision>138</cp:revision>
  <dcterms:modified xsi:type="dcterms:W3CDTF">2025-09-16T19:33:39Z</dcterms:modified>
</cp:coreProperties>
</file>