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0" r:id="rId2"/>
    <p:sldId id="296" r:id="rId3"/>
    <p:sldId id="298" r:id="rId4"/>
    <p:sldId id="331" r:id="rId5"/>
    <p:sldId id="332" r:id="rId6"/>
    <p:sldId id="333" r:id="rId7"/>
    <p:sldId id="327" r:id="rId8"/>
    <p:sldId id="317" r:id="rId9"/>
    <p:sldId id="329" r:id="rId10"/>
    <p:sldId id="320" r:id="rId11"/>
    <p:sldId id="310" r:id="rId12"/>
    <p:sldId id="311" r:id="rId13"/>
    <p:sldId id="330" r:id="rId14"/>
    <p:sldId id="31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9"/>
    <p:restoredTop sz="97830"/>
  </p:normalViewPr>
  <p:slideViewPr>
    <p:cSldViewPr>
      <p:cViewPr varScale="1">
        <p:scale>
          <a:sx n="219" d="100"/>
          <a:sy n="219" d="100"/>
        </p:scale>
        <p:origin x="1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AB9525-1546-6B4B-98CE-DF6D5A5EA5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6E651-0801-6341-9446-4B3AF631C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57B0DBC-C317-114A-A340-5FF83857EC48}" type="datetimeFigureOut">
              <a:rPr lang="en-US"/>
              <a:pPr>
                <a:defRPr/>
              </a:pPr>
              <a:t>9/10/25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A8558-0841-2547-B31D-7C43505AC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87D6-40F0-FA47-BE9A-503DE52AA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1644E7-2956-1E4A-8A04-622635B31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5DF248-FD15-394D-A2E9-D33989768A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A4D83D-0DFC-F042-810D-5A48AF6A80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8731A3A-E236-3246-B545-90C890B7CD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9A7B249-03E7-CF40-8CBB-99034B619E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A760759-D041-F04F-954F-F7353DFE12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58032D8-854D-3E4E-87C2-7ECCA4E90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9FC485-37DD-2D4E-B801-763F8444A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185DF00E-B0E8-3749-892A-27D1FD027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A322243-6E28-9F45-9ED6-7DB2716EF6A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FA2CE-A60C-8F44-9075-E328F3DE2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ED14F37-89A1-2346-A6EB-07DE81B70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70C9D5A6-4767-DC4C-B2E1-3374C8C50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8233FCD-07CD-E240-802B-C453A233389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BB5DB46-E0F9-5C49-B66C-03343377E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2A2CB0A-57C7-6B4B-9786-7A625AA14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C81E23C9-071E-8147-B302-D4D0A09EF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1CBBEB8-89E7-B24E-8A7D-1F136E229E9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1AC2DF1-CFD6-F449-A168-BBBF9F05A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FC8F316-FCE6-CC4C-9CDF-7B4C53501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4494A7F-3447-5A41-904C-BB14AA2DB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C5E8558-41CC-474F-B15B-5635F3644429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941C18E-89FA-CD43-B04E-92BDDCC06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07402B2-8126-0F40-9472-2DBFE8F68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65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8CF2F2C6-46FA-CF4A-ADEE-AEA4A96CA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62C09D8-678C-3444-AE1C-5703A5F07243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B1A6205-01C8-714F-B19D-3EA0300CF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3DC69C8-35EE-1044-9054-82E3194A6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9659074-8FB4-3947-A272-C46D80FB4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830570B-9F6D-EB40-BEB8-C6AAF06C1B3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46D0ED0-28FF-164F-8B7B-38A98764C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9AD356A-B84E-D241-A2FF-CC9281CAD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7955203-C66A-9243-89B4-1F27A3C1A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F2D5EB4-2C72-1244-BEF9-E31AB4B1F0F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19D743B-81D3-8E4F-A508-BF23E71E8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A803169-31EF-484D-9263-4F077BA80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5621F3C0-E60A-824D-B499-2B881424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2E342F0-70D9-E34A-A025-738A3957CE0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DF0F39E-05D8-3742-8F19-A39CF1474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653B385-E854-2B4B-A207-7EB5A36A6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35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F6D935C5-8980-904D-BDE3-7F4840500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A7773C5-C385-DE44-84C6-8F5517FCB5D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F51B19C-F7D8-4E4D-95F1-991995D83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829918-C34E-3F44-8F60-5F805D464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3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185DF00E-B0E8-3749-892A-27D1FD027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A322243-6E28-9F45-9ED6-7DB2716EF6A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FA2CE-A60C-8F44-9075-E328F3DE2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ED14F37-89A1-2346-A6EB-07DE81B70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38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AA754C6-81D7-B544-B3C0-4FD2CFE68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8F7F8A3-B640-E04B-B705-7E2F93216BE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168D9D5-DA8C-EF46-971E-3C1BFD65F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F3FBA9F-689B-EC44-B37D-92B76593C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5621F3C0-E60A-824D-B499-2B881424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2E342F0-70D9-E34A-A025-738A3957CE0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DF0F39E-05D8-3742-8F19-A39CF1474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653B385-E854-2B4B-A207-7EB5A36A6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F6D935C5-8980-904D-BDE3-7F4840500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A7773C5-C385-DE44-84C6-8F5517FCB5D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F51B19C-F7D8-4E4D-95F1-991995D83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829918-C34E-3F44-8F60-5F805D464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13A39-E819-A84A-8CEA-FF49A0E9B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162CA-69EE-274B-87A6-B38EC71D5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2E4FD-672D-8349-ADC2-95CCBBDA1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ED5C-9253-7E4E-90F0-04AE9BC03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829F-6BCB-DA4C-A0E0-25A2A6E63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829CB-B202-0046-B576-FD205251D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42970-7827-284E-BC78-001FEFC8A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D8E98-CFBF-8D45-B352-6935F1D41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EF3D9-4BD7-E540-BEB9-7ED7DCEFC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26F4C-61E8-B94E-A750-D11D94402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29691-0A2C-F946-8B66-5817A53CB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9AD8-1008-B24C-9CEB-08048BC76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2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46736-E673-294A-A542-EFB6B2435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01440-210A-BE4A-A29E-2FC468F52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CFD91-A275-8F4F-AA18-F8B1D5FAC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25BB0-A9B1-AD4C-A390-C59E61C4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D903C-E673-A543-B7C1-5C9A9D97E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5C26C-C9A1-5745-A875-A48FD51BA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BF536-0FED-9F46-BE18-C968B49A1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E79D9-D461-0944-87B5-DE744DCE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216A5-F1F6-3445-A9F8-4F7BEEBD7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4D66-D01D-C74A-8E91-37A1DBFDF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7357-801B-A943-9B10-4F9D701FF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72EE-D0D2-2E4F-AAE6-C875D8AB2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6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93598E-8164-EE47-AAC4-796222806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F3FE9F-DBF8-994F-8F8F-3EB90ACC3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B5CCF6-ACDF-394C-97E7-4F2FBF6F3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A3A21-824F-FA46-B937-FAA2509D8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12DE68-D587-FA46-BED7-9112FB908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3C07F-5F4F-4946-8539-28173F11D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86B9A-FE6D-F746-9E99-5759887A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8CD6-71D4-1E40-B256-A87C65F50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6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8957BD-D805-D240-8274-2806CC316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34392D-CBB6-0142-BA9B-A1B0F1BB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313973-30BF-FE4D-B537-0D48002EF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F2B03-9A78-B045-ADB2-46D7E3B8E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8052A-2024-E14B-96A5-9AC2621D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6C54F-5E0D-8C4C-87C3-A7D8B3A2B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D57A0-0AC2-E744-84D0-30F7E766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14A77-4078-5F43-974E-709F81E4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8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7493D-6BA6-964B-9593-026D868F4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4A8FA-5AA3-5944-A459-E7397ADEC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54C74-C17E-9C4E-B8C2-52332CBA2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01AFB-4535-FA4E-B002-E566528D8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2FCBDC-3486-7B4E-A888-19EA15C85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955580-2507-024A-8059-CD9ED2521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D4089A-38A4-3241-8400-11DBB3EA7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044C7F-AC29-E849-B320-0027992BDA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3B7B0F-ACDC-7841-97B3-61B8C50D1A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A7408D-34B1-144E-A878-E48AB4D949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19" y="5291021"/>
            <a:ext cx="498475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14</a:t>
            </a:r>
            <a:r>
              <a:rPr lang="en-US" altLang="en-US" sz="2000" i="1" dirty="0"/>
              <a:t>, The Sun,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466 – 487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245" y="2673817"/>
            <a:ext cx="3505200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Labs: DS visit next week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        (weather permitting)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No class on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4E3C9A04-F5B8-F448-AB86-75434C1E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722B36A-F8B2-074F-A6A5-2F1F8517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659257E-05FB-654A-96B1-2AEF159E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CCC9C35E-74F5-DD40-868E-AF5971D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756465BC-E539-A24E-98E3-21C08EF6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1206500"/>
            <a:ext cx="807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Do you need a telescope to see Pluto whose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brightness is a 15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No, it can be seen by the naked eye.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Yes, but even binoculars will suffice.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Yes,  a small amateur telescope is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A fairly large amateur telescope or a small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professional telescope is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Pluto is only observable in the largest professional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telescopes in the world.</a:t>
            </a: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E00974B5-B782-E84F-9544-C7B2ACE6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70CCBC00-E632-F04B-B0F2-52414D5C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C42479DA-2DB4-5B49-AFE0-8D022D26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628FE34D-43EE-D44A-8CAE-11928100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500DFCAB-2EB5-1341-8830-63099B93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81B0EE0C-5B69-824F-8FC5-103A0CE4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452A5EF8-1CC3-AF46-9E46-106A0167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E6D097B3-C482-D347-8A86-AD94601F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C49FBA8C-FAEB-004C-A526-C7CD5135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1632" name="Text Box 16">
            <a:extLst>
              <a:ext uri="{FF2B5EF4-FFF2-40B4-BE49-F238E27FC236}">
                <a16:creationId xmlns:a16="http://schemas.microsoft.com/office/drawing/2014/main" id="{B68126C6-8880-134E-A1EC-9FE7BFCF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073D5141-8DBF-E24E-BB9E-7E905B70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D83C4317-F6B5-8F47-8D5D-A69D9D0C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1635" name="Text Box 19">
            <a:extLst>
              <a:ext uri="{FF2B5EF4-FFF2-40B4-BE49-F238E27FC236}">
                <a16:creationId xmlns:a16="http://schemas.microsoft.com/office/drawing/2014/main" id="{0C11326C-8175-A747-A08E-24FB332D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1636" name="Text Box 20">
            <a:extLst>
              <a:ext uri="{FF2B5EF4-FFF2-40B4-BE49-F238E27FC236}">
                <a16:creationId xmlns:a16="http://schemas.microsoft.com/office/drawing/2014/main" id="{91CA7E81-4134-6043-ABA9-37BAFD07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1637" name="Text Box 21">
            <a:extLst>
              <a:ext uri="{FF2B5EF4-FFF2-40B4-BE49-F238E27FC236}">
                <a16:creationId xmlns:a16="http://schemas.microsoft.com/office/drawing/2014/main" id="{B6B5AE62-191A-414A-97D4-812828A7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1638" name="Text Box 22">
            <a:extLst>
              <a:ext uri="{FF2B5EF4-FFF2-40B4-BE49-F238E27FC236}">
                <a16:creationId xmlns:a16="http://schemas.microsoft.com/office/drawing/2014/main" id="{60ADF8A3-03E9-A749-B044-C8E95775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1639" name="Text Box 23">
            <a:extLst>
              <a:ext uri="{FF2B5EF4-FFF2-40B4-BE49-F238E27FC236}">
                <a16:creationId xmlns:a16="http://schemas.microsoft.com/office/drawing/2014/main" id="{BA5D05DC-09B5-E54D-A8FE-FE52CD797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1640" name="Text Box 24">
            <a:extLst>
              <a:ext uri="{FF2B5EF4-FFF2-40B4-BE49-F238E27FC236}">
                <a16:creationId xmlns:a16="http://schemas.microsoft.com/office/drawing/2014/main" id="{E9C141E4-0E07-D348-A453-D44A4BB0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1F526A16-52B0-A24D-B8EC-5A4F9516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2128564F-4476-1049-A792-536B5142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1643" name="Text Box 27">
            <a:extLst>
              <a:ext uri="{FF2B5EF4-FFF2-40B4-BE49-F238E27FC236}">
                <a16:creationId xmlns:a16="http://schemas.microsoft.com/office/drawing/2014/main" id="{270EE3AB-2D7A-DD47-98D0-F78064C8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2109C2D6-4C3D-A042-81FC-650A430F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22AE0497-21E5-D04D-BBA5-0E5E6521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9A352B66-096A-C643-B7C1-073E1FAE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1647" name="Text Box 31">
            <a:extLst>
              <a:ext uri="{FF2B5EF4-FFF2-40B4-BE49-F238E27FC236}">
                <a16:creationId xmlns:a16="http://schemas.microsoft.com/office/drawing/2014/main" id="{6011410A-EDF9-214F-B33A-92FA7C45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1648" name="Text Box 32">
            <a:extLst>
              <a:ext uri="{FF2B5EF4-FFF2-40B4-BE49-F238E27FC236}">
                <a16:creationId xmlns:a16="http://schemas.microsoft.com/office/drawing/2014/main" id="{DEB67BD6-9A89-6E48-9A07-8156027B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1649" name="Text Box 33">
            <a:extLst>
              <a:ext uri="{FF2B5EF4-FFF2-40B4-BE49-F238E27FC236}">
                <a16:creationId xmlns:a16="http://schemas.microsoft.com/office/drawing/2014/main" id="{70472121-EE86-B54F-883B-54429AEE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1650" name="Text Box 34">
            <a:extLst>
              <a:ext uri="{FF2B5EF4-FFF2-40B4-BE49-F238E27FC236}">
                <a16:creationId xmlns:a16="http://schemas.microsoft.com/office/drawing/2014/main" id="{CD1497D7-1463-B543-8A41-BB4BC4DA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1651" name="Text Box 35">
            <a:extLst>
              <a:ext uri="{FF2B5EF4-FFF2-40B4-BE49-F238E27FC236}">
                <a16:creationId xmlns:a16="http://schemas.microsoft.com/office/drawing/2014/main" id="{AAC294CE-07EB-0A4E-B528-89BB0446B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1" grpId="0" animBg="1"/>
      <p:bldP spid="111622" grpId="0"/>
      <p:bldP spid="111622" grpId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 descr="OrionNakedEye">
            <a:extLst>
              <a:ext uri="{FF2B5EF4-FFF2-40B4-BE49-F238E27FC236}">
                <a16:creationId xmlns:a16="http://schemas.microsoft.com/office/drawing/2014/main" id="{356C206D-D9D0-E545-943F-A0070005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429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20">
            <a:extLst>
              <a:ext uri="{FF2B5EF4-FFF2-40B4-BE49-F238E27FC236}">
                <a16:creationId xmlns:a16="http://schemas.microsoft.com/office/drawing/2014/main" id="{7B3E9946-D6BC-6A43-A1ED-C17B4358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3216275"/>
            <a:ext cx="407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</a:t>
            </a: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</a:t>
            </a:r>
            <a:r>
              <a:rPr lang="en-US" altLang="en-US" sz="2000">
                <a:solidFill>
                  <a:srgbClr val="66FFFF"/>
                </a:solidFill>
              </a:rPr>
              <a:t>Orionis is?</a:t>
            </a:r>
          </a:p>
        </p:txBody>
      </p:sp>
      <p:sp>
        <p:nvSpPr>
          <p:cNvPr id="50180" name="Text Box 5">
            <a:extLst>
              <a:ext uri="{FF2B5EF4-FFF2-40B4-BE49-F238E27FC236}">
                <a16:creationId xmlns:a16="http://schemas.microsoft.com/office/drawing/2014/main" id="{EBC8670F-C620-634C-8C4E-5251EF5A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50181" name="Text Box 8">
            <a:extLst>
              <a:ext uri="{FF2B5EF4-FFF2-40B4-BE49-F238E27FC236}">
                <a16:creationId xmlns:a16="http://schemas.microsoft.com/office/drawing/2014/main" id="{D111BACF-83A6-2240-859A-67ACE078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</a:t>
            </a:r>
            <a:endParaRPr lang="en-US" altLang="en-US" sz="2400"/>
          </a:p>
        </p:txBody>
      </p:sp>
      <p:sp>
        <p:nvSpPr>
          <p:cNvPr id="50182" name="Rectangle 12">
            <a:extLst>
              <a:ext uri="{FF2B5EF4-FFF2-40B4-BE49-F238E27FC236}">
                <a16:creationId xmlns:a16="http://schemas.microsoft.com/office/drawing/2014/main" id="{6B686ED3-463C-684E-B80B-7CC0776DB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0" y="0"/>
            <a:ext cx="2209800" cy="10668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0000"/>
                </a:solidFill>
              </a:rPr>
              <a:t>Exercises on magnitudes 1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0183" name="Text Box 15">
            <a:extLst>
              <a:ext uri="{FF2B5EF4-FFF2-40B4-BE49-F238E27FC236}">
                <a16:creationId xmlns:a16="http://schemas.microsoft.com/office/drawing/2014/main" id="{FC0D90EE-51DC-8744-B819-2E3341C7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206875"/>
            <a:ext cx="406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</a:t>
            </a: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</a:t>
            </a:r>
            <a:r>
              <a:rPr lang="en-US" altLang="en-US" sz="2000">
                <a:solidFill>
                  <a:srgbClr val="66FFFF"/>
                </a:solidFill>
              </a:rPr>
              <a:t>Orionis is?</a:t>
            </a:r>
          </a:p>
        </p:txBody>
      </p:sp>
      <p:sp>
        <p:nvSpPr>
          <p:cNvPr id="50184" name="Rectangle 18">
            <a:extLst>
              <a:ext uri="{FF2B5EF4-FFF2-40B4-BE49-F238E27FC236}">
                <a16:creationId xmlns:a16="http://schemas.microsoft.com/office/drawing/2014/main" id="{17489821-6126-7643-8900-DF037169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0"/>
            <a:ext cx="502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This is how Orion looks to a naked-eye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observer in complete darkness.</a:t>
            </a:r>
          </a:p>
        </p:txBody>
      </p:sp>
      <p:sp>
        <p:nvSpPr>
          <p:cNvPr id="82963" name="Rectangle 19">
            <a:extLst>
              <a:ext uri="{FF2B5EF4-FFF2-40B4-BE49-F238E27FC236}">
                <a16:creationId xmlns:a16="http://schemas.microsoft.com/office/drawing/2014/main" id="{709A7FC6-633D-D042-BC97-AD03E233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</a:t>
            </a:r>
            <a:r>
              <a:rPr lang="en-US" altLang="en-US" sz="2400">
                <a:solidFill>
                  <a:srgbClr val="FF0000"/>
                </a:solidFill>
              </a:rPr>
              <a:t> Orionis : 2.0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21">
            <a:extLst>
              <a:ext uri="{FF2B5EF4-FFF2-40B4-BE49-F238E27FC236}">
                <a16:creationId xmlns:a16="http://schemas.microsoft.com/office/drawing/2014/main" id="{D827B835-931D-1E49-AC49-C25F3C71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910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</a:t>
            </a:r>
            <a:endParaRPr lang="en-US" altLang="en-US" sz="2400"/>
          </a:p>
        </p:txBody>
      </p:sp>
      <p:sp>
        <p:nvSpPr>
          <p:cNvPr id="50187" name="Line 22">
            <a:extLst>
              <a:ext uri="{FF2B5EF4-FFF2-40B4-BE49-F238E27FC236}">
                <a16:creationId xmlns:a16="http://schemas.microsoft.com/office/drawing/2014/main" id="{98C225FE-0011-274E-99C9-CF47BAB93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95800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Rectangle 23">
            <a:extLst>
              <a:ext uri="{FF2B5EF4-FFF2-40B4-BE49-F238E27FC236}">
                <a16:creationId xmlns:a16="http://schemas.microsoft.com/office/drawing/2014/main" id="{3423F345-B5DC-7847-893B-5DF07F35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06875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</a:t>
            </a:r>
            <a:r>
              <a:rPr lang="en-US" altLang="en-US" sz="2400">
                <a:solidFill>
                  <a:srgbClr val="FF0000"/>
                </a:solidFill>
              </a:rPr>
              <a:t> Orionis : 4.3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9" name="Text Box 24">
            <a:extLst>
              <a:ext uri="{FF2B5EF4-FFF2-40B4-BE49-F238E27FC236}">
                <a16:creationId xmlns:a16="http://schemas.microsoft.com/office/drawing/2014/main" id="{E9994D20-C862-1F4C-9231-30E88D2C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2362200"/>
            <a:ext cx="5078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</a:t>
            </a:r>
            <a:r>
              <a:rPr lang="en-US" altLang="en-US" sz="2000">
                <a:solidFill>
                  <a:srgbClr val="66FFFF"/>
                </a:solidFill>
              </a:rPr>
              <a:t>Orionis is one of the brightest stars in the sky.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it is?</a:t>
            </a:r>
          </a:p>
        </p:txBody>
      </p:sp>
      <p:sp>
        <p:nvSpPr>
          <p:cNvPr id="82961" name="Rectangle 17">
            <a:extLst>
              <a:ext uri="{FF2B5EF4-FFF2-40B4-BE49-F238E27FC236}">
                <a16:creationId xmlns:a16="http://schemas.microsoft.com/office/drawing/2014/main" id="{12FDCB36-0232-534F-AAB1-4AEC1116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2400">
                <a:solidFill>
                  <a:srgbClr val="FF0000"/>
                </a:solidFill>
              </a:rPr>
              <a:t> Orionis: 0.5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3" grpId="0" animBg="1" autoUpdateAnimBg="0"/>
      <p:bldP spid="82967" grpId="0" animBg="1" autoUpdateAnimBg="0"/>
      <p:bldP spid="8296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4" descr="JupVenusISS">
            <a:extLst>
              <a:ext uri="{FF2B5EF4-FFF2-40B4-BE49-F238E27FC236}">
                <a16:creationId xmlns:a16="http://schemas.microsoft.com/office/drawing/2014/main" id="{48053771-F7A7-6B43-91DA-A605ADDB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6">
            <a:extLst>
              <a:ext uri="{FF2B5EF4-FFF2-40B4-BE49-F238E27FC236}">
                <a16:creationId xmlns:a16="http://schemas.microsoft.com/office/drawing/2014/main" id="{4E0241D0-77AB-BB4C-B889-D601DCF1D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0" y="0"/>
            <a:ext cx="2209800" cy="9906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0000"/>
                </a:solidFill>
              </a:rPr>
              <a:t>Exercises on magnitudes 2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2228" name="Rectangle 9">
            <a:extLst>
              <a:ext uri="{FF2B5EF4-FFF2-40B4-BE49-F238E27FC236}">
                <a16:creationId xmlns:a16="http://schemas.microsoft.com/office/drawing/2014/main" id="{D2CCF547-4A93-E545-9476-3F16FD70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0"/>
            <a:ext cx="6924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Capella is 0 mg.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    How bright do you think the following are?</a:t>
            </a:r>
          </a:p>
        </p:txBody>
      </p:sp>
      <p:sp>
        <p:nvSpPr>
          <p:cNvPr id="52229" name="Line 16">
            <a:extLst>
              <a:ext uri="{FF2B5EF4-FFF2-40B4-BE49-F238E27FC236}">
                <a16:creationId xmlns:a16="http://schemas.microsoft.com/office/drawing/2014/main" id="{54A88123-BC52-F44F-9614-A1310F03D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81000"/>
            <a:ext cx="1066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7">
            <a:extLst>
              <a:ext uri="{FF2B5EF4-FFF2-40B4-BE49-F238E27FC236}">
                <a16:creationId xmlns:a16="http://schemas.microsoft.com/office/drawing/2014/main" id="{2E495C49-A28F-5E46-BFDE-C31FA170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9461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Pleiades</a:t>
            </a:r>
            <a:endParaRPr lang="en-US" altLang="en-US" sz="2400"/>
          </a:p>
        </p:txBody>
      </p:sp>
      <p:sp>
        <p:nvSpPr>
          <p:cNvPr id="95250" name="Text Box 18">
            <a:extLst>
              <a:ext uri="{FF2B5EF4-FFF2-40B4-BE49-F238E27FC236}">
                <a16:creationId xmlns:a16="http://schemas.microsoft.com/office/drawing/2014/main" id="{730FB85D-4132-CC4D-9015-8A542E712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2 mg</a:t>
            </a:r>
            <a:endParaRPr lang="en-US" altLang="en-US" sz="2400"/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0B7816A8-7377-AB4D-B494-2F44D52F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81400"/>
            <a:ext cx="11366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Aldebaran</a:t>
            </a:r>
            <a:endParaRPr lang="en-US" altLang="en-US" sz="2400"/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id="{FF0ED7DE-FE16-F341-A734-F7818D28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814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1 mg</a:t>
            </a:r>
            <a:endParaRPr lang="en-US" altLang="en-US" sz="2400"/>
          </a:p>
        </p:txBody>
      </p:sp>
      <p:sp>
        <p:nvSpPr>
          <p:cNvPr id="95253" name="Text Box 21">
            <a:extLst>
              <a:ext uri="{FF2B5EF4-FFF2-40B4-BE49-F238E27FC236}">
                <a16:creationId xmlns:a16="http://schemas.microsoft.com/office/drawing/2014/main" id="{737ACD18-B334-CA43-9F2D-46A60F03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8064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Jupiter</a:t>
            </a:r>
            <a:endParaRPr lang="en-US" altLang="en-US" sz="2400"/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id="{844823E7-EDFD-A443-90D8-2ED23C26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- 2 mg</a:t>
            </a:r>
            <a:endParaRPr lang="en-US" altLang="en-US" sz="2400"/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3B702347-6DD7-4049-B0A3-3DD288C0D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4495800"/>
            <a:ext cx="7683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Venus</a:t>
            </a:r>
            <a:endParaRPr lang="en-US" altLang="en-US" sz="2400"/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DDB74805-840F-7A4D-AAFC-104B3E5F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958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- 4 mg</a:t>
            </a:r>
            <a:endParaRPr lang="en-US" altLang="en-US" sz="2400"/>
          </a:p>
        </p:txBody>
      </p:sp>
      <p:sp>
        <p:nvSpPr>
          <p:cNvPr id="95257" name="Text Box 25">
            <a:extLst>
              <a:ext uri="{FF2B5EF4-FFF2-40B4-BE49-F238E27FC236}">
                <a16:creationId xmlns:a16="http://schemas.microsoft.com/office/drawing/2014/main" id="{57C3321D-592F-504A-91DB-AD420C1A5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1295400" cy="581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</a:rPr>
              <a:t>International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</a:rPr>
              <a:t>Space Station</a:t>
            </a:r>
            <a:endParaRPr lang="en-US" altLang="en-US" sz="2400"/>
          </a:p>
        </p:txBody>
      </p:sp>
      <p:sp>
        <p:nvSpPr>
          <p:cNvPr id="95258" name="Text Box 26">
            <a:extLst>
              <a:ext uri="{FF2B5EF4-FFF2-40B4-BE49-F238E27FC236}">
                <a16:creationId xmlns:a16="http://schemas.microsoft.com/office/drawing/2014/main" id="{BB55530E-B759-714A-AFE7-AFD231D58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29000"/>
            <a:ext cx="1295400" cy="731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1 mg</a:t>
            </a:r>
          </a:p>
          <a:p>
            <a:pPr algn="ctr">
              <a:spcBef>
                <a:spcPct val="0"/>
              </a:spcBef>
              <a:buFontTx/>
              <a:buChar char="-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 animBg="1" autoUpdateAnimBg="0"/>
      <p:bldP spid="95252" grpId="0" animBg="1" autoUpdateAnimBg="0"/>
      <p:bldP spid="95251" grpId="0" animBg="1" autoUpdateAnimBg="0"/>
      <p:bldP spid="95253" grpId="0" animBg="1" autoUpdateAnimBg="0"/>
      <p:bldP spid="95254" grpId="0" animBg="1" autoUpdateAnimBg="0"/>
      <p:bldP spid="95256" grpId="0" animBg="1" autoUpdateAnimBg="0"/>
      <p:bldP spid="95255" grpId="0" animBg="1" autoUpdateAnimBg="0"/>
      <p:bldP spid="95257" grpId="0" animBg="1" autoUpdateAnimBg="0"/>
      <p:bldP spid="9525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DCF0831-C13E-AC44-A885-C6A2D444D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8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59DD2C00-9211-664E-BAAA-4066C097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1C4B8692-5027-674F-BC39-74D7CE847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497DD1FA-19A5-8549-8D02-385FF4E8E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4BE22CB8-4EFE-2644-8A09-314DE193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4A4ABF05-9262-7740-8DC1-D95F664E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6500"/>
            <a:ext cx="567001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magnitude of a star tells us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far</a:t>
            </a:r>
            <a:r>
              <a:rPr lang="en-US" altLang="en-US" sz="2400" b="1" dirty="0"/>
              <a:t> the star us from 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How </a:t>
            </a:r>
            <a:r>
              <a:rPr lang="en-US" altLang="en-US" sz="2400" b="1" i="1" dirty="0">
                <a:solidFill>
                  <a:srgbClr val="FF0000"/>
                </a:solidFill>
              </a:rPr>
              <a:t>bright</a:t>
            </a:r>
            <a:r>
              <a:rPr lang="en-US" altLang="en-US" sz="2400" b="1" dirty="0">
                <a:solidFill>
                  <a:srgbClr val="FF0000"/>
                </a:solidFill>
              </a:rPr>
              <a:t> the star appears in the sky.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How </a:t>
            </a:r>
            <a:r>
              <a:rPr lang="en-US" altLang="en-US" sz="2400" b="1" i="1" dirty="0"/>
              <a:t>bright</a:t>
            </a:r>
            <a:r>
              <a:rPr lang="en-US" altLang="en-US" sz="2400" b="1" dirty="0"/>
              <a:t> the star is in reality.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large</a:t>
            </a:r>
            <a:r>
              <a:rPr lang="en-US" altLang="en-US" sz="2400" b="1" dirty="0"/>
              <a:t> the star appears in the sky.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large</a:t>
            </a:r>
            <a:r>
              <a:rPr lang="en-US" altLang="en-US" sz="2400" b="1" dirty="0"/>
              <a:t> the star is in reality. </a:t>
            </a:r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A38AC300-1F0C-B94B-AB6A-38BAAFFC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7528" name="Text Box 8">
            <a:extLst>
              <a:ext uri="{FF2B5EF4-FFF2-40B4-BE49-F238E27FC236}">
                <a16:creationId xmlns:a16="http://schemas.microsoft.com/office/drawing/2014/main" id="{86FD1FC6-BE81-E74F-A719-3C7F3694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7529" name="Text Box 9">
            <a:extLst>
              <a:ext uri="{FF2B5EF4-FFF2-40B4-BE49-F238E27FC236}">
                <a16:creationId xmlns:a16="http://schemas.microsoft.com/office/drawing/2014/main" id="{CD0F2E05-8889-C248-8DFB-C8495F55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7530" name="Text Box 10">
            <a:extLst>
              <a:ext uri="{FF2B5EF4-FFF2-40B4-BE49-F238E27FC236}">
                <a16:creationId xmlns:a16="http://schemas.microsoft.com/office/drawing/2014/main" id="{D0C6894B-6A33-594D-A50D-7EE9D7CD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7531" name="Text Box 11">
            <a:extLst>
              <a:ext uri="{FF2B5EF4-FFF2-40B4-BE49-F238E27FC236}">
                <a16:creationId xmlns:a16="http://schemas.microsoft.com/office/drawing/2014/main" id="{38E67E5D-3897-A441-B404-40942D99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7532" name="Text Box 12">
            <a:extLst>
              <a:ext uri="{FF2B5EF4-FFF2-40B4-BE49-F238E27FC236}">
                <a16:creationId xmlns:a16="http://schemas.microsoft.com/office/drawing/2014/main" id="{723A9517-6140-BF49-A7D9-6969CD68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7533" name="Text Box 13">
            <a:extLst>
              <a:ext uri="{FF2B5EF4-FFF2-40B4-BE49-F238E27FC236}">
                <a16:creationId xmlns:a16="http://schemas.microsoft.com/office/drawing/2014/main" id="{CA206FE6-4A6E-714A-8141-F6916B97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7534" name="Text Box 14">
            <a:extLst>
              <a:ext uri="{FF2B5EF4-FFF2-40B4-BE49-F238E27FC236}">
                <a16:creationId xmlns:a16="http://schemas.microsoft.com/office/drawing/2014/main" id="{AE5CAE35-6639-6143-85D5-AB2F9EA3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7535" name="Text Box 15">
            <a:extLst>
              <a:ext uri="{FF2B5EF4-FFF2-40B4-BE49-F238E27FC236}">
                <a16:creationId xmlns:a16="http://schemas.microsoft.com/office/drawing/2014/main" id="{BAC87AB5-698B-9F4F-A206-DA419468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7536" name="Text Box 16">
            <a:extLst>
              <a:ext uri="{FF2B5EF4-FFF2-40B4-BE49-F238E27FC236}">
                <a16:creationId xmlns:a16="http://schemas.microsoft.com/office/drawing/2014/main" id="{EE8753C4-3DCF-C347-8C64-C1B9907D1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7537" name="Text Box 17">
            <a:extLst>
              <a:ext uri="{FF2B5EF4-FFF2-40B4-BE49-F238E27FC236}">
                <a16:creationId xmlns:a16="http://schemas.microsoft.com/office/drawing/2014/main" id="{CC123158-C3D7-6145-B622-FEA63426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7538" name="Text Box 18">
            <a:extLst>
              <a:ext uri="{FF2B5EF4-FFF2-40B4-BE49-F238E27FC236}">
                <a16:creationId xmlns:a16="http://schemas.microsoft.com/office/drawing/2014/main" id="{404E656B-2F0A-784C-A9BD-2D4C7ABF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7539" name="Text Box 19">
            <a:extLst>
              <a:ext uri="{FF2B5EF4-FFF2-40B4-BE49-F238E27FC236}">
                <a16:creationId xmlns:a16="http://schemas.microsoft.com/office/drawing/2014/main" id="{5FE61D48-94D3-D240-9DF9-5FAAC3A3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766EEBFB-B6C3-FA49-A5E1-AF423913F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7541" name="Text Box 21">
            <a:extLst>
              <a:ext uri="{FF2B5EF4-FFF2-40B4-BE49-F238E27FC236}">
                <a16:creationId xmlns:a16="http://schemas.microsoft.com/office/drawing/2014/main" id="{BDDEEE98-F19E-2140-AD20-9A869A7E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7542" name="Text Box 22">
            <a:extLst>
              <a:ext uri="{FF2B5EF4-FFF2-40B4-BE49-F238E27FC236}">
                <a16:creationId xmlns:a16="http://schemas.microsoft.com/office/drawing/2014/main" id="{1A42CD28-AD2D-A846-91D6-45F5A269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7543" name="Text Box 23">
            <a:extLst>
              <a:ext uri="{FF2B5EF4-FFF2-40B4-BE49-F238E27FC236}">
                <a16:creationId xmlns:a16="http://schemas.microsoft.com/office/drawing/2014/main" id="{8B515882-6998-6848-A261-F88DD8872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7544" name="Text Box 24">
            <a:extLst>
              <a:ext uri="{FF2B5EF4-FFF2-40B4-BE49-F238E27FC236}">
                <a16:creationId xmlns:a16="http://schemas.microsoft.com/office/drawing/2014/main" id="{35E81844-A5D2-6C4E-BA24-2F7E17AE6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7545" name="Text Box 25">
            <a:extLst>
              <a:ext uri="{FF2B5EF4-FFF2-40B4-BE49-F238E27FC236}">
                <a16:creationId xmlns:a16="http://schemas.microsoft.com/office/drawing/2014/main" id="{19BA498F-B449-C243-A1E9-479138F0B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id="{5E4ED481-91D8-574B-B6FE-CE166844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7547" name="Text Box 27">
            <a:extLst>
              <a:ext uri="{FF2B5EF4-FFF2-40B4-BE49-F238E27FC236}">
                <a16:creationId xmlns:a16="http://schemas.microsoft.com/office/drawing/2014/main" id="{AC0D02CA-6FD3-2547-87B1-04FD2598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7548" name="Text Box 28">
            <a:extLst>
              <a:ext uri="{FF2B5EF4-FFF2-40B4-BE49-F238E27FC236}">
                <a16:creationId xmlns:a16="http://schemas.microsoft.com/office/drawing/2014/main" id="{A076E715-9671-AA4B-B988-6F6C2032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7549" name="Text Box 29">
            <a:extLst>
              <a:ext uri="{FF2B5EF4-FFF2-40B4-BE49-F238E27FC236}">
                <a16:creationId xmlns:a16="http://schemas.microsoft.com/office/drawing/2014/main" id="{27E15152-5BE3-A74B-8D71-9E6AAE38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7550" name="Text Box 30">
            <a:extLst>
              <a:ext uri="{FF2B5EF4-FFF2-40B4-BE49-F238E27FC236}">
                <a16:creationId xmlns:a16="http://schemas.microsoft.com/office/drawing/2014/main" id="{DA9582D7-1F71-C842-8968-CC148692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7551" name="Text Box 31">
            <a:extLst>
              <a:ext uri="{FF2B5EF4-FFF2-40B4-BE49-F238E27FC236}">
                <a16:creationId xmlns:a16="http://schemas.microsoft.com/office/drawing/2014/main" id="{182AFD0D-E07F-5D47-8CE2-99E3AA1C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7552" name="Text Box 32">
            <a:extLst>
              <a:ext uri="{FF2B5EF4-FFF2-40B4-BE49-F238E27FC236}">
                <a16:creationId xmlns:a16="http://schemas.microsoft.com/office/drawing/2014/main" id="{3EA8C7D2-CF19-DF47-9AD6-1E21C9D1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7553" name="Text Box 33">
            <a:extLst>
              <a:ext uri="{FF2B5EF4-FFF2-40B4-BE49-F238E27FC236}">
                <a16:creationId xmlns:a16="http://schemas.microsoft.com/office/drawing/2014/main" id="{05667E15-398D-CA4F-B628-A9E8A136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7554" name="Text Box 34">
            <a:extLst>
              <a:ext uri="{FF2B5EF4-FFF2-40B4-BE49-F238E27FC236}">
                <a16:creationId xmlns:a16="http://schemas.microsoft.com/office/drawing/2014/main" id="{30269D68-A24E-D449-AF6E-D58C4182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7555" name="Text Box 35">
            <a:extLst>
              <a:ext uri="{FF2B5EF4-FFF2-40B4-BE49-F238E27FC236}">
                <a16:creationId xmlns:a16="http://schemas.microsoft.com/office/drawing/2014/main" id="{EDBAE8B5-C40F-4040-B1C5-1A276A89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  <p:bldP spid="107525" grpId="0" animBg="1"/>
      <p:bldP spid="107526" grpId="0"/>
      <p:bldP spid="107526" grpId="1"/>
      <p:bldP spid="107527" grpId="0" animBg="1"/>
      <p:bldP spid="107528" grpId="0" animBg="1"/>
      <p:bldP spid="107529" grpId="0" animBg="1"/>
      <p:bldP spid="107530" grpId="0" animBg="1"/>
      <p:bldP spid="107531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38" grpId="0" animBg="1"/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  <p:bldP spid="107545" grpId="0" animBg="1"/>
      <p:bldP spid="107546" grpId="0" animBg="1"/>
      <p:bldP spid="107547" grpId="0" animBg="1"/>
      <p:bldP spid="107548" grpId="0" animBg="1"/>
      <p:bldP spid="107549" grpId="0" animBg="1"/>
      <p:bldP spid="107550" grpId="0" animBg="1"/>
      <p:bldP spid="107551" grpId="0" animBg="1"/>
      <p:bldP spid="107552" grpId="0" animBg="1"/>
      <p:bldP spid="107553" grpId="0" animBg="1"/>
      <p:bldP spid="107554" grpId="0" animBg="1"/>
      <p:bldP spid="1075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A911655-A275-0F44-9241-58AE93DEB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088" y="622300"/>
            <a:ext cx="20574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00B0F0"/>
                </a:solidFill>
              </a:rPr>
              <a:t>(Hipparchos</a:t>
            </a:r>
            <a:br>
              <a:rPr lang="en-US" altLang="en-US" sz="2800">
                <a:solidFill>
                  <a:srgbClr val="00B0F0"/>
                </a:solidFill>
              </a:rPr>
            </a:br>
            <a:r>
              <a:rPr lang="en-US" altLang="en-US" sz="2800">
                <a:solidFill>
                  <a:srgbClr val="00B0F0"/>
                </a:solidFill>
              </a:rPr>
              <a:t>~ 170 BC)</a:t>
            </a:r>
            <a:endParaRPr lang="en-US" altLang="en-US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13280704-483E-4D44-98E3-9471B0919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486400"/>
            <a:ext cx="1143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73CBC327-AEAC-0443-92BE-D48CE0F3A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10200"/>
            <a:ext cx="1066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381703A3-E3C6-6043-897F-42AC31D4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06363"/>
            <a:ext cx="8066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Understand brightness of stars: the magnitude scale</a:t>
            </a:r>
            <a:endParaRPr lang="en-US" altLang="en-US" sz="2400">
              <a:solidFill>
                <a:srgbClr val="FFFF00"/>
              </a:solidFill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C1A627D5-8256-7A44-ADD6-C5877945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746125"/>
            <a:ext cx="2963862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3CCCDE93-DBC9-6D45-A814-6D01DD859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16650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first magnitude star: m = 1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D6DFEDF6-0A30-D942-9473-23B041731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5715000"/>
            <a:ext cx="457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C91DDE58-F8F3-8B43-983B-1412E7D37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5715000"/>
            <a:ext cx="303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second magnitude star: m = 2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DFFA28D7-80A5-A047-95BE-31E252C35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191000"/>
            <a:ext cx="2046288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B84BA060-B1BB-9344-B2F9-7E18A790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5029200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third magnitude star: m = 3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606C5A75-DD9E-5446-829B-F1BDBFDC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038600"/>
            <a:ext cx="1527175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4E9C0D17-C622-874E-800F-FB039FE5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0"/>
            <a:ext cx="2820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fifth magnitude star: m = 5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just visible to the naked eye</a:t>
            </a:r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342C4E95-6943-334F-9A7C-5ABD8B33B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3657600"/>
            <a:ext cx="776288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7" name="Picture 15">
            <a:extLst>
              <a:ext uri="{FF2B5EF4-FFF2-40B4-BE49-F238E27FC236}">
                <a16:creationId xmlns:a16="http://schemas.microsoft.com/office/drawing/2014/main" id="{7B295F13-738F-8C4E-90FD-95F944AA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974725"/>
            <a:ext cx="38465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Text Box 16">
            <a:extLst>
              <a:ext uri="{FF2B5EF4-FFF2-40B4-BE49-F238E27FC236}">
                <a16:creationId xmlns:a16="http://schemas.microsoft.com/office/drawing/2014/main" id="{BD5F692B-CA7C-6040-8CDA-9201A763A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8" y="2589213"/>
            <a:ext cx="214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The Andromeda Galaxy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m = 3</a:t>
            </a:r>
            <a:r>
              <a:rPr lang="en-US" altLang="en-US" sz="1600" baseline="40000">
                <a:solidFill>
                  <a:srgbClr val="FF0000"/>
                </a:solidFill>
              </a:rPr>
              <a:t>mg </a:t>
            </a:r>
            <a:r>
              <a:rPr lang="en-US" altLang="en-US" sz="2400"/>
              <a:t> </a:t>
            </a:r>
            <a:r>
              <a:rPr lang="en-US" altLang="en-US" sz="1600">
                <a:solidFill>
                  <a:srgbClr val="FF0000"/>
                </a:solidFill>
              </a:rPr>
              <a:t>in total</a:t>
            </a:r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C59FC909-9AE8-C447-A2F2-9741DBC1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960563"/>
            <a:ext cx="18938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m = 10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 star,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need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amateur telescope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 to see it</a:t>
            </a:r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63ADF7B1-C41A-A94A-988C-E6CC124BA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057400"/>
            <a:ext cx="990600" cy="377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ADFC486D-9C0A-D14A-BD83-78754C906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968625"/>
            <a:ext cx="2125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m = 17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 star,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need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professional telescope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 to see it</a:t>
            </a:r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E0385212-8984-6A4A-94F1-8CC97D013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7488" y="2362200"/>
            <a:ext cx="457200" cy="928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41875F03-1EDD-1742-99C5-B9347D67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52800"/>
            <a:ext cx="2895600" cy="2481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Magnitudes</a:t>
            </a:r>
            <a:r>
              <a:rPr lang="en-US" altLang="en-US" sz="2400">
                <a:solidFill>
                  <a:srgbClr val="66FFFF"/>
                </a:solidFill>
              </a:rPr>
              <a:t> mean </a:t>
            </a:r>
            <a:r>
              <a:rPr lang="en-US" altLang="en-US" sz="2400" b="1">
                <a:solidFill>
                  <a:srgbClr val="66FFFF"/>
                </a:solidFill>
              </a:rPr>
              <a:t>brightness</a:t>
            </a:r>
            <a:r>
              <a:rPr lang="en-US" altLang="en-US" sz="2400">
                <a:solidFill>
                  <a:srgbClr val="66FFFF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• The larger the number,      the fainter the object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• One magnitude difference means a lot dimmer (2.5 times)</a:t>
            </a:r>
            <a:endParaRPr lang="en-US" altLang="en-US" sz="2400"/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5D9BD192-6827-E846-8363-0D497E27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722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m = -2.5 × lg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3815" name="Text Box 24">
            <a:extLst>
              <a:ext uri="{FF2B5EF4-FFF2-40B4-BE49-F238E27FC236}">
                <a16:creationId xmlns:a16="http://schemas.microsoft.com/office/drawing/2014/main" id="{89F4EAD7-A9DD-4740-AF43-1FD0ABFA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6324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33816" name="Text Box 25">
            <a:extLst>
              <a:ext uri="{FF2B5EF4-FFF2-40B4-BE49-F238E27FC236}">
                <a16:creationId xmlns:a16="http://schemas.microsoft.com/office/drawing/2014/main" id="{4AF4920E-E64C-424C-8F2C-90DFAEE8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019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__</a:t>
            </a:r>
          </a:p>
        </p:txBody>
      </p:sp>
      <p:sp>
        <p:nvSpPr>
          <p:cNvPr id="33817" name="Text Box 26">
            <a:extLst>
              <a:ext uri="{FF2B5EF4-FFF2-40B4-BE49-F238E27FC236}">
                <a16:creationId xmlns:a16="http://schemas.microsoft.com/office/drawing/2014/main" id="{6BBA04F1-B209-E74F-B7CE-0A55BF09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507163"/>
            <a:ext cx="506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CC00"/>
                </a:solidFill>
              </a:rPr>
              <a:t>Vega</a:t>
            </a:r>
          </a:p>
        </p:txBody>
      </p:sp>
      <p:sp>
        <p:nvSpPr>
          <p:cNvPr id="33818" name="Text Box 29">
            <a:extLst>
              <a:ext uri="{FF2B5EF4-FFF2-40B4-BE49-F238E27FC236}">
                <a16:creationId xmlns:a16="http://schemas.microsoft.com/office/drawing/2014/main" id="{73AD8080-E871-904D-A40D-67A53B97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6019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33819" name="Oval 30">
            <a:extLst>
              <a:ext uri="{FF2B5EF4-FFF2-40B4-BE49-F238E27FC236}">
                <a16:creationId xmlns:a16="http://schemas.microsoft.com/office/drawing/2014/main" id="{0E612148-DDFC-4741-8F2A-87FA6682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2590800" cy="8382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8392250-38FA-4646-B551-DEFA4176B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Example: stars in the Big Dipper</a:t>
            </a:r>
            <a:endParaRPr lang="en-US" altLang="en-US" sz="4000"/>
          </a:p>
        </p:txBody>
      </p:sp>
      <p:pic>
        <p:nvPicPr>
          <p:cNvPr id="35843" name="Picture 3" descr="BigDipperSmall_275x198">
            <a:extLst>
              <a:ext uri="{FF2B5EF4-FFF2-40B4-BE49-F238E27FC236}">
                <a16:creationId xmlns:a16="http://schemas.microsoft.com/office/drawing/2014/main" id="{646213F7-6860-B043-9E29-DE3951E3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8400"/>
            <a:ext cx="71628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80E50086-0771-434E-AEF0-BE706E2D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1.9 mg</a:t>
            </a:r>
            <a:endParaRPr lang="en-US" altLang="en-US" sz="2400"/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1ABF2E55-708D-794C-8277-E1E949BFE9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2362200"/>
            <a:ext cx="129540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A5717F15-D55E-E240-B516-D36EED4F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2.2 mg</a:t>
            </a:r>
            <a:endParaRPr lang="en-US" altLang="en-US" sz="2400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83205895-C70E-7940-83AE-D7DE05E0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096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4.0 mg</a:t>
            </a:r>
            <a:endParaRPr lang="en-US" altLang="en-US" sz="2400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EDA54658-687D-9647-A0C4-CBD03BBE3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914400"/>
            <a:ext cx="4114800" cy="1676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9C79E28A-2803-324F-82DE-1E36A09AA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2743200"/>
            <a:ext cx="2438400" cy="1219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BCB5D662-0513-F749-AE6D-BEF167AE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3.3 mg</a:t>
            </a:r>
            <a:endParaRPr lang="en-US" altLang="en-US" sz="2400"/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8A94D26D-2F1F-5641-A227-6B74E61AF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191000"/>
            <a:ext cx="350520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387B7A1C-4FEA-7547-8A02-BBE9E0F8E4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562600"/>
            <a:ext cx="3810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87EB2C1C-5E29-F540-96B9-7CD917BD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5.6 mg</a:t>
            </a:r>
            <a:endParaRPr lang="en-US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CFF8D06-49F5-AE49-8077-24B7A8BD7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5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215C889E-9F2E-6544-A371-5680C2F0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59146C99-AB1D-8848-80B5-538E68E7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CF7E4F7B-E1F6-C949-BDA3-B7E8370C5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A4254C5B-D6DF-6646-BE5F-CF5A5B86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D227181D-DD34-3643-AF57-EA5D9713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625748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brighter, a 2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 or a 5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The 2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</a:t>
            </a:r>
            <a:r>
              <a:rPr lang="en-US" altLang="en-US" sz="2400" b="1" dirty="0">
                <a:solidFill>
                  <a:srgbClr val="FF0000"/>
                </a:solidFill>
              </a:rPr>
              <a:t> star is brighter.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5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star is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They are equally bright.</a:t>
            </a:r>
            <a:endParaRPr lang="en-US" altLang="en-US" sz="2400" b="1" baseline="40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Cannot tell from these numbers.</a:t>
            </a:r>
            <a:endParaRPr lang="en-US" altLang="en-US" sz="2400" b="1" baseline="40000" dirty="0"/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53AAAB15-2203-4D45-8AA6-0519A522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7F8AA051-84D3-0649-BD50-756934B1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979CC2E8-AE28-A743-AFC7-F5FE5B2B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91A738F6-1001-1146-93DF-1F5337C0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86E7C25B-BED7-8249-8A52-6DE27AB6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6E4266E0-7BFC-9A42-BA4D-C950ECC9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1AFB9CF1-186C-614A-A649-D97AF959C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6FD1056E-DF66-C448-8592-5B105E25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E7B41B14-0B22-AA46-8D7A-E76EFD35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9584" name="Text Box 16">
            <a:extLst>
              <a:ext uri="{FF2B5EF4-FFF2-40B4-BE49-F238E27FC236}">
                <a16:creationId xmlns:a16="http://schemas.microsoft.com/office/drawing/2014/main" id="{1E60DCB3-E2DD-2246-BC25-BAFE3B46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9585" name="Text Box 17">
            <a:extLst>
              <a:ext uri="{FF2B5EF4-FFF2-40B4-BE49-F238E27FC236}">
                <a16:creationId xmlns:a16="http://schemas.microsoft.com/office/drawing/2014/main" id="{454BF1CF-5C26-D74C-8389-FAFB63D6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21DE57D3-3961-E140-9D99-1E64FA99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04A75598-CC53-CF42-9B0E-D2ED7DB5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22863ADA-F591-DD48-803A-5C8B5C49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52ADD158-13DB-D142-A1DB-91B706B7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9590" name="Text Box 22">
            <a:extLst>
              <a:ext uri="{FF2B5EF4-FFF2-40B4-BE49-F238E27FC236}">
                <a16:creationId xmlns:a16="http://schemas.microsoft.com/office/drawing/2014/main" id="{38CCD0B9-1DF3-B146-8901-FC094651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57102E9A-6E1C-594A-A6C7-B2533423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9592" name="Text Box 24">
            <a:extLst>
              <a:ext uri="{FF2B5EF4-FFF2-40B4-BE49-F238E27FC236}">
                <a16:creationId xmlns:a16="http://schemas.microsoft.com/office/drawing/2014/main" id="{FB48776D-D11F-6E47-829A-EA50D6C0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9593" name="Text Box 25">
            <a:extLst>
              <a:ext uri="{FF2B5EF4-FFF2-40B4-BE49-F238E27FC236}">
                <a16:creationId xmlns:a16="http://schemas.microsoft.com/office/drawing/2014/main" id="{9E0DC5C0-6F63-F040-91D9-44252B99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9594" name="Text Box 26">
            <a:extLst>
              <a:ext uri="{FF2B5EF4-FFF2-40B4-BE49-F238E27FC236}">
                <a16:creationId xmlns:a16="http://schemas.microsoft.com/office/drawing/2014/main" id="{A43DDC6A-3720-744E-B1A0-0875ECA1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9595" name="Text Box 27">
            <a:extLst>
              <a:ext uri="{FF2B5EF4-FFF2-40B4-BE49-F238E27FC236}">
                <a16:creationId xmlns:a16="http://schemas.microsoft.com/office/drawing/2014/main" id="{8E141266-9BD9-634F-AB02-503E9BC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9596" name="Text Box 28">
            <a:extLst>
              <a:ext uri="{FF2B5EF4-FFF2-40B4-BE49-F238E27FC236}">
                <a16:creationId xmlns:a16="http://schemas.microsoft.com/office/drawing/2014/main" id="{3DED0C02-7638-DA45-A681-0F042888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9597" name="Text Box 29">
            <a:extLst>
              <a:ext uri="{FF2B5EF4-FFF2-40B4-BE49-F238E27FC236}">
                <a16:creationId xmlns:a16="http://schemas.microsoft.com/office/drawing/2014/main" id="{CE67910C-934A-F649-B5D8-3F50734C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9598" name="Text Box 30">
            <a:extLst>
              <a:ext uri="{FF2B5EF4-FFF2-40B4-BE49-F238E27FC236}">
                <a16:creationId xmlns:a16="http://schemas.microsoft.com/office/drawing/2014/main" id="{C209E6F4-1D30-0D4A-AA29-BDEDFDE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9599" name="Text Box 31">
            <a:extLst>
              <a:ext uri="{FF2B5EF4-FFF2-40B4-BE49-F238E27FC236}">
                <a16:creationId xmlns:a16="http://schemas.microsoft.com/office/drawing/2014/main" id="{00FFC909-9317-634F-A595-ED0EA84C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9600" name="Text Box 32">
            <a:extLst>
              <a:ext uri="{FF2B5EF4-FFF2-40B4-BE49-F238E27FC236}">
                <a16:creationId xmlns:a16="http://schemas.microsoft.com/office/drawing/2014/main" id="{04EBD0BF-3AF8-8B45-B8C2-B0915412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9B09E5EF-9D76-3D49-865E-6523AD18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9602" name="Text Box 34">
            <a:extLst>
              <a:ext uri="{FF2B5EF4-FFF2-40B4-BE49-F238E27FC236}">
                <a16:creationId xmlns:a16="http://schemas.microsoft.com/office/drawing/2014/main" id="{C646763A-765B-4142-B336-05165400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9603" name="Text Box 35">
            <a:extLst>
              <a:ext uri="{FF2B5EF4-FFF2-40B4-BE49-F238E27FC236}">
                <a16:creationId xmlns:a16="http://schemas.microsoft.com/office/drawing/2014/main" id="{E6A7B3A0-6E22-2545-AB17-C1315A1B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9604" name="Text Box 36">
            <a:extLst>
              <a:ext uri="{FF2B5EF4-FFF2-40B4-BE49-F238E27FC236}">
                <a16:creationId xmlns:a16="http://schemas.microsoft.com/office/drawing/2014/main" id="{F9C5337B-485F-E74A-9DD1-9CDF86E0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39091285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3" grpId="0" animBg="1"/>
      <p:bldP spid="109574" grpId="0"/>
      <p:bldP spid="109574" grpId="1"/>
      <p:bldP spid="109575" grpId="0" animBg="1"/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3" grpId="0" animBg="1"/>
      <p:bldP spid="1096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4E3C9A04-F5B8-F448-AB86-75434C1E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722B36A-F8B2-074F-A6A5-2F1F8517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659257E-05FB-654A-96B1-2AEF159E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CCC9C35E-74F5-DD40-868E-AF5971D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756465BC-E539-A24E-98E3-21C08EF6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8077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much brighter is a 1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 than a 6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Only a little (by 5%).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Twice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Five times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A hundred times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billion times as bright.</a:t>
            </a: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E00974B5-B782-E84F-9544-C7B2ACE6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70CCBC00-E632-F04B-B0F2-52414D5C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C42479DA-2DB4-5B49-AFE0-8D022D26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628FE34D-43EE-D44A-8CAE-11928100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500DFCAB-2EB5-1341-8830-63099B93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81B0EE0C-5B69-824F-8FC5-103A0CE4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452A5EF8-1CC3-AF46-9E46-106A0167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E6D097B3-C482-D347-8A86-AD94601F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C49FBA8C-FAEB-004C-A526-C7CD5135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1632" name="Text Box 16">
            <a:extLst>
              <a:ext uri="{FF2B5EF4-FFF2-40B4-BE49-F238E27FC236}">
                <a16:creationId xmlns:a16="http://schemas.microsoft.com/office/drawing/2014/main" id="{B68126C6-8880-134E-A1EC-9FE7BFCF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073D5141-8DBF-E24E-BB9E-7E905B70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D83C4317-F6B5-8F47-8D5D-A69D9D0C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1635" name="Text Box 19">
            <a:extLst>
              <a:ext uri="{FF2B5EF4-FFF2-40B4-BE49-F238E27FC236}">
                <a16:creationId xmlns:a16="http://schemas.microsoft.com/office/drawing/2014/main" id="{0C11326C-8175-A747-A08E-24FB332D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1636" name="Text Box 20">
            <a:extLst>
              <a:ext uri="{FF2B5EF4-FFF2-40B4-BE49-F238E27FC236}">
                <a16:creationId xmlns:a16="http://schemas.microsoft.com/office/drawing/2014/main" id="{91CA7E81-4134-6043-ABA9-37BAFD07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1637" name="Text Box 21">
            <a:extLst>
              <a:ext uri="{FF2B5EF4-FFF2-40B4-BE49-F238E27FC236}">
                <a16:creationId xmlns:a16="http://schemas.microsoft.com/office/drawing/2014/main" id="{B6B5AE62-191A-414A-97D4-812828A7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1638" name="Text Box 22">
            <a:extLst>
              <a:ext uri="{FF2B5EF4-FFF2-40B4-BE49-F238E27FC236}">
                <a16:creationId xmlns:a16="http://schemas.microsoft.com/office/drawing/2014/main" id="{60ADF8A3-03E9-A749-B044-C8E95775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1639" name="Text Box 23">
            <a:extLst>
              <a:ext uri="{FF2B5EF4-FFF2-40B4-BE49-F238E27FC236}">
                <a16:creationId xmlns:a16="http://schemas.microsoft.com/office/drawing/2014/main" id="{BA5D05DC-09B5-E54D-A8FE-FE52CD797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1640" name="Text Box 24">
            <a:extLst>
              <a:ext uri="{FF2B5EF4-FFF2-40B4-BE49-F238E27FC236}">
                <a16:creationId xmlns:a16="http://schemas.microsoft.com/office/drawing/2014/main" id="{E9C141E4-0E07-D348-A453-D44A4BB0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1F526A16-52B0-A24D-B8EC-5A4F9516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2128564F-4476-1049-A792-536B5142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1643" name="Text Box 27">
            <a:extLst>
              <a:ext uri="{FF2B5EF4-FFF2-40B4-BE49-F238E27FC236}">
                <a16:creationId xmlns:a16="http://schemas.microsoft.com/office/drawing/2014/main" id="{270EE3AB-2D7A-DD47-98D0-F78064C8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2109C2D6-4C3D-A042-81FC-650A430F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22AE0497-21E5-D04D-BBA5-0E5E6521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9A352B66-096A-C643-B7C1-073E1FAE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1647" name="Text Box 31">
            <a:extLst>
              <a:ext uri="{FF2B5EF4-FFF2-40B4-BE49-F238E27FC236}">
                <a16:creationId xmlns:a16="http://schemas.microsoft.com/office/drawing/2014/main" id="{6011410A-EDF9-214F-B33A-92FA7C45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1648" name="Text Box 32">
            <a:extLst>
              <a:ext uri="{FF2B5EF4-FFF2-40B4-BE49-F238E27FC236}">
                <a16:creationId xmlns:a16="http://schemas.microsoft.com/office/drawing/2014/main" id="{DEB67BD6-9A89-6E48-9A07-8156027B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1649" name="Text Box 33">
            <a:extLst>
              <a:ext uri="{FF2B5EF4-FFF2-40B4-BE49-F238E27FC236}">
                <a16:creationId xmlns:a16="http://schemas.microsoft.com/office/drawing/2014/main" id="{70472121-EE86-B54F-883B-54429AEE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1650" name="Text Box 34">
            <a:extLst>
              <a:ext uri="{FF2B5EF4-FFF2-40B4-BE49-F238E27FC236}">
                <a16:creationId xmlns:a16="http://schemas.microsoft.com/office/drawing/2014/main" id="{CD1497D7-1463-B543-8A41-BB4BC4DA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1651" name="Text Box 35">
            <a:extLst>
              <a:ext uri="{FF2B5EF4-FFF2-40B4-BE49-F238E27FC236}">
                <a16:creationId xmlns:a16="http://schemas.microsoft.com/office/drawing/2014/main" id="{AAC294CE-07EB-0A4E-B528-89BB0446B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77533443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1" grpId="0" animBg="1"/>
      <p:bldP spid="111622" grpId="0"/>
      <p:bldP spid="111622" grpId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F637CBF-493F-AB41-B7E6-A13B08987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9417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>
            <a:extLst>
              <a:ext uri="{FF2B5EF4-FFF2-40B4-BE49-F238E27FC236}">
                <a16:creationId xmlns:a16="http://schemas.microsoft.com/office/drawing/2014/main" id="{9CA84392-4D9A-C947-909D-077CA5D49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>
            <a:extLst>
              <a:ext uri="{FF2B5EF4-FFF2-40B4-BE49-F238E27FC236}">
                <a16:creationId xmlns:a16="http://schemas.microsoft.com/office/drawing/2014/main" id="{815D63A2-81CA-9D4F-9451-DA3F5033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7239000" cy="8382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The Milky Way in Sagittarius</a:t>
            </a:r>
            <a:br>
              <a:rPr lang="en-US" altLang="en-US" sz="4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(long exposure)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30DC3286-6677-E549-A884-48DCD662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91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9.8 mg</a:t>
            </a:r>
            <a:endParaRPr lang="en-US" altLang="en-US" sz="24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C8C9D3DE-A92A-614C-AA2D-996794612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808038"/>
            <a:ext cx="11113" cy="8683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6">
            <a:extLst>
              <a:ext uri="{FF2B5EF4-FFF2-40B4-BE49-F238E27FC236}">
                <a16:creationId xmlns:a16="http://schemas.microsoft.com/office/drawing/2014/main" id="{13C708DD-5590-1843-AC29-7BEC2CF5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339975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12.2 mg</a:t>
            </a:r>
            <a:endParaRPr lang="en-US" altLang="en-US" sz="2400"/>
          </a:p>
        </p:txBody>
      </p:sp>
      <p:sp>
        <p:nvSpPr>
          <p:cNvPr id="37896" name="Line 9">
            <a:extLst>
              <a:ext uri="{FF2B5EF4-FFF2-40B4-BE49-F238E27FC236}">
                <a16:creationId xmlns:a16="http://schemas.microsoft.com/office/drawing/2014/main" id="{0F79B669-7199-7943-8AD6-76729A98BD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9113"/>
            <a:ext cx="2343150" cy="660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2">
            <a:extLst>
              <a:ext uri="{FF2B5EF4-FFF2-40B4-BE49-F238E27FC236}">
                <a16:creationId xmlns:a16="http://schemas.microsoft.com/office/drawing/2014/main" id="{B54CF5FD-FBF0-0049-9768-2449F5D27A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562600"/>
            <a:ext cx="3810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3">
            <a:extLst>
              <a:ext uri="{FF2B5EF4-FFF2-40B4-BE49-F238E27FC236}">
                <a16:creationId xmlns:a16="http://schemas.microsoft.com/office/drawing/2014/main" id="{DEC6B50A-1F98-134B-A73B-C9BE2135F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5.6 mg</a:t>
            </a:r>
            <a:endParaRPr lang="en-US" altLang="en-US" sz="2400"/>
          </a:p>
        </p:txBody>
      </p:sp>
      <p:pic>
        <p:nvPicPr>
          <p:cNvPr id="37899" name="Picture 1">
            <a:extLst>
              <a:ext uri="{FF2B5EF4-FFF2-40B4-BE49-F238E27FC236}">
                <a16:creationId xmlns:a16="http://schemas.microsoft.com/office/drawing/2014/main" id="{FD686042-7DF4-2940-8D82-D76FAA110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73525"/>
            <a:ext cx="36449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Line 8">
            <a:extLst>
              <a:ext uri="{FF2B5EF4-FFF2-40B4-BE49-F238E27FC236}">
                <a16:creationId xmlns:a16="http://schemas.microsoft.com/office/drawing/2014/main" id="{AA211CF7-9030-D049-A208-F8E79D82C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5740400"/>
            <a:ext cx="1333500" cy="8699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Text Box 6">
            <a:extLst>
              <a:ext uri="{FF2B5EF4-FFF2-40B4-BE49-F238E27FC236}">
                <a16:creationId xmlns:a16="http://schemas.microsoft.com/office/drawing/2014/main" id="{6F0704E6-CD2D-C04D-9CD8-E1B6C5FF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4148138"/>
            <a:ext cx="3551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An open cluster in Perseus</a:t>
            </a:r>
          </a:p>
        </p:txBody>
      </p:sp>
      <p:sp>
        <p:nvSpPr>
          <p:cNvPr id="37902" name="Line 11">
            <a:extLst>
              <a:ext uri="{FF2B5EF4-FFF2-40B4-BE49-F238E27FC236}">
                <a16:creationId xmlns:a16="http://schemas.microsoft.com/office/drawing/2014/main" id="{5AE4BA0E-B88D-C843-86B9-C64BB919E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907088"/>
            <a:ext cx="76200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7">
            <a:extLst>
              <a:ext uri="{FF2B5EF4-FFF2-40B4-BE49-F238E27FC236}">
                <a16:creationId xmlns:a16="http://schemas.microsoft.com/office/drawing/2014/main" id="{0064AA73-AAA2-0149-8302-B31C6AE73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638175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9.0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4" name="Line 11">
            <a:extLst>
              <a:ext uri="{FF2B5EF4-FFF2-40B4-BE49-F238E27FC236}">
                <a16:creationId xmlns:a16="http://schemas.microsoft.com/office/drawing/2014/main" id="{700DCB6B-0A8F-B048-9369-DE4F80420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029200"/>
            <a:ext cx="601663" cy="2698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Text Box 7">
            <a:extLst>
              <a:ext uri="{FF2B5EF4-FFF2-40B4-BE49-F238E27FC236}">
                <a16:creationId xmlns:a16="http://schemas.microsoft.com/office/drawing/2014/main" id="{DF6AFFB7-1AEE-CE4F-99AE-01B4D9C2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4765675"/>
            <a:ext cx="80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13.2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6" name="Text Box 6">
            <a:extLst>
              <a:ext uri="{FF2B5EF4-FFF2-40B4-BE49-F238E27FC236}">
                <a16:creationId xmlns:a16="http://schemas.microsoft.com/office/drawing/2014/main" id="{76274EBE-EF70-B94B-9413-14982D49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485900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16.2 mg</a:t>
            </a:r>
            <a:endParaRPr lang="en-US" altLang="en-US" sz="2400"/>
          </a:p>
        </p:txBody>
      </p:sp>
      <p:sp>
        <p:nvSpPr>
          <p:cNvPr id="37907" name="Line 9">
            <a:extLst>
              <a:ext uri="{FF2B5EF4-FFF2-40B4-BE49-F238E27FC236}">
                <a16:creationId xmlns:a16="http://schemas.microsoft.com/office/drawing/2014/main" id="{529101A7-A16D-BE47-86B1-64B85DD5D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39913"/>
            <a:ext cx="647700" cy="4460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7">
            <a:extLst>
              <a:ext uri="{FF2B5EF4-FFF2-40B4-BE49-F238E27FC236}">
                <a16:creationId xmlns:a16="http://schemas.microsoft.com/office/drawing/2014/main" id="{97090F28-7E0D-C443-AB44-16ACD5DB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645795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7.1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9" name="Text Box 6">
            <a:extLst>
              <a:ext uri="{FF2B5EF4-FFF2-40B4-BE49-F238E27FC236}">
                <a16:creationId xmlns:a16="http://schemas.microsoft.com/office/drawing/2014/main" id="{19313161-F718-EE44-BE76-5E510D8E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465888"/>
            <a:ext cx="285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Saturn and its moons</a:t>
            </a:r>
          </a:p>
        </p:txBody>
      </p:sp>
      <p:sp>
        <p:nvSpPr>
          <p:cNvPr id="37910" name="Line 11">
            <a:extLst>
              <a:ext uri="{FF2B5EF4-FFF2-40B4-BE49-F238E27FC236}">
                <a16:creationId xmlns:a16="http://schemas.microsoft.com/office/drawing/2014/main" id="{C447CE4D-316D-E14A-A502-4C5CA6393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" y="5029200"/>
            <a:ext cx="536575" cy="2063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Text Box 7">
            <a:extLst>
              <a:ext uri="{FF2B5EF4-FFF2-40B4-BE49-F238E27FC236}">
                <a16:creationId xmlns:a16="http://schemas.microsoft.com/office/drawing/2014/main" id="{404A2513-DD58-1543-8DA1-BA27E5F1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9738"/>
            <a:ext cx="715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Titan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8.4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2" name="Line 11">
            <a:extLst>
              <a:ext uri="{FF2B5EF4-FFF2-40B4-BE49-F238E27FC236}">
                <a16:creationId xmlns:a16="http://schemas.microsoft.com/office/drawing/2014/main" id="{821BD90C-7193-4244-B1B7-336355109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6096000"/>
            <a:ext cx="217487" cy="3619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Text Box 7">
            <a:extLst>
              <a:ext uri="{FF2B5EF4-FFF2-40B4-BE49-F238E27FC236}">
                <a16:creationId xmlns:a16="http://schemas.microsoft.com/office/drawing/2014/main" id="{1D19E4A7-B0D3-5D4E-952A-200391E8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4779963"/>
            <a:ext cx="92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Iapetus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11.2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4" name="Line 11">
            <a:extLst>
              <a:ext uri="{FF2B5EF4-FFF2-40B4-BE49-F238E27FC236}">
                <a16:creationId xmlns:a16="http://schemas.microsoft.com/office/drawing/2014/main" id="{0C737F9A-C96D-0B4C-B62C-9073E797C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1288" y="5351463"/>
            <a:ext cx="323850" cy="322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Text Box 7">
            <a:extLst>
              <a:ext uri="{FF2B5EF4-FFF2-40B4-BE49-F238E27FC236}">
                <a16:creationId xmlns:a16="http://schemas.microsoft.com/office/drawing/2014/main" id="{BFDFD638-7D82-1141-9B25-BF89E247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81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10.5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6" name="TextBox 4">
            <a:extLst>
              <a:ext uri="{FF2B5EF4-FFF2-40B4-BE49-F238E27FC236}">
                <a16:creationId xmlns:a16="http://schemas.microsoft.com/office/drawing/2014/main" id="{AB1DBFFB-CEB3-9644-9FFF-D2FFB97C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4800600"/>
            <a:ext cx="16875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Magnitude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limit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professional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astronomy: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22</a:t>
            </a:r>
            <a:r>
              <a:rPr lang="en-US" altLang="en-US" sz="1600" baseline="30000">
                <a:solidFill>
                  <a:srgbClr val="0070C0"/>
                </a:solidFill>
              </a:rPr>
              <a:t>mg</a:t>
            </a:r>
            <a:r>
              <a:rPr lang="en-US" altLang="en-US" sz="2400">
                <a:solidFill>
                  <a:srgbClr val="0070C0"/>
                </a:solidFill>
              </a:rPr>
              <a:t>-24</a:t>
            </a:r>
            <a:r>
              <a:rPr lang="en-US" altLang="en-US" sz="1600" baseline="30000">
                <a:solidFill>
                  <a:srgbClr val="0070C0"/>
                </a:solidFill>
              </a:rPr>
              <a:t>mg</a:t>
            </a:r>
            <a:endParaRPr lang="en-US" alt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CFF8D06-49F5-AE49-8077-24B7A8BD7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215C889E-9F2E-6544-A371-5680C2F0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59146C99-AB1D-8848-80B5-538E68E7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CF7E4F7B-E1F6-C949-BDA3-B7E8370C5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A4254C5B-D6DF-6646-BE5F-CF5A5B86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D227181D-DD34-3643-AF57-EA5D9713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1143000"/>
            <a:ext cx="5753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the brightness of the dimmest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that is barely showing up in long exposure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professional images?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7.0</a:t>
            </a:r>
            <a:r>
              <a:rPr lang="en-US" altLang="en-US" sz="2400" b="1" baseline="40000" dirty="0"/>
              <a:t>mg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17.0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23.0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43</a:t>
            </a:r>
            <a:r>
              <a:rPr lang="en-US" altLang="en-US" sz="2400" b="1" baseline="40000" dirty="0"/>
              <a:t>mg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150</a:t>
            </a:r>
            <a:r>
              <a:rPr lang="en-US" altLang="en-US" sz="2400" b="1" baseline="40000" dirty="0"/>
              <a:t>mg</a:t>
            </a:r>
            <a:endParaRPr lang="en-US" altLang="en-US" sz="2400" b="1" dirty="0"/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53AAAB15-2203-4D45-8AA6-0519A522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7F8AA051-84D3-0649-BD50-756934B1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979CC2E8-AE28-A743-AFC7-F5FE5B2B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91A738F6-1001-1146-93DF-1F5337C0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86E7C25B-BED7-8249-8A52-6DE27AB6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6E4266E0-7BFC-9A42-BA4D-C950ECC9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1AFB9CF1-186C-614A-A649-D97AF959C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6FD1056E-DF66-C448-8592-5B105E25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E7B41B14-0B22-AA46-8D7A-E76EFD35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9584" name="Text Box 16">
            <a:extLst>
              <a:ext uri="{FF2B5EF4-FFF2-40B4-BE49-F238E27FC236}">
                <a16:creationId xmlns:a16="http://schemas.microsoft.com/office/drawing/2014/main" id="{1E60DCB3-E2DD-2246-BC25-BAFE3B46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9585" name="Text Box 17">
            <a:extLst>
              <a:ext uri="{FF2B5EF4-FFF2-40B4-BE49-F238E27FC236}">
                <a16:creationId xmlns:a16="http://schemas.microsoft.com/office/drawing/2014/main" id="{454BF1CF-5C26-D74C-8389-FAFB63D6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21DE57D3-3961-E140-9D99-1E64FA99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04A75598-CC53-CF42-9B0E-D2ED7DB5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22863ADA-F591-DD48-803A-5C8B5C49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52ADD158-13DB-D142-A1DB-91B706B7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9590" name="Text Box 22">
            <a:extLst>
              <a:ext uri="{FF2B5EF4-FFF2-40B4-BE49-F238E27FC236}">
                <a16:creationId xmlns:a16="http://schemas.microsoft.com/office/drawing/2014/main" id="{38CCD0B9-1DF3-B146-8901-FC094651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57102E9A-6E1C-594A-A6C7-B2533423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9592" name="Text Box 24">
            <a:extLst>
              <a:ext uri="{FF2B5EF4-FFF2-40B4-BE49-F238E27FC236}">
                <a16:creationId xmlns:a16="http://schemas.microsoft.com/office/drawing/2014/main" id="{FB48776D-D11F-6E47-829A-EA50D6C0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9593" name="Text Box 25">
            <a:extLst>
              <a:ext uri="{FF2B5EF4-FFF2-40B4-BE49-F238E27FC236}">
                <a16:creationId xmlns:a16="http://schemas.microsoft.com/office/drawing/2014/main" id="{9E0DC5C0-6F63-F040-91D9-44252B99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9594" name="Text Box 26">
            <a:extLst>
              <a:ext uri="{FF2B5EF4-FFF2-40B4-BE49-F238E27FC236}">
                <a16:creationId xmlns:a16="http://schemas.microsoft.com/office/drawing/2014/main" id="{A43DDC6A-3720-744E-B1A0-0875ECA1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9595" name="Text Box 27">
            <a:extLst>
              <a:ext uri="{FF2B5EF4-FFF2-40B4-BE49-F238E27FC236}">
                <a16:creationId xmlns:a16="http://schemas.microsoft.com/office/drawing/2014/main" id="{8E141266-9BD9-634F-AB02-503E9BC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9596" name="Text Box 28">
            <a:extLst>
              <a:ext uri="{FF2B5EF4-FFF2-40B4-BE49-F238E27FC236}">
                <a16:creationId xmlns:a16="http://schemas.microsoft.com/office/drawing/2014/main" id="{3DED0C02-7638-DA45-A681-0F042888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9597" name="Text Box 29">
            <a:extLst>
              <a:ext uri="{FF2B5EF4-FFF2-40B4-BE49-F238E27FC236}">
                <a16:creationId xmlns:a16="http://schemas.microsoft.com/office/drawing/2014/main" id="{CE67910C-934A-F649-B5D8-3F50734C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9598" name="Text Box 30">
            <a:extLst>
              <a:ext uri="{FF2B5EF4-FFF2-40B4-BE49-F238E27FC236}">
                <a16:creationId xmlns:a16="http://schemas.microsoft.com/office/drawing/2014/main" id="{C209E6F4-1D30-0D4A-AA29-BDEDFDE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9599" name="Text Box 31">
            <a:extLst>
              <a:ext uri="{FF2B5EF4-FFF2-40B4-BE49-F238E27FC236}">
                <a16:creationId xmlns:a16="http://schemas.microsoft.com/office/drawing/2014/main" id="{00FFC909-9317-634F-A595-ED0EA84C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9600" name="Text Box 32">
            <a:extLst>
              <a:ext uri="{FF2B5EF4-FFF2-40B4-BE49-F238E27FC236}">
                <a16:creationId xmlns:a16="http://schemas.microsoft.com/office/drawing/2014/main" id="{04EBD0BF-3AF8-8B45-B8C2-B0915412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9B09E5EF-9D76-3D49-865E-6523AD18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9602" name="Text Box 34">
            <a:extLst>
              <a:ext uri="{FF2B5EF4-FFF2-40B4-BE49-F238E27FC236}">
                <a16:creationId xmlns:a16="http://schemas.microsoft.com/office/drawing/2014/main" id="{C646763A-765B-4142-B336-05165400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9603" name="Text Box 35">
            <a:extLst>
              <a:ext uri="{FF2B5EF4-FFF2-40B4-BE49-F238E27FC236}">
                <a16:creationId xmlns:a16="http://schemas.microsoft.com/office/drawing/2014/main" id="{E6A7B3A0-6E22-2545-AB17-C1315A1B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9604" name="Text Box 36">
            <a:extLst>
              <a:ext uri="{FF2B5EF4-FFF2-40B4-BE49-F238E27FC236}">
                <a16:creationId xmlns:a16="http://schemas.microsoft.com/office/drawing/2014/main" id="{F9C5337B-485F-E74A-9DD1-9CDF86E0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3" grpId="0" animBg="1"/>
      <p:bldP spid="109574" grpId="0"/>
      <p:bldP spid="109574" grpId="1"/>
      <p:bldP spid="109575" grpId="0" animBg="1"/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3" grpId="0" animBg="1"/>
      <p:bldP spid="10960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919</Words>
  <Application>Microsoft Macintosh PowerPoint</Application>
  <PresentationFormat>On-screen Show (4:3)</PresentationFormat>
  <Paragraphs>326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</vt:lpstr>
      <vt:lpstr>Blank Presentation</vt:lpstr>
      <vt:lpstr>Setup:</vt:lpstr>
      <vt:lpstr>(Hipparchos ~ 170 BC)</vt:lpstr>
      <vt:lpstr>Example: stars in the Big Dipper</vt:lpstr>
      <vt:lpstr>Questions coming …</vt:lpstr>
      <vt:lpstr>Question 4</vt:lpstr>
      <vt:lpstr>Question 5</vt:lpstr>
      <vt:lpstr>The Milky Way in Sagittarius (long exposure)</vt:lpstr>
      <vt:lpstr>Questions coming …</vt:lpstr>
      <vt:lpstr>Question 6</vt:lpstr>
      <vt:lpstr>Question 7</vt:lpstr>
      <vt:lpstr>Exercises on magnitudes 1</vt:lpstr>
      <vt:lpstr>Exercises on magnitudes 2</vt:lpstr>
      <vt:lpstr>Questions coming …</vt:lpstr>
      <vt:lpstr>Question 8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Constellations and designations of stars</dc:title>
  <cp:lastModifiedBy>Tibor Torma</cp:lastModifiedBy>
  <cp:revision>84</cp:revision>
  <dcterms:modified xsi:type="dcterms:W3CDTF">2025-09-11T03:21:42Z</dcterms:modified>
</cp:coreProperties>
</file>