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9" r:id="rId2"/>
    <p:sldId id="300" r:id="rId3"/>
    <p:sldId id="316" r:id="rId4"/>
    <p:sldId id="313" r:id="rId5"/>
    <p:sldId id="31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00"/>
    <p:restoredTop sz="97830"/>
  </p:normalViewPr>
  <p:slideViewPr>
    <p:cSldViewPr>
      <p:cViewPr varScale="1">
        <p:scale>
          <a:sx n="128" d="100"/>
          <a:sy n="128" d="100"/>
        </p:scale>
        <p:origin x="21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856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AB9525-1546-6B4B-98CE-DF6D5A5EA5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E6E651-0801-6341-9446-4B3AF631C0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57B0DBC-C317-114A-A340-5FF83857EC48}" type="datetimeFigureOut">
              <a:rPr lang="en-US"/>
              <a:pPr>
                <a:defRPr/>
              </a:pPr>
              <a:t>9/8/25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A8558-0841-2547-B31D-7C43505ACC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F87D6-40F0-FA47-BE9A-503DE52AAA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1644E7-2956-1E4A-8A04-622635B31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55DF248-FD15-394D-A2E9-D33989768A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2A4D83D-0DFC-F042-810D-5A48AF6A80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8731A3A-E236-3246-B545-90C890B7CD3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9A7B249-03E7-CF40-8CBB-99034B619E3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4A760759-D041-F04F-954F-F7353DFE12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458032D8-854D-3E4E-87C2-7ECCA4E90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9FC485-37DD-2D4E-B801-763F8444A6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FD339F1C-C7CB-9343-BF7B-E6A58E58E3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A5F8C668-EF93-9D4C-9A81-BDF55D998B0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B43EF29-3723-3E41-9A59-B6F3893738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68DE75A-2C4D-5E42-9CE5-9ED696268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DAFCC3E2-F3C1-154F-81B4-96CB408975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9B38D3AD-A71D-6041-902A-2A71C3D6F001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7187D851-71D1-644E-A220-2500B1F805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4F2BDE8-60FE-4C4D-B667-479216B3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D4494A7F-3447-5A41-904C-BB14AA2DB3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CC5E8558-41CC-474F-B15B-5635F364442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941C18E-89FA-CD43-B04E-92BDDCC067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07402B2-8126-0F40-9472-2DBFE8F68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EC329804-7CC2-3447-A6F6-B9FED5F114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0E31AA08-DEE9-4C45-91D5-609AB21835C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63FC9BA8-3ADE-AB40-8643-D7ACD06E38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9D347C1-A7CE-0D49-AD7B-28A1C45F0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519A8159-072C-4A47-8B0A-7997BC9D18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6FBBC709-CB6F-3A44-AEBA-6D29AD346BD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C11F205-25D2-6743-953C-4595C3D0C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7218C32-F969-134A-82EC-A97772899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013A39-E819-A84A-8CEA-FF49A0E9B4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B162CA-69EE-274B-87A6-B38EC71D59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52E4FD-672D-8349-ADC2-95CCBBDA1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3ED5C-9253-7E4E-90F0-04AE9BC03E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2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F9829F-6BCB-DA4C-A0E0-25A2A6E63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8829CB-B202-0046-B576-FD205251D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2970-7827-284E-BC78-001FEFC8A0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D8E98-CFBF-8D45-B352-6935F1D411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8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EF3D9-4BD7-E540-BEB9-7ED7DCEFC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026F4C-61E8-B94E-A750-D11D94402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929691-0A2C-F946-8B66-5817A53CB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59AD8-1008-B24C-9CEB-08048BC76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92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346736-E673-294A-A542-EFB6B24358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201440-210A-BE4A-A29E-2FC468F52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FCFD91-A275-8F4F-AA18-F8B1D5FAC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25BB0-A9B1-AD4C-A390-C59E61C49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2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CD903C-E673-A543-B7C1-5C9A9D97E4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15C26C-C9A1-5745-A875-A48FD51BA6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4BF536-0FED-9F46-BE18-C968B49A1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E79D9-D461-0944-87B5-DE744DCED5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78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E216A5-F1F6-3445-A9F8-4F7BEEBD72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AB4D66-D01D-C74A-8E91-37A1DBFDF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3A7357-801B-A943-9B10-4F9D701FF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872EE-D0D2-2E4F-AAE6-C875D8AB2C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76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93598E-8164-EE47-AAC4-7962228060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F3FE9F-DBF8-994F-8F8F-3EB90ACC3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AB5CCF6-ACDF-394C-97E7-4F2FBF6F3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4A3A21-824F-FA46-B937-FAA2509D8C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0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812DE68-D587-FA46-BED7-9112FB908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93C07F-5F4F-4946-8539-28173F11DF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F86B9A-FE6D-F746-9E99-5759887A6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F8CD6-71D4-1E40-B256-A87C65F500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66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98957BD-D805-D240-8274-2806CC316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34392D-CBB6-0142-BA9B-A1B0F1BB27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313973-30BF-FE4D-B537-0D48002EF1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F2B03-9A78-B045-ADB2-46D7E3B8E3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52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78052A-2024-E14B-96A5-9AC2621D23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76C54F-5E0D-8C4C-87C3-A7D8B3A2B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4D57A0-0AC2-E744-84D0-30F7E76600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14A77-4078-5F43-974E-709F81E4E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68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D7493D-6BA6-964B-9593-026D868F49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A4A8FA-5AA3-5944-A459-E7397ADEC0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D54C74-C17E-9C4E-B8C2-52332CBA2D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01AFB-4535-FA4E-B002-E566528D8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73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2FCBDC-3486-7B4E-A888-19EA15C85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955580-2507-024A-8059-CD9ED2521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D4089A-38A4-3241-8400-11DBB3EA71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044C7F-AC29-E849-B320-0027992BDA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3B7B0F-ACDC-7841-97B3-61B8C50D1A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A7408D-34B1-144E-A878-E48AB4D949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64AF403B-96FC-7942-9150-95452A018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4" descr="OrionDistance">
            <a:extLst>
              <a:ext uri="{FF2B5EF4-FFF2-40B4-BE49-F238E27FC236}">
                <a16:creationId xmlns:a16="http://schemas.microsoft.com/office/drawing/2014/main" id="{98A83A1D-BCB2-CB47-BF92-3AC951400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33850"/>
            <a:ext cx="57150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2">
            <a:extLst>
              <a:ext uri="{FF2B5EF4-FFF2-40B4-BE49-F238E27FC236}">
                <a16:creationId xmlns:a16="http://schemas.microsoft.com/office/drawing/2014/main" id="{B0FEF947-D088-F541-ACC8-F7F02CDC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Constellations and designations of stars</a:t>
            </a:r>
            <a:endParaRPr lang="en-US" altLang="en-US"/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9F861688-8DAD-774D-B800-16A44617D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</a:t>
            </a:r>
            <a:endParaRPr lang="en-US" altLang="en-US" sz="2400"/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48DF9E19-AB7D-D44B-85B1-FC19B6D49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57150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</a:t>
            </a:r>
            <a:endParaRPr lang="en-US" altLang="en-US" sz="2400"/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409BA50E-B422-D244-AEB0-3A1A765F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038" y="1752600"/>
            <a:ext cx="309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</a:t>
            </a:r>
            <a:endParaRPr lang="en-US" altLang="en-US" sz="2400"/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1417EF43-9485-AE44-87A0-6ED501F05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198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</a:t>
            </a:r>
            <a:endParaRPr lang="en-US" altLang="en-US" sz="2400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A30DBA7D-F698-1A41-BB31-B10F27FD2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</a:t>
            </a:r>
            <a:endParaRPr lang="en-US" altLang="en-US" sz="2400"/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D7C110B6-28E9-024A-917A-A40BF1610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4288" y="762000"/>
            <a:ext cx="434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FFFF"/>
                </a:solidFill>
              </a:rPr>
              <a:t>Constellation = random collection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FFFF"/>
                </a:solidFill>
              </a:rPr>
              <a:t> of stars (figure)</a:t>
            </a:r>
            <a:endParaRPr lang="en-US" altLang="en-US" sz="2400"/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7F02A969-E163-0246-ABB2-11D230186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752600"/>
            <a:ext cx="53975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Stars</a:t>
            </a:r>
            <a:r>
              <a:rPr lang="ja-JP" altLang="en-US" sz="2400">
                <a:solidFill>
                  <a:srgbClr val="FFFF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2400">
                <a:solidFill>
                  <a:srgbClr val="FFFF00"/>
                </a:solidFill>
              </a:rPr>
              <a:t> names: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Greek letter + constellation name</a:t>
            </a:r>
          </a:p>
          <a:p>
            <a:pPr algn="ctr">
              <a:spcBef>
                <a:spcPct val="0"/>
              </a:spcBef>
              <a:buFont typeface="Symbol" pitchFamily="2" charset="2"/>
              <a:buChar char="a"/>
            </a:pPr>
            <a:r>
              <a:rPr lang="en-US" altLang="en-US" sz="2400">
                <a:solidFill>
                  <a:srgbClr val="FFFF00"/>
                </a:solidFill>
              </a:rPr>
              <a:t> Orionis (= Betelgeuse)</a:t>
            </a:r>
          </a:p>
          <a:p>
            <a:pPr algn="ctr">
              <a:spcBef>
                <a:spcPct val="0"/>
              </a:spcBef>
              <a:buFont typeface="Symbol" pitchFamily="2" charset="2"/>
              <a:buNone/>
            </a:pPr>
            <a:r>
              <a:rPr lang="en-US" altLang="en-US" sz="2400">
                <a:solidFill>
                  <a:srgbClr val="FFFF00"/>
                </a:solidFill>
              </a:rPr>
              <a:t> </a:t>
            </a: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</a:t>
            </a:r>
            <a:r>
              <a:rPr lang="en-US" altLang="en-US" sz="2400">
                <a:solidFill>
                  <a:srgbClr val="FFFF00"/>
                </a:solidFill>
              </a:rPr>
              <a:t> Orionis (</a:t>
            </a:r>
            <a:r>
              <a:rPr lang="en-US" altLang="en-US" sz="2400">
                <a:solidFill>
                  <a:srgbClr val="FFFF00"/>
                </a:solidFill>
                <a:sym typeface="Symbol" pitchFamily="2" charset="2"/>
              </a:rPr>
              <a:t></a:t>
            </a:r>
            <a:r>
              <a:rPr lang="en-US" altLang="en-US" sz="2400">
                <a:solidFill>
                  <a:srgbClr val="FFFF00"/>
                </a:solidFill>
              </a:rPr>
              <a:t> No special name) </a:t>
            </a:r>
          </a:p>
          <a:p>
            <a:pPr algn="ctr">
              <a:spcBef>
                <a:spcPct val="0"/>
              </a:spcBef>
              <a:buFont typeface="Symbol" pitchFamily="2" charset="2"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</a:t>
            </a:r>
            <a:r>
              <a:rPr lang="en-US" altLang="en-US" sz="2400">
                <a:solidFill>
                  <a:srgbClr val="FFFF00"/>
                </a:solidFill>
              </a:rPr>
              <a:t> Canis Majoris (= Sirius)</a:t>
            </a: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ABBFAD5-D8DF-5C4E-9742-F90F5F710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6626" y="152400"/>
            <a:ext cx="3429000" cy="609600"/>
          </a:xfrm>
        </p:spPr>
        <p:txBody>
          <a:bodyPr/>
          <a:lstStyle/>
          <a:p>
            <a:r>
              <a:rPr lang="en-US" altLang="en-US" sz="3200" b="1" dirty="0">
                <a:solidFill>
                  <a:srgbClr val="00B0F0"/>
                </a:solidFill>
              </a:rPr>
              <a:t>More star names - examples</a:t>
            </a:r>
            <a:endParaRPr lang="en-US" altLang="en-US" dirty="0">
              <a:solidFill>
                <a:srgbClr val="00B0F0"/>
              </a:solidFill>
            </a:endParaRP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09D30515-EEDE-9C48-84D9-87D0375A3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34290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Find:</a:t>
            </a:r>
            <a:r>
              <a:rPr lang="en-US" altLang="en-US" sz="2400" dirty="0">
                <a:solidFill>
                  <a:srgbClr val="66FFFF"/>
                </a:solidFill>
              </a:rPr>
              <a:t> </a:t>
            </a:r>
          </a:p>
          <a:p>
            <a:pPr>
              <a:spcBef>
                <a:spcPct val="50000"/>
              </a:spcBef>
              <a:buFont typeface="Symbol" pitchFamily="2" charset="2"/>
              <a:buChar char="b"/>
            </a:pP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Leporis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Char char="m"/>
            </a:pP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Geminorum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Char char="b"/>
            </a:pPr>
            <a:r>
              <a:rPr lang="en-US" altLang="en-US" sz="2400" dirty="0">
                <a:solidFill>
                  <a:srgbClr val="FFFF00"/>
                </a:solidFill>
              </a:rPr>
              <a:t> Tauri</a:t>
            </a:r>
            <a:endParaRPr lang="en-US" altLang="en-US" sz="2400" dirty="0">
              <a:solidFill>
                <a:srgbClr val="66FFFF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A few distances:</a:t>
            </a:r>
            <a:r>
              <a:rPr lang="en-US" altLang="en-US" sz="2400" dirty="0">
                <a:solidFill>
                  <a:srgbClr val="66FFFF"/>
                </a:solidFill>
              </a:rPr>
              <a:t> </a:t>
            </a:r>
          </a:p>
          <a:p>
            <a:pPr>
              <a:spcBef>
                <a:spcPct val="50000"/>
              </a:spcBef>
              <a:buFont typeface="Symbol" pitchFamily="2" charset="2"/>
              <a:buChar char="a"/>
            </a:pP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- 9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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- 500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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- 1,800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Char char="e"/>
            </a:pPr>
            <a:r>
              <a:rPr lang="en-US" altLang="en-US" sz="2000" dirty="0">
                <a:solidFill>
                  <a:srgbClr val="FFFF00"/>
                </a:solidFill>
              </a:rPr>
              <a:t> 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- 430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endParaRPr lang="en-US" altLang="en-US" sz="2400" dirty="0">
              <a:solidFill>
                <a:srgbClr val="66FFFF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000" dirty="0">
                <a:solidFill>
                  <a:srgbClr val="66FFFF"/>
                </a:solidFill>
              </a:rPr>
              <a:t>95% of the 5,000 naked-eye stars are at 50 to 500 </a:t>
            </a:r>
            <a:r>
              <a:rPr lang="en-US" altLang="en-US" sz="2000" dirty="0" err="1">
                <a:solidFill>
                  <a:srgbClr val="66FFFF"/>
                </a:solidFill>
              </a:rPr>
              <a:t>ly</a:t>
            </a:r>
            <a:r>
              <a:rPr lang="en-US" altLang="en-US" sz="2000" dirty="0">
                <a:solidFill>
                  <a:srgbClr val="66FFFF"/>
                </a:solidFill>
              </a:rPr>
              <a:t>: </a:t>
            </a: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000" dirty="0">
                <a:solidFill>
                  <a:srgbClr val="66FFFF"/>
                </a:solidFill>
              </a:rPr>
              <a:t>   in the </a:t>
            </a:r>
            <a:r>
              <a:rPr lang="en-US" altLang="en-US" sz="2000" i="1" dirty="0">
                <a:solidFill>
                  <a:srgbClr val="66FFFF"/>
                </a:solidFill>
              </a:rPr>
              <a:t>solar neighborhood</a:t>
            </a:r>
            <a:r>
              <a:rPr lang="en-US" altLang="en-US" sz="2000" dirty="0">
                <a:solidFill>
                  <a:srgbClr val="66FFFF"/>
                </a:solidFill>
              </a:rPr>
              <a:t>.</a:t>
            </a:r>
            <a:endParaRPr lang="en-US" altLang="en-US" sz="2400" dirty="0">
              <a:solidFill>
                <a:srgbClr val="66FFFF"/>
              </a:solidFill>
            </a:endParaRPr>
          </a:p>
        </p:txBody>
      </p:sp>
      <p:pic>
        <p:nvPicPr>
          <p:cNvPr id="21508" name="Picture 1">
            <a:extLst>
              <a:ext uri="{FF2B5EF4-FFF2-40B4-BE49-F238E27FC236}">
                <a16:creationId xmlns:a16="http://schemas.microsoft.com/office/drawing/2014/main" id="{5054A833-FFDE-304E-9DCA-C5279E306C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0"/>
            <a:ext cx="5416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DCF0831-C13E-AC44-A885-C6A2D444D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0"/>
            <a:ext cx="7772400" cy="1143000"/>
          </a:xfrm>
        </p:spPr>
        <p:txBody>
          <a:bodyPr/>
          <a:lstStyle/>
          <a:p>
            <a:r>
              <a:rPr lang="en-US" altLang="en-US" sz="6000">
                <a:solidFill>
                  <a:srgbClr val="66FFFF"/>
                </a:solidFill>
              </a:rPr>
              <a:t>Questions coming …</a:t>
            </a:r>
            <a:endParaRPr lang="en-US" altLang="en-US">
              <a:solidFill>
                <a:srgbClr val="66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>
            <a:extLst>
              <a:ext uri="{FF2B5EF4-FFF2-40B4-BE49-F238E27FC236}">
                <a16:creationId xmlns:a16="http://schemas.microsoft.com/office/drawing/2014/main" id="{5C020D66-0BED-6547-BD22-B5BA7110C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0"/>
            <a:ext cx="1600200" cy="26781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 b="1">
                <a:solidFill>
                  <a:srgbClr val="FF0000"/>
                </a:solidFill>
              </a:rPr>
              <a:t> </a:t>
            </a:r>
            <a:endParaRPr lang="en-US" altLang="en-US" sz="60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0000"/>
                </a:solidFill>
              </a:rPr>
              <a:t>sec</a:t>
            </a:r>
            <a:r>
              <a:rPr lang="en-US" altLang="en-US" sz="9600" b="1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C971C5EA-262C-0F41-AA4E-2F93011D0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8F895126-620F-F74D-9B36-5183B7B0B1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4876800" cy="914400"/>
          </a:xfrm>
        </p:spPr>
        <p:txBody>
          <a:bodyPr/>
          <a:lstStyle/>
          <a:p>
            <a:r>
              <a:rPr lang="en-US" altLang="en-US" sz="6000" b="1" dirty="0">
                <a:solidFill>
                  <a:srgbClr val="FF0000"/>
                </a:solidFill>
              </a:rPr>
              <a:t>Question 7</a:t>
            </a: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EA2B640E-0B30-FB47-A3BC-4B0B9F17D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0A10AA4D-9AF6-BC41-B28B-B620203E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5725478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What is </a:t>
            </a:r>
            <a:r>
              <a:rPr lang="en-US" altLang="en-US" sz="2400" b="1" dirty="0">
                <a:solidFill>
                  <a:schemeClr val="accent2"/>
                </a:solidFill>
                <a:latin typeface="Symbol" pitchFamily="2" charset="2"/>
                <a:sym typeface="Symbol" pitchFamily="2" charset="2"/>
              </a:rPr>
              <a:t></a:t>
            </a:r>
            <a:r>
              <a:rPr lang="en-US" altLang="en-US" sz="2400" b="1" dirty="0">
                <a:solidFill>
                  <a:schemeClr val="accent2"/>
                </a:solidFill>
              </a:rPr>
              <a:t> Canis </a:t>
            </a:r>
            <a:r>
              <a:rPr lang="en-US" altLang="en-US" sz="2400" b="1" dirty="0" err="1">
                <a:solidFill>
                  <a:schemeClr val="accent2"/>
                </a:solidFill>
              </a:rPr>
              <a:t>Maioris</a:t>
            </a:r>
            <a:r>
              <a:rPr lang="en-US" altLang="en-US" sz="2400" b="1" dirty="0">
                <a:solidFill>
                  <a:schemeClr val="accent2"/>
                </a:solidFill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A</a:t>
            </a:r>
            <a:r>
              <a:rPr lang="en-US" altLang="en-US" sz="2400" b="1" dirty="0">
                <a:solidFill>
                  <a:srgbClr val="FF0000"/>
                </a:solidFill>
              </a:rPr>
              <a:t> The name of a bright star.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B</a:t>
            </a:r>
            <a:r>
              <a:rPr lang="en-US" altLang="en-US" sz="2400" dirty="0"/>
              <a:t> </a:t>
            </a:r>
            <a:r>
              <a:rPr lang="en-US" altLang="en-US" sz="2400" b="1" dirty="0"/>
              <a:t>The name of a planet.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C</a:t>
            </a:r>
            <a:r>
              <a:rPr lang="en-US" altLang="en-US" sz="2400" dirty="0"/>
              <a:t> </a:t>
            </a:r>
            <a:r>
              <a:rPr lang="en-US" altLang="en-US" sz="2400" b="1" dirty="0"/>
              <a:t>The name of a constellation.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D</a:t>
            </a:r>
            <a:r>
              <a:rPr lang="en-US" altLang="en-US" sz="2400" b="1" dirty="0"/>
              <a:t> A galaxy.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E</a:t>
            </a:r>
            <a:r>
              <a:rPr lang="en-US" altLang="en-US" sz="2400" b="1" dirty="0"/>
              <a:t> The name of a moon revolving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	around the planet </a:t>
            </a:r>
            <a:r>
              <a:rPr lang="en-US" altLang="en-US" sz="2400" b="1" dirty="0">
                <a:latin typeface="Symbol" pitchFamily="2" charset="2"/>
                <a:sym typeface="Symbol" pitchFamily="2" charset="2"/>
              </a:rPr>
              <a:t></a:t>
            </a:r>
            <a:r>
              <a:rPr lang="en-US" altLang="en-US" sz="2400" b="1" dirty="0"/>
              <a:t> Canis </a:t>
            </a:r>
            <a:r>
              <a:rPr lang="en-US" altLang="en-US" sz="2400" b="1" dirty="0" err="1"/>
              <a:t>Maioris</a:t>
            </a:r>
            <a:r>
              <a:rPr lang="en-US" altLang="en-US" sz="2400" b="1" dirty="0"/>
              <a:t>.</a:t>
            </a:r>
          </a:p>
        </p:txBody>
      </p:sp>
      <p:sp>
        <p:nvSpPr>
          <p:cNvPr id="99335" name="Text Box 7">
            <a:extLst>
              <a:ext uri="{FF2B5EF4-FFF2-40B4-BE49-F238E27FC236}">
                <a16:creationId xmlns:a16="http://schemas.microsoft.com/office/drawing/2014/main" id="{9C941C92-058F-694C-B2C9-3A65D12ED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99336" name="Text Box 8">
            <a:extLst>
              <a:ext uri="{FF2B5EF4-FFF2-40B4-BE49-F238E27FC236}">
                <a16:creationId xmlns:a16="http://schemas.microsoft.com/office/drawing/2014/main" id="{E0C18A00-90AD-6542-8024-A4E89B5CE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99337" name="Text Box 9">
            <a:extLst>
              <a:ext uri="{FF2B5EF4-FFF2-40B4-BE49-F238E27FC236}">
                <a16:creationId xmlns:a16="http://schemas.microsoft.com/office/drawing/2014/main" id="{83106594-4683-B749-8C3B-42B5AC936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99338" name="Text Box 10">
            <a:extLst>
              <a:ext uri="{FF2B5EF4-FFF2-40B4-BE49-F238E27FC236}">
                <a16:creationId xmlns:a16="http://schemas.microsoft.com/office/drawing/2014/main" id="{BBB20584-7209-1343-A994-C3481B026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99339" name="Text Box 11">
            <a:extLst>
              <a:ext uri="{FF2B5EF4-FFF2-40B4-BE49-F238E27FC236}">
                <a16:creationId xmlns:a16="http://schemas.microsoft.com/office/drawing/2014/main" id="{30252EB9-E562-D647-ABDB-A25753C5B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99340" name="Text Box 12">
            <a:extLst>
              <a:ext uri="{FF2B5EF4-FFF2-40B4-BE49-F238E27FC236}">
                <a16:creationId xmlns:a16="http://schemas.microsoft.com/office/drawing/2014/main" id="{212E1964-EE25-154B-8982-FC85D3CB4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99341" name="Text Box 13">
            <a:extLst>
              <a:ext uri="{FF2B5EF4-FFF2-40B4-BE49-F238E27FC236}">
                <a16:creationId xmlns:a16="http://schemas.microsoft.com/office/drawing/2014/main" id="{BBE02D43-2197-CC4A-9F7E-97620DDFD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99342" name="Text Box 14">
            <a:extLst>
              <a:ext uri="{FF2B5EF4-FFF2-40B4-BE49-F238E27FC236}">
                <a16:creationId xmlns:a16="http://schemas.microsoft.com/office/drawing/2014/main" id="{A35917A0-43EA-1549-A8D6-A93825516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99343" name="Text Box 15">
            <a:extLst>
              <a:ext uri="{FF2B5EF4-FFF2-40B4-BE49-F238E27FC236}">
                <a16:creationId xmlns:a16="http://schemas.microsoft.com/office/drawing/2014/main" id="{6063F082-B1D4-0F4D-B390-86E9841F9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99344" name="Text Box 16">
            <a:extLst>
              <a:ext uri="{FF2B5EF4-FFF2-40B4-BE49-F238E27FC236}">
                <a16:creationId xmlns:a16="http://schemas.microsoft.com/office/drawing/2014/main" id="{45A02CEB-733B-514B-ACB1-9F1447D46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4925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99345" name="Text Box 17">
            <a:extLst>
              <a:ext uri="{FF2B5EF4-FFF2-40B4-BE49-F238E27FC236}">
                <a16:creationId xmlns:a16="http://schemas.microsoft.com/office/drawing/2014/main" id="{89E70AE2-F0DB-0949-B106-88A3A1488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99346" name="Text Box 18">
            <a:extLst>
              <a:ext uri="{FF2B5EF4-FFF2-40B4-BE49-F238E27FC236}">
                <a16:creationId xmlns:a16="http://schemas.microsoft.com/office/drawing/2014/main" id="{46E187A2-1A62-4544-87A1-073D72B32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99347" name="Text Box 19">
            <a:extLst>
              <a:ext uri="{FF2B5EF4-FFF2-40B4-BE49-F238E27FC236}">
                <a16:creationId xmlns:a16="http://schemas.microsoft.com/office/drawing/2014/main" id="{F3EF8628-241A-B64E-BFAA-6B9173410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99348" name="Text Box 20">
            <a:extLst>
              <a:ext uri="{FF2B5EF4-FFF2-40B4-BE49-F238E27FC236}">
                <a16:creationId xmlns:a16="http://schemas.microsoft.com/office/drawing/2014/main" id="{10572B00-0DC7-A343-855C-FF1B84E1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99349" name="Text Box 21">
            <a:extLst>
              <a:ext uri="{FF2B5EF4-FFF2-40B4-BE49-F238E27FC236}">
                <a16:creationId xmlns:a16="http://schemas.microsoft.com/office/drawing/2014/main" id="{945D615A-08D0-034A-AAB1-31A50AAD4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99350" name="Text Box 22">
            <a:extLst>
              <a:ext uri="{FF2B5EF4-FFF2-40B4-BE49-F238E27FC236}">
                <a16:creationId xmlns:a16="http://schemas.microsoft.com/office/drawing/2014/main" id="{801C5C0D-7E32-2C49-9B93-400D4501E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99351" name="Text Box 23">
            <a:extLst>
              <a:ext uri="{FF2B5EF4-FFF2-40B4-BE49-F238E27FC236}">
                <a16:creationId xmlns:a16="http://schemas.microsoft.com/office/drawing/2014/main" id="{F6FB04B5-2D16-7046-8E03-7B6671639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99352" name="Text Box 24">
            <a:extLst>
              <a:ext uri="{FF2B5EF4-FFF2-40B4-BE49-F238E27FC236}">
                <a16:creationId xmlns:a16="http://schemas.microsoft.com/office/drawing/2014/main" id="{EF53ACEE-9E41-794B-85AF-9912FC9C3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99353" name="Text Box 25">
            <a:extLst>
              <a:ext uri="{FF2B5EF4-FFF2-40B4-BE49-F238E27FC236}">
                <a16:creationId xmlns:a16="http://schemas.microsoft.com/office/drawing/2014/main" id="{E9B51ECB-8FC7-C742-980D-5B51B65B7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99354" name="Text Box 26">
            <a:extLst>
              <a:ext uri="{FF2B5EF4-FFF2-40B4-BE49-F238E27FC236}">
                <a16:creationId xmlns:a16="http://schemas.microsoft.com/office/drawing/2014/main" id="{3B037E3C-10CC-5B40-96B8-F8C708EA8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47800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99355" name="Text Box 27">
            <a:extLst>
              <a:ext uri="{FF2B5EF4-FFF2-40B4-BE49-F238E27FC236}">
                <a16:creationId xmlns:a16="http://schemas.microsoft.com/office/drawing/2014/main" id="{AD5F50CA-FBBC-814A-8F51-A85B93B41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8 </a:t>
            </a:r>
          </a:p>
        </p:txBody>
      </p:sp>
      <p:sp>
        <p:nvSpPr>
          <p:cNvPr id="99356" name="Text Box 28">
            <a:extLst>
              <a:ext uri="{FF2B5EF4-FFF2-40B4-BE49-F238E27FC236}">
                <a16:creationId xmlns:a16="http://schemas.microsoft.com/office/drawing/2014/main" id="{4A52E605-46EA-6C4E-9BE5-174E4C808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7 </a:t>
            </a:r>
          </a:p>
        </p:txBody>
      </p:sp>
      <p:sp>
        <p:nvSpPr>
          <p:cNvPr id="99357" name="Text Box 29">
            <a:extLst>
              <a:ext uri="{FF2B5EF4-FFF2-40B4-BE49-F238E27FC236}">
                <a16:creationId xmlns:a16="http://schemas.microsoft.com/office/drawing/2014/main" id="{AACBC159-ACDB-8444-90D0-BBF677C75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6 </a:t>
            </a:r>
          </a:p>
        </p:txBody>
      </p:sp>
      <p:sp>
        <p:nvSpPr>
          <p:cNvPr id="99358" name="Text Box 30">
            <a:extLst>
              <a:ext uri="{FF2B5EF4-FFF2-40B4-BE49-F238E27FC236}">
                <a16:creationId xmlns:a16="http://schemas.microsoft.com/office/drawing/2014/main" id="{BB262F56-266D-574B-A9FA-199FA1222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5 </a:t>
            </a:r>
          </a:p>
        </p:txBody>
      </p:sp>
      <p:sp>
        <p:nvSpPr>
          <p:cNvPr id="99359" name="Text Box 31">
            <a:extLst>
              <a:ext uri="{FF2B5EF4-FFF2-40B4-BE49-F238E27FC236}">
                <a16:creationId xmlns:a16="http://schemas.microsoft.com/office/drawing/2014/main" id="{FB2409DD-35D0-CB46-8606-2A62ED3D5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4 </a:t>
            </a:r>
          </a:p>
        </p:txBody>
      </p:sp>
      <p:sp>
        <p:nvSpPr>
          <p:cNvPr id="99360" name="Text Box 32">
            <a:extLst>
              <a:ext uri="{FF2B5EF4-FFF2-40B4-BE49-F238E27FC236}">
                <a16:creationId xmlns:a16="http://schemas.microsoft.com/office/drawing/2014/main" id="{976FE09F-75B5-924A-A11B-B77BBB8FF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3 </a:t>
            </a:r>
          </a:p>
        </p:txBody>
      </p:sp>
      <p:sp>
        <p:nvSpPr>
          <p:cNvPr id="99361" name="Text Box 33">
            <a:extLst>
              <a:ext uri="{FF2B5EF4-FFF2-40B4-BE49-F238E27FC236}">
                <a16:creationId xmlns:a16="http://schemas.microsoft.com/office/drawing/2014/main" id="{A9177090-FCE5-4E41-A7EC-C87BB8BED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2 </a:t>
            </a:r>
          </a:p>
        </p:txBody>
      </p:sp>
      <p:sp>
        <p:nvSpPr>
          <p:cNvPr id="99362" name="Text Box 34">
            <a:extLst>
              <a:ext uri="{FF2B5EF4-FFF2-40B4-BE49-F238E27FC236}">
                <a16:creationId xmlns:a16="http://schemas.microsoft.com/office/drawing/2014/main" id="{020344CB-783D-A74D-8C63-4D7D070CE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1 </a:t>
            </a:r>
          </a:p>
        </p:txBody>
      </p:sp>
      <p:sp>
        <p:nvSpPr>
          <p:cNvPr id="99363" name="Text Box 35">
            <a:extLst>
              <a:ext uri="{FF2B5EF4-FFF2-40B4-BE49-F238E27FC236}">
                <a16:creationId xmlns:a16="http://schemas.microsoft.com/office/drawing/2014/main" id="{74CC852C-F34E-4842-BBC9-0FBE5470C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0 </a:t>
            </a:r>
          </a:p>
        </p:txBody>
      </p:sp>
      <p:sp>
        <p:nvSpPr>
          <p:cNvPr id="99364" name="Text Box 36">
            <a:extLst>
              <a:ext uri="{FF2B5EF4-FFF2-40B4-BE49-F238E27FC236}">
                <a16:creationId xmlns:a16="http://schemas.microsoft.com/office/drawing/2014/main" id="{DFDFA0E6-D79C-2146-9162-43CDBBF65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562600"/>
            <a:ext cx="81645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accent2"/>
                </a:solidFill>
              </a:rPr>
              <a:t>Next question coming …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3" presetID="17" presetClass="exit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nimBg="1"/>
      <p:bldP spid="99331" grpId="0" animBg="1"/>
      <p:bldP spid="99333" grpId="0" animBg="1"/>
      <p:bldP spid="99334" grpId="0"/>
      <p:bldP spid="99334" grpId="1"/>
      <p:bldP spid="99335" grpId="0" animBg="1"/>
      <p:bldP spid="99336" grpId="0" animBg="1"/>
      <p:bldP spid="99337" grpId="0" animBg="1"/>
      <p:bldP spid="99338" grpId="0" animBg="1"/>
      <p:bldP spid="99339" grpId="0" animBg="1"/>
      <p:bldP spid="99340" grpId="0" animBg="1"/>
      <p:bldP spid="99341" grpId="0" animBg="1"/>
      <p:bldP spid="99342" grpId="0" animBg="1"/>
      <p:bldP spid="99343" grpId="0" animBg="1"/>
      <p:bldP spid="99344" grpId="0" animBg="1"/>
      <p:bldP spid="99345" grpId="0" animBg="1"/>
      <p:bldP spid="99346" grpId="0" animBg="1"/>
      <p:bldP spid="99347" grpId="0" animBg="1"/>
      <p:bldP spid="99348" grpId="0" animBg="1"/>
      <p:bldP spid="99349" grpId="0" animBg="1"/>
      <p:bldP spid="99350" grpId="0" animBg="1"/>
      <p:bldP spid="99351" grpId="0" animBg="1"/>
      <p:bldP spid="99352" grpId="0" animBg="1"/>
      <p:bldP spid="99353" grpId="0" animBg="1"/>
      <p:bldP spid="99354" grpId="0" animBg="1"/>
      <p:bldP spid="99355" grpId="0" animBg="1"/>
      <p:bldP spid="99356" grpId="0" animBg="1"/>
      <p:bldP spid="99357" grpId="0" animBg="1"/>
      <p:bldP spid="99358" grpId="0" animBg="1"/>
      <p:bldP spid="99359" grpId="0" animBg="1"/>
      <p:bldP spid="99360" grpId="0" animBg="1"/>
      <p:bldP spid="99361" grpId="0" animBg="1"/>
      <p:bldP spid="99362" grpId="0" animBg="1"/>
      <p:bldP spid="99363" grpId="0" animBg="1"/>
      <p:bldP spid="993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>
            <a:extLst>
              <a:ext uri="{FF2B5EF4-FFF2-40B4-BE49-F238E27FC236}">
                <a16:creationId xmlns:a16="http://schemas.microsoft.com/office/drawing/2014/main" id="{051A480E-9474-784D-9BE8-66A44F900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0"/>
            <a:ext cx="1600200" cy="26781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 b="1">
                <a:solidFill>
                  <a:srgbClr val="FF0000"/>
                </a:solidFill>
              </a:rPr>
              <a:t> </a:t>
            </a:r>
            <a:endParaRPr lang="en-US" altLang="en-US" sz="60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0000"/>
                </a:solidFill>
              </a:rPr>
              <a:t>sec</a:t>
            </a:r>
            <a:r>
              <a:rPr lang="en-US" altLang="en-US" sz="9600" b="1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B981138C-2405-2F4B-8EC6-734CDDEA5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55D5C47F-C2D0-8948-B352-FECA1848C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4876800" cy="914400"/>
          </a:xfrm>
        </p:spPr>
        <p:txBody>
          <a:bodyPr/>
          <a:lstStyle/>
          <a:p>
            <a:r>
              <a:rPr lang="en-US" altLang="en-US" sz="6000" b="1" dirty="0">
                <a:solidFill>
                  <a:srgbClr val="FF0000"/>
                </a:solidFill>
              </a:rPr>
              <a:t>Question 8</a:t>
            </a:r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59C4CE43-4E3E-BE4F-A06B-FFC823D26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101382" name="Text Box 6">
            <a:extLst>
              <a:ext uri="{FF2B5EF4-FFF2-40B4-BE49-F238E27FC236}">
                <a16:creationId xmlns:a16="http://schemas.microsoft.com/office/drawing/2014/main" id="{CB81971E-E34C-D643-B27C-1898B2AA1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25367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The Pleiades (the </a:t>
            </a:r>
            <a:r>
              <a:rPr lang="ja-JP" altLang="en-US" sz="2400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US" altLang="ja-JP" sz="2400" b="1" dirty="0">
                <a:solidFill>
                  <a:schemeClr val="accent2"/>
                </a:solidFill>
              </a:rPr>
              <a:t>Seven Sisters</a:t>
            </a:r>
            <a:r>
              <a:rPr lang="ja-JP" altLang="en-US" sz="2400" b="1">
                <a:solidFill>
                  <a:schemeClr val="accent2"/>
                </a:solidFill>
                <a:latin typeface="Arial" panose="020B0604020202020204" pitchFamily="34" charset="0"/>
              </a:rPr>
              <a:t>”</a:t>
            </a:r>
            <a:r>
              <a:rPr lang="en-US" altLang="ja-JP" sz="2400" b="1" dirty="0">
                <a:solidFill>
                  <a:schemeClr val="accent2"/>
                </a:solidFill>
              </a:rPr>
              <a:t>) is 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 </a:t>
            </a:r>
            <a:endParaRPr lang="en-US" altLang="en-US" sz="2400" b="1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A</a:t>
            </a:r>
            <a:r>
              <a:rPr lang="en-US" altLang="en-US" sz="2400" b="1" dirty="0"/>
              <a:t> A constellation.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B</a:t>
            </a:r>
            <a:r>
              <a:rPr lang="en-US" altLang="en-US" sz="2400" dirty="0"/>
              <a:t> </a:t>
            </a:r>
            <a:r>
              <a:rPr lang="en-US" altLang="en-US" sz="2400" b="1" dirty="0"/>
              <a:t>A star.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C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</a:rPr>
              <a:t>Not a constellation, but it is a star cluster inside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	the constellation of Taurus.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D</a:t>
            </a:r>
            <a:r>
              <a:rPr lang="en-US" altLang="en-US" sz="2400" b="1" dirty="0"/>
              <a:t> A constellation, which is the same thing as a star cluster.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E</a:t>
            </a:r>
            <a:r>
              <a:rPr lang="en-US" altLang="en-US" sz="2400" b="1" dirty="0"/>
              <a:t> A collection of seven random stars, unrelated to each other.</a:t>
            </a:r>
          </a:p>
        </p:txBody>
      </p:sp>
      <p:sp>
        <p:nvSpPr>
          <p:cNvPr id="101383" name="Text Box 7">
            <a:extLst>
              <a:ext uri="{FF2B5EF4-FFF2-40B4-BE49-F238E27FC236}">
                <a16:creationId xmlns:a16="http://schemas.microsoft.com/office/drawing/2014/main" id="{31D802F5-B823-CF4A-A72F-17296BC91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01384" name="Text Box 8">
            <a:extLst>
              <a:ext uri="{FF2B5EF4-FFF2-40B4-BE49-F238E27FC236}">
                <a16:creationId xmlns:a16="http://schemas.microsoft.com/office/drawing/2014/main" id="{7929AF04-7CD3-F947-8C93-6FADEF74D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D803E142-900F-064E-BDD7-B5821257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01386" name="Text Box 10">
            <a:extLst>
              <a:ext uri="{FF2B5EF4-FFF2-40B4-BE49-F238E27FC236}">
                <a16:creationId xmlns:a16="http://schemas.microsoft.com/office/drawing/2014/main" id="{087E37A2-5830-BF43-ADEB-42C4687EE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01387" name="Text Box 11">
            <a:extLst>
              <a:ext uri="{FF2B5EF4-FFF2-40B4-BE49-F238E27FC236}">
                <a16:creationId xmlns:a16="http://schemas.microsoft.com/office/drawing/2014/main" id="{B00EF055-F5FD-344C-99E6-A5400CF59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01388" name="Text Box 12">
            <a:extLst>
              <a:ext uri="{FF2B5EF4-FFF2-40B4-BE49-F238E27FC236}">
                <a16:creationId xmlns:a16="http://schemas.microsoft.com/office/drawing/2014/main" id="{3AAA4602-9C48-7249-BFE4-8C7DE5479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101389" name="Text Box 13">
            <a:extLst>
              <a:ext uri="{FF2B5EF4-FFF2-40B4-BE49-F238E27FC236}">
                <a16:creationId xmlns:a16="http://schemas.microsoft.com/office/drawing/2014/main" id="{E4FDC3A5-69A5-B74D-940C-97CB09A28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101390" name="Text Box 14">
            <a:extLst>
              <a:ext uri="{FF2B5EF4-FFF2-40B4-BE49-F238E27FC236}">
                <a16:creationId xmlns:a16="http://schemas.microsoft.com/office/drawing/2014/main" id="{354306C3-E8ED-BC4D-93D6-BEE78FC78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101391" name="Text Box 15">
            <a:extLst>
              <a:ext uri="{FF2B5EF4-FFF2-40B4-BE49-F238E27FC236}">
                <a16:creationId xmlns:a16="http://schemas.microsoft.com/office/drawing/2014/main" id="{8A18989B-5ACB-EA4A-986C-DAF063E8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01392" name="Text Box 16">
            <a:extLst>
              <a:ext uri="{FF2B5EF4-FFF2-40B4-BE49-F238E27FC236}">
                <a16:creationId xmlns:a16="http://schemas.microsoft.com/office/drawing/2014/main" id="{A1B2DABC-E5EC-5A4E-93D2-0972E5204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4925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101393" name="Text Box 17">
            <a:extLst>
              <a:ext uri="{FF2B5EF4-FFF2-40B4-BE49-F238E27FC236}">
                <a16:creationId xmlns:a16="http://schemas.microsoft.com/office/drawing/2014/main" id="{E09CB033-6CA5-B842-85E0-F14F52DAB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101394" name="Text Box 18">
            <a:extLst>
              <a:ext uri="{FF2B5EF4-FFF2-40B4-BE49-F238E27FC236}">
                <a16:creationId xmlns:a16="http://schemas.microsoft.com/office/drawing/2014/main" id="{E0B8D2FD-B86D-0540-A48F-BA65058BA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01395" name="Text Box 19">
            <a:extLst>
              <a:ext uri="{FF2B5EF4-FFF2-40B4-BE49-F238E27FC236}">
                <a16:creationId xmlns:a16="http://schemas.microsoft.com/office/drawing/2014/main" id="{376B104F-652B-DE47-9FEE-F6664FEC2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01396" name="Text Box 20">
            <a:extLst>
              <a:ext uri="{FF2B5EF4-FFF2-40B4-BE49-F238E27FC236}">
                <a16:creationId xmlns:a16="http://schemas.microsoft.com/office/drawing/2014/main" id="{9B2F8228-5F0D-404A-A6A5-0154FE04D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01397" name="Text Box 21">
            <a:extLst>
              <a:ext uri="{FF2B5EF4-FFF2-40B4-BE49-F238E27FC236}">
                <a16:creationId xmlns:a16="http://schemas.microsoft.com/office/drawing/2014/main" id="{95B10CF5-A3B2-8E45-98FA-20BA8DEED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101398" name="Text Box 22">
            <a:extLst>
              <a:ext uri="{FF2B5EF4-FFF2-40B4-BE49-F238E27FC236}">
                <a16:creationId xmlns:a16="http://schemas.microsoft.com/office/drawing/2014/main" id="{029CF915-0E81-B046-ADFA-BE829EE43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101399" name="Text Box 23">
            <a:extLst>
              <a:ext uri="{FF2B5EF4-FFF2-40B4-BE49-F238E27FC236}">
                <a16:creationId xmlns:a16="http://schemas.microsoft.com/office/drawing/2014/main" id="{F54A426A-56AD-C94C-B9F9-F8AA96469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01400" name="Text Box 24">
            <a:extLst>
              <a:ext uri="{FF2B5EF4-FFF2-40B4-BE49-F238E27FC236}">
                <a16:creationId xmlns:a16="http://schemas.microsoft.com/office/drawing/2014/main" id="{E636496B-C62E-1B42-95C8-01D664D4D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01401" name="Text Box 25">
            <a:extLst>
              <a:ext uri="{FF2B5EF4-FFF2-40B4-BE49-F238E27FC236}">
                <a16:creationId xmlns:a16="http://schemas.microsoft.com/office/drawing/2014/main" id="{6921832A-0728-3745-A5B8-0CF9201C9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01402" name="Text Box 26">
            <a:extLst>
              <a:ext uri="{FF2B5EF4-FFF2-40B4-BE49-F238E27FC236}">
                <a16:creationId xmlns:a16="http://schemas.microsoft.com/office/drawing/2014/main" id="{F9BA4C06-0C6D-1947-9D64-E166C1C06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47800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101403" name="Text Box 27">
            <a:extLst>
              <a:ext uri="{FF2B5EF4-FFF2-40B4-BE49-F238E27FC236}">
                <a16:creationId xmlns:a16="http://schemas.microsoft.com/office/drawing/2014/main" id="{A728134F-A217-3048-984A-AA414BA86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8 </a:t>
            </a:r>
          </a:p>
        </p:txBody>
      </p:sp>
      <p:sp>
        <p:nvSpPr>
          <p:cNvPr id="101404" name="Text Box 28">
            <a:extLst>
              <a:ext uri="{FF2B5EF4-FFF2-40B4-BE49-F238E27FC236}">
                <a16:creationId xmlns:a16="http://schemas.microsoft.com/office/drawing/2014/main" id="{4DBEC347-F8DC-A544-8113-6D89D4165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7 </a:t>
            </a:r>
          </a:p>
        </p:txBody>
      </p:sp>
      <p:sp>
        <p:nvSpPr>
          <p:cNvPr id="101405" name="Text Box 29">
            <a:extLst>
              <a:ext uri="{FF2B5EF4-FFF2-40B4-BE49-F238E27FC236}">
                <a16:creationId xmlns:a16="http://schemas.microsoft.com/office/drawing/2014/main" id="{10EF4CAB-FB05-2E4D-A058-DF8908D73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6 </a:t>
            </a:r>
          </a:p>
        </p:txBody>
      </p:sp>
      <p:sp>
        <p:nvSpPr>
          <p:cNvPr id="101406" name="Text Box 30">
            <a:extLst>
              <a:ext uri="{FF2B5EF4-FFF2-40B4-BE49-F238E27FC236}">
                <a16:creationId xmlns:a16="http://schemas.microsoft.com/office/drawing/2014/main" id="{1D5BB66F-8271-574B-8340-1316CC7E5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5 </a:t>
            </a:r>
          </a:p>
        </p:txBody>
      </p:sp>
      <p:sp>
        <p:nvSpPr>
          <p:cNvPr id="101407" name="Text Box 31">
            <a:extLst>
              <a:ext uri="{FF2B5EF4-FFF2-40B4-BE49-F238E27FC236}">
                <a16:creationId xmlns:a16="http://schemas.microsoft.com/office/drawing/2014/main" id="{6EF7E20E-472B-9D49-B08E-D816EED21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4 </a:t>
            </a:r>
          </a:p>
        </p:txBody>
      </p:sp>
      <p:sp>
        <p:nvSpPr>
          <p:cNvPr id="101408" name="Text Box 32">
            <a:extLst>
              <a:ext uri="{FF2B5EF4-FFF2-40B4-BE49-F238E27FC236}">
                <a16:creationId xmlns:a16="http://schemas.microsoft.com/office/drawing/2014/main" id="{5F1FA4C3-9E05-E640-983A-6EDD601A4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3 </a:t>
            </a:r>
          </a:p>
        </p:txBody>
      </p:sp>
      <p:sp>
        <p:nvSpPr>
          <p:cNvPr id="101409" name="Text Box 33">
            <a:extLst>
              <a:ext uri="{FF2B5EF4-FFF2-40B4-BE49-F238E27FC236}">
                <a16:creationId xmlns:a16="http://schemas.microsoft.com/office/drawing/2014/main" id="{12AB7EF8-4CF9-7440-8BE5-47C6DA3D0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2 </a:t>
            </a:r>
          </a:p>
        </p:txBody>
      </p:sp>
      <p:sp>
        <p:nvSpPr>
          <p:cNvPr id="101410" name="Text Box 34">
            <a:extLst>
              <a:ext uri="{FF2B5EF4-FFF2-40B4-BE49-F238E27FC236}">
                <a16:creationId xmlns:a16="http://schemas.microsoft.com/office/drawing/2014/main" id="{02392E5C-1DAA-F74A-A2AC-F946B803E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1 </a:t>
            </a:r>
          </a:p>
        </p:txBody>
      </p:sp>
      <p:sp>
        <p:nvSpPr>
          <p:cNvPr id="101411" name="Text Box 35">
            <a:extLst>
              <a:ext uri="{FF2B5EF4-FFF2-40B4-BE49-F238E27FC236}">
                <a16:creationId xmlns:a16="http://schemas.microsoft.com/office/drawing/2014/main" id="{4C9AEEB6-EBB1-1D4A-A619-D318FF6A7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0 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3" presetID="17" presetClass="exit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nimBg="1"/>
      <p:bldP spid="101379" grpId="0" animBg="1"/>
      <p:bldP spid="101381" grpId="0" animBg="1"/>
      <p:bldP spid="101382" grpId="0"/>
      <p:bldP spid="101382" grpId="1"/>
      <p:bldP spid="101383" grpId="0" animBg="1"/>
      <p:bldP spid="101384" grpId="0" animBg="1"/>
      <p:bldP spid="101385" grpId="0" animBg="1"/>
      <p:bldP spid="101386" grpId="0" animBg="1"/>
      <p:bldP spid="101387" grpId="0" animBg="1"/>
      <p:bldP spid="101388" grpId="0" animBg="1"/>
      <p:bldP spid="101389" grpId="0" animBg="1"/>
      <p:bldP spid="101390" grpId="0" animBg="1"/>
      <p:bldP spid="101391" grpId="0" animBg="1"/>
      <p:bldP spid="101392" grpId="0" animBg="1"/>
      <p:bldP spid="101393" grpId="0" animBg="1"/>
      <p:bldP spid="101394" grpId="0" animBg="1"/>
      <p:bldP spid="101395" grpId="0" animBg="1"/>
      <p:bldP spid="101396" grpId="0" animBg="1"/>
      <p:bldP spid="101397" grpId="0" animBg="1"/>
      <p:bldP spid="101398" grpId="0" animBg="1"/>
      <p:bldP spid="101399" grpId="0" animBg="1"/>
      <p:bldP spid="101400" grpId="0" animBg="1"/>
      <p:bldP spid="101401" grpId="0" animBg="1"/>
      <p:bldP spid="101402" grpId="0" animBg="1"/>
      <p:bldP spid="101403" grpId="0" animBg="1"/>
      <p:bldP spid="101404" grpId="0" animBg="1"/>
      <p:bldP spid="101405" grpId="0" animBg="1"/>
      <p:bldP spid="101406" grpId="0" animBg="1"/>
      <p:bldP spid="101407" grpId="0" animBg="1"/>
      <p:bldP spid="101408" grpId="0" animBg="1"/>
      <p:bldP spid="101409" grpId="0" animBg="1"/>
      <p:bldP spid="101410" grpId="0" animBg="1"/>
      <p:bldP spid="101411" grpId="0" animBg="1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FFFF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FFFF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324</Words>
  <Application>Microsoft Macintosh PowerPoint</Application>
  <PresentationFormat>On-screen Show (4:3)</PresentationFormat>
  <Paragraphs>116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Symbol</vt:lpstr>
      <vt:lpstr>Times</vt:lpstr>
      <vt:lpstr>Blank Presentation</vt:lpstr>
      <vt:lpstr>Constellations and designations of stars</vt:lpstr>
      <vt:lpstr>More star names - examples</vt:lpstr>
      <vt:lpstr>Questions coming …</vt:lpstr>
      <vt:lpstr>Question 7</vt:lpstr>
      <vt:lpstr>Question 8</vt:lpstr>
    </vt:vector>
  </TitlesOfParts>
  <Company>University of Mississippi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Constellations and designations of stars</dc:title>
  <cp:lastModifiedBy>Tibor Torma</cp:lastModifiedBy>
  <cp:revision>80</cp:revision>
  <dcterms:modified xsi:type="dcterms:W3CDTF">2025-09-09T03:38:20Z</dcterms:modified>
</cp:coreProperties>
</file>