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90" r:id="rId2"/>
    <p:sldId id="292" r:id="rId3"/>
    <p:sldId id="299" r:id="rId4"/>
    <p:sldId id="340" r:id="rId5"/>
    <p:sldId id="286" r:id="rId6"/>
    <p:sldId id="285" r:id="rId7"/>
    <p:sldId id="395" r:id="rId8"/>
    <p:sldId id="338" r:id="rId9"/>
    <p:sldId id="339" r:id="rId10"/>
    <p:sldId id="305" r:id="rId11"/>
    <p:sldId id="306" r:id="rId12"/>
    <p:sldId id="309" r:id="rId13"/>
    <p:sldId id="310" r:id="rId14"/>
    <p:sldId id="311" r:id="rId15"/>
    <p:sldId id="312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28"/>
    <p:restoredTop sz="97847"/>
  </p:normalViewPr>
  <p:slideViewPr>
    <p:cSldViewPr>
      <p:cViewPr varScale="1">
        <p:scale>
          <a:sx n="128" d="100"/>
          <a:sy n="128" d="100"/>
        </p:scale>
        <p:origin x="212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A1C16A-F3C0-D244-AFDE-39A98ECE2E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564EBC-0E57-6A49-9637-897786164A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C60EFCF8-E533-1642-B292-2A393803D99F}" type="datetimeFigureOut">
              <a:rPr lang="en-US"/>
              <a:pPr>
                <a:defRPr/>
              </a:pPr>
              <a:t>9/8/25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D96E75-D676-3146-AFED-E157038810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903C47-A75B-B141-B772-AFBB8C111C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B97099-B601-9F45-B348-9F6BE6DA35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D8E72C2-4B82-BA4B-82D6-8BDE7BC621F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4DC070F-54D2-DB4F-BCA2-4D8B5A6113B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A605776C-8030-2E44-86E4-B96D06CAA3F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4EFA1453-7C0F-4849-B8DA-926444B83BD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CA4F4363-A53B-7E41-A414-22D29BF30D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F2AE028F-EFAC-BC42-B4E6-69A088C942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B33AF2-29AC-3343-BD72-D998D7D50B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590A40B0-2F9D-4C4F-88AF-7DF4E232D8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97F02B0B-3542-B546-B387-6CCE0359C635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0C18A3F0-52D4-6A45-8CF9-E3B0777CA9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6709C1C0-6EC7-A242-A89F-C58DB76B8C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3DD240E4-A857-8847-86CC-7B5548CD92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63BDEF74-F3E9-454D-9804-D4A26E06105B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FE897B2E-5B9A-5348-83F5-C91911B7CC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27D6892F-F5D8-714B-BC1A-43BA916D15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E957E40A-B5FE-D347-B7A9-CC478E425C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95D90DD0-624D-0043-BF89-58F114964911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28B40661-6669-F844-90BD-A690B21421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B11ECAC4-52DE-074F-960D-A40342FE7C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E1B127BC-E0A0-B342-9C05-EF28C342AE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49E09AB1-ECF5-134C-A76D-05FA5492977A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5F89E1A7-5AD1-DD48-ACEE-B15BEE7527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064371FF-9014-9E4D-96DA-7EB8F6EC37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F3A0AB75-F78D-0D41-B76B-7A62C06FCB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64F0A9C2-D25A-194B-A43B-6EA70E85E615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7EFF41FE-A7F8-AC44-9FDE-80F27A14BA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662F4630-C870-7E49-9B52-0E059F1954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1D614920-7424-1540-949C-71E548EEB2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086BDF92-9609-C940-A71C-5393E0EDA32A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505DD800-7485-2A4E-BA3E-D076E4F460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74F1924E-6063-DB44-A5D6-9714C49A71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8331FB9C-AB4F-6D42-BC31-B63155BED1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03A90F2-A2B4-4A41-903D-9F9151E1B769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9CD444B4-8F45-FB4B-9349-FFD732771E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49BB1924-E9AE-584C-83B1-15252AC967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C921824C-A11F-D246-852D-F3134A2E0A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CE71E39D-1EC7-7B45-8877-0D80CCE8ED0B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D6BDD9C0-001F-2640-BAB9-09548A5033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78DD6E67-4D46-F841-B36E-E5ADCA5B3A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D8107FAD-AB0A-814E-A9C9-AAA36784E2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1489AF24-1F36-1443-A2EF-5F4428A5C353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63490" name="Rectangle 1026">
            <a:extLst>
              <a:ext uri="{FF2B5EF4-FFF2-40B4-BE49-F238E27FC236}">
                <a16:creationId xmlns:a16="http://schemas.microsoft.com/office/drawing/2014/main" id="{A935F7DB-2FC0-FA4C-8897-A2704DF7AB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1027">
            <a:extLst>
              <a:ext uri="{FF2B5EF4-FFF2-40B4-BE49-F238E27FC236}">
                <a16:creationId xmlns:a16="http://schemas.microsoft.com/office/drawing/2014/main" id="{1FA1EDBC-97ED-D441-A69A-80C25E0E67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2E0B9CA4-29E7-6946-9B52-50F798572E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882A73B1-5164-BE44-9ED7-6D492DA293C3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C7289391-2606-C54E-BE83-4136D771DE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C8C88AD-B4EF-0449-8AE0-94815E99DA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E41328B4-6720-8849-B0A1-3474D6A108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7DBF8DAC-3DBF-A44A-B9C0-84FF0028C0C3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414953DC-5419-7F4E-A87F-0B951347F6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3B2DF25D-5FEC-3343-BA17-049FE80384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23B6F825-66A4-D547-BE14-9D0B228352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AD7CF707-64C8-4F43-8D77-A9ECF3875507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09362596-B18C-564E-B7B8-96E7DA13DE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A03470B-2566-A447-9F7F-64D3A52049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95B3E7A0-F6DE-B04C-A33B-F2550E0E92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3D6AAF4-ADB9-E14A-9400-2E49C51BB2C4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59394" name="Rectangle 1026">
            <a:extLst>
              <a:ext uri="{FF2B5EF4-FFF2-40B4-BE49-F238E27FC236}">
                <a16:creationId xmlns:a16="http://schemas.microsoft.com/office/drawing/2014/main" id="{4264B702-7705-D540-9D3D-8635C9A3D9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1027">
            <a:extLst>
              <a:ext uri="{FF2B5EF4-FFF2-40B4-BE49-F238E27FC236}">
                <a16:creationId xmlns:a16="http://schemas.microsoft.com/office/drawing/2014/main" id="{C0DC0BC6-4232-D84D-B3BA-61E620840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9FBED3E8-FCC8-F042-B34A-3CA96259A0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AC45EEDD-9C28-7D49-BCCC-40255D52316A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61442" name="Rectangle 1026">
            <a:extLst>
              <a:ext uri="{FF2B5EF4-FFF2-40B4-BE49-F238E27FC236}">
                <a16:creationId xmlns:a16="http://schemas.microsoft.com/office/drawing/2014/main" id="{D59F3361-9BF5-8A44-9969-7B51D10EE9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1027">
            <a:extLst>
              <a:ext uri="{FF2B5EF4-FFF2-40B4-BE49-F238E27FC236}">
                <a16:creationId xmlns:a16="http://schemas.microsoft.com/office/drawing/2014/main" id="{77C48173-76A5-8640-860A-6B9AD25880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D89552-AE21-A84C-8267-2582058C3E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786121-D1A2-E447-8413-D0390183A0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9AD3AF-770D-BC47-A503-93EF283A78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70DE4A-7273-CA44-82AA-4C8BCA6007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73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2F37C4-A81D-6F4D-ACC6-D6A04FA0AD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CBC067-63C5-AF45-804D-B3D1641243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2218C4-DFAB-844F-83FB-D77E8C42CC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8A253-02F8-AF4E-81D5-FB06D24B40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34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397DD2-177B-1847-B131-886383CD83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5BBFDB-48D5-C246-987A-1329CD90EC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8CFC58-5306-D745-AB28-3B61CF38D8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F8649A-FB96-3C48-8E42-DE6A0C73E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96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373889-DE1D-1341-AD6B-7C7A5E62A0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889CDB-3DDC-534B-8C62-BEA8C7E834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3D1D42-B812-5742-8014-797BD6153F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EAE69-5835-EC4F-B711-FC869D994C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004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C25659-4D75-2244-8A69-A5B746D4E0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C6430B-70AD-6440-A1AB-A5A0B681DC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E5D375-3FB3-B347-9FE0-7DD7FCD273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28D41-7352-A844-8CF5-67C1E2AD08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66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471678-C066-2E42-B1E2-B2CA67C1CA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ADF0B3-5395-2343-8314-4B60EEC75B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450D6F-F866-0042-9F30-68B5A93166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6A31F2-5845-D84B-AEEE-28C21FC8AF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68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9458E7E-6C80-E649-A057-54514BA3C2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C55D185-96D4-3947-ABA2-C610F16893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6AA922A-3071-2A49-8170-9236877B0C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8A41C2-5705-6946-81B9-5088006AE3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13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F23109B-9693-2D4D-8593-6862933658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DC0E26-F0D5-7247-9F6D-33A9A88FA3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F05BE46-A3E7-8E4B-B308-C4BD015A31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C882F-28A0-0F48-997E-EB16C3591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1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7216BCD-97A0-3B4F-A626-44069E6D09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FDF709A-2C5B-DC4C-B065-64932E91E4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C951FEA-0C70-6345-8002-641241403C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447D8D-3943-B54B-A722-0D6E86E449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23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EEFCA7-D358-F04A-A042-98285B8E39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AD20F8-F118-F34C-AB73-7560EDF5F1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B75ACB-395D-E54E-A72A-44CFE020B4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23CA6-F860-7941-B9F3-6D6B9EC5AE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64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00C85F-C2CA-B44A-8DE7-4293B91BF8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F5F46F-4629-CD43-9CDA-30CF97424A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98EAD9-2966-9C43-9428-57F3C99568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AB92B-CC0E-9841-B234-6FCED3F484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848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897D491-4100-0D4E-BC2C-BB46D6AE7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A2178B7-530B-E74C-B95D-4D0C98AAEE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2F1C0F-36E5-E143-853D-F412F04AA3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8C2F573-FB26-DD4A-BB64-671AFBDDEB1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FE822B4-A82E-CB47-B227-FB4A953CEC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8F8AD2-F7C5-BC43-83D6-9AA051CC3C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 Put </a:t>
            </a:r>
            <a:r>
              <a:rPr lang="en-US" altLang="en-US" sz="2000">
                <a:solidFill>
                  <a:srgbClr val="FF3300"/>
                </a:solidFill>
              </a:rPr>
              <a:t>your</a:t>
            </a:r>
            <a:r>
              <a:rPr lang="en-US" altLang="en-US" sz="200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  ---  </a:t>
            </a:r>
            <a:r>
              <a:rPr lang="en-US" altLang="en-US" sz="1600" i="1">
                <a:solidFill>
                  <a:schemeClr val="accent2"/>
                </a:solidFill>
              </a:rPr>
              <a:t>(The last 4 digits of your OleMiss ID.)</a:t>
            </a:r>
            <a:endParaRPr lang="en-US" altLang="en-US" sz="2400" i="1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4267200"/>
            <a:ext cx="1219200" cy="304800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751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TextBox 1">
            <a:extLst>
              <a:ext uri="{FF2B5EF4-FFF2-40B4-BE49-F238E27FC236}">
                <a16:creationId xmlns:a16="http://schemas.microsoft.com/office/drawing/2014/main" id="{61912578-328B-3346-BDD1-718C53F41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2667164"/>
            <a:ext cx="4176568" cy="1200329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Don’t forget:  you’ll need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a new scantron for class next Monday!</a:t>
            </a:r>
          </a:p>
        </p:txBody>
      </p:sp>
      <p:sp>
        <p:nvSpPr>
          <p:cNvPr id="15377" name="Text Box 1042">
            <a:extLst>
              <a:ext uri="{FF2B5EF4-FFF2-40B4-BE49-F238E27FC236}">
                <a16:creationId xmlns:a16="http://schemas.microsoft.com/office/drawing/2014/main" id="{B04EC775-92A3-D345-A539-B097080E2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119" y="5291021"/>
            <a:ext cx="4984750" cy="107721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Recall 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i="1" dirty="0"/>
              <a:t>Chapter 1</a:t>
            </a:r>
            <a:r>
              <a:rPr lang="en-US" altLang="en-US" sz="2000" i="1" dirty="0"/>
              <a:t>, The Universe,</a:t>
            </a:r>
            <a:r>
              <a:rPr lang="en-US" altLang="en-US" sz="2000" dirty="0"/>
              <a:t> </a:t>
            </a:r>
            <a:r>
              <a:rPr lang="en-US" altLang="en-US" sz="2000" b="1" dirty="0"/>
              <a:t>pp. 1 – 23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(skip the math)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F71D4486-019C-1046-8C8E-88238C604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934" y="4312183"/>
            <a:ext cx="2766865" cy="830997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• Labs are on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• No class on Friday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B5234405-54E8-D643-BF38-E61F0B0D8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685800"/>
            <a:ext cx="5181600" cy="6858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cs typeface="+mj-cs"/>
              </a:rPr>
              <a:t>Exercises: recognize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FA677F56-4D6A-E04A-BD93-3364204B9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219200"/>
            <a:ext cx="518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0000"/>
                </a:solidFill>
              </a:rPr>
              <a:t>deep-sky objects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16E420EA-9DD9-ED42-8B1C-0D0FA7E69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3" y="2209800"/>
            <a:ext cx="8355012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You</a:t>
            </a:r>
            <a:r>
              <a:rPr lang="ja-JP" altLang="en-US" sz="2400">
                <a:solidFill>
                  <a:srgbClr val="FFFF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400">
                <a:solidFill>
                  <a:srgbClr val="FFFF00"/>
                </a:solidFill>
              </a:rPr>
              <a:t>ll need to answer: </a:t>
            </a:r>
            <a:r>
              <a:rPr lang="en-US" altLang="ja-JP" sz="2400" i="1">
                <a:solidFill>
                  <a:srgbClr val="FF8AD8"/>
                </a:solidFill>
              </a:rPr>
              <a:t>which</a:t>
            </a:r>
            <a:r>
              <a:rPr lang="en-US" altLang="ja-JP" sz="2400">
                <a:solidFill>
                  <a:srgbClr val="FFFF00"/>
                </a:solidFill>
              </a:rPr>
              <a:t> of these five types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of deep-sky objects we are looking at and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 i="1">
                <a:solidFill>
                  <a:srgbClr val="FF8AD8"/>
                </a:solidFill>
              </a:rPr>
              <a:t>how we know</a:t>
            </a:r>
            <a:r>
              <a:rPr lang="en-US" altLang="en-US" sz="2400">
                <a:solidFill>
                  <a:srgbClr val="FF8AD8"/>
                </a:solidFill>
              </a:rPr>
              <a:t> </a:t>
            </a:r>
            <a:r>
              <a:rPr lang="en-US" altLang="en-US" sz="2400">
                <a:solidFill>
                  <a:srgbClr val="FFFF00"/>
                </a:solidFill>
              </a:rPr>
              <a:t>and </a:t>
            </a:r>
            <a:r>
              <a:rPr lang="en-US" altLang="en-US" sz="2400" i="1">
                <a:solidFill>
                  <a:srgbClr val="FF8AD8"/>
                </a:solidFill>
              </a:rPr>
              <a:t>what it is</a:t>
            </a:r>
            <a:r>
              <a:rPr lang="en-US" altLang="en-US" sz="2400">
                <a:solidFill>
                  <a:srgbClr val="FFFF00"/>
                </a:solidFill>
              </a:rPr>
              <a:t>: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AutoNum type="arabicPeriod"/>
            </a:pPr>
            <a:r>
              <a:rPr lang="en-US" altLang="en-US" sz="2400">
                <a:solidFill>
                  <a:srgbClr val="66FFFF"/>
                </a:solidFill>
              </a:rPr>
              <a:t>open cluster</a:t>
            </a:r>
          </a:p>
          <a:p>
            <a:pPr algn="ctr">
              <a:spcBef>
                <a:spcPct val="0"/>
              </a:spcBef>
              <a:buFontTx/>
              <a:buAutoNum type="arabicPeriod"/>
            </a:pPr>
            <a:r>
              <a:rPr lang="en-US" altLang="en-US" sz="2400">
                <a:solidFill>
                  <a:srgbClr val="66FFFF"/>
                </a:solidFill>
              </a:rPr>
              <a:t>globular cluster</a:t>
            </a:r>
            <a:endParaRPr lang="en-US" altLang="en-US" sz="240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AutoNum type="arabicPeriod"/>
            </a:pPr>
            <a:r>
              <a:rPr lang="en-US" altLang="en-US" sz="2400">
                <a:solidFill>
                  <a:srgbClr val="66FFFF"/>
                </a:solidFill>
              </a:rPr>
              <a:t>galaxy</a:t>
            </a:r>
          </a:p>
          <a:p>
            <a:pPr algn="ctr">
              <a:spcBef>
                <a:spcPct val="0"/>
              </a:spcBef>
              <a:buFontTx/>
              <a:buAutoNum type="arabicPeriod"/>
            </a:pPr>
            <a:r>
              <a:rPr lang="en-US" altLang="en-US" sz="2400">
                <a:solidFill>
                  <a:srgbClr val="66FFFF"/>
                </a:solidFill>
              </a:rPr>
              <a:t>planetary nebula</a:t>
            </a:r>
          </a:p>
          <a:p>
            <a:pPr algn="ctr">
              <a:spcBef>
                <a:spcPct val="0"/>
              </a:spcBef>
              <a:buFontTx/>
              <a:buAutoNum type="arabicPeriod"/>
            </a:pPr>
            <a:r>
              <a:rPr lang="en-US" altLang="en-US" sz="2400">
                <a:solidFill>
                  <a:srgbClr val="66FFFF"/>
                </a:solidFill>
              </a:rPr>
              <a:t>diffuse nebula: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		reflection nebula, HII region, dust cloud, or a combination </a:t>
            </a:r>
          </a:p>
          <a:p>
            <a:pPr algn="ctr">
              <a:spcBef>
                <a:spcPct val="0"/>
              </a:spcBef>
              <a:buFontTx/>
              <a:buAutoNum type="arabicPeriod"/>
            </a:pPr>
            <a:endParaRPr lang="en-US" altLang="en-US" sz="24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6">
            <a:extLst>
              <a:ext uri="{FF2B5EF4-FFF2-40B4-BE49-F238E27FC236}">
                <a16:creationId xmlns:a16="http://schemas.microsoft.com/office/drawing/2014/main" id="{2486A6DD-0A81-8447-9BEB-CE9527116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057400"/>
            <a:ext cx="33528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What is it?</a:t>
            </a:r>
          </a:p>
        </p:txBody>
      </p:sp>
      <p:sp>
        <p:nvSpPr>
          <p:cNvPr id="67587" name="Rectangle 15">
            <a:extLst>
              <a:ext uri="{FF2B5EF4-FFF2-40B4-BE49-F238E27FC236}">
                <a16:creationId xmlns:a16="http://schemas.microsoft.com/office/drawing/2014/main" id="{9E211436-2757-6841-8D8C-BB4943D38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676400"/>
            <a:ext cx="2819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How do we know?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67588" name="Rectangle 14">
            <a:extLst>
              <a:ext uri="{FF2B5EF4-FFF2-40B4-BE49-F238E27FC236}">
                <a16:creationId xmlns:a16="http://schemas.microsoft.com/office/drawing/2014/main" id="{BBF74D49-51CE-B340-8A20-47CB0AB11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143000"/>
            <a:ext cx="3657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What object?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730CFCA0-8094-7D4A-86EC-5B4D13375C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5181600" cy="6858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cs typeface="+mj-cs"/>
              </a:rPr>
              <a:t>Exercise 1</a:t>
            </a:r>
          </a:p>
        </p:txBody>
      </p:sp>
      <p:pic>
        <p:nvPicPr>
          <p:cNvPr id="67590" name="Picture 5">
            <a:extLst>
              <a:ext uri="{FF2B5EF4-FFF2-40B4-BE49-F238E27FC236}">
                <a16:creationId xmlns:a16="http://schemas.microsoft.com/office/drawing/2014/main" id="{8DFE8D67-EE1C-014C-9A7F-D09732B1B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18700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6">
            <a:extLst>
              <a:ext uri="{FF2B5EF4-FFF2-40B4-BE49-F238E27FC236}">
                <a16:creationId xmlns:a16="http://schemas.microsoft.com/office/drawing/2014/main" id="{11F78B66-D0FE-7248-9CF5-C743BF87F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143000"/>
            <a:ext cx="2562225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Supernova remnant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pic>
        <p:nvPicPr>
          <p:cNvPr id="67592" name="Picture 7" descr="M15">
            <a:extLst>
              <a:ext uri="{FF2B5EF4-FFF2-40B4-BE49-F238E27FC236}">
                <a16:creationId xmlns:a16="http://schemas.microsoft.com/office/drawing/2014/main" id="{33EDACBB-D535-934D-B0AA-7A07723A6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22860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9" descr="Bubble">
            <a:extLst>
              <a:ext uri="{FF2B5EF4-FFF2-40B4-BE49-F238E27FC236}">
                <a16:creationId xmlns:a16="http://schemas.microsoft.com/office/drawing/2014/main" id="{DD1D31BB-95CF-E14F-B144-8E4A737D1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9013"/>
            <a:ext cx="3048000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8" name="Rectangle 12">
            <a:extLst>
              <a:ext uri="{FF2B5EF4-FFF2-40B4-BE49-F238E27FC236}">
                <a16:creationId xmlns:a16="http://schemas.microsoft.com/office/drawing/2014/main" id="{B2356C74-9071-A048-A251-34736BB1D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676400"/>
            <a:ext cx="4738688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	Looks like result of explosion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65549" name="Rectangle 13">
            <a:extLst>
              <a:ext uri="{FF2B5EF4-FFF2-40B4-BE49-F238E27FC236}">
                <a16:creationId xmlns:a16="http://schemas.microsoft.com/office/drawing/2014/main" id="{D9A4E24F-C9A6-C049-9454-1E573B279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57400"/>
            <a:ext cx="2884488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A star blew up</a:t>
            </a:r>
          </a:p>
        </p:txBody>
      </p:sp>
      <p:sp>
        <p:nvSpPr>
          <p:cNvPr id="67596" name="Rectangle 17">
            <a:extLst>
              <a:ext uri="{FF2B5EF4-FFF2-40B4-BE49-F238E27FC236}">
                <a16:creationId xmlns:a16="http://schemas.microsoft.com/office/drawing/2014/main" id="{10A22CDB-9097-534F-AE37-1FD7AC52C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810000"/>
            <a:ext cx="33528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What is it?</a:t>
            </a:r>
          </a:p>
        </p:txBody>
      </p:sp>
      <p:sp>
        <p:nvSpPr>
          <p:cNvPr id="67597" name="Rectangle 18">
            <a:extLst>
              <a:ext uri="{FF2B5EF4-FFF2-40B4-BE49-F238E27FC236}">
                <a16:creationId xmlns:a16="http://schemas.microsoft.com/office/drawing/2014/main" id="{E239EDFB-4976-FF46-83F2-62AB08F97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429000"/>
            <a:ext cx="2819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How do we know?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67598" name="Rectangle 19">
            <a:extLst>
              <a:ext uri="{FF2B5EF4-FFF2-40B4-BE49-F238E27FC236}">
                <a16:creationId xmlns:a16="http://schemas.microsoft.com/office/drawing/2014/main" id="{75AE8456-D8B0-EA49-8978-230DB0AD1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895600"/>
            <a:ext cx="3657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What object?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65556" name="Rectangle 20">
            <a:extLst>
              <a:ext uri="{FF2B5EF4-FFF2-40B4-BE49-F238E27FC236}">
                <a16:creationId xmlns:a16="http://schemas.microsoft.com/office/drawing/2014/main" id="{BBF9823A-F2CC-BF41-98E5-01F43E757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895600"/>
            <a:ext cx="2155825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Globular cluster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65557" name="Rectangle 21">
            <a:extLst>
              <a:ext uri="{FF2B5EF4-FFF2-40B4-BE49-F238E27FC236}">
                <a16:creationId xmlns:a16="http://schemas.microsoft.com/office/drawing/2014/main" id="{C1FB8C37-44EF-1544-A9DB-F6908321F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429000"/>
            <a:ext cx="4398963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	Many stars in sphere shape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65558" name="Rectangle 22">
            <a:extLst>
              <a:ext uri="{FF2B5EF4-FFF2-40B4-BE49-F238E27FC236}">
                <a16:creationId xmlns:a16="http://schemas.microsoft.com/office/drawing/2014/main" id="{2E17C08E-0C97-3642-837E-C27656249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810000"/>
            <a:ext cx="5062538" cy="8223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Cluster of &gt; 100,000 stars inside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	the Galaxy</a:t>
            </a:r>
          </a:p>
        </p:txBody>
      </p:sp>
      <p:sp>
        <p:nvSpPr>
          <p:cNvPr id="67602" name="Rectangle 23">
            <a:extLst>
              <a:ext uri="{FF2B5EF4-FFF2-40B4-BE49-F238E27FC236}">
                <a16:creationId xmlns:a16="http://schemas.microsoft.com/office/drawing/2014/main" id="{1C26AB0F-56F2-524D-A705-413D6C10B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172200"/>
            <a:ext cx="33528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What is it?</a:t>
            </a:r>
          </a:p>
        </p:txBody>
      </p:sp>
      <p:sp>
        <p:nvSpPr>
          <p:cNvPr id="67603" name="Rectangle 24">
            <a:extLst>
              <a:ext uri="{FF2B5EF4-FFF2-40B4-BE49-F238E27FC236}">
                <a16:creationId xmlns:a16="http://schemas.microsoft.com/office/drawing/2014/main" id="{7A77D8CC-41FE-CD49-9D19-0A128837C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486400"/>
            <a:ext cx="2819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How do we know?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67604" name="Rectangle 25">
            <a:extLst>
              <a:ext uri="{FF2B5EF4-FFF2-40B4-BE49-F238E27FC236}">
                <a16:creationId xmlns:a16="http://schemas.microsoft.com/office/drawing/2014/main" id="{CAE09271-4425-9B40-B85A-A1CD0BC73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876800"/>
            <a:ext cx="3657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What object?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65562" name="Rectangle 26">
            <a:extLst>
              <a:ext uri="{FF2B5EF4-FFF2-40B4-BE49-F238E27FC236}">
                <a16:creationId xmlns:a16="http://schemas.microsoft.com/office/drawing/2014/main" id="{6576ECCB-20C8-7F4F-80F9-C6D859BC5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876800"/>
            <a:ext cx="33401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Diffuse nebula (HII zone)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65563" name="Rectangle 27">
            <a:extLst>
              <a:ext uri="{FF2B5EF4-FFF2-40B4-BE49-F238E27FC236}">
                <a16:creationId xmlns:a16="http://schemas.microsoft.com/office/drawing/2014/main" id="{CA34519F-CFF7-B94B-B0EA-C12B924FB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0100" y="5410200"/>
            <a:ext cx="4891088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Glowing gas illuminated by blue stars </a:t>
            </a:r>
          </a:p>
        </p:txBody>
      </p:sp>
      <p:sp>
        <p:nvSpPr>
          <p:cNvPr id="65564" name="Rectangle 28">
            <a:extLst>
              <a:ext uri="{FF2B5EF4-FFF2-40B4-BE49-F238E27FC236}">
                <a16:creationId xmlns:a16="http://schemas.microsoft.com/office/drawing/2014/main" id="{8119A1FA-2655-C943-AD66-DA6378860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019800"/>
            <a:ext cx="4484688" cy="8223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Hot interstellar hydrogen gas cloud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         surrounds young hot stars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 animBg="1" autoUpdateAnimBg="0"/>
      <p:bldP spid="65548" grpId="0" animBg="1"/>
      <p:bldP spid="65549" grpId="0" animBg="1"/>
      <p:bldP spid="65556" grpId="0" animBg="1" autoUpdateAnimBg="0"/>
      <p:bldP spid="65557" grpId="0" animBg="1"/>
      <p:bldP spid="65558" grpId="0" animBg="1"/>
      <p:bldP spid="65562" grpId="0" animBg="1" autoUpdateAnimBg="0"/>
      <p:bldP spid="65563" grpId="0" animBg="1"/>
      <p:bldP spid="655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4876C287-694F-134B-947E-37B7C6CA1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057400"/>
            <a:ext cx="33528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What is it?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59D22946-70B1-274D-963C-A0F4F8359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676400"/>
            <a:ext cx="2819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How do we know?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575ADBF5-56C8-B443-AA17-C22092309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143000"/>
            <a:ext cx="3657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What object?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3189" name="Rectangle 5">
            <a:extLst>
              <a:ext uri="{FF2B5EF4-FFF2-40B4-BE49-F238E27FC236}">
                <a16:creationId xmlns:a16="http://schemas.microsoft.com/office/drawing/2014/main" id="{DF717196-ED54-2549-84EC-990F2F5507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5181600" cy="6858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cs typeface="+mj-cs"/>
              </a:rPr>
              <a:t>Exercise 2</a:t>
            </a:r>
          </a:p>
        </p:txBody>
      </p:sp>
      <p:sp>
        <p:nvSpPr>
          <p:cNvPr id="93191" name="Rectangle 7">
            <a:extLst>
              <a:ext uri="{FF2B5EF4-FFF2-40B4-BE49-F238E27FC236}">
                <a16:creationId xmlns:a16="http://schemas.microsoft.com/office/drawing/2014/main" id="{05C1642B-A566-3A4C-B6A2-211E93E2E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143000"/>
            <a:ext cx="2224088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Planetary nebula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3194" name="Rectangle 10">
            <a:extLst>
              <a:ext uri="{FF2B5EF4-FFF2-40B4-BE49-F238E27FC236}">
                <a16:creationId xmlns:a16="http://schemas.microsoft.com/office/drawing/2014/main" id="{E90D02E4-C875-BF40-B9FB-DC85DBE39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676400"/>
            <a:ext cx="5661025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	One star in the middle of colorful gas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3195" name="Rectangle 11">
            <a:extLst>
              <a:ext uri="{FF2B5EF4-FFF2-40B4-BE49-F238E27FC236}">
                <a16:creationId xmlns:a16="http://schemas.microsoft.com/office/drawing/2014/main" id="{A87F89C7-A76A-2B40-9A08-683FB0D0E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057400"/>
            <a:ext cx="5043488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Old star loosing its atmosphere to space</a:t>
            </a:r>
          </a:p>
        </p:txBody>
      </p:sp>
      <p:sp>
        <p:nvSpPr>
          <p:cNvPr id="69641" name="Rectangle 12">
            <a:extLst>
              <a:ext uri="{FF2B5EF4-FFF2-40B4-BE49-F238E27FC236}">
                <a16:creationId xmlns:a16="http://schemas.microsoft.com/office/drawing/2014/main" id="{47F04738-396E-E446-A38F-8191B3BAE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810000"/>
            <a:ext cx="33528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What is it?</a:t>
            </a:r>
          </a:p>
        </p:txBody>
      </p:sp>
      <p:sp>
        <p:nvSpPr>
          <p:cNvPr id="69642" name="Rectangle 13">
            <a:extLst>
              <a:ext uri="{FF2B5EF4-FFF2-40B4-BE49-F238E27FC236}">
                <a16:creationId xmlns:a16="http://schemas.microsoft.com/office/drawing/2014/main" id="{1AE24404-3B59-0145-812E-940ED439E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429000"/>
            <a:ext cx="2819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How do we know?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69643" name="Rectangle 14">
            <a:extLst>
              <a:ext uri="{FF2B5EF4-FFF2-40B4-BE49-F238E27FC236}">
                <a16:creationId xmlns:a16="http://schemas.microsoft.com/office/drawing/2014/main" id="{8995346A-3C93-DD48-94C5-05283E51C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895600"/>
            <a:ext cx="3657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What object?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3199" name="Rectangle 15">
            <a:extLst>
              <a:ext uri="{FF2B5EF4-FFF2-40B4-BE49-F238E27FC236}">
                <a16:creationId xmlns:a16="http://schemas.microsoft.com/office/drawing/2014/main" id="{E81661FF-334B-4343-BC8D-C1170E4BA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895600"/>
            <a:ext cx="173355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Open cluster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3200" name="Rectangle 16">
            <a:extLst>
              <a:ext uri="{FF2B5EF4-FFF2-40B4-BE49-F238E27FC236}">
                <a16:creationId xmlns:a16="http://schemas.microsoft.com/office/drawing/2014/main" id="{59826F52-C5E1-1D4A-B733-C97E09A66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429000"/>
            <a:ext cx="3603625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	Many scattered stars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3201" name="Rectangle 17">
            <a:extLst>
              <a:ext uri="{FF2B5EF4-FFF2-40B4-BE49-F238E27FC236}">
                <a16:creationId xmlns:a16="http://schemas.microsoft.com/office/drawing/2014/main" id="{FEC5DF8A-46D0-B347-946C-864D0B087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810000"/>
            <a:ext cx="4743450" cy="11874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Loose disintegrating cluster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	of ~ 1,000 young stars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	inside the Galaxy</a:t>
            </a:r>
          </a:p>
        </p:txBody>
      </p:sp>
      <p:sp>
        <p:nvSpPr>
          <p:cNvPr id="69647" name="Rectangle 18">
            <a:extLst>
              <a:ext uri="{FF2B5EF4-FFF2-40B4-BE49-F238E27FC236}">
                <a16:creationId xmlns:a16="http://schemas.microsoft.com/office/drawing/2014/main" id="{1417BA51-17F2-3845-B652-FF2BE841B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867400"/>
            <a:ext cx="33528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What is it?</a:t>
            </a:r>
          </a:p>
        </p:txBody>
      </p:sp>
      <p:sp>
        <p:nvSpPr>
          <p:cNvPr id="69648" name="Rectangle 19">
            <a:extLst>
              <a:ext uri="{FF2B5EF4-FFF2-40B4-BE49-F238E27FC236}">
                <a16:creationId xmlns:a16="http://schemas.microsoft.com/office/drawing/2014/main" id="{6496EC04-E856-174C-AD40-6ACD62E66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486400"/>
            <a:ext cx="2819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How do we know?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69649" name="Rectangle 20">
            <a:extLst>
              <a:ext uri="{FF2B5EF4-FFF2-40B4-BE49-F238E27FC236}">
                <a16:creationId xmlns:a16="http://schemas.microsoft.com/office/drawing/2014/main" id="{E1E0CCDD-1A75-ED41-8422-659D089DC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953000"/>
            <a:ext cx="3657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What object?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3205" name="Rectangle 21">
            <a:extLst>
              <a:ext uri="{FF2B5EF4-FFF2-40B4-BE49-F238E27FC236}">
                <a16:creationId xmlns:a16="http://schemas.microsoft.com/office/drawing/2014/main" id="{97CE0D4F-933F-F14B-B75C-AB4F7567B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953000"/>
            <a:ext cx="1752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Galaxy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3206" name="Rectangle 22">
            <a:extLst>
              <a:ext uri="{FF2B5EF4-FFF2-40B4-BE49-F238E27FC236}">
                <a16:creationId xmlns:a16="http://schemas.microsoft.com/office/drawing/2014/main" id="{DA5A3C70-8AE1-BC47-84AA-0BB6E3FC7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486400"/>
            <a:ext cx="5135563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  Lens-shaped star system with dark lane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3207" name="Rectangle 23">
            <a:extLst>
              <a:ext uri="{FF2B5EF4-FFF2-40B4-BE49-F238E27FC236}">
                <a16:creationId xmlns:a16="http://schemas.microsoft.com/office/drawing/2014/main" id="{FF797769-81B6-EE46-A4A3-D100EA429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867400"/>
            <a:ext cx="4654550" cy="8223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  Star system of 100 billion stars like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the Milky Way Galaxy</a:t>
            </a:r>
          </a:p>
        </p:txBody>
      </p:sp>
      <p:pic>
        <p:nvPicPr>
          <p:cNvPr id="69653" name="Picture 24" descr="M52">
            <a:extLst>
              <a:ext uri="{FF2B5EF4-FFF2-40B4-BE49-F238E27FC236}">
                <a16:creationId xmlns:a16="http://schemas.microsoft.com/office/drawing/2014/main" id="{BB519391-2533-4842-82B9-9DEF177EE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31242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4" name="Picture 25" descr="M76">
            <a:extLst>
              <a:ext uri="{FF2B5EF4-FFF2-40B4-BE49-F238E27FC236}">
                <a16:creationId xmlns:a16="http://schemas.microsoft.com/office/drawing/2014/main" id="{BAFEB4B1-54CE-C341-AD14-3E1112114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0"/>
            <a:ext cx="310515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5" name="Picture 26" descr="NGC891">
            <a:extLst>
              <a:ext uri="{FF2B5EF4-FFF2-40B4-BE49-F238E27FC236}">
                <a16:creationId xmlns:a16="http://schemas.microsoft.com/office/drawing/2014/main" id="{9AE3C4B7-36EF-9643-91AD-15C1738C8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1563"/>
            <a:ext cx="3276600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 animBg="1" autoUpdateAnimBg="0"/>
      <p:bldP spid="93194" grpId="0" animBg="1"/>
      <p:bldP spid="93195" grpId="0" animBg="1"/>
      <p:bldP spid="93199" grpId="0" animBg="1" autoUpdateAnimBg="0"/>
      <p:bldP spid="93200" grpId="0" animBg="1"/>
      <p:bldP spid="93201" grpId="0" animBg="1"/>
      <p:bldP spid="93205" grpId="0" animBg="1" autoUpdateAnimBg="0"/>
      <p:bldP spid="93206" grpId="0" animBg="1"/>
      <p:bldP spid="9320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1AD3D770-F376-B04C-838D-19B074FF5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600200"/>
            <a:ext cx="33528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What is it?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75D57444-C14E-D845-B577-84883420D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219200"/>
            <a:ext cx="2819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How do we know?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807AB103-4B65-AD43-9B9C-F63A53090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85800"/>
            <a:ext cx="3657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What object?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3E6C7783-82C2-8944-A1F3-9698ADF0C0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5181600" cy="6858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cs typeface="+mj-cs"/>
              </a:rPr>
              <a:t>Exercise 3</a:t>
            </a:r>
          </a:p>
        </p:txBody>
      </p:sp>
      <p:sp>
        <p:nvSpPr>
          <p:cNvPr id="95238" name="Rectangle 6">
            <a:extLst>
              <a:ext uri="{FF2B5EF4-FFF2-40B4-BE49-F238E27FC236}">
                <a16:creationId xmlns:a16="http://schemas.microsoft.com/office/drawing/2014/main" id="{6CB30CD2-2CF7-7542-9889-463638AC5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85800"/>
            <a:ext cx="173355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Open cluster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5239" name="Rectangle 7">
            <a:extLst>
              <a:ext uri="{FF2B5EF4-FFF2-40B4-BE49-F238E27FC236}">
                <a16:creationId xmlns:a16="http://schemas.microsoft.com/office/drawing/2014/main" id="{92873638-D654-FD42-B695-3B3361579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219200"/>
            <a:ext cx="3603625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	Many scattered stars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5240" name="Rectangle 8">
            <a:extLst>
              <a:ext uri="{FF2B5EF4-FFF2-40B4-BE49-F238E27FC236}">
                <a16:creationId xmlns:a16="http://schemas.microsoft.com/office/drawing/2014/main" id="{6E1C4751-5A31-664C-8C92-21627C4A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600200"/>
            <a:ext cx="4903788" cy="8223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Loose disintegrating cluster of ~ 1,000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young stars inside the Galaxy</a:t>
            </a:r>
          </a:p>
        </p:txBody>
      </p:sp>
      <p:sp>
        <p:nvSpPr>
          <p:cNvPr id="71689" name="Rectangle 9">
            <a:extLst>
              <a:ext uri="{FF2B5EF4-FFF2-40B4-BE49-F238E27FC236}">
                <a16:creationId xmlns:a16="http://schemas.microsoft.com/office/drawing/2014/main" id="{C1EEE686-C882-CB46-96F6-26234DACC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810000"/>
            <a:ext cx="33528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What is it?</a:t>
            </a:r>
          </a:p>
        </p:txBody>
      </p:sp>
      <p:sp>
        <p:nvSpPr>
          <p:cNvPr id="71690" name="Rectangle 10">
            <a:extLst>
              <a:ext uri="{FF2B5EF4-FFF2-40B4-BE49-F238E27FC236}">
                <a16:creationId xmlns:a16="http://schemas.microsoft.com/office/drawing/2014/main" id="{087165A8-FB2B-7241-9852-FF7DD9372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429000"/>
            <a:ext cx="2819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How do we know?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71691" name="Rectangle 11">
            <a:extLst>
              <a:ext uri="{FF2B5EF4-FFF2-40B4-BE49-F238E27FC236}">
                <a16:creationId xmlns:a16="http://schemas.microsoft.com/office/drawing/2014/main" id="{A2E5495C-7134-534E-AEA2-B4144B04F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895600"/>
            <a:ext cx="3657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What object?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5244" name="Rectangle 12">
            <a:extLst>
              <a:ext uri="{FF2B5EF4-FFF2-40B4-BE49-F238E27FC236}">
                <a16:creationId xmlns:a16="http://schemas.microsoft.com/office/drawing/2014/main" id="{49B0F80A-4DC1-8549-8316-8E70CEFBA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895600"/>
            <a:ext cx="52070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Diffuse nebula: HII region +  dust clouds</a:t>
            </a:r>
          </a:p>
        </p:txBody>
      </p:sp>
      <p:sp>
        <p:nvSpPr>
          <p:cNvPr id="95245" name="Rectangle 13">
            <a:extLst>
              <a:ext uri="{FF2B5EF4-FFF2-40B4-BE49-F238E27FC236}">
                <a16:creationId xmlns:a16="http://schemas.microsoft.com/office/drawing/2014/main" id="{35161881-36E0-4546-A5DF-22CB69B96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429000"/>
            <a:ext cx="5780088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	Glowing gas, dark dust clouds in front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5246" name="Rectangle 14">
            <a:extLst>
              <a:ext uri="{FF2B5EF4-FFF2-40B4-BE49-F238E27FC236}">
                <a16:creationId xmlns:a16="http://schemas.microsoft.com/office/drawing/2014/main" id="{A9B51EE9-E459-DC4B-BE63-8C7D2DB68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0650" y="3810000"/>
            <a:ext cx="4451350" cy="11874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Hot interstellar hydrogen with dust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        blocking some of the light.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       A star formation region.</a:t>
            </a:r>
          </a:p>
        </p:txBody>
      </p:sp>
      <p:sp>
        <p:nvSpPr>
          <p:cNvPr id="71695" name="Rectangle 15">
            <a:extLst>
              <a:ext uri="{FF2B5EF4-FFF2-40B4-BE49-F238E27FC236}">
                <a16:creationId xmlns:a16="http://schemas.microsoft.com/office/drawing/2014/main" id="{53293988-E102-634E-9188-283D31859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867400"/>
            <a:ext cx="33528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What is it?</a:t>
            </a:r>
          </a:p>
        </p:txBody>
      </p:sp>
      <p:sp>
        <p:nvSpPr>
          <p:cNvPr id="71696" name="Rectangle 16">
            <a:extLst>
              <a:ext uri="{FF2B5EF4-FFF2-40B4-BE49-F238E27FC236}">
                <a16:creationId xmlns:a16="http://schemas.microsoft.com/office/drawing/2014/main" id="{F07D8B36-D5D3-6C46-92A7-632D6A2D1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486400"/>
            <a:ext cx="2819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How do we know?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71697" name="Rectangle 17">
            <a:extLst>
              <a:ext uri="{FF2B5EF4-FFF2-40B4-BE49-F238E27FC236}">
                <a16:creationId xmlns:a16="http://schemas.microsoft.com/office/drawing/2014/main" id="{6A8FAA32-850E-144C-8837-ABF869CEA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105400"/>
            <a:ext cx="3657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What object?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5250" name="Rectangle 18">
            <a:extLst>
              <a:ext uri="{FF2B5EF4-FFF2-40B4-BE49-F238E27FC236}">
                <a16:creationId xmlns:a16="http://schemas.microsoft.com/office/drawing/2014/main" id="{85A9E71B-10D7-D64C-970B-3A021307E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105400"/>
            <a:ext cx="4724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Open cluster with reflection nebula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5251" name="Rectangle 19">
            <a:extLst>
              <a:ext uri="{FF2B5EF4-FFF2-40B4-BE49-F238E27FC236}">
                <a16:creationId xmlns:a16="http://schemas.microsoft.com/office/drawing/2014/main" id="{CB686E4D-B4E7-2343-98FB-79BE975E5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9513" y="5486400"/>
            <a:ext cx="4027487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  Blue cloud around bright stars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5252" name="Rectangle 20">
            <a:extLst>
              <a:ext uri="{FF2B5EF4-FFF2-40B4-BE49-F238E27FC236}">
                <a16:creationId xmlns:a16="http://schemas.microsoft.com/office/drawing/2014/main" id="{E3E75156-65B6-6B43-9173-B919584C7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75" y="5867400"/>
            <a:ext cx="6651625" cy="8223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 Loose disintegrating cluster of ~ 1,000 young stars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 inside the Galaxy, light reflected on interstellar dust.</a:t>
            </a:r>
          </a:p>
        </p:txBody>
      </p:sp>
      <p:pic>
        <p:nvPicPr>
          <p:cNvPr id="71701" name="Picture 24" descr="m11wp">
            <a:extLst>
              <a:ext uri="{FF2B5EF4-FFF2-40B4-BE49-F238E27FC236}">
                <a16:creationId xmlns:a16="http://schemas.microsoft.com/office/drawing/2014/main" id="{CCDE9896-AA74-7145-9129-F320695E0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098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2" name="Picture 25" descr="M020">
            <a:extLst>
              <a:ext uri="{FF2B5EF4-FFF2-40B4-BE49-F238E27FC236}">
                <a16:creationId xmlns:a16="http://schemas.microsoft.com/office/drawing/2014/main" id="{1E8EAC5C-7ACF-A341-A93E-13B811973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35687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3" name="Picture 26">
            <a:extLst>
              <a:ext uri="{FF2B5EF4-FFF2-40B4-BE49-F238E27FC236}">
                <a16:creationId xmlns:a16="http://schemas.microsoft.com/office/drawing/2014/main" id="{E25B7C27-0BA9-1849-8782-902DF502C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0950"/>
            <a:ext cx="25146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8" grpId="0" animBg="1" autoUpdateAnimBg="0"/>
      <p:bldP spid="95239" grpId="0" animBg="1"/>
      <p:bldP spid="95240" grpId="0" animBg="1"/>
      <p:bldP spid="95244" grpId="0" animBg="1" autoUpdateAnimBg="0"/>
      <p:bldP spid="95245" grpId="0" animBg="1"/>
      <p:bldP spid="95246" grpId="0" animBg="1"/>
      <p:bldP spid="95250" grpId="0" animBg="1" autoUpdateAnimBg="0"/>
      <p:bldP spid="95251" grpId="0" animBg="1"/>
      <p:bldP spid="952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9">
            <a:extLst>
              <a:ext uri="{FF2B5EF4-FFF2-40B4-BE49-F238E27FC236}">
                <a16:creationId xmlns:a16="http://schemas.microsoft.com/office/drawing/2014/main" id="{38724B94-10EA-0D4D-8654-F52F76E47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105400"/>
            <a:ext cx="234315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How do we know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9D4C03DD-9DEF-1946-B17C-17DF233A8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971800" cy="6858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cs typeface="+mj-cs"/>
              </a:rPr>
              <a:t>Exercise 4</a:t>
            </a:r>
          </a:p>
        </p:txBody>
      </p:sp>
      <p:sp>
        <p:nvSpPr>
          <p:cNvPr id="73732" name="Rectangle 9">
            <a:extLst>
              <a:ext uri="{FF2B5EF4-FFF2-40B4-BE49-F238E27FC236}">
                <a16:creationId xmlns:a16="http://schemas.microsoft.com/office/drawing/2014/main" id="{F8E123E0-8C3E-E54E-B10B-69453A7A0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981200"/>
            <a:ext cx="18288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What is it?</a:t>
            </a:r>
          </a:p>
        </p:txBody>
      </p:sp>
      <p:sp>
        <p:nvSpPr>
          <p:cNvPr id="73733" name="Rectangle 10">
            <a:extLst>
              <a:ext uri="{FF2B5EF4-FFF2-40B4-BE49-F238E27FC236}">
                <a16:creationId xmlns:a16="http://schemas.microsoft.com/office/drawing/2014/main" id="{BDD17BA7-5D4D-0649-A95A-2B399A7D3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71600"/>
            <a:ext cx="2819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How do we know?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73734" name="Rectangle 11">
            <a:extLst>
              <a:ext uri="{FF2B5EF4-FFF2-40B4-BE49-F238E27FC236}">
                <a16:creationId xmlns:a16="http://schemas.microsoft.com/office/drawing/2014/main" id="{477A8387-B67E-3946-874B-B18201974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838200"/>
            <a:ext cx="22860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What object?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7292" name="Rectangle 12">
            <a:extLst>
              <a:ext uri="{FF2B5EF4-FFF2-40B4-BE49-F238E27FC236}">
                <a16:creationId xmlns:a16="http://schemas.microsoft.com/office/drawing/2014/main" id="{FAF955B9-8C82-8C4F-B859-AF7957102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838200"/>
            <a:ext cx="2562225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Supernova remnant</a:t>
            </a:r>
          </a:p>
        </p:txBody>
      </p:sp>
      <p:sp>
        <p:nvSpPr>
          <p:cNvPr id="97293" name="Rectangle 13">
            <a:extLst>
              <a:ext uri="{FF2B5EF4-FFF2-40B4-BE49-F238E27FC236}">
                <a16:creationId xmlns:a16="http://schemas.microsoft.com/office/drawing/2014/main" id="{458BA2D0-242C-204A-86C5-00EE1031D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71600"/>
            <a:ext cx="3824288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Looks like result of explosion</a:t>
            </a:r>
          </a:p>
        </p:txBody>
      </p:sp>
      <p:sp>
        <p:nvSpPr>
          <p:cNvPr id="97294" name="Rectangle 14">
            <a:extLst>
              <a:ext uri="{FF2B5EF4-FFF2-40B4-BE49-F238E27FC236}">
                <a16:creationId xmlns:a16="http://schemas.microsoft.com/office/drawing/2014/main" id="{451F2C5D-F910-874F-A7E2-673A92F27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905000"/>
            <a:ext cx="1725613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Star blew up</a:t>
            </a:r>
          </a:p>
        </p:txBody>
      </p:sp>
      <p:sp>
        <p:nvSpPr>
          <p:cNvPr id="73738" name="Rectangle 15">
            <a:extLst>
              <a:ext uri="{FF2B5EF4-FFF2-40B4-BE49-F238E27FC236}">
                <a16:creationId xmlns:a16="http://schemas.microsoft.com/office/drawing/2014/main" id="{62CA4E6F-B6A5-5C40-8A47-0DC1AA8C0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867400"/>
            <a:ext cx="18288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What is it?</a:t>
            </a:r>
          </a:p>
        </p:txBody>
      </p:sp>
      <p:sp>
        <p:nvSpPr>
          <p:cNvPr id="97296" name="Rectangle 16">
            <a:extLst>
              <a:ext uri="{FF2B5EF4-FFF2-40B4-BE49-F238E27FC236}">
                <a16:creationId xmlns:a16="http://schemas.microsoft.com/office/drawing/2014/main" id="{22B4A7CE-EE75-664E-B6AE-8B399E73A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105400"/>
            <a:ext cx="3886200" cy="8223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Lens-shaped star system with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spiral arms</a:t>
            </a:r>
          </a:p>
        </p:txBody>
      </p:sp>
      <p:sp>
        <p:nvSpPr>
          <p:cNvPr id="73740" name="Rectangle 17">
            <a:extLst>
              <a:ext uri="{FF2B5EF4-FFF2-40B4-BE49-F238E27FC236}">
                <a16:creationId xmlns:a16="http://schemas.microsoft.com/office/drawing/2014/main" id="{B64C0257-247F-804B-A307-08768E5BB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724400"/>
            <a:ext cx="2133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What object?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7298" name="Rectangle 18">
            <a:extLst>
              <a:ext uri="{FF2B5EF4-FFF2-40B4-BE49-F238E27FC236}">
                <a16:creationId xmlns:a16="http://schemas.microsoft.com/office/drawing/2014/main" id="{31506CEF-D45D-B147-AC81-A9102B75E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724400"/>
            <a:ext cx="19050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Galaxy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7300" name="Rectangle 20">
            <a:extLst>
              <a:ext uri="{FF2B5EF4-FFF2-40B4-BE49-F238E27FC236}">
                <a16:creationId xmlns:a16="http://schemas.microsoft.com/office/drawing/2014/main" id="{ED22839D-FE19-6B43-A5AF-CA31661ED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867400"/>
            <a:ext cx="3968750" cy="8223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Star system of 100 billion stars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like the Milky Way Galaxy</a:t>
            </a:r>
          </a:p>
        </p:txBody>
      </p:sp>
      <p:pic>
        <p:nvPicPr>
          <p:cNvPr id="73743" name="Picture 26" descr="7331">
            <a:extLst>
              <a:ext uri="{FF2B5EF4-FFF2-40B4-BE49-F238E27FC236}">
                <a16:creationId xmlns:a16="http://schemas.microsoft.com/office/drawing/2014/main" id="{59A42EB1-FC9C-6E45-843E-E16DE85D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518160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29" descr="NGC6960_6992(Veil)Small">
            <a:extLst>
              <a:ext uri="{FF2B5EF4-FFF2-40B4-BE49-F238E27FC236}">
                <a16:creationId xmlns:a16="http://schemas.microsoft.com/office/drawing/2014/main" id="{6D0F4501-DA33-CD42-918B-3AEF55B97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2" grpId="0" animBg="1" autoUpdateAnimBg="0"/>
      <p:bldP spid="97293" grpId="0" animBg="1"/>
      <p:bldP spid="97294" grpId="0" animBg="1"/>
      <p:bldP spid="97296" grpId="0" animBg="1" autoUpdateAnimBg="0"/>
      <p:bldP spid="97298" grpId="0" animBg="1" autoUpdateAnimBg="0"/>
      <p:bldP spid="9730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A585E71E-BF9F-134F-BDAA-C8EDFE8BA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057400"/>
            <a:ext cx="1752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What is it?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666242A-0527-284A-83FC-DE4AD0E99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71600"/>
            <a:ext cx="2819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How do we know?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131B67B3-37BA-7447-92BB-DC1C63F3E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838200"/>
            <a:ext cx="3657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What object?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9333" name="Rectangle 5">
            <a:extLst>
              <a:ext uri="{FF2B5EF4-FFF2-40B4-BE49-F238E27FC236}">
                <a16:creationId xmlns:a16="http://schemas.microsoft.com/office/drawing/2014/main" id="{8E7B51D5-88A5-CD49-851C-EF34C65E09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971800" cy="6858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cs typeface="+mj-cs"/>
              </a:rPr>
              <a:t>Exercise 5</a:t>
            </a:r>
          </a:p>
        </p:txBody>
      </p:sp>
      <p:sp>
        <p:nvSpPr>
          <p:cNvPr id="99334" name="Rectangle 6">
            <a:extLst>
              <a:ext uri="{FF2B5EF4-FFF2-40B4-BE49-F238E27FC236}">
                <a16:creationId xmlns:a16="http://schemas.microsoft.com/office/drawing/2014/main" id="{67DE97C9-45D9-684F-B866-76FBAFFBF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838200"/>
            <a:ext cx="5503430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Planetary nebula in front of an open cluster</a:t>
            </a:r>
            <a:endParaRPr lang="en-US" altLang="en-US" sz="2400" dirty="0">
              <a:solidFill>
                <a:schemeClr val="accent2"/>
              </a:solidFill>
            </a:endParaRPr>
          </a:p>
        </p:txBody>
      </p:sp>
      <p:sp>
        <p:nvSpPr>
          <p:cNvPr id="99335" name="Rectangle 7">
            <a:extLst>
              <a:ext uri="{FF2B5EF4-FFF2-40B4-BE49-F238E27FC236}">
                <a16:creationId xmlns:a16="http://schemas.microsoft.com/office/drawing/2014/main" id="{A2D66CA2-8A55-364E-AE44-3A08C0E1A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71600"/>
            <a:ext cx="757555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Many scattered stars + One star in the middle of colorful gas</a:t>
            </a:r>
          </a:p>
        </p:txBody>
      </p:sp>
      <p:sp>
        <p:nvSpPr>
          <p:cNvPr id="99336" name="Rectangle 8">
            <a:extLst>
              <a:ext uri="{FF2B5EF4-FFF2-40B4-BE49-F238E27FC236}">
                <a16:creationId xmlns:a16="http://schemas.microsoft.com/office/drawing/2014/main" id="{8D16EA41-2D20-5D40-A27D-9F3314A04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044" y="1833383"/>
            <a:ext cx="8715555" cy="83099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Loose disintegrating cluster of ~ 1,000 young stars inside the Galaxy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  + Old star loosing its atmosphere to space (unrelated,1400&amp;5000ly)</a:t>
            </a:r>
          </a:p>
        </p:txBody>
      </p:sp>
      <p:pic>
        <p:nvPicPr>
          <p:cNvPr id="75785" name="Picture 23" descr="m46_wilmilan_big">
            <a:extLst>
              <a:ext uri="{FF2B5EF4-FFF2-40B4-BE49-F238E27FC236}">
                <a16:creationId xmlns:a16="http://schemas.microsoft.com/office/drawing/2014/main" id="{AD4EA944-6FDE-C04A-B2F2-331A56A34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5288"/>
            <a:ext cx="5999163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6" name="Picture 25" descr="NGC2438">
            <a:extLst>
              <a:ext uri="{FF2B5EF4-FFF2-40B4-BE49-F238E27FC236}">
                <a16:creationId xmlns:a16="http://schemas.microsoft.com/office/drawing/2014/main" id="{531F9674-49BF-4F42-BFCA-DA070F88C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00488"/>
            <a:ext cx="2819400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7" name="Rectangle 26">
            <a:extLst>
              <a:ext uri="{FF2B5EF4-FFF2-40B4-BE49-F238E27FC236}">
                <a16:creationId xmlns:a16="http://schemas.microsoft.com/office/drawing/2014/main" id="{F8F92E27-3A89-5E4F-AD7E-3E162FA81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7238" y="3124200"/>
            <a:ext cx="963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Insert:</a:t>
            </a:r>
            <a:endParaRPr lang="en-US" altLang="en-US" sz="2400"/>
          </a:p>
        </p:txBody>
      </p:sp>
      <p:sp>
        <p:nvSpPr>
          <p:cNvPr id="75788" name="Line 27">
            <a:extLst>
              <a:ext uri="{FF2B5EF4-FFF2-40B4-BE49-F238E27FC236}">
                <a16:creationId xmlns:a16="http://schemas.microsoft.com/office/drawing/2014/main" id="{11A367F5-419F-B34D-8781-F31A3F16EC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3352800"/>
            <a:ext cx="10668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9" name="Line 28">
            <a:extLst>
              <a:ext uri="{FF2B5EF4-FFF2-40B4-BE49-F238E27FC236}">
                <a16:creationId xmlns:a16="http://schemas.microsoft.com/office/drawing/2014/main" id="{AF826980-B8B8-F04E-AB39-3B40494380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581400"/>
            <a:ext cx="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 animBg="1" autoUpdateAnimBg="0"/>
      <p:bldP spid="99335" grpId="0" animBg="1"/>
      <p:bldP spid="993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EBFE09A8-6302-9448-A6BF-E8EA47F6A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58875"/>
            <a:ext cx="682625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 - </a:t>
            </a:r>
            <a:r>
              <a:rPr lang="en-US" altLang="en-US" sz="2400" b="1" dirty="0">
                <a:solidFill>
                  <a:srgbClr val="66FFFF"/>
                </a:solidFill>
              </a:rPr>
              <a:t>Stars</a:t>
            </a:r>
            <a:r>
              <a:rPr lang="en-US" altLang="en-US" sz="2400" dirty="0">
                <a:solidFill>
                  <a:srgbClr val="FFFF00"/>
                </a:solidFill>
              </a:rPr>
              <a:t> (in constellations)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 - </a:t>
            </a:r>
            <a:r>
              <a:rPr lang="en-US" altLang="en-US" sz="2400" dirty="0">
                <a:solidFill>
                  <a:srgbClr val="FF3300"/>
                </a:solidFill>
              </a:rPr>
              <a:t>Everything you see is part of the Galaxy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• The glow of the Milky Way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• Stars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• </a:t>
            </a:r>
            <a:r>
              <a:rPr lang="en-US" altLang="en-US" sz="1800" dirty="0">
                <a:solidFill>
                  <a:srgbClr val="66FFFF"/>
                </a:solidFill>
              </a:rPr>
              <a:t>Star clusters</a:t>
            </a:r>
            <a:r>
              <a:rPr lang="en-US" altLang="en-US" sz="1800" dirty="0">
                <a:solidFill>
                  <a:srgbClr val="FFFF0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          open clusters (young, unstable)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          globular clusters (old, rich)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• </a:t>
            </a:r>
            <a:r>
              <a:rPr lang="en-US" altLang="en-US" sz="1800" dirty="0">
                <a:solidFill>
                  <a:srgbClr val="66FFFF"/>
                </a:solidFill>
              </a:rPr>
              <a:t>Planetary nebulae </a:t>
            </a:r>
            <a:r>
              <a:rPr lang="en-US" altLang="en-US" sz="1800" dirty="0">
                <a:solidFill>
                  <a:srgbClr val="FFFF00"/>
                </a:solidFill>
              </a:rPr>
              <a:t>(dying stars’ last breath)</a:t>
            </a:r>
            <a:endParaRPr lang="en-US" altLang="en-US" sz="1800" dirty="0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• </a:t>
            </a:r>
            <a:r>
              <a:rPr lang="en-US" altLang="en-US" sz="1800" dirty="0">
                <a:solidFill>
                  <a:srgbClr val="66FFFF"/>
                </a:solidFill>
              </a:rPr>
              <a:t>Supernova remnants </a:t>
            </a:r>
            <a:r>
              <a:rPr lang="en-US" altLang="en-US" sz="1800" dirty="0">
                <a:solidFill>
                  <a:srgbClr val="FFFF00"/>
                </a:solidFill>
              </a:rPr>
              <a:t>(star blew up)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• </a:t>
            </a:r>
            <a:r>
              <a:rPr lang="en-US" altLang="en-US" sz="1800" dirty="0">
                <a:solidFill>
                  <a:srgbClr val="66FFFF"/>
                </a:solidFill>
              </a:rPr>
              <a:t>Diffuse nebulae </a:t>
            </a:r>
            <a:r>
              <a:rPr lang="en-US" altLang="en-US" sz="1800" dirty="0">
                <a:solidFill>
                  <a:srgbClr val="FFFF00"/>
                </a:solidFill>
              </a:rPr>
              <a:t>(glowing interstellar gas / star formation region)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 - </a:t>
            </a:r>
            <a:r>
              <a:rPr lang="en-US" altLang="en-US" sz="2400" dirty="0">
                <a:solidFill>
                  <a:srgbClr val="FF3300"/>
                </a:solidFill>
              </a:rPr>
              <a:t>Except: other </a:t>
            </a:r>
            <a:r>
              <a:rPr lang="en-US" altLang="en-US" sz="2400" dirty="0">
                <a:solidFill>
                  <a:srgbClr val="66FFFF"/>
                </a:solidFill>
              </a:rPr>
              <a:t>galaxies</a:t>
            </a:r>
            <a:r>
              <a:rPr lang="en-US" altLang="en-US" sz="2400" dirty="0">
                <a:solidFill>
                  <a:srgbClr val="FF3300"/>
                </a:solidFill>
              </a:rPr>
              <a:t>.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            </a:t>
            </a:r>
            <a:r>
              <a:rPr lang="en-US" altLang="en-US" sz="1800" i="1" dirty="0">
                <a:solidFill>
                  <a:schemeClr val="accent1"/>
                </a:solidFill>
              </a:rPr>
              <a:t>Only 3 other galaxies to the naked eye: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      • The Andromeda Galaxy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      • The Small </a:t>
            </a:r>
            <a:r>
              <a:rPr lang="en-US" altLang="en-US" sz="1800" dirty="0" err="1">
                <a:solidFill>
                  <a:srgbClr val="FFFF00"/>
                </a:solidFill>
              </a:rPr>
              <a:t>Magellanic</a:t>
            </a:r>
            <a:r>
              <a:rPr lang="en-US" altLang="en-US" sz="1800" dirty="0">
                <a:solidFill>
                  <a:srgbClr val="FFFF00"/>
                </a:solidFill>
              </a:rPr>
              <a:t> Cloud (southern)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      • The Large </a:t>
            </a:r>
            <a:r>
              <a:rPr lang="en-US" altLang="en-US" sz="1800" dirty="0" err="1">
                <a:solidFill>
                  <a:srgbClr val="FFFF00"/>
                </a:solidFill>
              </a:rPr>
              <a:t>Magellanic</a:t>
            </a:r>
            <a:r>
              <a:rPr lang="en-US" altLang="en-US" sz="1800" dirty="0">
                <a:solidFill>
                  <a:srgbClr val="FFFF00"/>
                </a:solidFill>
              </a:rPr>
              <a:t> Cloud (southern)</a:t>
            </a: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A0734768-1B9B-7C4F-AA38-9F7DC8747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3731" y="1698446"/>
            <a:ext cx="1881669" cy="120032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x-none" sz="1800" dirty="0">
                <a:solidFill>
                  <a:schemeClr val="accent1"/>
                </a:solidFill>
              </a:rPr>
              <a:t>The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x-none" sz="1800" dirty="0">
                <a:solidFill>
                  <a:schemeClr val="accent1"/>
                </a:solidFill>
              </a:rPr>
              <a:t>Messier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x-none" sz="1800" dirty="0">
                <a:solidFill>
                  <a:schemeClr val="accent1"/>
                </a:solidFill>
              </a:rPr>
              <a:t>Catalog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x-none" sz="1800" dirty="0">
                <a:solidFill>
                  <a:schemeClr val="accent1"/>
                </a:solidFill>
              </a:rPr>
              <a:t>M1 through M110</a:t>
            </a:r>
            <a:endParaRPr lang="en-US" altLang="x-none" sz="2400" dirty="0"/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43755DEE-CE9C-4247-B65B-4E631F8C0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2563" y="403225"/>
            <a:ext cx="2362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CC00"/>
                </a:solidFill>
              </a:rPr>
              <a:t>All outside the Solar System,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CC00"/>
                </a:solidFill>
              </a:rPr>
              <a:t> remember?</a:t>
            </a:r>
            <a:endParaRPr lang="en-US" altLang="en-US" sz="2400"/>
          </a:p>
        </p:txBody>
      </p:sp>
      <p:sp>
        <p:nvSpPr>
          <p:cNvPr id="27653" name="Oval 9">
            <a:extLst>
              <a:ext uri="{FF2B5EF4-FFF2-40B4-BE49-F238E27FC236}">
                <a16:creationId xmlns:a16="http://schemas.microsoft.com/office/drawing/2014/main" id="{0B04D2FE-67CA-EC41-BD87-12E442204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04800"/>
            <a:ext cx="2667000" cy="685800"/>
          </a:xfrm>
          <a:prstGeom prst="ellips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10" name="Rectangle 10">
            <a:extLst>
              <a:ext uri="{FF2B5EF4-FFF2-40B4-BE49-F238E27FC236}">
                <a16:creationId xmlns:a16="http://schemas.microsoft.com/office/drawing/2014/main" id="{45E4B8DE-67D5-3C40-A427-C3A0BE9A148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3505200" cy="8382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cs typeface="+mj-cs"/>
              </a:rPr>
              <a:t>What is in the sky? – the cheat sheet</a:t>
            </a:r>
            <a:endParaRPr lang="en-US" dirty="0">
              <a:cs typeface="+mj-cs"/>
            </a:endParaRPr>
          </a:p>
        </p:txBody>
      </p:sp>
      <p:sp>
        <p:nvSpPr>
          <p:cNvPr id="27655" name="Text Box 6">
            <a:extLst>
              <a:ext uri="{FF2B5EF4-FFF2-40B4-BE49-F238E27FC236}">
                <a16:creationId xmlns:a16="http://schemas.microsoft.com/office/drawing/2014/main" id="{DB2F48BB-5314-CF49-83C0-24E6A7FA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654425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~ 1 ly</a:t>
            </a:r>
            <a:endParaRPr lang="en-US" altLang="en-US" sz="2400"/>
          </a:p>
        </p:txBody>
      </p:sp>
      <p:sp>
        <p:nvSpPr>
          <p:cNvPr id="27656" name="Text Box 6">
            <a:extLst>
              <a:ext uri="{FF2B5EF4-FFF2-40B4-BE49-F238E27FC236}">
                <a16:creationId xmlns:a16="http://schemas.microsoft.com/office/drawing/2014/main" id="{F82EAD81-8482-5F40-A1F9-3906B7F85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106738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~ 10 ly</a:t>
            </a:r>
            <a:endParaRPr lang="en-US" altLang="en-US" sz="2400"/>
          </a:p>
        </p:txBody>
      </p:sp>
      <p:sp>
        <p:nvSpPr>
          <p:cNvPr id="27657" name="Text Box 6">
            <a:extLst>
              <a:ext uri="{FF2B5EF4-FFF2-40B4-BE49-F238E27FC236}">
                <a16:creationId xmlns:a16="http://schemas.microsoft.com/office/drawing/2014/main" id="{2C025F9A-4533-CC4E-8E1C-848D1ECF4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52800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~ 100 ly</a:t>
            </a:r>
            <a:endParaRPr lang="en-US" altLang="en-US" sz="2400"/>
          </a:p>
        </p:txBody>
      </p:sp>
      <p:sp>
        <p:nvSpPr>
          <p:cNvPr id="27658" name="Text Box 6">
            <a:extLst>
              <a:ext uri="{FF2B5EF4-FFF2-40B4-BE49-F238E27FC236}">
                <a16:creationId xmlns:a16="http://schemas.microsoft.com/office/drawing/2014/main" id="{FAC56A40-473E-C947-9988-3176EF6DC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00525"/>
            <a:ext cx="8382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~ 100 ly</a:t>
            </a:r>
            <a:endParaRPr lang="en-US" altLang="en-US" sz="2400"/>
          </a:p>
        </p:txBody>
      </p:sp>
      <p:sp>
        <p:nvSpPr>
          <p:cNvPr id="27659" name="Text Box 6">
            <a:extLst>
              <a:ext uri="{FF2B5EF4-FFF2-40B4-BE49-F238E27FC236}">
                <a16:creationId xmlns:a16="http://schemas.microsoft.com/office/drawing/2014/main" id="{7CFEF5A0-DD41-B94D-8032-F99223C98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946525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~ 10 ly</a:t>
            </a:r>
            <a:endParaRPr lang="en-US" altLang="en-US" sz="2400"/>
          </a:p>
        </p:txBody>
      </p:sp>
      <p:sp>
        <p:nvSpPr>
          <p:cNvPr id="27660" name="Text Box 6">
            <a:extLst>
              <a:ext uri="{FF2B5EF4-FFF2-40B4-BE49-F238E27FC236}">
                <a16:creationId xmlns:a16="http://schemas.microsoft.com/office/drawing/2014/main" id="{D9CF580A-E719-414F-AFF9-ADFB69F95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2898775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Size: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61CA5F-93AD-2F4C-8F1E-3A71E4C0DE92}"/>
              </a:ext>
            </a:extLst>
          </p:cNvPr>
          <p:cNvSpPr txBox="1"/>
          <p:nvPr/>
        </p:nvSpPr>
        <p:spPr>
          <a:xfrm>
            <a:off x="6652731" y="2819640"/>
            <a:ext cx="2680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(Charles Messier 1774)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1F09E8-E63F-9743-8A7A-20E73DE22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931" y="3151008"/>
            <a:ext cx="1046648" cy="1327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8" name="Rectangle 10">
            <a:extLst>
              <a:ext uri="{FF2B5EF4-FFF2-40B4-BE49-F238E27FC236}">
                <a16:creationId xmlns:a16="http://schemas.microsoft.com/office/drawing/2014/main" id="{521808DF-EACD-414E-9232-9175F02D9B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600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M 1</a:t>
            </a:r>
          </a:p>
        </p:txBody>
      </p:sp>
      <p:sp>
        <p:nvSpPr>
          <p:cNvPr id="48131" name="Text Box 2">
            <a:extLst>
              <a:ext uri="{FF2B5EF4-FFF2-40B4-BE49-F238E27FC236}">
                <a16:creationId xmlns:a16="http://schemas.microsoft.com/office/drawing/2014/main" id="{C6FB3690-857F-0A4D-856E-41B1D40EA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946525"/>
            <a:ext cx="2251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Look in a telescope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48132" name="Text Box 3">
            <a:extLst>
              <a:ext uri="{FF2B5EF4-FFF2-40B4-BE49-F238E27FC236}">
                <a16:creationId xmlns:a16="http://schemas.microsoft.com/office/drawing/2014/main" id="{E0D3035F-75DE-FA43-873B-B40DE4DBF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914400"/>
            <a:ext cx="227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With the naked eye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48133" name="Text Box 4">
            <a:extLst>
              <a:ext uri="{FF2B5EF4-FFF2-40B4-BE49-F238E27FC236}">
                <a16:creationId xmlns:a16="http://schemas.microsoft.com/office/drawing/2014/main" id="{1BC3F0C3-2B0C-2744-8174-9868011FA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68313"/>
            <a:ext cx="3733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A supernova remnant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FFFF"/>
                </a:solidFill>
              </a:rPr>
              <a:t>a star blew up, 1054 AD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8AD8"/>
                </a:solidFill>
              </a:rPr>
              <a:t>(the only one visible in a telescope)</a:t>
            </a:r>
            <a:endParaRPr lang="en-US" altLang="en-US" sz="2400">
              <a:solidFill>
                <a:srgbClr val="FF8AD8"/>
              </a:solidFill>
            </a:endParaRPr>
          </a:p>
        </p:txBody>
      </p:sp>
      <p:sp>
        <p:nvSpPr>
          <p:cNvPr id="48134" name="Text Box 5">
            <a:extLst>
              <a:ext uri="{FF2B5EF4-FFF2-40B4-BE49-F238E27FC236}">
                <a16:creationId xmlns:a16="http://schemas.microsoft.com/office/drawing/2014/main" id="{5707DB1D-5153-7C4A-891C-B598D245C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288" y="1489075"/>
            <a:ext cx="1597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Photography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(10 hours)</a:t>
            </a:r>
          </a:p>
        </p:txBody>
      </p:sp>
      <p:sp>
        <p:nvSpPr>
          <p:cNvPr id="48135" name="Rectangle 6">
            <a:extLst>
              <a:ext uri="{FF2B5EF4-FFF2-40B4-BE49-F238E27FC236}">
                <a16:creationId xmlns:a16="http://schemas.microsoft.com/office/drawing/2014/main" id="{737A9883-A400-1D48-AA26-FD25F12A6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752600"/>
            <a:ext cx="1676400" cy="1524000"/>
          </a:xfrm>
          <a:prstGeom prst="rect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48136" name="Picture 7">
            <a:extLst>
              <a:ext uri="{FF2B5EF4-FFF2-40B4-BE49-F238E27FC236}">
                <a16:creationId xmlns:a16="http://schemas.microsoft.com/office/drawing/2014/main" id="{B7232382-7D8D-2140-8975-99F33519C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73288"/>
            <a:ext cx="4419600" cy="46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8">
            <a:extLst>
              <a:ext uri="{FF2B5EF4-FFF2-40B4-BE49-F238E27FC236}">
                <a16:creationId xmlns:a16="http://schemas.microsoft.com/office/drawing/2014/main" id="{D8E81A76-BC26-CC43-8388-032AFBAE9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400"/>
            <a:ext cx="31242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8" name="Rectangle 9">
            <a:extLst>
              <a:ext uri="{FF2B5EF4-FFF2-40B4-BE49-F238E27FC236}">
                <a16:creationId xmlns:a16="http://schemas.microsoft.com/office/drawing/2014/main" id="{29B54684-016C-0849-BE0E-7C76E1A98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038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M1 - The Crab Nebula</a:t>
            </a:r>
            <a:endParaRPr lang="en-US" altLang="en-US" sz="4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>
            <a:extLst>
              <a:ext uri="{FF2B5EF4-FFF2-40B4-BE49-F238E27FC236}">
                <a16:creationId xmlns:a16="http://schemas.microsoft.com/office/drawing/2014/main" id="{8AB4E4D3-9E6A-D349-B573-FE807D5DD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EBCB39D3-0530-6B4A-A3F6-7F36FE904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AF47C2AE-CB95-6944-A03D-785FB497DA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4</a:t>
            </a:r>
          </a:p>
        </p:txBody>
      </p:sp>
      <p:sp>
        <p:nvSpPr>
          <p:cNvPr id="103429" name="Text Box 5">
            <a:extLst>
              <a:ext uri="{FF2B5EF4-FFF2-40B4-BE49-F238E27FC236}">
                <a16:creationId xmlns:a16="http://schemas.microsoft.com/office/drawing/2014/main" id="{FAD447E9-3D84-D048-A961-61D2DBC80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3430" name="Text Box 6">
            <a:extLst>
              <a:ext uri="{FF2B5EF4-FFF2-40B4-BE49-F238E27FC236}">
                <a16:creationId xmlns:a16="http://schemas.microsoft.com/office/drawing/2014/main" id="{3A59D3F9-4EA1-4648-9930-20DB2CDF1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0"/>
            <a:ext cx="75438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How many supernova remnants are visible in the sky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in a telescope?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(by visual observation, not photography)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None.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 </a:t>
            </a:r>
            <a:r>
              <a:rPr lang="en-US" altLang="en-US" sz="2400" b="1" dirty="0">
                <a:solidFill>
                  <a:srgbClr val="FF0000"/>
                </a:solidFill>
              </a:rPr>
              <a:t>One.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 </a:t>
            </a:r>
            <a:r>
              <a:rPr lang="en-US" altLang="en-US" sz="2400" b="1" dirty="0"/>
              <a:t>A handful.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Thousands.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Millions.</a:t>
            </a:r>
            <a:endParaRPr lang="en-US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103431" name="Text Box 7">
            <a:extLst>
              <a:ext uri="{FF2B5EF4-FFF2-40B4-BE49-F238E27FC236}">
                <a16:creationId xmlns:a16="http://schemas.microsoft.com/office/drawing/2014/main" id="{0345941F-4086-AC4C-B0E1-B7A46A468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3432" name="Text Box 8">
            <a:extLst>
              <a:ext uri="{FF2B5EF4-FFF2-40B4-BE49-F238E27FC236}">
                <a16:creationId xmlns:a16="http://schemas.microsoft.com/office/drawing/2014/main" id="{9ABA9198-E8CA-6845-AE37-161E9E8A6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3433" name="Text Box 9">
            <a:extLst>
              <a:ext uri="{FF2B5EF4-FFF2-40B4-BE49-F238E27FC236}">
                <a16:creationId xmlns:a16="http://schemas.microsoft.com/office/drawing/2014/main" id="{287DE418-4D7B-A04B-AB87-CB797B3FC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3434" name="Text Box 10">
            <a:extLst>
              <a:ext uri="{FF2B5EF4-FFF2-40B4-BE49-F238E27FC236}">
                <a16:creationId xmlns:a16="http://schemas.microsoft.com/office/drawing/2014/main" id="{74194AB7-D75D-A749-AAF5-97B733466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3435" name="Text Box 11">
            <a:extLst>
              <a:ext uri="{FF2B5EF4-FFF2-40B4-BE49-F238E27FC236}">
                <a16:creationId xmlns:a16="http://schemas.microsoft.com/office/drawing/2014/main" id="{E7A329DD-B9E4-A947-BD5E-745458621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3436" name="Text Box 12">
            <a:extLst>
              <a:ext uri="{FF2B5EF4-FFF2-40B4-BE49-F238E27FC236}">
                <a16:creationId xmlns:a16="http://schemas.microsoft.com/office/drawing/2014/main" id="{0632CCE3-EF42-844F-8F05-F73295360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3437" name="Text Box 13">
            <a:extLst>
              <a:ext uri="{FF2B5EF4-FFF2-40B4-BE49-F238E27FC236}">
                <a16:creationId xmlns:a16="http://schemas.microsoft.com/office/drawing/2014/main" id="{E80281EC-3F96-1746-B0B7-5701760D3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3438" name="Text Box 14">
            <a:extLst>
              <a:ext uri="{FF2B5EF4-FFF2-40B4-BE49-F238E27FC236}">
                <a16:creationId xmlns:a16="http://schemas.microsoft.com/office/drawing/2014/main" id="{6074FCBD-98B4-F745-A1B9-263F6A369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3439" name="Text Box 15">
            <a:extLst>
              <a:ext uri="{FF2B5EF4-FFF2-40B4-BE49-F238E27FC236}">
                <a16:creationId xmlns:a16="http://schemas.microsoft.com/office/drawing/2014/main" id="{560C50DF-1524-5846-80B6-F0E1B38A7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3440" name="Text Box 16">
            <a:extLst>
              <a:ext uri="{FF2B5EF4-FFF2-40B4-BE49-F238E27FC236}">
                <a16:creationId xmlns:a16="http://schemas.microsoft.com/office/drawing/2014/main" id="{8FEC9B39-CCF6-3645-94CD-413F7019B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3441" name="Text Box 17">
            <a:extLst>
              <a:ext uri="{FF2B5EF4-FFF2-40B4-BE49-F238E27FC236}">
                <a16:creationId xmlns:a16="http://schemas.microsoft.com/office/drawing/2014/main" id="{2C80A2C6-5765-014E-9BCE-18036AA04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3442" name="Text Box 18">
            <a:extLst>
              <a:ext uri="{FF2B5EF4-FFF2-40B4-BE49-F238E27FC236}">
                <a16:creationId xmlns:a16="http://schemas.microsoft.com/office/drawing/2014/main" id="{EC45DBB5-C23E-0B48-BA5F-36963CBCE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3443" name="Text Box 19">
            <a:extLst>
              <a:ext uri="{FF2B5EF4-FFF2-40B4-BE49-F238E27FC236}">
                <a16:creationId xmlns:a16="http://schemas.microsoft.com/office/drawing/2014/main" id="{0A8FE820-6A78-014B-B288-E58D2905E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3444" name="Text Box 20">
            <a:extLst>
              <a:ext uri="{FF2B5EF4-FFF2-40B4-BE49-F238E27FC236}">
                <a16:creationId xmlns:a16="http://schemas.microsoft.com/office/drawing/2014/main" id="{52ED9EAB-3DBC-0D4F-9043-14D899806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3445" name="Text Box 21">
            <a:extLst>
              <a:ext uri="{FF2B5EF4-FFF2-40B4-BE49-F238E27FC236}">
                <a16:creationId xmlns:a16="http://schemas.microsoft.com/office/drawing/2014/main" id="{98FC6DAB-D9A8-F94C-84C0-7FAFB0055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3446" name="Text Box 22">
            <a:extLst>
              <a:ext uri="{FF2B5EF4-FFF2-40B4-BE49-F238E27FC236}">
                <a16:creationId xmlns:a16="http://schemas.microsoft.com/office/drawing/2014/main" id="{C3C23E06-34BB-F24E-95FE-01BFF0BA4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3447" name="Text Box 23">
            <a:extLst>
              <a:ext uri="{FF2B5EF4-FFF2-40B4-BE49-F238E27FC236}">
                <a16:creationId xmlns:a16="http://schemas.microsoft.com/office/drawing/2014/main" id="{CFC2C3C1-8173-444F-BCD5-F52056015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3448" name="Text Box 24">
            <a:extLst>
              <a:ext uri="{FF2B5EF4-FFF2-40B4-BE49-F238E27FC236}">
                <a16:creationId xmlns:a16="http://schemas.microsoft.com/office/drawing/2014/main" id="{80CAF07D-C4EA-0749-AA71-FC53CB8FA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3449" name="Text Box 25">
            <a:extLst>
              <a:ext uri="{FF2B5EF4-FFF2-40B4-BE49-F238E27FC236}">
                <a16:creationId xmlns:a16="http://schemas.microsoft.com/office/drawing/2014/main" id="{36EB588B-6503-4145-BA2B-A4241C565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3450" name="Text Box 26">
            <a:extLst>
              <a:ext uri="{FF2B5EF4-FFF2-40B4-BE49-F238E27FC236}">
                <a16:creationId xmlns:a16="http://schemas.microsoft.com/office/drawing/2014/main" id="{F74E958E-A6E4-9540-B7C0-D139805D9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3451" name="Text Box 27">
            <a:extLst>
              <a:ext uri="{FF2B5EF4-FFF2-40B4-BE49-F238E27FC236}">
                <a16:creationId xmlns:a16="http://schemas.microsoft.com/office/drawing/2014/main" id="{3F9EFA05-E5B2-A145-85E0-6B8777A70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3452" name="Text Box 28">
            <a:extLst>
              <a:ext uri="{FF2B5EF4-FFF2-40B4-BE49-F238E27FC236}">
                <a16:creationId xmlns:a16="http://schemas.microsoft.com/office/drawing/2014/main" id="{EAE8E9D2-9AD7-DF42-947B-F7915F6D6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3453" name="Text Box 29">
            <a:extLst>
              <a:ext uri="{FF2B5EF4-FFF2-40B4-BE49-F238E27FC236}">
                <a16:creationId xmlns:a16="http://schemas.microsoft.com/office/drawing/2014/main" id="{9AA907F5-06CB-6141-B5BF-E45E1E6A8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3454" name="Text Box 30">
            <a:extLst>
              <a:ext uri="{FF2B5EF4-FFF2-40B4-BE49-F238E27FC236}">
                <a16:creationId xmlns:a16="http://schemas.microsoft.com/office/drawing/2014/main" id="{ACF4AD4B-A98B-E24E-9863-29A6C4E47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3455" name="Text Box 31">
            <a:extLst>
              <a:ext uri="{FF2B5EF4-FFF2-40B4-BE49-F238E27FC236}">
                <a16:creationId xmlns:a16="http://schemas.microsoft.com/office/drawing/2014/main" id="{80E7E1CA-8659-FE41-96A4-6FCEF22AB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3456" name="Text Box 32">
            <a:extLst>
              <a:ext uri="{FF2B5EF4-FFF2-40B4-BE49-F238E27FC236}">
                <a16:creationId xmlns:a16="http://schemas.microsoft.com/office/drawing/2014/main" id="{48E9DFEA-F467-9E40-B367-E5871B02F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3457" name="Text Box 33">
            <a:extLst>
              <a:ext uri="{FF2B5EF4-FFF2-40B4-BE49-F238E27FC236}">
                <a16:creationId xmlns:a16="http://schemas.microsoft.com/office/drawing/2014/main" id="{C3938385-5CA4-5349-BED3-EEC0C39CA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3458" name="Text Box 34">
            <a:extLst>
              <a:ext uri="{FF2B5EF4-FFF2-40B4-BE49-F238E27FC236}">
                <a16:creationId xmlns:a16="http://schemas.microsoft.com/office/drawing/2014/main" id="{DB57C8F0-4944-294D-9546-3A9DF0E9E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3459" name="Text Box 35">
            <a:extLst>
              <a:ext uri="{FF2B5EF4-FFF2-40B4-BE49-F238E27FC236}">
                <a16:creationId xmlns:a16="http://schemas.microsoft.com/office/drawing/2014/main" id="{047AD573-EA9C-AD40-9502-125FF0841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7" grpId="0" animBg="1"/>
      <p:bldP spid="103429" grpId="0" animBg="1"/>
      <p:bldP spid="103430" grpId="0"/>
      <p:bldP spid="103430" grpId="1"/>
      <p:bldP spid="103431" grpId="0" animBg="1"/>
      <p:bldP spid="103432" grpId="0" animBg="1"/>
      <p:bldP spid="103433" grpId="0" animBg="1"/>
      <p:bldP spid="103434" grpId="0" animBg="1"/>
      <p:bldP spid="103435" grpId="0" animBg="1"/>
      <p:bldP spid="103436" grpId="0" animBg="1"/>
      <p:bldP spid="103437" grpId="0" animBg="1"/>
      <p:bldP spid="103438" grpId="0" animBg="1"/>
      <p:bldP spid="103439" grpId="0" animBg="1"/>
      <p:bldP spid="103440" grpId="0" animBg="1"/>
      <p:bldP spid="103441" grpId="0" animBg="1"/>
      <p:bldP spid="103442" grpId="0" animBg="1"/>
      <p:bldP spid="103443" grpId="0" animBg="1"/>
      <p:bldP spid="103444" grpId="0" animBg="1"/>
      <p:bldP spid="103445" grpId="0" animBg="1"/>
      <p:bldP spid="103446" grpId="0" animBg="1"/>
      <p:bldP spid="103447" grpId="0" animBg="1"/>
      <p:bldP spid="103448" grpId="0" animBg="1"/>
      <p:bldP spid="103449" grpId="0" animBg="1"/>
      <p:bldP spid="103450" grpId="0" animBg="1"/>
      <p:bldP spid="103451" grpId="0" animBg="1"/>
      <p:bldP spid="103452" grpId="0" animBg="1"/>
      <p:bldP spid="103453" grpId="0" animBg="1"/>
      <p:bldP spid="103454" grpId="0" animBg="1"/>
      <p:bldP spid="103455" grpId="0" animBg="1"/>
      <p:bldP spid="103456" grpId="0" animBg="1"/>
      <p:bldP spid="103457" grpId="0" animBg="1"/>
      <p:bldP spid="103458" grpId="0" animBg="1"/>
      <p:bldP spid="1034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F671AB2D-7546-9246-BBAC-F822CDCD5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68438"/>
            <a:ext cx="335280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>
            <a:extLst>
              <a:ext uri="{FF2B5EF4-FFF2-40B4-BE49-F238E27FC236}">
                <a16:creationId xmlns:a16="http://schemas.microsoft.com/office/drawing/2014/main" id="{36DC98EA-6356-9B47-85AE-E06C92CB77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5562600" cy="990600"/>
          </a:xfrm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cs typeface="+mj-cs"/>
              </a:rPr>
              <a:t>M 31 </a:t>
            </a:r>
            <a:r>
              <a:rPr lang="mr-IN" sz="3600" b="1" dirty="0">
                <a:solidFill>
                  <a:srgbClr val="FF0000"/>
                </a:solidFill>
                <a:cs typeface="+mj-cs"/>
              </a:rPr>
              <a:t>–</a:t>
            </a:r>
            <a:r>
              <a:rPr lang="en-US" sz="3600" b="1" dirty="0">
                <a:solidFill>
                  <a:srgbClr val="FF0000"/>
                </a:solidFill>
                <a:cs typeface="+mj-cs"/>
              </a:rPr>
              <a:t> the </a:t>
            </a:r>
            <a:br>
              <a:rPr lang="en-US" sz="3600" b="1" dirty="0">
                <a:solidFill>
                  <a:srgbClr val="FF0000"/>
                </a:solidFill>
                <a:cs typeface="+mj-cs"/>
              </a:rPr>
            </a:br>
            <a:r>
              <a:rPr lang="en-US" sz="3600" b="1" dirty="0">
                <a:solidFill>
                  <a:srgbClr val="FF0000"/>
                </a:solidFill>
                <a:cs typeface="+mj-cs"/>
              </a:rPr>
              <a:t>Andromeda galaxy</a:t>
            </a:r>
            <a:endParaRPr lang="en-US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50180" name="Line 6">
            <a:extLst>
              <a:ext uri="{FF2B5EF4-FFF2-40B4-BE49-F238E27FC236}">
                <a16:creationId xmlns:a16="http://schemas.microsoft.com/office/drawing/2014/main" id="{74B1464B-769D-D543-AE54-2BEBAB8DA3E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95600" y="2743200"/>
            <a:ext cx="3048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181" name="Picture 7">
            <a:extLst>
              <a:ext uri="{FF2B5EF4-FFF2-40B4-BE49-F238E27FC236}">
                <a16:creationId xmlns:a16="http://schemas.microsoft.com/office/drawing/2014/main" id="{C936F182-A829-E540-8172-BB94D3C74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1143000"/>
            <a:ext cx="377348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8">
            <a:extLst>
              <a:ext uri="{FF2B5EF4-FFF2-40B4-BE49-F238E27FC236}">
                <a16:creationId xmlns:a16="http://schemas.microsoft.com/office/drawing/2014/main" id="{83E5404B-CA02-EE47-B7E8-D3DEF995C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452688"/>
            <a:ext cx="1595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Photography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(20 hours)</a:t>
            </a:r>
          </a:p>
        </p:txBody>
      </p:sp>
      <p:pic>
        <p:nvPicPr>
          <p:cNvPr id="50183" name="Picture 9">
            <a:extLst>
              <a:ext uri="{FF2B5EF4-FFF2-40B4-BE49-F238E27FC236}">
                <a16:creationId xmlns:a16="http://schemas.microsoft.com/office/drawing/2014/main" id="{A368F1C1-E00C-6947-8713-8D01C954A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29718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Text Box 10">
            <a:extLst>
              <a:ext uri="{FF2B5EF4-FFF2-40B4-BE49-F238E27FC236}">
                <a16:creationId xmlns:a16="http://schemas.microsoft.com/office/drawing/2014/main" id="{1DD70F73-47FF-D54E-BC0F-B9F00399C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191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A galaxy</a:t>
            </a:r>
            <a:r>
              <a:rPr lang="en-US" altLang="en-US" sz="2400">
                <a:solidFill>
                  <a:srgbClr val="66FFFF"/>
                </a:solidFill>
              </a:rPr>
              <a:t> </a:t>
            </a:r>
          </a:p>
        </p:txBody>
      </p:sp>
      <p:sp>
        <p:nvSpPr>
          <p:cNvPr id="50185" name="Text Box 4">
            <a:extLst>
              <a:ext uri="{FF2B5EF4-FFF2-40B4-BE49-F238E27FC236}">
                <a16:creationId xmlns:a16="http://schemas.microsoft.com/office/drawing/2014/main" id="{0D89DC76-3D18-754E-88B3-16F2F3D12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870325"/>
            <a:ext cx="2251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Look in a telescope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50186" name="Text Box 5">
            <a:extLst>
              <a:ext uri="{FF2B5EF4-FFF2-40B4-BE49-F238E27FC236}">
                <a16:creationId xmlns:a16="http://schemas.microsoft.com/office/drawing/2014/main" id="{41F203FA-49F2-B643-8ABE-ABB5729D2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203325"/>
            <a:ext cx="227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With the naked eye</a:t>
            </a:r>
            <a:endParaRPr lang="en-US" altLang="en-US" sz="18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3" name="Rectangle 11">
            <a:extLst>
              <a:ext uri="{FF2B5EF4-FFF2-40B4-BE49-F238E27FC236}">
                <a16:creationId xmlns:a16="http://schemas.microsoft.com/office/drawing/2014/main" id="{06467A3C-6039-394E-8242-F6E848C2FFE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All is part of the Galaxy</a:t>
            </a:r>
          </a:p>
        </p:txBody>
      </p:sp>
      <p:sp>
        <p:nvSpPr>
          <p:cNvPr id="52227" name="Text Box 2">
            <a:extLst>
              <a:ext uri="{FF2B5EF4-FFF2-40B4-BE49-F238E27FC236}">
                <a16:creationId xmlns:a16="http://schemas.microsoft.com/office/drawing/2014/main" id="{94E48FB5-1AC9-E746-88EC-A2EC5DDE3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962525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All these are part of </a:t>
            </a:r>
            <a:r>
              <a:rPr lang="en-US" altLang="en-US" sz="2400" b="1" i="1" u="sng">
                <a:solidFill>
                  <a:srgbClr val="FF0000"/>
                </a:solidFill>
              </a:rPr>
              <a:t>our Galaxy</a:t>
            </a:r>
            <a:r>
              <a:rPr lang="en-US" altLang="en-US" sz="2400" b="1">
                <a:solidFill>
                  <a:srgbClr val="FF0000"/>
                </a:solidFill>
              </a:rPr>
              <a:t>:</a:t>
            </a: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66FFFF"/>
                </a:solidFill>
              </a:rPr>
              <a:t>• Stars (</a:t>
            </a:r>
            <a:r>
              <a:rPr lang="en-US" altLang="en-US" sz="1600" b="1">
                <a:solidFill>
                  <a:srgbClr val="66FFFF"/>
                </a:solidFill>
              </a:rPr>
              <a:t>with planets, moons, comets, …)</a:t>
            </a:r>
            <a:endParaRPr lang="en-US" altLang="en-US" sz="2000" b="1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66FFFF"/>
                </a:solidFill>
              </a:rPr>
              <a:t>• Star clusters (</a:t>
            </a:r>
            <a:r>
              <a:rPr lang="en-US" altLang="en-US" sz="1600" b="1">
                <a:solidFill>
                  <a:srgbClr val="66FFFF"/>
                </a:solidFill>
              </a:rPr>
              <a:t>open and globular</a:t>
            </a:r>
            <a:r>
              <a:rPr lang="en-US" altLang="en-US" sz="2000" b="1">
                <a:solidFill>
                  <a:srgbClr val="66FFFF"/>
                </a:solidFill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66FFFF"/>
                </a:solidFill>
              </a:rPr>
              <a:t>• Special stars (</a:t>
            </a:r>
            <a:r>
              <a:rPr lang="en-US" altLang="en-US" sz="1600" b="1">
                <a:solidFill>
                  <a:srgbClr val="66FFFF"/>
                </a:solidFill>
              </a:rPr>
              <a:t>such as one with planetary nebulae</a:t>
            </a:r>
            <a:r>
              <a:rPr lang="en-US" altLang="en-US" sz="2000" b="1">
                <a:solidFill>
                  <a:srgbClr val="66FFFF"/>
                </a:solidFill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66FFFF"/>
                </a:solidFill>
              </a:rPr>
              <a:t>• Shiny and dark gas clouds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66FFFF"/>
                </a:solidFill>
              </a:rPr>
              <a:t>• The light of the Milky Way</a:t>
            </a:r>
            <a:endParaRPr lang="en-US" altLang="en-US" sz="2400">
              <a:solidFill>
                <a:srgbClr val="66FFFF"/>
              </a:solidFill>
            </a:endParaRPr>
          </a:p>
        </p:txBody>
      </p:sp>
      <p:pic>
        <p:nvPicPr>
          <p:cNvPr id="52228" name="Picture 3">
            <a:extLst>
              <a:ext uri="{FF2B5EF4-FFF2-40B4-BE49-F238E27FC236}">
                <a16:creationId xmlns:a16="http://schemas.microsoft.com/office/drawing/2014/main" id="{9885627C-B19E-7F4D-B257-6FBA55DD8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32893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4">
            <a:extLst>
              <a:ext uri="{FF2B5EF4-FFF2-40B4-BE49-F238E27FC236}">
                <a16:creationId xmlns:a16="http://schemas.microsoft.com/office/drawing/2014/main" id="{F34CC26C-BDE7-6D47-A350-6B05714DA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5033963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 Box 5">
            <a:extLst>
              <a:ext uri="{FF2B5EF4-FFF2-40B4-BE49-F238E27FC236}">
                <a16:creationId xmlns:a16="http://schemas.microsoft.com/office/drawing/2014/main" id="{472A2478-C5E5-ED47-9B7E-43440A06D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6813" y="457200"/>
            <a:ext cx="24780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A huge </a:t>
            </a:r>
            <a:r>
              <a:rPr lang="ja-JP" altLang="en-US" sz="2400">
                <a:solidFill>
                  <a:srgbClr val="FFFF00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2400">
                <a:solidFill>
                  <a:srgbClr val="FFFF00"/>
                </a:solidFill>
              </a:rPr>
              <a:t>star city</a:t>
            </a:r>
            <a:r>
              <a:rPr lang="ja-JP" altLang="en-US" sz="2400">
                <a:solidFill>
                  <a:srgbClr val="FFFF00"/>
                </a:solidFill>
                <a:latin typeface="Arial" panose="020B0604020202020204" pitchFamily="34" charset="0"/>
              </a:rPr>
              <a:t>”</a:t>
            </a:r>
            <a:endParaRPr lang="en-US" altLang="ja-JP" sz="240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of 100 billion stars</a:t>
            </a:r>
            <a:endParaRPr lang="en-US" altLang="en-US" sz="2400"/>
          </a:p>
        </p:txBody>
      </p:sp>
      <p:sp>
        <p:nvSpPr>
          <p:cNvPr id="52231" name="Text Box 6">
            <a:extLst>
              <a:ext uri="{FF2B5EF4-FFF2-40B4-BE49-F238E27FC236}">
                <a16:creationId xmlns:a16="http://schemas.microsoft.com/office/drawing/2014/main" id="{978EA64E-F84A-2843-9D99-D434B1FE5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5867400"/>
            <a:ext cx="6296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Everything we see in the sky is part of our Galaxy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 - except other galaxies</a:t>
            </a:r>
            <a:r>
              <a:rPr lang="en-US" altLang="en-US" sz="2400"/>
              <a:t> </a:t>
            </a:r>
            <a:r>
              <a:rPr lang="en-US" altLang="en-US" sz="1400"/>
              <a:t>(</a:t>
            </a:r>
            <a:r>
              <a:rPr lang="en-US" altLang="en-US" sz="1400">
                <a:solidFill>
                  <a:srgbClr val="FF3300"/>
                </a:solidFill>
              </a:rPr>
              <a:t>(spirals or not)</a:t>
            </a:r>
            <a:endParaRPr lang="en-US" altLang="en-US" sz="2400"/>
          </a:p>
        </p:txBody>
      </p:sp>
      <p:sp>
        <p:nvSpPr>
          <p:cNvPr id="52232" name="Line 7">
            <a:extLst>
              <a:ext uri="{FF2B5EF4-FFF2-40B4-BE49-F238E27FC236}">
                <a16:creationId xmlns:a16="http://schemas.microsoft.com/office/drawing/2014/main" id="{5B6B481B-C701-5641-9940-1B5A89A07FA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81000"/>
            <a:ext cx="2895600" cy="304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Line 8">
            <a:extLst>
              <a:ext uri="{FF2B5EF4-FFF2-40B4-BE49-F238E27FC236}">
                <a16:creationId xmlns:a16="http://schemas.microsoft.com/office/drawing/2014/main" id="{F40FBEFD-1EF7-4640-9F44-518E18D6C66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1981200"/>
            <a:ext cx="106680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Line 9">
            <a:extLst>
              <a:ext uri="{FF2B5EF4-FFF2-40B4-BE49-F238E27FC236}">
                <a16:creationId xmlns:a16="http://schemas.microsoft.com/office/drawing/2014/main" id="{1A4DF039-7CDB-6147-85C8-8E2E8BCEB0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1981200"/>
            <a:ext cx="25146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5" name="Text Box 10">
            <a:extLst>
              <a:ext uri="{FF2B5EF4-FFF2-40B4-BE49-F238E27FC236}">
                <a16:creationId xmlns:a16="http://schemas.microsoft.com/office/drawing/2014/main" id="{29EFA93D-29E0-DD42-8389-D012FE8F8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1752600"/>
            <a:ext cx="3221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3300"/>
                </a:solidFill>
              </a:rPr>
              <a:t>You are here: Sun and the Solar System</a:t>
            </a:r>
            <a:endParaRPr lang="en-US" altLang="en-US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62A28EA-6044-144C-96A1-5B9FF4266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22098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>
            <a:extLst>
              <a:ext uri="{FF2B5EF4-FFF2-40B4-BE49-F238E27FC236}">
                <a16:creationId xmlns:a16="http://schemas.microsoft.com/office/drawing/2014/main" id="{634DD592-5098-EE43-B34B-3859EA9ED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1EE4BD6B-B8E0-4040-8B0A-51AA10095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BAB044F2-6561-EC41-B5AA-672AA3A20C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5</a:t>
            </a:r>
          </a:p>
        </p:txBody>
      </p:sp>
      <p:sp>
        <p:nvSpPr>
          <p:cNvPr id="103429" name="Text Box 5">
            <a:extLst>
              <a:ext uri="{FF2B5EF4-FFF2-40B4-BE49-F238E27FC236}">
                <a16:creationId xmlns:a16="http://schemas.microsoft.com/office/drawing/2014/main" id="{DDDE9D4D-91A0-8B48-8ABA-A6A075C19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3430" name="Text Box 6">
            <a:extLst>
              <a:ext uri="{FF2B5EF4-FFF2-40B4-BE49-F238E27FC236}">
                <a16:creationId xmlns:a16="http://schemas.microsoft.com/office/drawing/2014/main" id="{4B2F41E9-80A6-C944-88ED-4BC4C625A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74788"/>
            <a:ext cx="665480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Which of the following, observed in the sky, may possibly not belong to our Galaxy?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An open cluster.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A globular cluster.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 </a:t>
            </a:r>
            <a:r>
              <a:rPr lang="en-US" altLang="en-US" sz="2400" b="1" dirty="0"/>
              <a:t>A planetary nebula.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A field star.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E</a:t>
            </a:r>
            <a:r>
              <a:rPr lang="en-US" altLang="en-US" sz="2400" b="1" dirty="0">
                <a:solidFill>
                  <a:srgbClr val="FF0000"/>
                </a:solidFill>
              </a:rPr>
              <a:t> None of these.</a:t>
            </a:r>
          </a:p>
        </p:txBody>
      </p:sp>
      <p:sp>
        <p:nvSpPr>
          <p:cNvPr id="103431" name="Text Box 7">
            <a:extLst>
              <a:ext uri="{FF2B5EF4-FFF2-40B4-BE49-F238E27FC236}">
                <a16:creationId xmlns:a16="http://schemas.microsoft.com/office/drawing/2014/main" id="{C0A8A4EF-219B-8A49-B50D-30C0E8F51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3432" name="Text Box 8">
            <a:extLst>
              <a:ext uri="{FF2B5EF4-FFF2-40B4-BE49-F238E27FC236}">
                <a16:creationId xmlns:a16="http://schemas.microsoft.com/office/drawing/2014/main" id="{AC70692B-A822-1E4C-AE25-25CD332C2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3433" name="Text Box 9">
            <a:extLst>
              <a:ext uri="{FF2B5EF4-FFF2-40B4-BE49-F238E27FC236}">
                <a16:creationId xmlns:a16="http://schemas.microsoft.com/office/drawing/2014/main" id="{3ABCEBB9-3B27-574D-A865-F7066A80C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3434" name="Text Box 10">
            <a:extLst>
              <a:ext uri="{FF2B5EF4-FFF2-40B4-BE49-F238E27FC236}">
                <a16:creationId xmlns:a16="http://schemas.microsoft.com/office/drawing/2014/main" id="{7327AB6C-D97F-1B46-A74C-4F08593B3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3435" name="Text Box 11">
            <a:extLst>
              <a:ext uri="{FF2B5EF4-FFF2-40B4-BE49-F238E27FC236}">
                <a16:creationId xmlns:a16="http://schemas.microsoft.com/office/drawing/2014/main" id="{382147F2-7764-AF40-BCBF-3FE046F50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3436" name="Text Box 12">
            <a:extLst>
              <a:ext uri="{FF2B5EF4-FFF2-40B4-BE49-F238E27FC236}">
                <a16:creationId xmlns:a16="http://schemas.microsoft.com/office/drawing/2014/main" id="{2951B10B-4625-3449-9291-46151F46F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3437" name="Text Box 13">
            <a:extLst>
              <a:ext uri="{FF2B5EF4-FFF2-40B4-BE49-F238E27FC236}">
                <a16:creationId xmlns:a16="http://schemas.microsoft.com/office/drawing/2014/main" id="{22156769-BD4E-8D4B-938D-23D636C90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3438" name="Text Box 14">
            <a:extLst>
              <a:ext uri="{FF2B5EF4-FFF2-40B4-BE49-F238E27FC236}">
                <a16:creationId xmlns:a16="http://schemas.microsoft.com/office/drawing/2014/main" id="{68B5902E-F98C-1D43-BFE3-0E82E2FB0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3439" name="Text Box 15">
            <a:extLst>
              <a:ext uri="{FF2B5EF4-FFF2-40B4-BE49-F238E27FC236}">
                <a16:creationId xmlns:a16="http://schemas.microsoft.com/office/drawing/2014/main" id="{6E4CA656-BC8F-8045-952E-3E5A2BBC4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3440" name="Text Box 16">
            <a:extLst>
              <a:ext uri="{FF2B5EF4-FFF2-40B4-BE49-F238E27FC236}">
                <a16:creationId xmlns:a16="http://schemas.microsoft.com/office/drawing/2014/main" id="{CF601C7F-E208-8E49-AEC1-6469170FC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3441" name="Text Box 17">
            <a:extLst>
              <a:ext uri="{FF2B5EF4-FFF2-40B4-BE49-F238E27FC236}">
                <a16:creationId xmlns:a16="http://schemas.microsoft.com/office/drawing/2014/main" id="{F89452C2-C75D-5C47-8E47-BBC412D92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3442" name="Text Box 18">
            <a:extLst>
              <a:ext uri="{FF2B5EF4-FFF2-40B4-BE49-F238E27FC236}">
                <a16:creationId xmlns:a16="http://schemas.microsoft.com/office/drawing/2014/main" id="{9F656D97-DE73-EF4D-AF9B-472F0B189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3443" name="Text Box 19">
            <a:extLst>
              <a:ext uri="{FF2B5EF4-FFF2-40B4-BE49-F238E27FC236}">
                <a16:creationId xmlns:a16="http://schemas.microsoft.com/office/drawing/2014/main" id="{AE7EA039-514F-0E41-8116-D78D8FF39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3444" name="Text Box 20">
            <a:extLst>
              <a:ext uri="{FF2B5EF4-FFF2-40B4-BE49-F238E27FC236}">
                <a16:creationId xmlns:a16="http://schemas.microsoft.com/office/drawing/2014/main" id="{28360152-954E-F947-9A59-2DC8AC4F2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3445" name="Text Box 21">
            <a:extLst>
              <a:ext uri="{FF2B5EF4-FFF2-40B4-BE49-F238E27FC236}">
                <a16:creationId xmlns:a16="http://schemas.microsoft.com/office/drawing/2014/main" id="{BE85D24A-2C40-0042-B793-34642D290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3446" name="Text Box 22">
            <a:extLst>
              <a:ext uri="{FF2B5EF4-FFF2-40B4-BE49-F238E27FC236}">
                <a16:creationId xmlns:a16="http://schemas.microsoft.com/office/drawing/2014/main" id="{A7F7AE16-53E5-AA45-869B-C2D6A0612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3447" name="Text Box 23">
            <a:extLst>
              <a:ext uri="{FF2B5EF4-FFF2-40B4-BE49-F238E27FC236}">
                <a16:creationId xmlns:a16="http://schemas.microsoft.com/office/drawing/2014/main" id="{953D9649-1B8C-F540-AF2F-BA5940BD4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3448" name="Text Box 24">
            <a:extLst>
              <a:ext uri="{FF2B5EF4-FFF2-40B4-BE49-F238E27FC236}">
                <a16:creationId xmlns:a16="http://schemas.microsoft.com/office/drawing/2014/main" id="{D14363C3-9FB5-2740-A25D-21F68C245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3449" name="Text Box 25">
            <a:extLst>
              <a:ext uri="{FF2B5EF4-FFF2-40B4-BE49-F238E27FC236}">
                <a16:creationId xmlns:a16="http://schemas.microsoft.com/office/drawing/2014/main" id="{ED87FC16-045A-5941-A611-C080CFED2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3450" name="Text Box 26">
            <a:extLst>
              <a:ext uri="{FF2B5EF4-FFF2-40B4-BE49-F238E27FC236}">
                <a16:creationId xmlns:a16="http://schemas.microsoft.com/office/drawing/2014/main" id="{F86BBD72-9C9C-044B-A6EC-FE2C4E25C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3451" name="Text Box 27">
            <a:extLst>
              <a:ext uri="{FF2B5EF4-FFF2-40B4-BE49-F238E27FC236}">
                <a16:creationId xmlns:a16="http://schemas.microsoft.com/office/drawing/2014/main" id="{42F9C063-122E-1B41-8BFD-21D6EBEA8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3452" name="Text Box 28">
            <a:extLst>
              <a:ext uri="{FF2B5EF4-FFF2-40B4-BE49-F238E27FC236}">
                <a16:creationId xmlns:a16="http://schemas.microsoft.com/office/drawing/2014/main" id="{A25C181A-0FEF-6540-96DB-849F77B15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3453" name="Text Box 29">
            <a:extLst>
              <a:ext uri="{FF2B5EF4-FFF2-40B4-BE49-F238E27FC236}">
                <a16:creationId xmlns:a16="http://schemas.microsoft.com/office/drawing/2014/main" id="{257AB288-0601-0D4F-A32D-332A0CF0C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3454" name="Text Box 30">
            <a:extLst>
              <a:ext uri="{FF2B5EF4-FFF2-40B4-BE49-F238E27FC236}">
                <a16:creationId xmlns:a16="http://schemas.microsoft.com/office/drawing/2014/main" id="{FAEDC4CE-BC13-7A4D-B3F7-8D7FB7B0E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3455" name="Text Box 31">
            <a:extLst>
              <a:ext uri="{FF2B5EF4-FFF2-40B4-BE49-F238E27FC236}">
                <a16:creationId xmlns:a16="http://schemas.microsoft.com/office/drawing/2014/main" id="{696AA274-EE1D-EB42-968E-17E7ADE7D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3456" name="Text Box 32">
            <a:extLst>
              <a:ext uri="{FF2B5EF4-FFF2-40B4-BE49-F238E27FC236}">
                <a16:creationId xmlns:a16="http://schemas.microsoft.com/office/drawing/2014/main" id="{FFFF2038-E1A3-6349-A530-A445A9063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3457" name="Text Box 33">
            <a:extLst>
              <a:ext uri="{FF2B5EF4-FFF2-40B4-BE49-F238E27FC236}">
                <a16:creationId xmlns:a16="http://schemas.microsoft.com/office/drawing/2014/main" id="{0531BF20-C6DF-B64D-B14E-C3101EC9D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3458" name="Text Box 34">
            <a:extLst>
              <a:ext uri="{FF2B5EF4-FFF2-40B4-BE49-F238E27FC236}">
                <a16:creationId xmlns:a16="http://schemas.microsoft.com/office/drawing/2014/main" id="{D3B169AC-6D14-FC46-B83D-D7DD93C59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3459" name="Text Box 35">
            <a:extLst>
              <a:ext uri="{FF2B5EF4-FFF2-40B4-BE49-F238E27FC236}">
                <a16:creationId xmlns:a16="http://schemas.microsoft.com/office/drawing/2014/main" id="{CC178F43-71FC-724A-B4B4-0759B17E5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03460" name="Text Box 36">
            <a:extLst>
              <a:ext uri="{FF2B5EF4-FFF2-40B4-BE49-F238E27FC236}">
                <a16:creationId xmlns:a16="http://schemas.microsoft.com/office/drawing/2014/main" id="{90DC4A57-A497-5A45-B9A4-B79706761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7" grpId="0" animBg="1"/>
      <p:bldP spid="103429" grpId="0" animBg="1"/>
      <p:bldP spid="103430" grpId="0"/>
      <p:bldP spid="103430" grpId="1"/>
      <p:bldP spid="103431" grpId="0" animBg="1"/>
      <p:bldP spid="103432" grpId="0" animBg="1"/>
      <p:bldP spid="103433" grpId="0" animBg="1"/>
      <p:bldP spid="103434" grpId="0" animBg="1"/>
      <p:bldP spid="103435" grpId="0" animBg="1"/>
      <p:bldP spid="103436" grpId="0" animBg="1"/>
      <p:bldP spid="103437" grpId="0" animBg="1"/>
      <p:bldP spid="103438" grpId="0" animBg="1"/>
      <p:bldP spid="103439" grpId="0" animBg="1"/>
      <p:bldP spid="103440" grpId="0" animBg="1"/>
      <p:bldP spid="103441" grpId="0" animBg="1"/>
      <p:bldP spid="103442" grpId="0" animBg="1"/>
      <p:bldP spid="103443" grpId="0" animBg="1"/>
      <p:bldP spid="103444" grpId="0" animBg="1"/>
      <p:bldP spid="103445" grpId="0" animBg="1"/>
      <p:bldP spid="103446" grpId="0" animBg="1"/>
      <p:bldP spid="103447" grpId="0" animBg="1"/>
      <p:bldP spid="103448" grpId="0" animBg="1"/>
      <p:bldP spid="103449" grpId="0" animBg="1"/>
      <p:bldP spid="103450" grpId="0" animBg="1"/>
      <p:bldP spid="103451" grpId="0" animBg="1"/>
      <p:bldP spid="103452" grpId="0" animBg="1"/>
      <p:bldP spid="103453" grpId="0" animBg="1"/>
      <p:bldP spid="103454" grpId="0" animBg="1"/>
      <p:bldP spid="103455" grpId="0" animBg="1"/>
      <p:bldP spid="103456" grpId="0" animBg="1"/>
      <p:bldP spid="103457" grpId="0" animBg="1"/>
      <p:bldP spid="103458" grpId="0" animBg="1"/>
      <p:bldP spid="103459" grpId="0" animBg="1"/>
      <p:bldP spid="1034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>
            <a:extLst>
              <a:ext uri="{FF2B5EF4-FFF2-40B4-BE49-F238E27FC236}">
                <a16:creationId xmlns:a16="http://schemas.microsoft.com/office/drawing/2014/main" id="{A9F64772-66AE-2F49-8DE6-AB722CA40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5931990F-92B7-5E48-A14D-791789A3C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1EDC9CEB-264B-2A4D-91F1-D1751C74BD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6</a:t>
            </a:r>
          </a:p>
        </p:txBody>
      </p:sp>
      <p:sp>
        <p:nvSpPr>
          <p:cNvPr id="103429" name="Text Box 5">
            <a:extLst>
              <a:ext uri="{FF2B5EF4-FFF2-40B4-BE49-F238E27FC236}">
                <a16:creationId xmlns:a16="http://schemas.microsoft.com/office/drawing/2014/main" id="{AEE0B164-4968-2B4C-953E-84DD50312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3430" name="Text Box 6">
            <a:extLst>
              <a:ext uri="{FF2B5EF4-FFF2-40B4-BE49-F238E27FC236}">
                <a16:creationId xmlns:a16="http://schemas.microsoft.com/office/drawing/2014/main" id="{1167C90B-F26C-5B4D-921F-8FA20A463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0"/>
            <a:ext cx="66294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What instrument do you need to ‘see’ the spiral arms of the Andromeda Galaxy?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None: only your eyes.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A pair of binoculars suffice.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 </a:t>
            </a:r>
            <a:r>
              <a:rPr lang="en-US" altLang="en-US" sz="2400" b="1" dirty="0"/>
              <a:t>An amateur telescope at least.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A very large, professional size telescope.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E</a:t>
            </a:r>
            <a:r>
              <a:rPr lang="en-US" altLang="en-US" sz="2400" b="1" dirty="0">
                <a:solidFill>
                  <a:srgbClr val="FF0000"/>
                </a:solidFill>
              </a:rPr>
              <a:t> A camera on a telescope.</a:t>
            </a:r>
          </a:p>
        </p:txBody>
      </p:sp>
      <p:sp>
        <p:nvSpPr>
          <p:cNvPr id="103431" name="Text Box 7">
            <a:extLst>
              <a:ext uri="{FF2B5EF4-FFF2-40B4-BE49-F238E27FC236}">
                <a16:creationId xmlns:a16="http://schemas.microsoft.com/office/drawing/2014/main" id="{185EE3AD-06A5-9F4B-997D-4FE367A22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3432" name="Text Box 8">
            <a:extLst>
              <a:ext uri="{FF2B5EF4-FFF2-40B4-BE49-F238E27FC236}">
                <a16:creationId xmlns:a16="http://schemas.microsoft.com/office/drawing/2014/main" id="{90A8F72A-F563-7B45-BD41-11B130FE1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3433" name="Text Box 9">
            <a:extLst>
              <a:ext uri="{FF2B5EF4-FFF2-40B4-BE49-F238E27FC236}">
                <a16:creationId xmlns:a16="http://schemas.microsoft.com/office/drawing/2014/main" id="{9493B014-4645-354B-962D-E321CFD61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3434" name="Text Box 10">
            <a:extLst>
              <a:ext uri="{FF2B5EF4-FFF2-40B4-BE49-F238E27FC236}">
                <a16:creationId xmlns:a16="http://schemas.microsoft.com/office/drawing/2014/main" id="{1F3AAB3E-79DE-364F-A57D-6AF431698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3435" name="Text Box 11">
            <a:extLst>
              <a:ext uri="{FF2B5EF4-FFF2-40B4-BE49-F238E27FC236}">
                <a16:creationId xmlns:a16="http://schemas.microsoft.com/office/drawing/2014/main" id="{83C5A3D3-D36D-B840-8F93-B59250D85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3436" name="Text Box 12">
            <a:extLst>
              <a:ext uri="{FF2B5EF4-FFF2-40B4-BE49-F238E27FC236}">
                <a16:creationId xmlns:a16="http://schemas.microsoft.com/office/drawing/2014/main" id="{B150DD48-4111-4C40-A845-4A52227F3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3437" name="Text Box 13">
            <a:extLst>
              <a:ext uri="{FF2B5EF4-FFF2-40B4-BE49-F238E27FC236}">
                <a16:creationId xmlns:a16="http://schemas.microsoft.com/office/drawing/2014/main" id="{BCC5C494-CFB1-A74E-AD7E-7E7BB1926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3438" name="Text Box 14">
            <a:extLst>
              <a:ext uri="{FF2B5EF4-FFF2-40B4-BE49-F238E27FC236}">
                <a16:creationId xmlns:a16="http://schemas.microsoft.com/office/drawing/2014/main" id="{38776B1E-EA3D-2140-A584-71EAD2255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3439" name="Text Box 15">
            <a:extLst>
              <a:ext uri="{FF2B5EF4-FFF2-40B4-BE49-F238E27FC236}">
                <a16:creationId xmlns:a16="http://schemas.microsoft.com/office/drawing/2014/main" id="{8F771071-BCF3-AD45-B1C0-722EABA00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3440" name="Text Box 16">
            <a:extLst>
              <a:ext uri="{FF2B5EF4-FFF2-40B4-BE49-F238E27FC236}">
                <a16:creationId xmlns:a16="http://schemas.microsoft.com/office/drawing/2014/main" id="{1CAC57E4-8838-7849-A62F-448F33C08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3441" name="Text Box 17">
            <a:extLst>
              <a:ext uri="{FF2B5EF4-FFF2-40B4-BE49-F238E27FC236}">
                <a16:creationId xmlns:a16="http://schemas.microsoft.com/office/drawing/2014/main" id="{5533B078-08B7-FE4F-9163-B4DF4ED8F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3442" name="Text Box 18">
            <a:extLst>
              <a:ext uri="{FF2B5EF4-FFF2-40B4-BE49-F238E27FC236}">
                <a16:creationId xmlns:a16="http://schemas.microsoft.com/office/drawing/2014/main" id="{7FB9DE44-F9FD-BF43-B9EA-D2F9F332B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3443" name="Text Box 19">
            <a:extLst>
              <a:ext uri="{FF2B5EF4-FFF2-40B4-BE49-F238E27FC236}">
                <a16:creationId xmlns:a16="http://schemas.microsoft.com/office/drawing/2014/main" id="{F09BC3B3-F2C9-BB49-93E7-690F5A1C3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3444" name="Text Box 20">
            <a:extLst>
              <a:ext uri="{FF2B5EF4-FFF2-40B4-BE49-F238E27FC236}">
                <a16:creationId xmlns:a16="http://schemas.microsoft.com/office/drawing/2014/main" id="{705FAEA2-E035-1E47-8769-E742E52C6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3445" name="Text Box 21">
            <a:extLst>
              <a:ext uri="{FF2B5EF4-FFF2-40B4-BE49-F238E27FC236}">
                <a16:creationId xmlns:a16="http://schemas.microsoft.com/office/drawing/2014/main" id="{2A5E1443-314A-0444-8AD9-17DDFB2B8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3446" name="Text Box 22">
            <a:extLst>
              <a:ext uri="{FF2B5EF4-FFF2-40B4-BE49-F238E27FC236}">
                <a16:creationId xmlns:a16="http://schemas.microsoft.com/office/drawing/2014/main" id="{44A7095C-4D20-1747-8C36-2EA154E98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3447" name="Text Box 23">
            <a:extLst>
              <a:ext uri="{FF2B5EF4-FFF2-40B4-BE49-F238E27FC236}">
                <a16:creationId xmlns:a16="http://schemas.microsoft.com/office/drawing/2014/main" id="{1FCC4C6F-8F0C-4748-AC9E-976B25FB3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3448" name="Text Box 24">
            <a:extLst>
              <a:ext uri="{FF2B5EF4-FFF2-40B4-BE49-F238E27FC236}">
                <a16:creationId xmlns:a16="http://schemas.microsoft.com/office/drawing/2014/main" id="{EDD8EF05-CB6A-5B4A-B76C-3CCCAA69B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3449" name="Text Box 25">
            <a:extLst>
              <a:ext uri="{FF2B5EF4-FFF2-40B4-BE49-F238E27FC236}">
                <a16:creationId xmlns:a16="http://schemas.microsoft.com/office/drawing/2014/main" id="{3BDDC36D-53BB-FD46-873D-3D82A79AE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3450" name="Text Box 26">
            <a:extLst>
              <a:ext uri="{FF2B5EF4-FFF2-40B4-BE49-F238E27FC236}">
                <a16:creationId xmlns:a16="http://schemas.microsoft.com/office/drawing/2014/main" id="{4C7BC144-4192-6A41-96A2-1EE7A6B27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3451" name="Text Box 27">
            <a:extLst>
              <a:ext uri="{FF2B5EF4-FFF2-40B4-BE49-F238E27FC236}">
                <a16:creationId xmlns:a16="http://schemas.microsoft.com/office/drawing/2014/main" id="{44246A5E-F432-DF41-9C00-DFBAB465F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3452" name="Text Box 28">
            <a:extLst>
              <a:ext uri="{FF2B5EF4-FFF2-40B4-BE49-F238E27FC236}">
                <a16:creationId xmlns:a16="http://schemas.microsoft.com/office/drawing/2014/main" id="{103045C8-0137-094B-A40D-1AD755DE8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3453" name="Text Box 29">
            <a:extLst>
              <a:ext uri="{FF2B5EF4-FFF2-40B4-BE49-F238E27FC236}">
                <a16:creationId xmlns:a16="http://schemas.microsoft.com/office/drawing/2014/main" id="{E1A2B488-B4BA-AE4A-B295-680A164F5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3454" name="Text Box 30">
            <a:extLst>
              <a:ext uri="{FF2B5EF4-FFF2-40B4-BE49-F238E27FC236}">
                <a16:creationId xmlns:a16="http://schemas.microsoft.com/office/drawing/2014/main" id="{DE96DC17-239A-FC4E-B975-C6B500434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3455" name="Text Box 31">
            <a:extLst>
              <a:ext uri="{FF2B5EF4-FFF2-40B4-BE49-F238E27FC236}">
                <a16:creationId xmlns:a16="http://schemas.microsoft.com/office/drawing/2014/main" id="{EE0C6F1B-45E8-4449-A918-DE3E3B664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3456" name="Text Box 32">
            <a:extLst>
              <a:ext uri="{FF2B5EF4-FFF2-40B4-BE49-F238E27FC236}">
                <a16:creationId xmlns:a16="http://schemas.microsoft.com/office/drawing/2014/main" id="{CC317C4A-AA57-3940-82FD-0F553DCB3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3457" name="Text Box 33">
            <a:extLst>
              <a:ext uri="{FF2B5EF4-FFF2-40B4-BE49-F238E27FC236}">
                <a16:creationId xmlns:a16="http://schemas.microsoft.com/office/drawing/2014/main" id="{5886E9ED-14FC-EA4A-98AB-207DF6CB8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3458" name="Text Box 34">
            <a:extLst>
              <a:ext uri="{FF2B5EF4-FFF2-40B4-BE49-F238E27FC236}">
                <a16:creationId xmlns:a16="http://schemas.microsoft.com/office/drawing/2014/main" id="{CDF6C085-95CA-294A-AD81-22CE78441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3459" name="Text Box 35">
            <a:extLst>
              <a:ext uri="{FF2B5EF4-FFF2-40B4-BE49-F238E27FC236}">
                <a16:creationId xmlns:a16="http://schemas.microsoft.com/office/drawing/2014/main" id="{832F3B9C-E90C-224E-A0FD-6588E3DF3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03460" name="Text Box 36">
            <a:extLst>
              <a:ext uri="{FF2B5EF4-FFF2-40B4-BE49-F238E27FC236}">
                <a16:creationId xmlns:a16="http://schemas.microsoft.com/office/drawing/2014/main" id="{29AE357E-172B-A54D-8AB7-ABC8E443B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7" grpId="0" animBg="1"/>
      <p:bldP spid="103429" grpId="0" animBg="1"/>
      <p:bldP spid="103430" grpId="0"/>
      <p:bldP spid="103430" grpId="1"/>
      <p:bldP spid="103431" grpId="0" animBg="1"/>
      <p:bldP spid="103432" grpId="0" animBg="1"/>
      <p:bldP spid="103433" grpId="0" animBg="1"/>
      <p:bldP spid="103434" grpId="0" animBg="1"/>
      <p:bldP spid="103435" grpId="0" animBg="1"/>
      <p:bldP spid="103436" grpId="0" animBg="1"/>
      <p:bldP spid="103437" grpId="0" animBg="1"/>
      <p:bldP spid="103438" grpId="0" animBg="1"/>
      <p:bldP spid="103439" grpId="0" animBg="1"/>
      <p:bldP spid="103440" grpId="0" animBg="1"/>
      <p:bldP spid="103441" grpId="0" animBg="1"/>
      <p:bldP spid="103442" grpId="0" animBg="1"/>
      <p:bldP spid="103443" grpId="0" animBg="1"/>
      <p:bldP spid="103444" grpId="0" animBg="1"/>
      <p:bldP spid="103445" grpId="0" animBg="1"/>
      <p:bldP spid="103446" grpId="0" animBg="1"/>
      <p:bldP spid="103447" grpId="0" animBg="1"/>
      <p:bldP spid="103448" grpId="0" animBg="1"/>
      <p:bldP spid="103449" grpId="0" animBg="1"/>
      <p:bldP spid="103450" grpId="0" animBg="1"/>
      <p:bldP spid="103451" grpId="0" animBg="1"/>
      <p:bldP spid="103452" grpId="0" animBg="1"/>
      <p:bldP spid="103453" grpId="0" animBg="1"/>
      <p:bldP spid="103454" grpId="0" animBg="1"/>
      <p:bldP spid="103455" grpId="0" animBg="1"/>
      <p:bldP spid="103456" grpId="0" animBg="1"/>
      <p:bldP spid="103457" grpId="0" animBg="1"/>
      <p:bldP spid="103458" grpId="0" animBg="1"/>
      <p:bldP spid="103459" grpId="0" animBg="1"/>
      <p:bldP spid="103460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Torma:Applications (Mac OS 9):Microsoft Office 98:Templates:Blank Presentation</Template>
  <TotalTime>2203</TotalTime>
  <Words>1244</Words>
  <Application>Microsoft Macintosh PowerPoint</Application>
  <PresentationFormat>On-screen Show (4:3)</PresentationFormat>
  <Paragraphs>325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Times</vt:lpstr>
      <vt:lpstr>Blank Presentation</vt:lpstr>
      <vt:lpstr>Setup:</vt:lpstr>
      <vt:lpstr>What is in the sky? – the cheat sheet</vt:lpstr>
      <vt:lpstr>M 1</vt:lpstr>
      <vt:lpstr>Question 4</vt:lpstr>
      <vt:lpstr>M 31 – the  Andromeda galaxy</vt:lpstr>
      <vt:lpstr>All is part of the Galaxy</vt:lpstr>
      <vt:lpstr>Questions coming …</vt:lpstr>
      <vt:lpstr>Question 5</vt:lpstr>
      <vt:lpstr>Question 6</vt:lpstr>
      <vt:lpstr>Exercises: recognize</vt:lpstr>
      <vt:lpstr>Exercise 1</vt:lpstr>
      <vt:lpstr>Exercise 2</vt:lpstr>
      <vt:lpstr>Exercise 3</vt:lpstr>
      <vt:lpstr>Exercise 4</vt:lpstr>
      <vt:lpstr>Exercise 5</vt:lpstr>
    </vt:vector>
  </TitlesOfParts>
  <Company>University of Misssissippi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hierarchical structure of the Universe (go from little to large)</dc:title>
  <dc:creator>Channa Mims</dc:creator>
  <cp:lastModifiedBy>Tibor Torma</cp:lastModifiedBy>
  <cp:revision>428</cp:revision>
  <dcterms:created xsi:type="dcterms:W3CDTF">2003-01-08T03:11:45Z</dcterms:created>
  <dcterms:modified xsi:type="dcterms:W3CDTF">2025-09-09T03:38:00Z</dcterms:modified>
</cp:coreProperties>
</file>