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90" r:id="rId2"/>
    <p:sldId id="472" r:id="rId3"/>
    <p:sldId id="473" r:id="rId4"/>
    <p:sldId id="474" r:id="rId5"/>
    <p:sldId id="479" r:id="rId6"/>
    <p:sldId id="487" r:id="rId7"/>
    <p:sldId id="449" r:id="rId8"/>
    <p:sldId id="452" r:id="rId9"/>
    <p:sldId id="388" r:id="rId10"/>
    <p:sldId id="488" r:id="rId11"/>
    <p:sldId id="489" r:id="rId12"/>
    <p:sldId id="454" r:id="rId13"/>
    <p:sldId id="455" r:id="rId14"/>
    <p:sldId id="457" r:id="rId15"/>
    <p:sldId id="458" r:id="rId16"/>
    <p:sldId id="377" r:id="rId17"/>
    <p:sldId id="49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  <a:srgbClr val="FF3300"/>
    <a:srgbClr val="FF85FF"/>
    <a:srgbClr val="FFFF00"/>
    <a:srgbClr val="5F5F5F"/>
    <a:srgbClr val="777777"/>
    <a:srgbClr val="B2B2B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/>
    <p:restoredTop sz="97840"/>
  </p:normalViewPr>
  <p:slideViewPr>
    <p:cSldViewPr>
      <p:cViewPr varScale="1">
        <p:scale>
          <a:sx n="128" d="100"/>
          <a:sy n="128" d="100"/>
        </p:scale>
        <p:origin x="17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6AD851-13B4-7046-9FAA-BFEA003DE0AE}" type="datetimeFigureOut">
              <a:rPr lang="en-US"/>
              <a:pPr>
                <a:defRPr/>
              </a:pPr>
              <a:t>4/29/26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269A67-F9C1-2E43-B62A-15741476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691BA13-03A6-1F4C-84AE-4049632990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61CACBE7-D4AE-A04D-83B5-BCD4FCEC8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F924178-6C00-C04B-9D57-1994FBD33788}" type="slidenum">
              <a:rPr lang="en-US" altLang="en-US" sz="1200" b="0" smtClean="0"/>
              <a:pPr/>
              <a:t>1</a:t>
            </a:fld>
            <a:endParaRPr lang="en-US" altLang="en-US" sz="1200" b="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2EF73CC-F50D-C647-BE06-5CFAE126C9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FB2DC6D-9E30-2C4F-A1A1-03634B719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1BA13-03A6-1F4C-84AE-404963299008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1168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0CAB93F4-644B-CE4B-9565-E530E2949BB1}" type="slidenum">
              <a:rPr lang="en-US" altLang="x-none" sz="1200" b="0"/>
              <a:pPr algn="r"/>
              <a:t>12</a:t>
            </a:fld>
            <a:endParaRPr lang="en-US" altLang="x-none" sz="12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79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0DC95DB1-673C-1C40-8DC1-81C974451F82}" type="slidenum">
              <a:rPr lang="en-US" altLang="x-none" sz="1200" b="0"/>
              <a:pPr algn="r"/>
              <a:t>13</a:t>
            </a:fld>
            <a:endParaRPr lang="en-US" altLang="x-none" sz="1200" b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25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EE07DDCC-007E-AC48-B9D2-9B72151E901F}" type="slidenum">
              <a:rPr lang="en-US" altLang="x-none" sz="1200" b="0"/>
              <a:pPr algn="r"/>
              <a:t>14</a:t>
            </a:fld>
            <a:endParaRPr lang="en-US" altLang="x-none" sz="1200" b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61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667AFDF9-D446-A44B-B934-41EDFF6F9F60}" type="slidenum">
              <a:rPr lang="en-US" altLang="x-none" sz="1200" b="0"/>
              <a:pPr algn="r"/>
              <a:t>15</a:t>
            </a:fld>
            <a:endParaRPr lang="en-US" altLang="x-none" sz="1200" b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74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3A6A-0F6A-4748-BB06-172A13F0DB1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37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53DD-2C4D-C84D-8855-3FAF27BD4F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730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A5A7-9C5B-2842-9E80-4523778022C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64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6233-F7D9-1044-8EFE-320C6A4F679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982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AF72-D1A0-F04E-8E26-AFA706F2855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84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36F0-0412-494A-A26F-85B9026D85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2015-0BFD-994F-A77B-B1C1065BE3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911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3273-C06F-974D-803F-81886EA992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2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CAB1-D570-0C45-8CA0-56A4AC5E419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138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18FD-9D85-4144-A63A-2FDA865E89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00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5DE-C0A0-A34D-A766-DA2EA9B279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04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84D11A8-98B6-1545-B292-4F7D0ED37F8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26">
            <a:extLst>
              <a:ext uri="{FF2B5EF4-FFF2-40B4-BE49-F238E27FC236}">
                <a16:creationId xmlns:a16="http://schemas.microsoft.com/office/drawing/2014/main" id="{AD3224AA-FA6F-D147-B90B-FA572E15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Prepare your scantron: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6082" name="Text Box 1027">
            <a:extLst>
              <a:ext uri="{FF2B5EF4-FFF2-40B4-BE49-F238E27FC236}">
                <a16:creationId xmlns:a16="http://schemas.microsoft.com/office/drawing/2014/main" id="{689E04FC-EE0E-CB4D-859D-31166594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46083" name="Rectangle 1028">
            <a:extLst>
              <a:ext uri="{FF2B5EF4-FFF2-40B4-BE49-F238E27FC236}">
                <a16:creationId xmlns:a16="http://schemas.microsoft.com/office/drawing/2014/main" id="{6F3AE7DB-33AF-0047-9B09-FC33AD50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dirty="0">
                <a:solidFill>
                  <a:schemeClr val="accent2"/>
                </a:solidFill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459C5A4A-7F96-304E-BB4B-1765B5390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9765F370-AE70-694E-A75F-63B8C981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0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46086" name="Picture 1032">
            <a:extLst>
              <a:ext uri="{FF2B5EF4-FFF2-40B4-BE49-F238E27FC236}">
                <a16:creationId xmlns:a16="http://schemas.microsoft.com/office/drawing/2014/main" id="{8CD97DB1-C72D-A642-BE57-11C0E949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1033">
            <a:extLst>
              <a:ext uri="{FF2B5EF4-FFF2-40B4-BE49-F238E27FC236}">
                <a16:creationId xmlns:a16="http://schemas.microsoft.com/office/drawing/2014/main" id="{66C9F7CC-33DB-3448-9E18-00946E00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46088" name="Picture 1034" descr="Scantron2b">
            <a:extLst>
              <a:ext uri="{FF2B5EF4-FFF2-40B4-BE49-F238E27FC236}">
                <a16:creationId xmlns:a16="http://schemas.microsoft.com/office/drawing/2014/main" id="{ED02A365-9537-A148-BAD6-753DCFBA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1038">
            <a:extLst>
              <a:ext uri="{FF2B5EF4-FFF2-40B4-BE49-F238E27FC236}">
                <a16:creationId xmlns:a16="http://schemas.microsoft.com/office/drawing/2014/main" id="{D61099E9-29F1-4941-BBE4-DA84A5BC4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039">
            <a:extLst>
              <a:ext uri="{FF2B5EF4-FFF2-40B4-BE49-F238E27FC236}">
                <a16:creationId xmlns:a16="http://schemas.microsoft.com/office/drawing/2014/main" id="{F73A3D49-9873-1445-A86B-6A18246D7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Rectangle 1040">
            <a:extLst>
              <a:ext uri="{FF2B5EF4-FFF2-40B4-BE49-F238E27FC236}">
                <a16:creationId xmlns:a16="http://schemas.microsoft.com/office/drawing/2014/main" id="{74B6DA39-FEB0-FF4A-BA79-D3D6B4071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6092" name="Line 1041">
            <a:extLst>
              <a:ext uri="{FF2B5EF4-FFF2-40B4-BE49-F238E27FC236}">
                <a16:creationId xmlns:a16="http://schemas.microsoft.com/office/drawing/2014/main" id="{F0C68F03-264E-384C-B55B-4869B20329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3" name="Picture 1" descr="Scantron3.png">
            <a:extLst>
              <a:ext uri="{FF2B5EF4-FFF2-40B4-BE49-F238E27FC236}">
                <a16:creationId xmlns:a16="http://schemas.microsoft.com/office/drawing/2014/main" id="{A44461BF-7AC2-B544-A9DD-83824EEB7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Line 1036">
            <a:extLst>
              <a:ext uri="{FF2B5EF4-FFF2-40B4-BE49-F238E27FC236}">
                <a16:creationId xmlns:a16="http://schemas.microsoft.com/office/drawing/2014/main" id="{98AE81E8-7EFA-6E47-8240-ABAB819B8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037">
            <a:extLst>
              <a:ext uri="{FF2B5EF4-FFF2-40B4-BE49-F238E27FC236}">
                <a16:creationId xmlns:a16="http://schemas.microsoft.com/office/drawing/2014/main" id="{6670BDC6-EE90-E140-8BAB-7ABB9D6E94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TextBox 1">
            <a:extLst>
              <a:ext uri="{FF2B5EF4-FFF2-40B4-BE49-F238E27FC236}">
                <a16:creationId xmlns:a16="http://schemas.microsoft.com/office/drawing/2014/main" id="{EE3CBA1A-32C3-B24A-A476-85545CCA7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4" y="4985657"/>
            <a:ext cx="4576762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Final Test: May 4 (Monday)</a:t>
            </a:r>
          </a:p>
          <a:p>
            <a:pPr algn="ctr"/>
            <a:r>
              <a:rPr lang="en-US" altLang="en-US" dirty="0"/>
              <a:t>4:00 – 6:00 pm</a:t>
            </a:r>
          </a:p>
          <a:p>
            <a:pPr algn="ctr"/>
            <a:r>
              <a:rPr lang="en-US" altLang="en-US" dirty="0"/>
              <a:t>Test is comprehensive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1395DAE-1629-7F4E-93F2-1E3A895A28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1600">
                <a:solidFill>
                  <a:srgbClr val="66FFFF"/>
                </a:solidFill>
              </a:rPr>
              <a:t>Explain gravitational lensing</a:t>
            </a:r>
            <a:endParaRPr lang="en-US" altLang="en-US"/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D090364F-216E-6E45-92EA-EA1849AB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006475"/>
            <a:ext cx="6230938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4">
            <a:extLst>
              <a:ext uri="{FF2B5EF4-FFF2-40B4-BE49-F238E27FC236}">
                <a16:creationId xmlns:a16="http://schemas.microsoft.com/office/drawing/2014/main" id="{361C391B-25D2-8A48-8028-F0509BFDD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0975"/>
            <a:ext cx="318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Explain what happens:</a:t>
            </a:r>
            <a:endParaRPr lang="en-US" altLang="en-US" sz="2400" b="0"/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BE902936-0621-8340-A80F-20087251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006475"/>
            <a:ext cx="2732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Gravity of a galaxy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* bends light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     objects behind 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* distorts image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     distant objects</a:t>
            </a:r>
          </a:p>
        </p:txBody>
      </p:sp>
      <p:sp>
        <p:nvSpPr>
          <p:cNvPr id="36869" name="TextBox 1">
            <a:extLst>
              <a:ext uri="{FF2B5EF4-FFF2-40B4-BE49-F238E27FC236}">
                <a16:creationId xmlns:a16="http://schemas.microsoft.com/office/drawing/2014/main" id="{0F146676-1EB9-D84B-A425-A36BABDC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3429000"/>
            <a:ext cx="3108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Gravitational lensing allows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600">
                <a:solidFill>
                  <a:srgbClr val="FF0000"/>
                </a:solidFill>
              </a:rPr>
              <a:t>an independent determination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 of the mass of the lensing galaxy</a:t>
            </a:r>
          </a:p>
        </p:txBody>
      </p:sp>
      <p:cxnSp>
        <p:nvCxnSpPr>
          <p:cNvPr id="36870" name="Straight Arrow Connector 3">
            <a:extLst>
              <a:ext uri="{FF2B5EF4-FFF2-40B4-BE49-F238E27FC236}">
                <a16:creationId xmlns:a16="http://schemas.microsoft.com/office/drawing/2014/main" id="{A673F073-6CFC-674E-9A55-B1285F4178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0" y="4419600"/>
            <a:ext cx="0" cy="990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36871" name="Down Arrow 4">
            <a:extLst>
              <a:ext uri="{FF2B5EF4-FFF2-40B4-BE49-F238E27FC236}">
                <a16:creationId xmlns:a16="http://schemas.microsoft.com/office/drawing/2014/main" id="{73CEBA25-00F7-8145-8F96-CC284973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19600"/>
            <a:ext cx="3810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6872" name="TextBox 5">
            <a:extLst>
              <a:ext uri="{FF2B5EF4-FFF2-40B4-BE49-F238E27FC236}">
                <a16:creationId xmlns:a16="http://schemas.microsoft.com/office/drawing/2014/main" id="{7746D709-A6E0-1045-82D9-4B0EF12D3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5143500"/>
            <a:ext cx="2713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One can tell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how much dark matter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in that galaxy</a:t>
            </a:r>
          </a:p>
        </p:txBody>
      </p:sp>
      <p:sp>
        <p:nvSpPr>
          <p:cNvPr id="36873" name="TextBox 11">
            <a:extLst>
              <a:ext uri="{FF2B5EF4-FFF2-40B4-BE49-F238E27FC236}">
                <a16:creationId xmlns:a16="http://schemas.microsoft.com/office/drawing/2014/main" id="{8486976E-FE08-824C-A64A-4280710F1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6022975"/>
            <a:ext cx="1139825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Observer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on Earth</a:t>
            </a:r>
          </a:p>
        </p:txBody>
      </p:sp>
      <p:sp>
        <p:nvSpPr>
          <p:cNvPr id="36874" name="TextBox 12">
            <a:extLst>
              <a:ext uri="{FF2B5EF4-FFF2-40B4-BE49-F238E27FC236}">
                <a16:creationId xmlns:a16="http://schemas.microsoft.com/office/drawing/2014/main" id="{3BD280E7-EE56-D14D-A4C4-05F892B1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2570163"/>
            <a:ext cx="1038225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Lensing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galaxy</a:t>
            </a:r>
          </a:p>
        </p:txBody>
      </p:sp>
      <p:sp>
        <p:nvSpPr>
          <p:cNvPr id="36875" name="TextBox 13">
            <a:extLst>
              <a:ext uri="{FF2B5EF4-FFF2-40B4-BE49-F238E27FC236}">
                <a16:creationId xmlns:a16="http://schemas.microsoft.com/office/drawing/2014/main" id="{93A3B044-E5D5-1149-B3EB-16283BFB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777875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36876" name="TextBox 14">
            <a:extLst>
              <a:ext uri="{FF2B5EF4-FFF2-40B4-BE49-F238E27FC236}">
                <a16:creationId xmlns:a16="http://schemas.microsoft.com/office/drawing/2014/main" id="{9DBB5DE6-98F2-DC42-B49D-53D0EF1BE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33463"/>
            <a:ext cx="909638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Image B</a:t>
            </a:r>
          </a:p>
        </p:txBody>
      </p:sp>
      <p:sp>
        <p:nvSpPr>
          <p:cNvPr id="36877" name="TextBox 15">
            <a:extLst>
              <a:ext uri="{FF2B5EF4-FFF2-40B4-BE49-F238E27FC236}">
                <a16:creationId xmlns:a16="http://schemas.microsoft.com/office/drawing/2014/main" id="{47152BF0-9686-9844-BF8B-4ACFF2F12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2773363"/>
            <a:ext cx="901700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Image A</a:t>
            </a:r>
          </a:p>
        </p:txBody>
      </p:sp>
      <p:sp>
        <p:nvSpPr>
          <p:cNvPr id="36878" name="Rectangle 2">
            <a:extLst>
              <a:ext uri="{FF2B5EF4-FFF2-40B4-BE49-F238E27FC236}">
                <a16:creationId xmlns:a16="http://schemas.microsoft.com/office/drawing/2014/main" id="{41E46FD9-0BE6-7842-B3E2-72AA59AF3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769938"/>
            <a:ext cx="6230938" cy="350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6879" name="Rectangle 17">
            <a:extLst>
              <a:ext uri="{FF2B5EF4-FFF2-40B4-BE49-F238E27FC236}">
                <a16:creationId xmlns:a16="http://schemas.microsoft.com/office/drawing/2014/main" id="{27B82800-4401-0345-936D-5760A223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769938"/>
            <a:ext cx="242887" cy="608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D74891-F23E-5D48-A971-DE1ED0EA753C}"/>
              </a:ext>
            </a:extLst>
          </p:cNvPr>
          <p:cNvSpPr txBox="1"/>
          <p:nvPr/>
        </p:nvSpPr>
        <p:spPr>
          <a:xfrm>
            <a:off x="1447800" y="17289"/>
            <a:ext cx="6996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     </a:t>
            </a:r>
            <a:r>
              <a:rPr lang="en-US" dirty="0" err="1"/>
              <a:t>Barionic</a:t>
            </a:r>
            <a:r>
              <a:rPr lang="en-US" dirty="0"/>
              <a:t> and dark matter alone are not enough </a:t>
            </a:r>
          </a:p>
          <a:p>
            <a:pPr algn="ctr"/>
            <a:r>
              <a:rPr lang="en-US" dirty="0"/>
              <a:t>to explain the observed corrections to Hubble’s law:</a:t>
            </a:r>
          </a:p>
          <a:p>
            <a:pPr algn="ctr"/>
            <a:r>
              <a:rPr lang="en-US" dirty="0"/>
              <a:t>dark energy is needed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DB970-9292-F842-B678-456B8A9246DD}"/>
              </a:ext>
            </a:extLst>
          </p:cNvPr>
          <p:cNvSpPr txBox="1"/>
          <p:nvPr/>
        </p:nvSpPr>
        <p:spPr>
          <a:xfrm>
            <a:off x="533400" y="6440601"/>
            <a:ext cx="826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‘dark energy’? A constant ‘force’ that makes the Universe expand.</a:t>
            </a:r>
          </a:p>
        </p:txBody>
      </p:sp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A0CD2894-11C6-4B4A-BBAF-63B54C28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4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6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5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228600" y="1573213"/>
            <a:ext cx="7543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How do we know that there is dark matter in galaxy clusters?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A</a:t>
            </a:r>
            <a:r>
              <a:rPr lang="en-US" altLang="x-none" sz="2400" dirty="0">
                <a:solidFill>
                  <a:srgbClr val="FF0000"/>
                </a:solidFill>
              </a:rPr>
              <a:t>	Galaxy clusters are held together by the gravity of some unseen mass.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Clusters of galaxies contain too many members.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Clusters of galaxies block the light stronger than one would expect by counting the galaxies only.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4612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612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4613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4613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613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4613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4613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4613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613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4613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4614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4614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4614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4614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4614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4614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4614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4614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90074007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animBg="1"/>
      <p:bldP spid="346115" grpId="0" animBg="1"/>
      <p:bldP spid="346117" grpId="0" animBg="1"/>
      <p:bldP spid="346118" grpId="0"/>
      <p:bldP spid="346118" grpId="1"/>
      <p:bldP spid="346119" grpId="0" animBg="1"/>
      <p:bldP spid="346120" grpId="0" animBg="1"/>
      <p:bldP spid="346121" grpId="0" animBg="1"/>
      <p:bldP spid="346122" grpId="0" animBg="1"/>
      <p:bldP spid="346123" grpId="0" animBg="1"/>
      <p:bldP spid="346124" grpId="0" animBg="1"/>
      <p:bldP spid="346125" grpId="0" animBg="1"/>
      <p:bldP spid="346126" grpId="0" animBg="1"/>
      <p:bldP spid="346127" grpId="0" animBg="1"/>
      <p:bldP spid="346128" grpId="0" animBg="1"/>
      <p:bldP spid="346129" grpId="0" animBg="1"/>
      <p:bldP spid="346130" grpId="0" animBg="1"/>
      <p:bldP spid="346131" grpId="0" animBg="1"/>
      <p:bldP spid="346132" grpId="0" animBg="1"/>
      <p:bldP spid="346133" grpId="0" animBg="1"/>
      <p:bldP spid="346134" grpId="0" animBg="1"/>
      <p:bldP spid="346135" grpId="0" animBg="1"/>
      <p:bldP spid="346136" grpId="0" animBg="1"/>
      <p:bldP spid="346137" grpId="0" animBg="1"/>
      <p:bldP spid="346138" grpId="0" animBg="1"/>
      <p:bldP spid="346139" grpId="0" animBg="1"/>
      <p:bldP spid="346140" grpId="0" animBg="1"/>
      <p:bldP spid="346141" grpId="0" animBg="1"/>
      <p:bldP spid="346142" grpId="0" animBg="1"/>
      <p:bldP spid="346143" grpId="0" animBg="1"/>
      <p:bldP spid="346144" grpId="0" animBg="1"/>
      <p:bldP spid="346145" grpId="0" animBg="1"/>
      <p:bldP spid="346146" grpId="0" animBg="1"/>
      <p:bldP spid="346147" grpId="0" animBg="1"/>
      <p:bldP spid="346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73152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68656" name="Text Box 16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68659" name="Text Box 19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68661" name="Text Box 21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68663" name="Text Box 23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68665" name="Text Box 25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68666" name="Text Box 26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68667" name="Text Box 27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68668" name="Text Box 28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68669" name="Text Box 29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68670" name="Text Box 30"/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368671" name="Text Box 31"/>
          <p:cNvSpPr txBox="1">
            <a:spLocks noChangeArrowheads="1"/>
          </p:cNvSpPr>
          <p:nvPr/>
        </p:nvSpPr>
        <p:spPr bwMode="auto">
          <a:xfrm>
            <a:off x="0" y="1300163"/>
            <a:ext cx="8458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accent2"/>
                </a:solidFill>
              </a:rPr>
              <a:t>What is dark matter and how do we know it exists?</a:t>
            </a:r>
          </a:p>
          <a:p>
            <a:pPr algn="l"/>
            <a:r>
              <a:rPr lang="en-US" altLang="x-none" dirty="0"/>
              <a:t> </a:t>
            </a:r>
            <a:endParaRPr lang="en-US" altLang="x-none" dirty="0">
              <a:solidFill>
                <a:schemeClr val="accent2"/>
              </a:solidFill>
            </a:endParaRPr>
          </a:p>
          <a:p>
            <a:pPr algn="l">
              <a:buFont typeface="Arial" charset="0"/>
              <a:buNone/>
            </a:pPr>
            <a:r>
              <a:rPr lang="en-US" altLang="x-none" sz="3200" dirty="0">
                <a:solidFill>
                  <a:srgbClr val="FF0000"/>
                </a:solidFill>
              </a:rPr>
              <a:t>A</a:t>
            </a:r>
            <a:r>
              <a:rPr lang="en-US" altLang="x-none" dirty="0">
                <a:solidFill>
                  <a:srgbClr val="FF0000"/>
                </a:solidFill>
              </a:rPr>
              <a:t> Dark matter is yet unknown substance between</a:t>
            </a:r>
          </a:p>
          <a:p>
            <a:pPr algn="l">
              <a:buFont typeface="Arial" charset="0"/>
              <a:buNone/>
            </a:pPr>
            <a:r>
              <a:rPr lang="en-US" altLang="x-none" dirty="0">
                <a:solidFill>
                  <a:srgbClr val="FF0000"/>
                </a:solidFill>
              </a:rPr>
              <a:t>	the stars. We know it because of its gravity.</a:t>
            </a:r>
          </a:p>
          <a:p>
            <a:pPr algn="l">
              <a:buFont typeface="Arial" charset="0"/>
              <a:buNone/>
            </a:pPr>
            <a:endParaRPr lang="en-US" altLang="x-none" dirty="0"/>
          </a:p>
          <a:p>
            <a:pPr algn="l"/>
            <a:r>
              <a:rPr lang="en-US" altLang="x-none" sz="3200" dirty="0">
                <a:solidFill>
                  <a:srgbClr val="00CC00"/>
                </a:solidFill>
              </a:rPr>
              <a:t>B </a:t>
            </a:r>
            <a:r>
              <a:rPr lang="en-US" altLang="x-none" dirty="0"/>
              <a:t>Dark matter is the substance of planets orbiting other stars. We know it because they block the light of the stars when they pass in front of them.</a:t>
            </a:r>
          </a:p>
          <a:p>
            <a:pPr algn="l"/>
            <a:endParaRPr lang="en-US" altLang="x-none" dirty="0"/>
          </a:p>
          <a:p>
            <a:pPr algn="l"/>
            <a:r>
              <a:rPr lang="en-US" altLang="x-none" sz="3200" dirty="0">
                <a:solidFill>
                  <a:srgbClr val="00CC00"/>
                </a:solidFill>
              </a:rPr>
              <a:t>C </a:t>
            </a:r>
            <a:r>
              <a:rPr lang="en-US" altLang="x-none" dirty="0"/>
              <a:t>Dark matter is gas and/or dust between stars. We know it because it blocks or scatters the light of stars and nebulae behind it.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2C45B-A84B-C348-8631-78C97053E387}"/>
              </a:ext>
            </a:extLst>
          </p:cNvPr>
          <p:cNvSpPr txBox="1"/>
          <p:nvPr/>
        </p:nvSpPr>
        <p:spPr>
          <a:xfrm>
            <a:off x="445325" y="32657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11642549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 animBg="1"/>
      <p:bldP spid="368643" grpId="0" animBg="1"/>
      <p:bldP spid="368645" grpId="0" animBg="1"/>
      <p:bldP spid="368646" grpId="0" animBg="1"/>
      <p:bldP spid="368647" grpId="0" animBg="1"/>
      <p:bldP spid="368648" grpId="0" animBg="1"/>
      <p:bldP spid="368649" grpId="0" animBg="1"/>
      <p:bldP spid="368650" grpId="0" animBg="1"/>
      <p:bldP spid="368651" grpId="0" animBg="1"/>
      <p:bldP spid="368652" grpId="0" animBg="1"/>
      <p:bldP spid="368653" grpId="0" animBg="1"/>
      <p:bldP spid="368654" grpId="0" animBg="1"/>
      <p:bldP spid="368655" grpId="0" animBg="1"/>
      <p:bldP spid="368656" grpId="0" animBg="1"/>
      <p:bldP spid="368657" grpId="0" animBg="1"/>
      <p:bldP spid="368658" grpId="0" animBg="1"/>
      <p:bldP spid="368659" grpId="0" animBg="1"/>
      <p:bldP spid="368660" grpId="0" animBg="1"/>
      <p:bldP spid="368661" grpId="0" animBg="1"/>
      <p:bldP spid="368662" grpId="0" animBg="1"/>
      <p:bldP spid="368663" grpId="0" animBg="1"/>
      <p:bldP spid="368664" grpId="0" animBg="1"/>
      <p:bldP spid="368665" grpId="0" animBg="1"/>
      <p:bldP spid="368666" grpId="0" animBg="1"/>
      <p:bldP spid="368667" grpId="0" animBg="1"/>
      <p:bldP spid="368668" grpId="0" animBg="1"/>
      <p:bldP spid="368669" grpId="0" animBg="1"/>
      <p:bldP spid="368670" grpId="0"/>
      <p:bldP spid="368671" grpId="0"/>
      <p:bldP spid="3686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>
                <a:solidFill>
                  <a:srgbClr val="FF0000"/>
                </a:solidFill>
              </a:rPr>
              <a:t>Question 6 </a:t>
            </a:r>
            <a:endParaRPr lang="en-US" altLang="x-none" sz="6000" b="1" dirty="0">
              <a:solidFill>
                <a:srgbClr val="FF0000"/>
              </a:solidFill>
            </a:endParaRP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68580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Where is 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400">
                <a:solidFill>
                  <a:schemeClr val="accent2"/>
                </a:solidFill>
              </a:rPr>
              <a:t>Dark Matter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altLang="ja-JP" sz="2400">
                <a:solidFill>
                  <a:schemeClr val="accent2"/>
                </a:solidFill>
              </a:rPr>
              <a:t> located?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/>
              <a:t> </a:t>
            </a:r>
            <a:endParaRPr lang="en-US" altLang="x-none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>
                <a:solidFill>
                  <a:srgbClr val="00CC00"/>
                </a:solidFill>
              </a:rPr>
              <a:t>A</a:t>
            </a:r>
            <a:r>
              <a:rPr lang="en-US" altLang="x-none" sz="2400"/>
              <a:t>	In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>
                <a:solidFill>
                  <a:srgbClr val="00CC00"/>
                </a:solidFill>
              </a:rPr>
              <a:t>B	</a:t>
            </a:r>
            <a:r>
              <a:rPr lang="en-US" altLang="x-none" sz="2400"/>
              <a:t>In the Solar System.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>
                <a:solidFill>
                  <a:srgbClr val="00CC00"/>
                </a:solidFill>
              </a:rPr>
              <a:t>C	</a:t>
            </a:r>
            <a:r>
              <a:rPr lang="en-US" altLang="x-none" sz="2400"/>
              <a:t>It can be produced in laboratory experiments.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>
                <a:solidFill>
                  <a:srgbClr val="00CC00"/>
                </a:solidFill>
              </a:rPr>
              <a:t>D</a:t>
            </a:r>
            <a:r>
              <a:rPr lang="en-US" altLang="x-none" sz="2400" b="0"/>
              <a:t>	</a:t>
            </a:r>
            <a:r>
              <a:rPr lang="en-US" altLang="x-none" sz="2400"/>
              <a:t>In space inside galaxies.</a:t>
            </a:r>
            <a:endParaRPr lang="en-US" altLang="x-none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>
                <a:solidFill>
                  <a:srgbClr val="00CC00"/>
                </a:solidFill>
              </a:rPr>
              <a:t>E</a:t>
            </a:r>
            <a:r>
              <a:rPr lang="en-US" altLang="x-none" sz="2400" b="0"/>
              <a:t>	</a:t>
            </a:r>
            <a:r>
              <a:rPr lang="en-US" altLang="x-none" sz="2400"/>
              <a:t>In space between galaxies.</a:t>
            </a: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52268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52273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52274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52275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52277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2278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52279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52280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52281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52282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52283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52284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52285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52286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52287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52288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52289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52290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52291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5561534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 animBg="1"/>
      <p:bldP spid="352259" grpId="0" animBg="1"/>
      <p:bldP spid="352261" grpId="0" animBg="1"/>
      <p:bldP spid="352262" grpId="0"/>
      <p:bldP spid="352262" grpId="1"/>
      <p:bldP spid="352263" grpId="0" animBg="1"/>
      <p:bldP spid="352264" grpId="0" animBg="1"/>
      <p:bldP spid="352265" grpId="0" animBg="1"/>
      <p:bldP spid="352266" grpId="0" animBg="1"/>
      <p:bldP spid="352267" grpId="0" animBg="1"/>
      <p:bldP spid="352268" grpId="0" animBg="1"/>
      <p:bldP spid="352269" grpId="0" animBg="1"/>
      <p:bldP spid="352270" grpId="0" animBg="1"/>
      <p:bldP spid="352271" grpId="0" animBg="1"/>
      <p:bldP spid="352272" grpId="0" animBg="1"/>
      <p:bldP spid="352273" grpId="0" animBg="1"/>
      <p:bldP spid="352274" grpId="0" animBg="1"/>
      <p:bldP spid="352275" grpId="0" animBg="1"/>
      <p:bldP spid="352276" grpId="0" animBg="1"/>
      <p:bldP spid="352277" grpId="0" animBg="1"/>
      <p:bldP spid="352278" grpId="0" animBg="1"/>
      <p:bldP spid="352279" grpId="0" animBg="1"/>
      <p:bldP spid="352280" grpId="0" animBg="1"/>
      <p:bldP spid="352281" grpId="0" animBg="1"/>
      <p:bldP spid="352282" grpId="0" animBg="1"/>
      <p:bldP spid="352283" grpId="0" animBg="1"/>
      <p:bldP spid="352284" grpId="0" animBg="1"/>
      <p:bldP spid="352285" grpId="0" animBg="1"/>
      <p:bldP spid="352286" grpId="0" animBg="1"/>
      <p:bldP spid="352287" grpId="0" animBg="1"/>
      <p:bldP spid="352288" grpId="0" animBg="1"/>
      <p:bldP spid="352289" grpId="0" animBg="1"/>
      <p:bldP spid="352290" grpId="0" animBg="1"/>
      <p:bldP spid="352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5867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830888" y="381000"/>
            <a:ext cx="32194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/>
              <a:t>Slowdown of expansion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/>
              <a:t>  caused by gravity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/>
              <a:t>  due to all matter.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accent2"/>
                </a:solidFill>
              </a:rPr>
              <a:t>How much matter is there?</a:t>
            </a:r>
            <a:endParaRPr lang="en-US" altLang="x-none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Density &gt; critical :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crunch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ja-JP" sz="18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Density &lt; critical :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unbound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                                  expansion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x-none" sz="1800" dirty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696200" cy="457200"/>
          </a:xfrm>
        </p:spPr>
        <p:txBody>
          <a:bodyPr/>
          <a:lstStyle/>
          <a:p>
            <a:r>
              <a:rPr lang="en-US" altLang="x-none" sz="2400" b="1" dirty="0">
                <a:solidFill>
                  <a:srgbClr val="FF0000"/>
                </a:solidFill>
              </a:rPr>
              <a:t>Will the Universe continue to expand forever?</a:t>
            </a:r>
            <a:endParaRPr lang="en-US" altLang="x-none" sz="2400" b="1" dirty="0">
              <a:solidFill>
                <a:schemeClr val="tx1"/>
              </a:solidFill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609600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Visible matter +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Dark matter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/>
              <a:t> +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Dark energy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/>
              <a:t> =   found almost to equal critical: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rgbClr val="FF0000"/>
                </a:solidFill>
              </a:rPr>
              <a:t>      </a:t>
            </a:r>
            <a:r>
              <a:rPr lang="en-US" altLang="x-none" sz="2000" dirty="0">
                <a:solidFill>
                  <a:srgbClr val="FF0000"/>
                </a:solidFill>
              </a:rPr>
              <a:t>borderline   -   very close to </a:t>
            </a:r>
            <a:r>
              <a:rPr lang="en-US" altLang="x-none" sz="2000" dirty="0" err="1">
                <a:solidFill>
                  <a:srgbClr val="FF0000"/>
                </a:solidFill>
              </a:rPr>
              <a:t>spacially</a:t>
            </a:r>
            <a:r>
              <a:rPr lang="en-US" altLang="x-none" sz="2000" dirty="0">
                <a:solidFill>
                  <a:srgbClr val="FF0000"/>
                </a:solidFill>
              </a:rPr>
              <a:t> flat universe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5983" y="3352800"/>
            <a:ext cx="220925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Critical density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6 atoms/m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548" y="4789239"/>
            <a:ext cx="6795002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5FF"/>
                </a:solidFill>
              </a:rPr>
              <a:t>The discovery of dark energy changes this picture.</a:t>
            </a:r>
          </a:p>
          <a:p>
            <a:r>
              <a:rPr lang="en-US" dirty="0">
                <a:solidFill>
                  <a:srgbClr val="FF85FF"/>
                </a:solidFill>
              </a:rPr>
              <a:t>It turns all these curves ”up” in time, </a:t>
            </a:r>
          </a:p>
          <a:p>
            <a:r>
              <a:rPr lang="en-US" dirty="0">
                <a:solidFill>
                  <a:srgbClr val="FF85FF"/>
                </a:solidFill>
              </a:rPr>
              <a:t>    but in space the above picture is still good.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D680F7-9018-1441-AB1B-CAE3A90F7BB2}"/>
              </a:ext>
            </a:extLst>
          </p:cNvPr>
          <p:cNvSpPr txBox="1"/>
          <p:nvPr/>
        </p:nvSpPr>
        <p:spPr>
          <a:xfrm>
            <a:off x="1829839" y="1676400"/>
            <a:ext cx="5484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REMAINS TO DO: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REVIEW THE FIRST THREE SLIDES</a:t>
            </a:r>
          </a:p>
        </p:txBody>
      </p:sp>
    </p:spTree>
    <p:extLst>
      <p:ext uri="{BB962C8B-B14F-4D97-AF65-F5344CB8AC3E}">
        <p14:creationId xmlns:p14="http://schemas.microsoft.com/office/powerpoint/2010/main" val="193201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F1C775-E38E-E743-8ECC-E2E5A92BD108}"/>
              </a:ext>
            </a:extLst>
          </p:cNvPr>
          <p:cNvSpPr txBox="1"/>
          <p:nvPr/>
        </p:nvSpPr>
        <p:spPr>
          <a:xfrm>
            <a:off x="2286000" y="17646"/>
            <a:ext cx="412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evolution of the Universe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568EF23-1F83-924F-8BF9-29D5AE89E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80756"/>
              </p:ext>
            </p:extLst>
          </p:nvPr>
        </p:nvGraphicFramePr>
        <p:xfrm>
          <a:off x="1" y="587156"/>
          <a:ext cx="9143999" cy="627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465">
                  <a:extLst>
                    <a:ext uri="{9D8B030D-6E8A-4147-A177-3AD203B41FA5}">
                      <a16:colId xmlns:a16="http://schemas.microsoft.com/office/drawing/2014/main" val="2926516788"/>
                    </a:ext>
                  </a:extLst>
                </a:gridCol>
                <a:gridCol w="1252602">
                  <a:extLst>
                    <a:ext uri="{9D8B030D-6E8A-4147-A177-3AD203B41FA5}">
                      <a16:colId xmlns:a16="http://schemas.microsoft.com/office/drawing/2014/main" val="729955319"/>
                    </a:ext>
                  </a:extLst>
                </a:gridCol>
                <a:gridCol w="782876">
                  <a:extLst>
                    <a:ext uri="{9D8B030D-6E8A-4147-A177-3AD203B41FA5}">
                      <a16:colId xmlns:a16="http://schemas.microsoft.com/office/drawing/2014/main" val="3448370552"/>
                    </a:ext>
                  </a:extLst>
                </a:gridCol>
                <a:gridCol w="1002083">
                  <a:extLst>
                    <a:ext uri="{9D8B030D-6E8A-4147-A177-3AD203B41FA5}">
                      <a16:colId xmlns:a16="http://schemas.microsoft.com/office/drawing/2014/main" val="1656181393"/>
                    </a:ext>
                  </a:extLst>
                </a:gridCol>
                <a:gridCol w="1199486">
                  <a:extLst>
                    <a:ext uri="{9D8B030D-6E8A-4147-A177-3AD203B41FA5}">
                      <a16:colId xmlns:a16="http://schemas.microsoft.com/office/drawing/2014/main" val="2945989321"/>
                    </a:ext>
                  </a:extLst>
                </a:gridCol>
                <a:gridCol w="3419487">
                  <a:extLst>
                    <a:ext uri="{9D8B030D-6E8A-4147-A177-3AD203B41FA5}">
                      <a16:colId xmlns:a16="http://schemas.microsoft.com/office/drawing/2014/main" val="2114049904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after 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Tempera-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What is happening?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47081"/>
                  </a:ext>
                </a:extLst>
              </a:tr>
              <a:tr h="431930">
                <a:tc>
                  <a:txBody>
                    <a:bodyPr/>
                    <a:lstStyle/>
                    <a:p>
                      <a:r>
                        <a:rPr lang="en-US" sz="1400" dirty="0"/>
                        <a:t>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Booom</a:t>
                      </a:r>
                      <a:r>
                        <a:rPr lang="en-US" sz="1400" dirty="0"/>
                        <a:t>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34329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-36</a:t>
                      </a:r>
                      <a:r>
                        <a:rPr lang="en-US" sz="1400" dirty="0"/>
                        <a:t>-10</a:t>
                      </a:r>
                      <a:r>
                        <a:rPr lang="en-US" sz="1400" baseline="30000" dirty="0"/>
                        <a:t>-32</a:t>
                      </a:r>
                    </a:p>
                    <a:p>
                      <a:r>
                        <a:rPr lang="en-US" sz="1400" dirty="0"/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28</a:t>
                      </a:r>
                      <a:r>
                        <a:rPr lang="en-US" sz="1400" dirty="0"/>
                        <a:t> to 10</a:t>
                      </a:r>
                      <a:r>
                        <a:rPr lang="en-US" sz="1400" baseline="30000" dirty="0"/>
                        <a:t>22 </a:t>
                      </a:r>
                      <a:r>
                        <a:rPr lang="en-US" sz="1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Universe expands 10</a:t>
                      </a:r>
                      <a:r>
                        <a:rPr lang="en-US" sz="1400" baseline="30000" dirty="0"/>
                        <a:t>26</a:t>
                      </a:r>
                      <a:r>
                        <a:rPr lang="en-US" sz="1400" dirty="0"/>
                        <a:t>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44608"/>
                  </a:ext>
                </a:extLst>
              </a:tr>
              <a:tr h="6725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Primordial nucleosynthesis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3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~3x10</a:t>
                      </a:r>
                      <a:r>
                        <a:rPr lang="en-US" sz="1400" baseline="30000" dirty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10</a:t>
                      </a:r>
                      <a:r>
                        <a:rPr lang="en-US" sz="1400" baseline="30000" dirty="0"/>
                        <a:t>9</a:t>
                      </a:r>
                      <a:r>
                        <a:rPr lang="en-US" sz="1400" dirty="0"/>
                        <a:t>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H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400" dirty="0" err="1"/>
                        <a:t>He</a:t>
                      </a:r>
                      <a:r>
                        <a:rPr lang="en-US" sz="1400" dirty="0"/>
                        <a:t> fusion</a:t>
                      </a:r>
                    </a:p>
                    <a:p>
                      <a:r>
                        <a:rPr lang="en-US" sz="1400" dirty="0"/>
                        <a:t>76%-H, 24%-He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35549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r>
                        <a:rPr lang="en-US" sz="1400" dirty="0"/>
                        <a:t>Matter domination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 </a:t>
                      </a:r>
                      <a:r>
                        <a:rPr lang="en-US" sz="1400" dirty="0" err="1"/>
                        <a:t>kyr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3300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8.9x10</a:t>
                      </a:r>
                      <a:r>
                        <a:rPr lang="en-US" sz="1400" baseline="30000" dirty="0"/>
                        <a:t>-20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Gravity of matter overtakes gravity of photons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92277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Decoupling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370 </a:t>
                      </a:r>
                      <a:r>
                        <a:rPr lang="en-US" sz="1400" dirty="0" err="1"/>
                        <a:t>ky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3.3x10</a:t>
                      </a:r>
                      <a:r>
                        <a:rPr lang="en-US" sz="1400" baseline="30000" dirty="0"/>
                        <a:t>-21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Universe becomes transparent</a:t>
                      </a:r>
                    </a:p>
                    <a:p>
                      <a:r>
                        <a:rPr lang="en-US" sz="1400" dirty="0"/>
                        <a:t>Beginning of ‘dark age’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42108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First stars and galaxies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200 </a:t>
                      </a:r>
                      <a:r>
                        <a:rPr lang="en-US" sz="1400" dirty="0" err="1"/>
                        <a:t>Myr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1.0x10</a:t>
                      </a:r>
                      <a:r>
                        <a:rPr lang="en-US" sz="1400" baseline="30000" dirty="0"/>
                        <a:t>-26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40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End of ‘dark age’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07306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r>
                        <a:rPr lang="en-US" sz="1400" dirty="0"/>
                        <a:t>Reionization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200 </a:t>
                      </a:r>
                      <a:r>
                        <a:rPr lang="en-US" sz="1400" dirty="0" err="1"/>
                        <a:t>Myr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1.0x10</a:t>
                      </a:r>
                      <a:r>
                        <a:rPr lang="en-US" sz="1400" baseline="30000" dirty="0"/>
                        <a:t>-26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40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Interstellar hydrogen becomes ionized </a:t>
                      </a:r>
                      <a:r>
                        <a:rPr lang="en-US" sz="1400"/>
                        <a:t>from quasar’s UV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27071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Dark energy domination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9.6 </a:t>
                      </a:r>
                      <a:r>
                        <a:rPr lang="en-US" sz="1400" dirty="0" err="1"/>
                        <a:t>Gyr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1.3x10</a:t>
                      </a:r>
                      <a:r>
                        <a:rPr lang="en-US" sz="1400" baseline="30000" dirty="0"/>
                        <a:t>-29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3.79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Gravity of dark energy overtakes gravity of matter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59665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13.8 </a:t>
                      </a:r>
                      <a:r>
                        <a:rPr lang="en-US" sz="1400" dirty="0" err="1"/>
                        <a:t>Gyr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9.2x10</a:t>
                      </a:r>
                      <a:r>
                        <a:rPr lang="en-US" sz="1400" baseline="30000" dirty="0"/>
                        <a:t>-30</a:t>
                      </a:r>
                    </a:p>
                    <a:p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2.73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2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5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43AFF-A68B-C840-905B-5052CEB4F82F}"/>
              </a:ext>
            </a:extLst>
          </p:cNvPr>
          <p:cNvSpPr txBox="1"/>
          <p:nvPr/>
        </p:nvSpPr>
        <p:spPr>
          <a:xfrm>
            <a:off x="914400" y="152400"/>
            <a:ext cx="751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story of the Universe (cosmology) and the Big Bang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DD39C-D510-7B4C-866C-3738AF3871BA}"/>
              </a:ext>
            </a:extLst>
          </p:cNvPr>
          <p:cNvSpPr txBox="1"/>
          <p:nvPr/>
        </p:nvSpPr>
        <p:spPr>
          <a:xfrm>
            <a:off x="0" y="762000"/>
            <a:ext cx="913485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logic: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1: Observation –Hubble’s law : far-away galaxies are redshifted </a:t>
            </a:r>
          </a:p>
          <a:p>
            <a:r>
              <a:rPr lang="en-US" dirty="0">
                <a:solidFill>
                  <a:srgbClr val="FFFF00"/>
                </a:solidFill>
              </a:rPr>
              <a:t>                                                       proportionally to their distance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(If redshift is correctly interpreted as the Doppler effect, the Universe is expanding and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   it all started in the Big Bang 14 billion years ago.)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2: Theory – General Relativity: Einstein ~1912, law of </a:t>
            </a:r>
          </a:p>
          <a:p>
            <a:r>
              <a:rPr lang="en-US" dirty="0">
                <a:solidFill>
                  <a:srgbClr val="FFFF00"/>
                </a:solidFill>
              </a:rPr>
              <a:t>                                                       gravity-space-time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(Requires either an expanding Universe and a Big Bang or a contracting Universe and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   a Big Crunch or both.)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3: Circumstantial evidence: no stars are older than 10-12 billion </a:t>
            </a:r>
            <a:r>
              <a:rPr lang="en-US" dirty="0" err="1">
                <a:solidFill>
                  <a:srgbClr val="FFFF00"/>
                </a:solidFill>
              </a:rPr>
              <a:t>yrs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4: The early Universe was small, hot, and evenly spread-out gas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(Expanding, cooling, and forming structure ever since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   structure formation is due to gravitational collapse – gravity is always attractive.) 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34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5DC5D8-D866-BA4B-B18E-5C6072CA26FC}"/>
              </a:ext>
            </a:extLst>
          </p:cNvPr>
          <p:cNvSpPr txBox="1"/>
          <p:nvPr/>
        </p:nvSpPr>
        <p:spPr>
          <a:xfrm>
            <a:off x="152400" y="228600"/>
            <a:ext cx="866461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5: Observable predictions:  </a:t>
            </a:r>
            <a:r>
              <a:rPr lang="en-US" dirty="0">
                <a:solidFill>
                  <a:srgbClr val="FF0000"/>
                </a:solidFill>
              </a:rPr>
              <a:t>Today we are sure this is all correct.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a:  Redshift of far-away galaxies – details of the Hubble curve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b:  Cosmic background radiation – including details of strength, </a:t>
            </a:r>
          </a:p>
          <a:p>
            <a:r>
              <a:rPr lang="en-US" dirty="0">
                <a:solidFill>
                  <a:srgbClr val="FFFF00"/>
                </a:solidFill>
              </a:rPr>
              <a:t>        spectrum, even distribution, wave pattern over the sky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c:  Primordial nucleosynthesis made/left</a:t>
            </a:r>
          </a:p>
          <a:p>
            <a:r>
              <a:rPr lang="en-US" dirty="0">
                <a:solidFill>
                  <a:srgbClr val="FFFF00"/>
                </a:solidFill>
              </a:rPr>
              <a:t>        ~25% He, ~75% H, not much else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d: Old galaxies were different (smaller, more star formation,</a:t>
            </a:r>
          </a:p>
          <a:p>
            <a:r>
              <a:rPr lang="en-US" dirty="0">
                <a:solidFill>
                  <a:srgbClr val="FFFF00"/>
                </a:solidFill>
              </a:rPr>
              <a:t>         larger number of AGN’s/quasars) – evolutionary effects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e:  Etc.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FB3D6E-8DA8-5848-828C-57AC19395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518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Modifications to Hubble’s law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due to the gravity of: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9DDC3-6189-AF44-AD76-B4E0D9BF43E8}"/>
              </a:ext>
            </a:extLst>
          </p:cNvPr>
          <p:cNvSpPr txBox="1"/>
          <p:nvPr/>
        </p:nvSpPr>
        <p:spPr>
          <a:xfrm>
            <a:off x="1143000" y="1295400"/>
            <a:ext cx="729302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Regular (</a:t>
            </a:r>
            <a:r>
              <a:rPr lang="en-US" dirty="0" err="1">
                <a:solidFill>
                  <a:srgbClr val="FFFF00"/>
                </a:solidFill>
              </a:rPr>
              <a:t>barionic</a:t>
            </a:r>
            <a:r>
              <a:rPr lang="en-US" dirty="0">
                <a:solidFill>
                  <a:srgbClr val="FFFF00"/>
                </a:solidFill>
              </a:rPr>
              <a:t>) matter (5% total)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stars (0.3%)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interstellar </a:t>
            </a:r>
            <a:r>
              <a:rPr lang="en-US" sz="2200" i="1" dirty="0" err="1">
                <a:solidFill>
                  <a:srgbClr val="66FFFF"/>
                </a:solidFill>
              </a:rPr>
              <a:t>gas&amp;dust</a:t>
            </a:r>
            <a:r>
              <a:rPr lang="en-US" sz="2200" i="1" dirty="0">
                <a:solidFill>
                  <a:srgbClr val="66FFFF"/>
                </a:solidFill>
              </a:rPr>
              <a:t> (0.2%)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intergalactic gas (4.5%)</a:t>
            </a:r>
          </a:p>
          <a:p>
            <a:r>
              <a:rPr lang="en-US" dirty="0">
                <a:solidFill>
                  <a:srgbClr val="FF85FF"/>
                </a:solidFill>
              </a:rPr>
              <a:t>       </a:t>
            </a:r>
            <a:r>
              <a:rPr lang="en-US" sz="1800" dirty="0">
                <a:solidFill>
                  <a:srgbClr val="FF85FF"/>
                </a:solidFill>
              </a:rPr>
              <a:t>Only a small portion of regular matter is stars!</a:t>
            </a:r>
          </a:p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Dark matter (27%)</a:t>
            </a:r>
          </a:p>
          <a:p>
            <a:r>
              <a:rPr lang="en-US" dirty="0"/>
              <a:t>          </a:t>
            </a:r>
            <a:r>
              <a:rPr lang="en-US" sz="1800" b="0" dirty="0">
                <a:solidFill>
                  <a:srgbClr val="FF85FF"/>
                </a:solidFill>
              </a:rPr>
              <a:t>Most dark matter is in the haloes of galaxies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 Must consist of heavy particles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     (“=cold”, required by the speed of structure formation)</a:t>
            </a:r>
          </a:p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Dark energy (cosmological constant, 68%)</a:t>
            </a:r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b="0" dirty="0"/>
              <a:t>            </a:t>
            </a:r>
            <a:r>
              <a:rPr lang="en-US" sz="1800" b="0" dirty="0">
                <a:solidFill>
                  <a:srgbClr val="FF85FF"/>
                </a:solidFill>
              </a:rPr>
              <a:t>Makes the Universe accelerate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GR says: amount not changing (=cosmological constant)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Effect </a:t>
            </a:r>
            <a:r>
              <a:rPr lang="en-US" sz="1800" b="0" dirty="0" err="1">
                <a:solidFill>
                  <a:srgbClr val="FF85FF"/>
                </a:solidFill>
              </a:rPr>
              <a:t>insigficant</a:t>
            </a:r>
            <a:r>
              <a:rPr lang="en-US" sz="1800" b="0" dirty="0">
                <a:solidFill>
                  <a:srgbClr val="FF85FF"/>
                </a:solidFill>
              </a:rPr>
              <a:t> in early universe, taking over gravity only after z&lt;1.</a:t>
            </a:r>
          </a:p>
        </p:txBody>
      </p:sp>
    </p:spTree>
    <p:extLst>
      <p:ext uri="{BB962C8B-B14F-4D97-AF65-F5344CB8AC3E}">
        <p14:creationId xmlns:p14="http://schemas.microsoft.com/office/powerpoint/2010/main" val="250537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line with text on it&#10;&#10;Description automatically generated">
            <a:extLst>
              <a:ext uri="{FF2B5EF4-FFF2-40B4-BE49-F238E27FC236}">
                <a16:creationId xmlns:a16="http://schemas.microsoft.com/office/drawing/2014/main" id="{22FF8C51-1E9A-AE49-9C3C-80D2FE4C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71" y="2383186"/>
            <a:ext cx="7515518" cy="44748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27D6F6-60C7-EE46-BE64-42E265C68FB9}"/>
              </a:ext>
            </a:extLst>
          </p:cNvPr>
          <p:cNvSpPr txBox="1"/>
          <p:nvPr/>
        </p:nvSpPr>
        <p:spPr>
          <a:xfrm>
            <a:off x="4724400" y="152400"/>
            <a:ext cx="3148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distance modulus</a:t>
            </a:r>
          </a:p>
          <a:p>
            <a:r>
              <a:rPr lang="en-US" dirty="0">
                <a:solidFill>
                  <a:srgbClr val="FF0000"/>
                </a:solidFill>
              </a:rPr>
              <a:t>as a proxy for distance</a:t>
            </a:r>
            <a:endParaRPr lang="en-US" b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A4FFF2-1391-CE4B-AFEF-6B7E5C71BA58}"/>
              </a:ext>
            </a:extLst>
          </p:cNvPr>
          <p:cNvSpPr/>
          <p:nvPr/>
        </p:nvSpPr>
        <p:spPr bwMode="auto">
          <a:xfrm>
            <a:off x="6858000" y="3290189"/>
            <a:ext cx="1447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A blue line with white text&#10;&#10;Description automatically generated">
            <a:extLst>
              <a:ext uri="{FF2B5EF4-FFF2-40B4-BE49-F238E27FC236}">
                <a16:creationId xmlns:a16="http://schemas.microsoft.com/office/drawing/2014/main" id="{D181ADC4-6416-4642-8D8D-0744C493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4" y="76200"/>
            <a:ext cx="3849770" cy="20574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175BF0D9-3ADC-E54C-85D8-2CE059157B58}"/>
              </a:ext>
            </a:extLst>
          </p:cNvPr>
          <p:cNvSpPr/>
          <p:nvPr/>
        </p:nvSpPr>
        <p:spPr bwMode="auto">
          <a:xfrm>
            <a:off x="152400" y="2743200"/>
            <a:ext cx="1384071" cy="12192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95F0D1A-0035-C849-8B9A-F6AA32E6ED70}"/>
              </a:ext>
            </a:extLst>
          </p:cNvPr>
          <p:cNvSpPr/>
          <p:nvPr/>
        </p:nvSpPr>
        <p:spPr bwMode="auto">
          <a:xfrm rot="3463935">
            <a:off x="144724" y="2924521"/>
            <a:ext cx="1752600" cy="11261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14FAD-592E-814B-B3BA-347A3658EC0D}"/>
              </a:ext>
            </a:extLst>
          </p:cNvPr>
          <p:cNvSpPr txBox="1"/>
          <p:nvPr/>
        </p:nvSpPr>
        <p:spPr>
          <a:xfrm rot="3398684">
            <a:off x="-180844" y="3176543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accent6"/>
                </a:solidFill>
              </a:rPr>
              <a:t>(Same graph but</a:t>
            </a:r>
          </a:p>
          <a:p>
            <a:r>
              <a:rPr lang="en-US" sz="1800" b="0" i="1" dirty="0">
                <a:solidFill>
                  <a:schemeClr val="accent6"/>
                </a:solidFill>
              </a:rPr>
              <a:t> </a:t>
            </a:r>
            <a:r>
              <a:rPr lang="en-US" sz="1800" b="0" i="1" dirty="0">
                <a:solidFill>
                  <a:schemeClr val="accent6"/>
                </a:solidFill>
                <a:latin typeface="Symbol" pitchFamily="2" charset="2"/>
              </a:rPr>
              <a:t>D</a:t>
            </a:r>
            <a:r>
              <a:rPr lang="en-US" sz="1800" b="0" i="1" dirty="0">
                <a:solidFill>
                  <a:schemeClr val="accent6"/>
                </a:solidFill>
              </a:rPr>
              <a:t> plotted</a:t>
            </a:r>
          </a:p>
          <a:p>
            <a:r>
              <a:rPr lang="en-US" sz="1800" b="0" i="1" dirty="0">
                <a:solidFill>
                  <a:schemeClr val="accent6"/>
                </a:solidFill>
              </a:rPr>
              <a:t> instead of distance)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5CD57-A243-7C49-9956-FCDAF0E729C5}"/>
              </a:ext>
            </a:extLst>
          </p:cNvPr>
          <p:cNvSpPr txBox="1"/>
          <p:nvPr/>
        </p:nvSpPr>
        <p:spPr>
          <a:xfrm>
            <a:off x="4518531" y="1117937"/>
            <a:ext cx="341151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Note:</a:t>
            </a:r>
          </a:p>
          <a:p>
            <a:r>
              <a:rPr lang="en-US" sz="2000" b="0" dirty="0"/>
              <a:t>•  z and </a:t>
            </a:r>
            <a:r>
              <a:rPr lang="en-US" sz="2000" b="0" dirty="0">
                <a:latin typeface="Symbol" pitchFamily="2" charset="2"/>
              </a:rPr>
              <a:t>D</a:t>
            </a:r>
            <a:r>
              <a:rPr lang="en-US" sz="2000" b="0" dirty="0"/>
              <a:t> are directly observed</a:t>
            </a:r>
          </a:p>
          <a:p>
            <a:r>
              <a:rPr lang="en-US" sz="2000" b="0" dirty="0"/>
              <a:t>• ‘straight line’ appears curved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F0477F-90CC-9646-B72D-7F45EC3EBA7F}"/>
              </a:ext>
            </a:extLst>
          </p:cNvPr>
          <p:cNvCxnSpPr/>
          <p:nvPr/>
        </p:nvCxnSpPr>
        <p:spPr bwMode="auto">
          <a:xfrm>
            <a:off x="1600200" y="5992576"/>
            <a:ext cx="381000" cy="7620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22B6C2-4A5A-444C-9CCB-1D909831500B}"/>
              </a:ext>
            </a:extLst>
          </p:cNvPr>
          <p:cNvSpPr txBox="1"/>
          <p:nvPr/>
        </p:nvSpPr>
        <p:spPr>
          <a:xfrm>
            <a:off x="414990" y="5553670"/>
            <a:ext cx="13603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/>
              <a:t>A type-</a:t>
            </a:r>
            <a:r>
              <a:rPr lang="en-US" sz="1800" b="0" i="1" dirty="0" err="1"/>
              <a:t>Ia</a:t>
            </a:r>
            <a:r>
              <a:rPr lang="en-US" sz="1800" b="0" i="1" dirty="0"/>
              <a:t> SN</a:t>
            </a:r>
          </a:p>
          <a:p>
            <a:pPr algn="ctr"/>
            <a:r>
              <a:rPr lang="en-US" sz="1800" b="0" i="1" dirty="0"/>
              <a:t>would be</a:t>
            </a:r>
          </a:p>
          <a:p>
            <a:pPr algn="ctr"/>
            <a:r>
              <a:rPr lang="en-US" sz="1800" b="0" i="1" dirty="0"/>
              <a:t>+11</a:t>
            </a:r>
            <a:r>
              <a:rPr lang="en-US" sz="1800" b="0" i="1" baseline="30000" dirty="0"/>
              <a:t>mg</a:t>
            </a:r>
            <a:r>
              <a:rPr lang="en-US" sz="1800" b="0" i="1" dirty="0"/>
              <a:t> here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986610-87E4-E642-BBCD-971ACA22C9BB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5486400" y="3751854"/>
            <a:ext cx="1440974" cy="591546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F1A0FA-DA5C-004B-8B8A-BFB80B99BFE7}"/>
              </a:ext>
            </a:extLst>
          </p:cNvPr>
          <p:cNvSpPr txBox="1"/>
          <p:nvPr/>
        </p:nvSpPr>
        <p:spPr>
          <a:xfrm>
            <a:off x="6927374" y="3290189"/>
            <a:ext cx="13603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/>
              <a:t>A type-</a:t>
            </a:r>
            <a:r>
              <a:rPr lang="en-US" sz="1800" b="0" i="1" dirty="0" err="1"/>
              <a:t>Ia</a:t>
            </a:r>
            <a:r>
              <a:rPr lang="en-US" sz="1800" b="0" i="1" dirty="0"/>
              <a:t> SN</a:t>
            </a:r>
          </a:p>
          <a:p>
            <a:pPr algn="ctr"/>
            <a:r>
              <a:rPr lang="en-US" sz="1800" b="0" i="1" dirty="0"/>
              <a:t>would be</a:t>
            </a:r>
          </a:p>
          <a:p>
            <a:pPr algn="ctr"/>
            <a:r>
              <a:rPr lang="en-US" sz="1800" b="0" i="1" dirty="0"/>
              <a:t>+21</a:t>
            </a:r>
            <a:r>
              <a:rPr lang="en-US" sz="1800" b="0" i="1" baseline="30000" dirty="0"/>
              <a:t>mg</a:t>
            </a:r>
            <a:r>
              <a:rPr lang="en-US" sz="1800" b="0" i="1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43443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>
                <a:solidFill>
                  <a:srgbClr val="66FFFF"/>
                </a:solidFill>
              </a:rPr>
              <a:t>Dark matter in galaxies</a:t>
            </a:r>
            <a:endParaRPr lang="en-US" altLang="x-none"/>
          </a:p>
        </p:txBody>
      </p:sp>
      <p:sp>
        <p:nvSpPr>
          <p:cNvPr id="49154" name="Text Box 1027"/>
          <p:cNvSpPr txBox="1">
            <a:spLocks noChangeArrowheads="1"/>
          </p:cNvSpPr>
          <p:nvPr/>
        </p:nvSpPr>
        <p:spPr bwMode="auto">
          <a:xfrm>
            <a:off x="1736994" y="72558"/>
            <a:ext cx="5670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2800" dirty="0">
                <a:solidFill>
                  <a:srgbClr val="FF0000"/>
                </a:solidFill>
              </a:rPr>
              <a:t>Dark matter in and around galaxies</a:t>
            </a:r>
            <a:endParaRPr lang="en-US" altLang="x-none" b="0" dirty="0"/>
          </a:p>
        </p:txBody>
      </p:sp>
      <p:sp>
        <p:nvSpPr>
          <p:cNvPr id="49155" name="Text Box 1028"/>
          <p:cNvSpPr txBox="1">
            <a:spLocks noChangeArrowheads="1"/>
          </p:cNvSpPr>
          <p:nvPr/>
        </p:nvSpPr>
        <p:spPr bwMode="auto">
          <a:xfrm>
            <a:off x="136525" y="591671"/>
            <a:ext cx="87090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A galaxy rotates too fast                         Galaxy clusters are stable    </a:t>
            </a:r>
          </a:p>
          <a:p>
            <a:pPr algn="l"/>
            <a:r>
              <a:rPr lang="en-US" altLang="x-none" dirty="0"/>
              <a:t>   far from the center                              </a:t>
            </a:r>
            <a:r>
              <a:rPr lang="en-US" altLang="x-none" sz="1800" b="0" dirty="0"/>
              <a:t> - There must be stronger gravity</a:t>
            </a:r>
          </a:p>
          <a:p>
            <a:pPr algn="l"/>
            <a:r>
              <a:rPr lang="en-US" altLang="x-none" sz="1800" b="0" dirty="0"/>
              <a:t>       - contradicts law of gravity                                           than the gravity of all the stars</a:t>
            </a:r>
          </a:p>
          <a:p>
            <a:pPr algn="l"/>
            <a:r>
              <a:rPr lang="en-US" altLang="x-none" sz="1800" b="0" dirty="0"/>
              <a:t>       - unless: there is invisible mass inside galaxy</a:t>
            </a:r>
          </a:p>
        </p:txBody>
      </p:sp>
      <p:pic>
        <p:nvPicPr>
          <p:cNvPr id="49156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9896"/>
            <a:ext cx="39497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1030"/>
          <p:cNvSpPr>
            <a:spLocks noChangeArrowheads="1"/>
          </p:cNvSpPr>
          <p:nvPr/>
        </p:nvSpPr>
        <p:spPr bwMode="auto">
          <a:xfrm>
            <a:off x="1741311" y="3086100"/>
            <a:ext cx="990600" cy="685800"/>
          </a:xfrm>
          <a:custGeom>
            <a:avLst/>
            <a:gdLst>
              <a:gd name="T0" fmla="*/ 465628 w 21600"/>
              <a:gd name="T1" fmla="*/ 603 h 21600"/>
              <a:gd name="T2" fmla="*/ 46136 w 21600"/>
              <a:gd name="T3" fmla="*/ 342868 h 21600"/>
              <a:gd name="T4" fmla="*/ 471177 w 21600"/>
              <a:gd name="T5" fmla="*/ 64453 h 21600"/>
              <a:gd name="T6" fmla="*/ 1109976 w 21600"/>
              <a:gd name="T7" fmla="*/ 291656 h 21600"/>
              <a:gd name="T8" fmla="*/ 961478 w 21600"/>
              <a:gd name="T9" fmla="*/ 422593 h 21600"/>
              <a:gd name="T10" fmla="*/ 772347 w 21600"/>
              <a:gd name="T11" fmla="*/ 31978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22" y="9750"/>
                </a:moveTo>
                <a:cubicBezTo>
                  <a:pt x="18990" y="5336"/>
                  <a:pt x="15245" y="2014"/>
                  <a:pt x="10800" y="2014"/>
                </a:cubicBezTo>
                <a:cubicBezTo>
                  <a:pt x="5948" y="2015"/>
                  <a:pt x="2015" y="5948"/>
                  <a:pt x="2015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265" y="-1"/>
                  <a:pt x="20869" y="4083"/>
                  <a:pt x="21522" y="9509"/>
                </a:cubicBezTo>
                <a:lnTo>
                  <a:pt x="24203" y="9186"/>
                </a:lnTo>
                <a:lnTo>
                  <a:pt x="20965" y="13310"/>
                </a:lnTo>
                <a:lnTo>
                  <a:pt x="16841" y="10072"/>
                </a:lnTo>
                <a:lnTo>
                  <a:pt x="19522" y="975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1032"/>
          <p:cNvSpPr txBox="1">
            <a:spLocks noChangeArrowheads="1"/>
          </p:cNvSpPr>
          <p:nvPr/>
        </p:nvSpPr>
        <p:spPr bwMode="auto">
          <a:xfrm>
            <a:off x="369887" y="5217548"/>
            <a:ext cx="41545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rgbClr val="00CC00"/>
                </a:solidFill>
              </a:rPr>
              <a:t>What is dark matter made of?</a:t>
            </a:r>
            <a:endParaRPr lang="en-US" altLang="x-none" b="0" dirty="0"/>
          </a:p>
          <a:p>
            <a:pPr algn="l"/>
            <a:r>
              <a:rPr lang="en-US" altLang="x-none" b="0" dirty="0"/>
              <a:t>             </a:t>
            </a:r>
            <a:r>
              <a:rPr lang="en-US" altLang="x-none" dirty="0"/>
              <a:t>Who knows? </a:t>
            </a:r>
          </a:p>
          <a:p>
            <a:pPr algn="l"/>
            <a:r>
              <a:rPr lang="en-US" altLang="x-none" sz="2000" b="0" i="1" dirty="0"/>
              <a:t>(Brown dwarfs, Planets without stars,</a:t>
            </a:r>
          </a:p>
          <a:p>
            <a:pPr algn="l"/>
            <a:r>
              <a:rPr lang="en-US" altLang="x-none" sz="2000" b="0" i="1" dirty="0"/>
              <a:t> New elementary particles,  ...)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F60886AF-01FB-1847-B4CB-DBF68CC71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25262"/>
            <a:ext cx="43464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Gravitational lensing:</a:t>
            </a:r>
          </a:p>
          <a:p>
            <a:pPr algn="l"/>
            <a:r>
              <a:rPr lang="en-US" altLang="x-none" sz="1800" dirty="0"/>
              <a:t>           too much mass</a:t>
            </a:r>
          </a:p>
          <a:p>
            <a:pPr algn="l"/>
            <a:r>
              <a:rPr lang="en-US" altLang="x-none" sz="1800" b="0" dirty="0"/>
              <a:t>- There must be stronger gravity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D8DDFC5C-3622-EB40-9415-4464A722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4" y="2711022"/>
            <a:ext cx="4412000" cy="330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73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2667000"/>
            <a:ext cx="2590800" cy="762000"/>
          </a:xfrm>
        </p:spPr>
        <p:txBody>
          <a:bodyPr/>
          <a:lstStyle/>
          <a:p>
            <a:r>
              <a:rPr lang="en-US" altLang="x-none" sz="800" b="1">
                <a:solidFill>
                  <a:schemeClr val="tx1"/>
                </a:solidFill>
              </a:rPr>
              <a:t>Rotation curve of the Galaxy</a:t>
            </a:r>
            <a:endParaRPr lang="en-US" altLang="x-none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9163"/>
            <a:ext cx="28956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248650" y="1981200"/>
            <a:ext cx="89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FF3300"/>
                </a:solidFill>
              </a:rPr>
              <a:t>Rigid</a:t>
            </a:r>
          </a:p>
          <a:p>
            <a:r>
              <a:rPr lang="en-US" altLang="x-none">
                <a:solidFill>
                  <a:srgbClr val="FF3300"/>
                </a:solidFill>
              </a:rPr>
              <a:t>body</a:t>
            </a:r>
            <a:endParaRPr lang="en-US" altLang="x-none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316913" y="3429000"/>
            <a:ext cx="8270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FFFF00"/>
                </a:solidFill>
              </a:rPr>
              <a:t>One</a:t>
            </a:r>
          </a:p>
          <a:p>
            <a:r>
              <a:rPr lang="en-US" altLang="x-none">
                <a:solidFill>
                  <a:srgbClr val="FFFF00"/>
                </a:solidFill>
              </a:rPr>
              <a:t>big</a:t>
            </a:r>
          </a:p>
          <a:p>
            <a:r>
              <a:rPr lang="en-US" altLang="x-none">
                <a:solidFill>
                  <a:srgbClr val="FFFF00"/>
                </a:solidFill>
              </a:rPr>
              <a:t>mass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 flipV="1">
            <a:off x="7772400" y="1828800"/>
            <a:ext cx="4572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7772400" y="4114800"/>
            <a:ext cx="609600" cy="914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3" name="Picture 9" descr="RotationCurvesGala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159000"/>
            <a:ext cx="634841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Line 11"/>
          <p:cNvSpPr>
            <a:spLocks noChangeShapeType="1"/>
          </p:cNvSpPr>
          <p:nvPr/>
        </p:nvSpPr>
        <p:spPr bwMode="auto">
          <a:xfrm flipH="1">
            <a:off x="5181600" y="609600"/>
            <a:ext cx="0" cy="1905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12"/>
          <p:cNvSpPr>
            <a:spLocks noChangeArrowheads="1"/>
          </p:cNvSpPr>
          <p:nvPr/>
        </p:nvSpPr>
        <p:spPr bwMode="auto">
          <a:xfrm>
            <a:off x="3200400" y="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olidFill>
                  <a:srgbClr val="FF3300"/>
                </a:solidFill>
              </a:rPr>
              <a:t>: the Galaxy</a:t>
            </a:r>
            <a:endParaRPr lang="en-US" altLang="x-none" sz="4400" b="0" dirty="0">
              <a:solidFill>
                <a:srgbClr val="FF3300"/>
              </a:solidFill>
            </a:endParaRPr>
          </a:p>
        </p:txBody>
      </p:sp>
      <p:sp>
        <p:nvSpPr>
          <p:cNvPr id="52236" name="Rectangle 13"/>
          <p:cNvSpPr>
            <a:spLocks noChangeArrowheads="1"/>
          </p:cNvSpPr>
          <p:nvPr/>
        </p:nvSpPr>
        <p:spPr bwMode="auto">
          <a:xfrm>
            <a:off x="304800" y="76200"/>
            <a:ext cx="3092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3600" dirty="0">
                <a:solidFill>
                  <a:srgbClr val="FF3300"/>
                </a:solidFill>
              </a:rPr>
              <a:t>Rotation curve</a:t>
            </a:r>
            <a:endParaRPr lang="en-US" altLang="x-none" sz="3200" dirty="0">
              <a:solidFill>
                <a:srgbClr val="FF3300"/>
              </a:solidFill>
            </a:endParaRP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6389887" y="2844105"/>
            <a:ext cx="1810111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66FFFF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bg1"/>
                </a:solidFill>
              </a:rPr>
              <a:t>Invisible matter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bg1"/>
                </a:solidFill>
              </a:rPr>
              <a:t>must be present!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bg1"/>
                </a:solidFill>
              </a:rPr>
              <a:t>(</a:t>
            </a:r>
            <a:r>
              <a:rPr lang="ja-JP" altLang="en-US" sz="180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altLang="ja-JP" sz="1800" dirty="0">
                <a:solidFill>
                  <a:schemeClr val="bg1"/>
                </a:solidFill>
              </a:rPr>
              <a:t>Dark matter</a:t>
            </a:r>
            <a:r>
              <a:rPr lang="ja-JP" altLang="en-US" sz="1800">
                <a:solidFill>
                  <a:schemeClr val="bg1"/>
                </a:solidFill>
                <a:latin typeface="Arial" charset="0"/>
              </a:rPr>
              <a:t>”</a:t>
            </a:r>
            <a:r>
              <a:rPr lang="en-US" altLang="ja-JP" sz="1800" dirty="0">
                <a:solidFill>
                  <a:schemeClr val="bg1"/>
                </a:solidFill>
              </a:rPr>
              <a:t>)</a:t>
            </a:r>
            <a:endParaRPr lang="en-US" altLang="x-none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AE99A-EFC2-B248-87CC-DFE43F029A72}"/>
              </a:ext>
            </a:extLst>
          </p:cNvPr>
          <p:cNvSpPr txBox="1"/>
          <p:nvPr/>
        </p:nvSpPr>
        <p:spPr>
          <a:xfrm>
            <a:off x="350265" y="717550"/>
            <a:ext cx="4633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x-none" i="1" dirty="0">
                <a:solidFill>
                  <a:srgbClr val="FFFF00"/>
                </a:solidFill>
              </a:rPr>
              <a:t>Measure the speed of stars</a:t>
            </a:r>
          </a:p>
          <a:p>
            <a:pPr algn="l"/>
            <a:r>
              <a:rPr lang="en-US" altLang="x-none" i="1" dirty="0">
                <a:solidFill>
                  <a:srgbClr val="FFFF00"/>
                </a:solidFill>
              </a:rPr>
              <a:t>	as they revolve around the center of the Galaxy</a:t>
            </a:r>
            <a:endParaRPr lang="en-US" altLang="x-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2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5">
            <a:extLst>
              <a:ext uri="{FF2B5EF4-FFF2-40B4-BE49-F238E27FC236}">
                <a16:creationId xmlns:a16="http://schemas.microsoft.com/office/drawing/2014/main" id="{0C4D5C41-D112-4148-8027-0FA9FE4D4C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2986088"/>
            <a:ext cx="1066800" cy="709612"/>
          </a:xfrm>
        </p:spPr>
        <p:txBody>
          <a:bodyPr/>
          <a:lstStyle/>
          <a:p>
            <a:pPr>
              <a:defRPr/>
            </a:pPr>
            <a:r>
              <a:rPr lang="en-US" altLang="en-US" sz="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More gravitational lensing</a:t>
            </a:r>
            <a:endParaRPr lang="en-US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20149533-9528-6343-8CB8-ADB7C780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0"/>
            <a:ext cx="669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EE71831-1CC6-B747-8A5C-85A8D173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00767"/>
            <a:ext cx="3048000" cy="405723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8CA7931A-EC2B-6243-94F1-413C5FEF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14800" cy="2800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3300"/>
                </a:solidFill>
              </a:rPr>
              <a:t>Gravitational lensing: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B0F0"/>
                </a:solidFill>
              </a:rPr>
              <a:t>Einstein rings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FF00"/>
                </a:solidFill>
              </a:rPr>
              <a:t>A foreground galaxy cluster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FF00"/>
                </a:solidFill>
              </a:rPr>
              <a:t>breaks up the light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FF00"/>
                </a:solidFill>
              </a:rPr>
              <a:t>of a far-away galaxy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3DAC2-1D5C-5344-AAE4-25FB4F0BE110}"/>
              </a:ext>
            </a:extLst>
          </p:cNvPr>
          <p:cNvSpPr txBox="1"/>
          <p:nvPr/>
        </p:nvSpPr>
        <p:spPr>
          <a:xfrm>
            <a:off x="152400" y="3695700"/>
            <a:ext cx="5253361" cy="2492990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Note:</a:t>
            </a:r>
          </a:p>
          <a:p>
            <a:endParaRPr lang="en-US" sz="2200" i="1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There is much more dark matter than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    stars in a galaxy</a:t>
            </a:r>
          </a:p>
          <a:p>
            <a:endParaRPr lang="en-US" sz="2200" i="1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Galaxies are like: 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    “a few stars in a big blob of dark matter”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8391</TotalTime>
  <Words>1450</Words>
  <Application>Microsoft Macintosh PowerPoint</Application>
  <PresentationFormat>On-screen Show (4:3)</PresentationFormat>
  <Paragraphs>363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Symbol</vt:lpstr>
      <vt:lpstr>Times</vt:lpstr>
      <vt:lpstr>Blank Presentation</vt:lpstr>
      <vt:lpstr>Setup:</vt:lpstr>
      <vt:lpstr>PowerPoint Presentation</vt:lpstr>
      <vt:lpstr>PowerPoint Presentation</vt:lpstr>
      <vt:lpstr>PowerPoint Presentation</vt:lpstr>
      <vt:lpstr>Modifications to Hubble’s law due to the gravity of:</vt:lpstr>
      <vt:lpstr>PowerPoint Presentation</vt:lpstr>
      <vt:lpstr>Dark matter in galaxies</vt:lpstr>
      <vt:lpstr>Rotation curve of the Galaxy</vt:lpstr>
      <vt:lpstr>More gravitational lensing</vt:lpstr>
      <vt:lpstr>Explain gravitational lensing</vt:lpstr>
      <vt:lpstr>PowerPoint Presentation</vt:lpstr>
      <vt:lpstr>Questions coming …</vt:lpstr>
      <vt:lpstr>Question 4 </vt:lpstr>
      <vt:lpstr>Question 5 </vt:lpstr>
      <vt:lpstr>Question 6 </vt:lpstr>
      <vt:lpstr>Will the Universe continue to expand forever?</vt:lpstr>
      <vt:lpstr>PowerPoint Presentation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Redshift</dc:title>
  <cp:lastModifiedBy>Tibor Torma</cp:lastModifiedBy>
  <cp:revision>214</cp:revision>
  <dcterms:modified xsi:type="dcterms:W3CDTF">2026-04-29T18:14:16Z</dcterms:modified>
</cp:coreProperties>
</file>