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72" r:id="rId2"/>
    <p:sldId id="473" r:id="rId3"/>
    <p:sldId id="474" r:id="rId4"/>
    <p:sldId id="485" r:id="rId5"/>
    <p:sldId id="486" r:id="rId6"/>
    <p:sldId id="479" r:id="rId7"/>
    <p:sldId id="445" r:id="rId8"/>
    <p:sldId id="434" r:id="rId9"/>
    <p:sldId id="487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0000"/>
    <a:srgbClr val="FF3300"/>
    <a:srgbClr val="FF85FF"/>
    <a:srgbClr val="FFFF00"/>
    <a:srgbClr val="5F5F5F"/>
    <a:srgbClr val="777777"/>
    <a:srgbClr val="B2B2B2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76"/>
    <p:restoredTop sz="97840"/>
  </p:normalViewPr>
  <p:slideViewPr>
    <p:cSldViewPr>
      <p:cViewPr varScale="1">
        <p:scale>
          <a:sx n="186" d="100"/>
          <a:sy n="186" d="100"/>
        </p:scale>
        <p:origin x="26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2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76AD851-13B4-7046-9FAA-BFEA003DE0AE}" type="datetimeFigureOut">
              <a:rPr lang="en-US"/>
              <a:pPr>
                <a:defRPr/>
              </a:pPr>
              <a:t>4/27/26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A269A67-F9C1-2E43-B62A-15741476C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A691BA13-03A6-1F4C-84AE-40496329900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91BA13-03A6-1F4C-84AE-404963299008}" type="slidenum">
              <a:rPr lang="en-US" altLang="x-none" smtClean="0"/>
              <a:pPr>
                <a:defRPr/>
              </a:pPr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311687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fld id="{28538F77-9378-1F4F-9957-BEB169A20C77}" type="slidenum">
              <a:rPr lang="en-US" altLang="x-none" sz="1200" b="0"/>
              <a:pPr algn="r"/>
              <a:t>7</a:t>
            </a:fld>
            <a:endParaRPr lang="en-US" altLang="x-none" sz="1200" b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3033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A5AFA4CA-0CB3-EE41-BCC8-C1B4EB04408B}" type="slidenum">
              <a:rPr lang="en-US" altLang="x-none" sz="1200" b="0"/>
              <a:pPr/>
              <a:t>8</a:t>
            </a:fld>
            <a:endParaRPr lang="en-US" altLang="x-none" sz="1200" b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93A6A-0F6A-4748-BB06-172A13F0DB1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379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853DD-2C4D-C84D-8855-3FAF27BD4FE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77303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EA5A7-9C5B-2842-9E80-4523778022C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8648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26233-F7D9-1044-8EFE-320C6A4F679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99823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5AF72-D1A0-F04E-8E26-AFA706F2855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2845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036F0-0412-494A-A26F-85B9026D85E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51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F2015-0BFD-994F-A77B-B1C1065BE3E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9110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F3273-C06F-974D-803F-81886EA992C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172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7CAB1-D570-0C45-8CA0-56A4AC5E419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71385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A18FD-9D85-4144-A63A-2FDA865E893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1001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605DE-C0A0-A34D-A766-DA2EA9B2791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6040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884D11A8-98B6-1545-B292-4F7D0ED37F8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F1C775-E38E-E743-8ECC-E2E5A92BD108}"/>
              </a:ext>
            </a:extLst>
          </p:cNvPr>
          <p:cNvSpPr txBox="1"/>
          <p:nvPr/>
        </p:nvSpPr>
        <p:spPr>
          <a:xfrm>
            <a:off x="2286000" y="17646"/>
            <a:ext cx="4124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evolution of the Universe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568EF23-1F83-924F-8BF9-29D5AE89EC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180756"/>
              </p:ext>
            </p:extLst>
          </p:nvPr>
        </p:nvGraphicFramePr>
        <p:xfrm>
          <a:off x="1" y="587156"/>
          <a:ext cx="9143999" cy="6270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465">
                  <a:extLst>
                    <a:ext uri="{9D8B030D-6E8A-4147-A177-3AD203B41FA5}">
                      <a16:colId xmlns:a16="http://schemas.microsoft.com/office/drawing/2014/main" val="2926516788"/>
                    </a:ext>
                  </a:extLst>
                </a:gridCol>
                <a:gridCol w="1252602">
                  <a:extLst>
                    <a:ext uri="{9D8B030D-6E8A-4147-A177-3AD203B41FA5}">
                      <a16:colId xmlns:a16="http://schemas.microsoft.com/office/drawing/2014/main" val="729955319"/>
                    </a:ext>
                  </a:extLst>
                </a:gridCol>
                <a:gridCol w="782876">
                  <a:extLst>
                    <a:ext uri="{9D8B030D-6E8A-4147-A177-3AD203B41FA5}">
                      <a16:colId xmlns:a16="http://schemas.microsoft.com/office/drawing/2014/main" val="3448370552"/>
                    </a:ext>
                  </a:extLst>
                </a:gridCol>
                <a:gridCol w="1002083">
                  <a:extLst>
                    <a:ext uri="{9D8B030D-6E8A-4147-A177-3AD203B41FA5}">
                      <a16:colId xmlns:a16="http://schemas.microsoft.com/office/drawing/2014/main" val="1656181393"/>
                    </a:ext>
                  </a:extLst>
                </a:gridCol>
                <a:gridCol w="1199486">
                  <a:extLst>
                    <a:ext uri="{9D8B030D-6E8A-4147-A177-3AD203B41FA5}">
                      <a16:colId xmlns:a16="http://schemas.microsoft.com/office/drawing/2014/main" val="2945989321"/>
                    </a:ext>
                  </a:extLst>
                </a:gridCol>
                <a:gridCol w="3419487">
                  <a:extLst>
                    <a:ext uri="{9D8B030D-6E8A-4147-A177-3AD203B41FA5}">
                      <a16:colId xmlns:a16="http://schemas.microsoft.com/office/drawing/2014/main" val="2114049904"/>
                    </a:ext>
                  </a:extLst>
                </a:gridCol>
              </a:tblGrid>
              <a:tr h="68580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after big bang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Tempera-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What is happening?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647081"/>
                  </a:ext>
                </a:extLst>
              </a:tr>
              <a:tr h="431930">
                <a:tc>
                  <a:txBody>
                    <a:bodyPr/>
                    <a:lstStyle/>
                    <a:p>
                      <a:r>
                        <a:rPr lang="en-US" sz="1400" dirty="0"/>
                        <a:t>Big Bang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∞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∞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∞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Booom</a:t>
                      </a:r>
                      <a:r>
                        <a:rPr lang="en-US" sz="1400" dirty="0"/>
                        <a:t>!!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334329"/>
                  </a:ext>
                </a:extLst>
              </a:tr>
              <a:tr h="507770">
                <a:tc>
                  <a:txBody>
                    <a:bodyPr/>
                    <a:lstStyle/>
                    <a:p>
                      <a:r>
                        <a:rPr lang="en-US" sz="1400" dirty="0"/>
                        <a:t>Inflation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  <a:r>
                        <a:rPr lang="en-US" sz="1400" baseline="30000" dirty="0"/>
                        <a:t>-36</a:t>
                      </a:r>
                      <a:r>
                        <a:rPr lang="en-US" sz="1400" dirty="0"/>
                        <a:t>-10</a:t>
                      </a:r>
                      <a:r>
                        <a:rPr lang="en-US" sz="1400" baseline="30000" dirty="0"/>
                        <a:t>-32</a:t>
                      </a:r>
                    </a:p>
                    <a:p>
                      <a:r>
                        <a:rPr lang="en-US" sz="1400" dirty="0"/>
                        <a:t>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10</a:t>
                      </a:r>
                      <a:r>
                        <a:rPr lang="en-US" sz="1400" baseline="30000" dirty="0"/>
                        <a:t>28</a:t>
                      </a:r>
                      <a:r>
                        <a:rPr lang="en-US" sz="1400" dirty="0"/>
                        <a:t> to 10</a:t>
                      </a:r>
                      <a:r>
                        <a:rPr lang="en-US" sz="1400" baseline="30000" dirty="0"/>
                        <a:t>22 </a:t>
                      </a:r>
                      <a:r>
                        <a:rPr lang="en-US" sz="14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Universe expands 10</a:t>
                      </a:r>
                      <a:r>
                        <a:rPr lang="en-US" sz="1400" baseline="30000" dirty="0"/>
                        <a:t>26</a:t>
                      </a:r>
                      <a:r>
                        <a:rPr lang="en-US" sz="1400" dirty="0"/>
                        <a:t> times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744608"/>
                  </a:ext>
                </a:extLst>
              </a:tr>
              <a:tr h="6725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Primordial nucleosynthesis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 3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~3x10</a:t>
                      </a:r>
                      <a:r>
                        <a:rPr lang="en-US" sz="1400" baseline="30000" dirty="0"/>
                        <a:t>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~ 10</a:t>
                      </a:r>
                      <a:r>
                        <a:rPr lang="en-US" sz="1400" baseline="30000" dirty="0"/>
                        <a:t>9</a:t>
                      </a:r>
                      <a:r>
                        <a:rPr lang="en-US" sz="1400" dirty="0"/>
                        <a:t>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H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r>
                        <a:rPr lang="en-US" sz="1400" dirty="0" err="1"/>
                        <a:t>He</a:t>
                      </a:r>
                      <a:r>
                        <a:rPr lang="en-US" sz="1400" dirty="0"/>
                        <a:t> fusion</a:t>
                      </a:r>
                    </a:p>
                    <a:p>
                      <a:r>
                        <a:rPr lang="en-US" sz="1400" dirty="0"/>
                        <a:t>76%-H, 24%-He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735549"/>
                  </a:ext>
                </a:extLst>
              </a:tr>
              <a:tr h="716852">
                <a:tc>
                  <a:txBody>
                    <a:bodyPr/>
                    <a:lstStyle/>
                    <a:p>
                      <a:r>
                        <a:rPr lang="en-US" sz="1400" dirty="0"/>
                        <a:t>Matter domination starts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47 </a:t>
                      </a:r>
                      <a:r>
                        <a:rPr lang="en-US" sz="1400" dirty="0" err="1"/>
                        <a:t>kyr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3300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8.9x10</a:t>
                      </a:r>
                      <a:r>
                        <a:rPr lang="en-US" sz="1400" baseline="30000" dirty="0"/>
                        <a:t>-20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g/cm</a:t>
                      </a:r>
                      <a:r>
                        <a:rPr lang="en-US" sz="1400" baseline="30000" dirty="0"/>
                        <a:t>3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9000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Gravity of matter overtakes gravity of photons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92277"/>
                  </a:ext>
                </a:extLst>
              </a:tr>
              <a:tr h="507770">
                <a:tc>
                  <a:txBody>
                    <a:bodyPr/>
                    <a:lstStyle/>
                    <a:p>
                      <a:r>
                        <a:rPr lang="en-US" sz="1400" dirty="0"/>
                        <a:t>Decoupling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370 </a:t>
                      </a:r>
                      <a:r>
                        <a:rPr lang="en-US" sz="1400" dirty="0" err="1"/>
                        <a:t>ky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3.3x10</a:t>
                      </a:r>
                      <a:r>
                        <a:rPr lang="en-US" sz="1400" baseline="30000" dirty="0"/>
                        <a:t>-21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g/cm</a:t>
                      </a:r>
                      <a:r>
                        <a:rPr lang="en-US" sz="1400" baseline="30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3000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Universe becomes transparent</a:t>
                      </a:r>
                    </a:p>
                    <a:p>
                      <a:r>
                        <a:rPr lang="en-US" sz="1400" dirty="0"/>
                        <a:t>Beginning of ‘dark age’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242108"/>
                  </a:ext>
                </a:extLst>
              </a:tr>
              <a:tr h="71685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First stars and galaxies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~ 200 </a:t>
                      </a:r>
                      <a:r>
                        <a:rPr lang="en-US" sz="1400" dirty="0" err="1"/>
                        <a:t>Myr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1.0x10</a:t>
                      </a:r>
                      <a:r>
                        <a:rPr lang="en-US" sz="1400" baseline="30000" dirty="0"/>
                        <a:t>-26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g/cm</a:t>
                      </a:r>
                      <a:r>
                        <a:rPr lang="en-US" sz="1400" baseline="30000" dirty="0"/>
                        <a:t>3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~ 40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End of ‘dark age’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807306"/>
                  </a:ext>
                </a:extLst>
              </a:tr>
              <a:tr h="716852">
                <a:tc>
                  <a:txBody>
                    <a:bodyPr/>
                    <a:lstStyle/>
                    <a:p>
                      <a:r>
                        <a:rPr lang="en-US" sz="1400" dirty="0"/>
                        <a:t>Reionization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~ 200 </a:t>
                      </a:r>
                      <a:r>
                        <a:rPr lang="en-US" sz="1400" dirty="0" err="1"/>
                        <a:t>Myr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~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1.0x10</a:t>
                      </a:r>
                      <a:r>
                        <a:rPr lang="en-US" sz="1400" baseline="30000" dirty="0"/>
                        <a:t>-26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g/cm</a:t>
                      </a:r>
                      <a:r>
                        <a:rPr lang="en-US" sz="1400" baseline="30000" dirty="0"/>
                        <a:t>3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 40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Interstellar hydrogen becomes ionized </a:t>
                      </a:r>
                      <a:r>
                        <a:rPr lang="en-US" sz="1400"/>
                        <a:t>from quasar’s UV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127071"/>
                  </a:ext>
                </a:extLst>
              </a:tr>
              <a:tr h="71685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Dark energy domination starts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9.6 </a:t>
                      </a:r>
                      <a:r>
                        <a:rPr lang="en-US" sz="1400" dirty="0" err="1"/>
                        <a:t>Gyr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1.3x10</a:t>
                      </a:r>
                      <a:r>
                        <a:rPr lang="en-US" sz="1400" baseline="30000" dirty="0"/>
                        <a:t>-29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g/cm</a:t>
                      </a:r>
                      <a:r>
                        <a:rPr lang="en-US" sz="1400" baseline="30000" dirty="0"/>
                        <a:t>3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3.79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Gravity of dark energy overtakes gravity of matter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059665"/>
                  </a:ext>
                </a:extLst>
              </a:tr>
              <a:tr h="507770">
                <a:tc>
                  <a:txBody>
                    <a:bodyPr/>
                    <a:lstStyle/>
                    <a:p>
                      <a:r>
                        <a:rPr lang="en-US" sz="1400" dirty="0"/>
                        <a:t>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13.8 </a:t>
                      </a:r>
                      <a:r>
                        <a:rPr lang="en-US" sz="1400" dirty="0" err="1"/>
                        <a:t>Gyr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9.2x10</a:t>
                      </a:r>
                      <a:r>
                        <a:rPr lang="en-US" sz="1400" baseline="30000" dirty="0"/>
                        <a:t>-30</a:t>
                      </a:r>
                    </a:p>
                    <a:p>
                      <a:r>
                        <a:rPr lang="en-US" sz="1400" dirty="0"/>
                        <a:t>g/cm</a:t>
                      </a:r>
                      <a:r>
                        <a:rPr lang="en-US" sz="1400" baseline="30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2.73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527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655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B43AFF-A68B-C840-905B-5052CEB4F82F}"/>
              </a:ext>
            </a:extLst>
          </p:cNvPr>
          <p:cNvSpPr txBox="1"/>
          <p:nvPr/>
        </p:nvSpPr>
        <p:spPr>
          <a:xfrm>
            <a:off x="914400" y="152400"/>
            <a:ext cx="7511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The story of the Universe (cosmology) and the Big Bang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ADD39C-D510-7B4C-866C-3738AF3871BA}"/>
              </a:ext>
            </a:extLst>
          </p:cNvPr>
          <p:cNvSpPr txBox="1"/>
          <p:nvPr/>
        </p:nvSpPr>
        <p:spPr>
          <a:xfrm>
            <a:off x="0" y="762000"/>
            <a:ext cx="9134856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The logic: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1: Observation –Hubble’s law : far-away galaxies are redshifted </a:t>
            </a:r>
          </a:p>
          <a:p>
            <a:r>
              <a:rPr lang="en-US" dirty="0">
                <a:solidFill>
                  <a:srgbClr val="FFFF00"/>
                </a:solidFill>
              </a:rPr>
              <a:t>                                                       proportionally to their distance</a:t>
            </a:r>
          </a:p>
          <a:p>
            <a:r>
              <a:rPr lang="en-US" sz="1800" dirty="0">
                <a:solidFill>
                  <a:srgbClr val="FFFF00"/>
                </a:solidFill>
              </a:rPr>
              <a:t>   (If redshift is correctly interpreted as the Doppler effect, the Universe is expanding and</a:t>
            </a:r>
          </a:p>
          <a:p>
            <a:r>
              <a:rPr lang="en-US" sz="1800" dirty="0">
                <a:solidFill>
                  <a:srgbClr val="FFFF00"/>
                </a:solidFill>
              </a:rPr>
              <a:t>       it all started in the Big Bang 14 billion years ago.)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2: Theory – General Relativity: Einstein ~1912, law of </a:t>
            </a:r>
          </a:p>
          <a:p>
            <a:r>
              <a:rPr lang="en-US" dirty="0">
                <a:solidFill>
                  <a:srgbClr val="FFFF00"/>
                </a:solidFill>
              </a:rPr>
              <a:t>                                                       gravity-space-time</a:t>
            </a:r>
          </a:p>
          <a:p>
            <a:r>
              <a:rPr lang="en-US" sz="1800" dirty="0">
                <a:solidFill>
                  <a:srgbClr val="FFFF00"/>
                </a:solidFill>
              </a:rPr>
              <a:t>    (Requires either an expanding Universe and a Big Bang or a contracting Universe and</a:t>
            </a:r>
          </a:p>
          <a:p>
            <a:r>
              <a:rPr lang="en-US" sz="1800" dirty="0">
                <a:solidFill>
                  <a:srgbClr val="FFFF00"/>
                </a:solidFill>
              </a:rPr>
              <a:t>       a Big Crunch or both.)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3: Circumstantial evidence: no stars are older than 10-12 billion </a:t>
            </a:r>
            <a:r>
              <a:rPr lang="en-US" dirty="0" err="1">
                <a:solidFill>
                  <a:srgbClr val="FFFF00"/>
                </a:solidFill>
              </a:rPr>
              <a:t>yrs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4: The early Universe was small, hot, and evenly spread-out gas</a:t>
            </a:r>
          </a:p>
          <a:p>
            <a:r>
              <a:rPr lang="en-US" sz="1800" dirty="0">
                <a:solidFill>
                  <a:srgbClr val="FFFF00"/>
                </a:solidFill>
              </a:rPr>
              <a:t>   (Expanding, cooling, and forming structure ever since</a:t>
            </a:r>
          </a:p>
          <a:p>
            <a:r>
              <a:rPr lang="en-US" sz="1800" dirty="0">
                <a:solidFill>
                  <a:srgbClr val="FFFF00"/>
                </a:solidFill>
              </a:rPr>
              <a:t>       structure formation is due to gravitational collapse – gravity is always attractive.) </a:t>
            </a:r>
          </a:p>
          <a:p>
            <a:endParaRPr lang="en-US" sz="1800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4347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5DC5D8-D866-BA4B-B18E-5C6072CA26FC}"/>
              </a:ext>
            </a:extLst>
          </p:cNvPr>
          <p:cNvSpPr txBox="1"/>
          <p:nvPr/>
        </p:nvSpPr>
        <p:spPr>
          <a:xfrm>
            <a:off x="152400" y="228600"/>
            <a:ext cx="866461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5: Observable predictions:  </a:t>
            </a:r>
            <a:r>
              <a:rPr lang="en-US" dirty="0">
                <a:solidFill>
                  <a:srgbClr val="FF0000"/>
                </a:solidFill>
              </a:rPr>
              <a:t>Today we are sure this is all correct.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a:  Redshift of far-away galaxies – details of the Hubble curve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b:  Cosmic background radiation – including details of strength, </a:t>
            </a:r>
          </a:p>
          <a:p>
            <a:r>
              <a:rPr lang="en-US" dirty="0">
                <a:solidFill>
                  <a:srgbClr val="FFFF00"/>
                </a:solidFill>
              </a:rPr>
              <a:t>        spectrum, even distribution, wave pattern over the sky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c:  Primordial nucleosynthesis made/left</a:t>
            </a:r>
          </a:p>
          <a:p>
            <a:r>
              <a:rPr lang="en-US" dirty="0">
                <a:solidFill>
                  <a:srgbClr val="FFFF00"/>
                </a:solidFill>
              </a:rPr>
              <a:t>        ~25% He, ~75% H, not much else 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d: Old galaxies were different (smaller, more star formation,</a:t>
            </a:r>
          </a:p>
          <a:p>
            <a:r>
              <a:rPr lang="en-US" dirty="0">
                <a:solidFill>
                  <a:srgbClr val="FFFF00"/>
                </a:solidFill>
              </a:rPr>
              <a:t>         larger number of AGN’s/quasars) – evolutionary effects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e:  Etc.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01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9AA0-1DF8-814B-92FB-53517D94F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096000" cy="58643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First stars and galaxies: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84B50B-5D7E-FC4C-822E-CF0DA194DF02}"/>
              </a:ext>
            </a:extLst>
          </p:cNvPr>
          <p:cNvSpPr txBox="1"/>
          <p:nvPr/>
        </p:nvSpPr>
        <p:spPr>
          <a:xfrm>
            <a:off x="190330" y="693003"/>
            <a:ext cx="85064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At t≈200 </a:t>
            </a:r>
            <a:r>
              <a:rPr lang="en-US" dirty="0" err="1">
                <a:solidFill>
                  <a:srgbClr val="FFFF00"/>
                </a:solidFill>
              </a:rPr>
              <a:t>Myr</a:t>
            </a:r>
            <a:r>
              <a:rPr lang="en-US" dirty="0">
                <a:solidFill>
                  <a:srgbClr val="FFFF00"/>
                </a:solidFill>
              </a:rPr>
              <a:t>, z≈15, T≈40K, enough time has passed for gravity</a:t>
            </a:r>
          </a:p>
          <a:p>
            <a:r>
              <a:rPr lang="en-US" dirty="0">
                <a:solidFill>
                  <a:srgbClr val="FFFF00"/>
                </a:solidFill>
              </a:rPr>
              <a:t>   to start forming structure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645A5D-AA89-2D4B-933E-2A441E60B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79957"/>
            <a:ext cx="5243279" cy="39273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E55E3F-8DD1-2C49-AF9B-9C97E858A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602" y="1682018"/>
            <a:ext cx="3927398" cy="39273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676E70-D364-E742-9171-CFCA092DC1E1}"/>
              </a:ext>
            </a:extLst>
          </p:cNvPr>
          <p:cNvSpPr txBox="1"/>
          <p:nvPr/>
        </p:nvSpPr>
        <p:spPr>
          <a:xfrm>
            <a:off x="108663" y="5625829"/>
            <a:ext cx="8926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FFFF"/>
                </a:solidFill>
              </a:rPr>
              <a:t>Gas forms sheets, filaments, blobs and makes galaxies where dense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F750CA-73DA-3A4B-B42F-0D8A64F4D889}"/>
              </a:ext>
            </a:extLst>
          </p:cNvPr>
          <p:cNvSpPr txBox="1"/>
          <p:nvPr/>
        </p:nvSpPr>
        <p:spPr>
          <a:xfrm>
            <a:off x="1566136" y="6167735"/>
            <a:ext cx="6358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66FFFF"/>
                </a:solidFill>
              </a:rPr>
              <a:t>(Each bright dot is a galaxy or a galaxy cluster)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954DE7-652B-0845-BD1C-CA843CBC37DC}"/>
              </a:ext>
            </a:extLst>
          </p:cNvPr>
          <p:cNvSpPr/>
          <p:nvPr/>
        </p:nvSpPr>
        <p:spPr bwMode="auto">
          <a:xfrm>
            <a:off x="4876800" y="1679957"/>
            <a:ext cx="339802" cy="392739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611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DF53458-77FA-0A47-8E3C-B088C334A854}"/>
              </a:ext>
            </a:extLst>
          </p:cNvPr>
          <p:cNvSpPr txBox="1"/>
          <p:nvPr/>
        </p:nvSpPr>
        <p:spPr>
          <a:xfrm>
            <a:off x="-19534" y="5374486"/>
            <a:ext cx="34131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+mn-lt"/>
              </a:rPr>
              <a:t>Reionization: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AC555E-4241-A649-A85F-38EB3F4B219D}"/>
              </a:ext>
            </a:extLst>
          </p:cNvPr>
          <p:cNvSpPr txBox="1"/>
          <p:nvPr/>
        </p:nvSpPr>
        <p:spPr>
          <a:xfrm>
            <a:off x="-19534" y="6027003"/>
            <a:ext cx="9163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First quasars’ (and stars’) UV ionizes intergalactic H</a:t>
            </a:r>
            <a:r>
              <a:rPr lang="en-US" baseline="30000" dirty="0">
                <a:solidFill>
                  <a:srgbClr val="FFFF00"/>
                </a:solidFill>
              </a:rPr>
              <a:t>0</a:t>
            </a:r>
            <a:r>
              <a:rPr lang="en-US" dirty="0">
                <a:solidFill>
                  <a:srgbClr val="FFFF00"/>
                </a:solidFill>
              </a:rPr>
              <a:t> into H</a:t>
            </a:r>
            <a:r>
              <a:rPr lang="en-US" baseline="30000" dirty="0">
                <a:solidFill>
                  <a:srgbClr val="FFFF00"/>
                </a:solidFill>
              </a:rPr>
              <a:t>+</a:t>
            </a:r>
            <a:r>
              <a:rPr lang="en-US" dirty="0">
                <a:solidFill>
                  <a:srgbClr val="FFFF00"/>
                </a:solidFill>
              </a:rPr>
              <a:t> and e</a:t>
            </a:r>
            <a:r>
              <a:rPr lang="en-US" baseline="30000" dirty="0">
                <a:solidFill>
                  <a:srgbClr val="FFFF00"/>
                </a:solidFill>
              </a:rPr>
              <a:t>-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From then on, star formation is only possible inside galaxies.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C23091-D4A7-9C4C-A197-EF8C6B323A5C}"/>
              </a:ext>
            </a:extLst>
          </p:cNvPr>
          <p:cNvSpPr txBox="1"/>
          <p:nvPr/>
        </p:nvSpPr>
        <p:spPr>
          <a:xfrm>
            <a:off x="495300" y="0"/>
            <a:ext cx="6854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First galaxies are very small and grow by collisions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DC31C6-3735-C846-8A37-82727ADAE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86953"/>
            <a:ext cx="7162800" cy="485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52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FB3D6E-8DA8-5848-828C-57AC19395A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0" y="228600"/>
            <a:ext cx="5181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Modifications to Hubble’s law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due to the gravity of: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99DDC3-6189-AF44-AD76-B4E0D9BF43E8}"/>
              </a:ext>
            </a:extLst>
          </p:cNvPr>
          <p:cNvSpPr txBox="1"/>
          <p:nvPr/>
        </p:nvSpPr>
        <p:spPr>
          <a:xfrm>
            <a:off x="1143000" y="1295400"/>
            <a:ext cx="7293022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romanLcParenBoth"/>
            </a:pPr>
            <a:r>
              <a:rPr lang="en-US" dirty="0">
                <a:solidFill>
                  <a:srgbClr val="FFFF00"/>
                </a:solidFill>
              </a:rPr>
              <a:t>Regular (</a:t>
            </a:r>
            <a:r>
              <a:rPr lang="en-US" dirty="0" err="1">
                <a:solidFill>
                  <a:srgbClr val="FFFF00"/>
                </a:solidFill>
              </a:rPr>
              <a:t>barionic</a:t>
            </a:r>
            <a:r>
              <a:rPr lang="en-US" dirty="0">
                <a:solidFill>
                  <a:srgbClr val="FFFF00"/>
                </a:solidFill>
              </a:rPr>
              <a:t>) matter (5% total)</a:t>
            </a:r>
          </a:p>
          <a:p>
            <a:r>
              <a:rPr lang="en-US" sz="2200" i="1" dirty="0">
                <a:solidFill>
                  <a:srgbClr val="66FFFF"/>
                </a:solidFill>
              </a:rPr>
              <a:t>          - stars (0.3%)</a:t>
            </a:r>
          </a:p>
          <a:p>
            <a:r>
              <a:rPr lang="en-US" sz="2200" i="1" dirty="0">
                <a:solidFill>
                  <a:srgbClr val="66FFFF"/>
                </a:solidFill>
              </a:rPr>
              <a:t>          - interstellar </a:t>
            </a:r>
            <a:r>
              <a:rPr lang="en-US" sz="2200" i="1" dirty="0" err="1">
                <a:solidFill>
                  <a:srgbClr val="66FFFF"/>
                </a:solidFill>
              </a:rPr>
              <a:t>gas&amp;dust</a:t>
            </a:r>
            <a:r>
              <a:rPr lang="en-US" sz="2200" i="1" dirty="0">
                <a:solidFill>
                  <a:srgbClr val="66FFFF"/>
                </a:solidFill>
              </a:rPr>
              <a:t> (0.2%)</a:t>
            </a:r>
          </a:p>
          <a:p>
            <a:r>
              <a:rPr lang="en-US" sz="2200" i="1" dirty="0">
                <a:solidFill>
                  <a:srgbClr val="66FFFF"/>
                </a:solidFill>
              </a:rPr>
              <a:t>          - intergalactic gas (4.5%)</a:t>
            </a:r>
          </a:p>
          <a:p>
            <a:r>
              <a:rPr lang="en-US" dirty="0">
                <a:solidFill>
                  <a:srgbClr val="FF85FF"/>
                </a:solidFill>
              </a:rPr>
              <a:t>       </a:t>
            </a:r>
            <a:r>
              <a:rPr lang="en-US" sz="1800" dirty="0">
                <a:solidFill>
                  <a:srgbClr val="FF85FF"/>
                </a:solidFill>
              </a:rPr>
              <a:t>Only a small portion of regular matter is stars!</a:t>
            </a:r>
          </a:p>
          <a:p>
            <a:pPr marL="514350" indent="-514350">
              <a:buAutoNum type="romanLcParenBoth"/>
            </a:pPr>
            <a:r>
              <a:rPr lang="en-US" dirty="0">
                <a:solidFill>
                  <a:srgbClr val="FFFF00"/>
                </a:solidFill>
              </a:rPr>
              <a:t>Dark matter (27%)</a:t>
            </a:r>
          </a:p>
          <a:p>
            <a:r>
              <a:rPr lang="en-US" dirty="0"/>
              <a:t>          </a:t>
            </a:r>
            <a:r>
              <a:rPr lang="en-US" sz="1800" b="0" dirty="0">
                <a:solidFill>
                  <a:srgbClr val="FF85FF"/>
                </a:solidFill>
              </a:rPr>
              <a:t>Most dark matter is in the haloes of galaxies</a:t>
            </a:r>
          </a:p>
          <a:p>
            <a:r>
              <a:rPr lang="en-US" sz="1800" b="0" dirty="0">
                <a:solidFill>
                  <a:srgbClr val="FF85FF"/>
                </a:solidFill>
              </a:rPr>
              <a:t>             Must consist of heavy particles</a:t>
            </a:r>
          </a:p>
          <a:p>
            <a:r>
              <a:rPr lang="en-US" sz="1800" b="0" dirty="0">
                <a:solidFill>
                  <a:srgbClr val="FF85FF"/>
                </a:solidFill>
              </a:rPr>
              <a:t>                 (“=cold”, required by the speed of structure formation)</a:t>
            </a:r>
          </a:p>
          <a:p>
            <a:pPr marL="514350" indent="-514350">
              <a:buAutoNum type="romanLcParenBoth"/>
            </a:pPr>
            <a:r>
              <a:rPr lang="en-US" dirty="0">
                <a:solidFill>
                  <a:srgbClr val="FFFF00"/>
                </a:solidFill>
              </a:rPr>
              <a:t>Dark energy (cosmological constant, 68%)</a:t>
            </a:r>
            <a:endParaRPr lang="en-US" sz="1800" dirty="0">
              <a:solidFill>
                <a:srgbClr val="FFFF00"/>
              </a:solidFill>
            </a:endParaRPr>
          </a:p>
          <a:p>
            <a:r>
              <a:rPr lang="en-US" sz="1800" b="0" dirty="0"/>
              <a:t>            </a:t>
            </a:r>
            <a:r>
              <a:rPr lang="en-US" sz="1800" b="0" dirty="0">
                <a:solidFill>
                  <a:srgbClr val="FF85FF"/>
                </a:solidFill>
              </a:rPr>
              <a:t>Makes the Universe accelerate</a:t>
            </a:r>
          </a:p>
          <a:p>
            <a:r>
              <a:rPr lang="en-US" sz="1800" b="0" dirty="0">
                <a:solidFill>
                  <a:srgbClr val="FF85FF"/>
                </a:solidFill>
              </a:rPr>
              <a:t>            GR says: amount not changing (=cosmological constant)</a:t>
            </a:r>
          </a:p>
          <a:p>
            <a:r>
              <a:rPr lang="en-US" sz="1800" b="0" dirty="0">
                <a:solidFill>
                  <a:srgbClr val="FF85FF"/>
                </a:solidFill>
              </a:rPr>
              <a:t>            Effect </a:t>
            </a:r>
            <a:r>
              <a:rPr lang="en-US" sz="1800" b="0" dirty="0" err="1">
                <a:solidFill>
                  <a:srgbClr val="FF85FF"/>
                </a:solidFill>
              </a:rPr>
              <a:t>insigficant</a:t>
            </a:r>
            <a:r>
              <a:rPr lang="en-US" sz="1800" b="0" dirty="0">
                <a:solidFill>
                  <a:srgbClr val="FF85FF"/>
                </a:solidFill>
              </a:rPr>
              <a:t> in early universe, taking over gravity only after z&lt;1.</a:t>
            </a:r>
          </a:p>
        </p:txBody>
      </p:sp>
    </p:spTree>
    <p:extLst>
      <p:ext uri="{BB962C8B-B14F-4D97-AF65-F5344CB8AC3E}">
        <p14:creationId xmlns:p14="http://schemas.microsoft.com/office/powerpoint/2010/main" val="2505379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x-none" sz="6000" dirty="0">
                <a:solidFill>
                  <a:srgbClr val="66FFFF"/>
                </a:solidFill>
              </a:rPr>
              <a:t>Questions coming …</a:t>
            </a:r>
            <a:endParaRPr lang="en-US" altLang="x-none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655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Text Box 2"/>
          <p:cNvSpPr txBox="1">
            <a:spLocks noChangeArrowheads="1"/>
          </p:cNvSpPr>
          <p:nvPr/>
        </p:nvSpPr>
        <p:spPr bwMode="auto">
          <a:xfrm>
            <a:off x="73152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7200">
                <a:solidFill>
                  <a:srgbClr val="FF0000"/>
                </a:solidFill>
              </a:rPr>
              <a:t> </a:t>
            </a:r>
            <a:endParaRPr lang="en-US" altLang="x-none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rgbClr val="FF0000"/>
                </a:solidFill>
              </a:rPr>
              <a:t>sec</a:t>
            </a:r>
            <a:r>
              <a:rPr lang="en-US" altLang="x-none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x-none" sz="6000" b="1" dirty="0">
                <a:solidFill>
                  <a:srgbClr val="FF0000"/>
                </a:solidFill>
              </a:rPr>
              <a:t>Question 11 </a:t>
            </a:r>
          </a:p>
        </p:txBody>
      </p:sp>
      <p:sp>
        <p:nvSpPr>
          <p:cNvPr id="370693" name="Text Box 5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370694" name="Text Box 6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370695" name="Text Box 7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70696" name="Text Box 8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70697" name="Text Box 9"/>
          <p:cNvSpPr txBox="1">
            <a:spLocks noChangeArrowheads="1"/>
          </p:cNvSpPr>
          <p:nvPr/>
        </p:nvSpPr>
        <p:spPr bwMode="auto">
          <a:xfrm>
            <a:off x="7426325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70698" name="Text Box 10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70699" name="Text Box 11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70700" name="Text Box 12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70701" name="Text Box 13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70702" name="Text Box 14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70703" name="Text Box 15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70704" name="Text Box 16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70705" name="Text Box 17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70706" name="Text Box 18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70707" name="Text Box 19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70708" name="Text Box 20"/>
          <p:cNvSpPr txBox="1">
            <a:spLocks noChangeArrowheads="1"/>
          </p:cNvSpPr>
          <p:nvPr/>
        </p:nvSpPr>
        <p:spPr bwMode="auto">
          <a:xfrm>
            <a:off x="73914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70709" name="Text Box 21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70710" name="Text Box 22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70711" name="Text Box 23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70712" name="Text Box 24"/>
          <p:cNvSpPr txBox="1">
            <a:spLocks noChangeArrowheads="1"/>
          </p:cNvSpPr>
          <p:nvPr/>
        </p:nvSpPr>
        <p:spPr bwMode="auto">
          <a:xfrm>
            <a:off x="74676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70713" name="Text Box 25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70714" name="Text Box 26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70715" name="Text Box 27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70716" name="Text Box 28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70717" name="Text Box 29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370719" name="Text Box 31"/>
          <p:cNvSpPr txBox="1">
            <a:spLocks noChangeArrowheads="1"/>
          </p:cNvSpPr>
          <p:nvPr/>
        </p:nvSpPr>
        <p:spPr bwMode="auto">
          <a:xfrm>
            <a:off x="152400" y="1565275"/>
            <a:ext cx="69342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How soon after the Big Bang have the first stars been formed?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/>
              <a:t> </a:t>
            </a:r>
            <a:endParaRPr lang="en-US" altLang="x-none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A</a:t>
            </a:r>
            <a:r>
              <a:rPr lang="en-US" altLang="x-none" sz="2400" dirty="0"/>
              <a:t> 370,000 years ; z = 1,100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FF0000"/>
                </a:solidFill>
              </a:rPr>
              <a:t>B </a:t>
            </a:r>
            <a:r>
              <a:rPr lang="en-US" altLang="x-none" sz="2400" dirty="0">
                <a:solidFill>
                  <a:srgbClr val="FF0000"/>
                </a:solidFill>
              </a:rPr>
              <a:t>200 million years ; z = 15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C </a:t>
            </a:r>
            <a:r>
              <a:rPr lang="en-US" altLang="x-none" sz="2400" dirty="0"/>
              <a:t>1 billion years ; z = 12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D</a:t>
            </a:r>
            <a:r>
              <a:rPr lang="en-US" altLang="x-none" sz="2400" b="0" dirty="0"/>
              <a:t> </a:t>
            </a:r>
            <a:r>
              <a:rPr lang="en-US" altLang="x-none" sz="2400" dirty="0"/>
              <a:t>6,000 years ago ; z = 0.0001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B3BA78-D940-1844-BE6D-004095894F51}"/>
              </a:ext>
            </a:extLst>
          </p:cNvPr>
          <p:cNvSpPr txBox="1"/>
          <p:nvPr/>
        </p:nvSpPr>
        <p:spPr>
          <a:xfrm>
            <a:off x="439271" y="41237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/>
              <a:t>45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88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70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70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0" grpId="0" animBg="1"/>
      <p:bldP spid="370691" grpId="0" animBg="1"/>
      <p:bldP spid="370693" grpId="0" animBg="1"/>
      <p:bldP spid="370694" grpId="0" animBg="1"/>
      <p:bldP spid="370695" grpId="0" animBg="1"/>
      <p:bldP spid="370696" grpId="0" animBg="1"/>
      <p:bldP spid="370697" grpId="0" animBg="1"/>
      <p:bldP spid="370698" grpId="0" animBg="1"/>
      <p:bldP spid="370699" grpId="0" animBg="1"/>
      <p:bldP spid="370700" grpId="0" animBg="1"/>
      <p:bldP spid="370701" grpId="0" animBg="1"/>
      <p:bldP spid="370702" grpId="0" animBg="1"/>
      <p:bldP spid="370703" grpId="0" animBg="1"/>
      <p:bldP spid="370704" grpId="0" animBg="1"/>
      <p:bldP spid="370705" grpId="0" animBg="1"/>
      <p:bldP spid="370706" grpId="0" animBg="1"/>
      <p:bldP spid="370707" grpId="0" animBg="1"/>
      <p:bldP spid="370708" grpId="0" animBg="1"/>
      <p:bldP spid="370709" grpId="0" animBg="1"/>
      <p:bldP spid="370710" grpId="0" animBg="1"/>
      <p:bldP spid="370711" grpId="0" animBg="1"/>
      <p:bldP spid="370712" grpId="0" animBg="1"/>
      <p:bldP spid="370713" grpId="0" animBg="1"/>
      <p:bldP spid="370714" grpId="0" animBg="1"/>
      <p:bldP spid="370715" grpId="0" animBg="1"/>
      <p:bldP spid="370716" grpId="0" animBg="1"/>
      <p:bldP spid="370717" grpId="0" animBg="1"/>
      <p:bldP spid="370719" grpId="0"/>
      <p:bldP spid="37071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line with text on it&#10;&#10;Description automatically generated">
            <a:extLst>
              <a:ext uri="{FF2B5EF4-FFF2-40B4-BE49-F238E27FC236}">
                <a16:creationId xmlns:a16="http://schemas.microsoft.com/office/drawing/2014/main" id="{22FF8C51-1E9A-AE49-9C3C-80D2FE4CE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471" y="2383186"/>
            <a:ext cx="7515518" cy="44748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27D6F6-60C7-EE46-BE64-42E265C68FB9}"/>
              </a:ext>
            </a:extLst>
          </p:cNvPr>
          <p:cNvSpPr txBox="1"/>
          <p:nvPr/>
        </p:nvSpPr>
        <p:spPr>
          <a:xfrm>
            <a:off x="4724400" y="152400"/>
            <a:ext cx="3148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Use distance modulus</a:t>
            </a:r>
          </a:p>
          <a:p>
            <a:r>
              <a:rPr lang="en-US" dirty="0">
                <a:solidFill>
                  <a:srgbClr val="FF0000"/>
                </a:solidFill>
              </a:rPr>
              <a:t>as a proxy for distance</a:t>
            </a:r>
            <a:endParaRPr lang="en-US" b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A4FFF2-1391-CE4B-AFEF-6B7E5C71BA58}"/>
              </a:ext>
            </a:extLst>
          </p:cNvPr>
          <p:cNvSpPr/>
          <p:nvPr/>
        </p:nvSpPr>
        <p:spPr bwMode="auto">
          <a:xfrm>
            <a:off x="6858000" y="3290189"/>
            <a:ext cx="1447800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3" name="Picture 2" descr="A blue line with white text&#10;&#10;Description automatically generated">
            <a:extLst>
              <a:ext uri="{FF2B5EF4-FFF2-40B4-BE49-F238E27FC236}">
                <a16:creationId xmlns:a16="http://schemas.microsoft.com/office/drawing/2014/main" id="{D181ADC4-6416-4642-8D8D-0744C493B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84" y="76200"/>
            <a:ext cx="3849770" cy="2057400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175BF0D9-3ADC-E54C-85D8-2CE059157B58}"/>
              </a:ext>
            </a:extLst>
          </p:cNvPr>
          <p:cNvSpPr/>
          <p:nvPr/>
        </p:nvSpPr>
        <p:spPr bwMode="auto">
          <a:xfrm>
            <a:off x="152400" y="2743200"/>
            <a:ext cx="1384071" cy="121920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095F0D1A-0035-C849-8B9A-F6AA32E6ED70}"/>
              </a:ext>
            </a:extLst>
          </p:cNvPr>
          <p:cNvSpPr/>
          <p:nvPr/>
        </p:nvSpPr>
        <p:spPr bwMode="auto">
          <a:xfrm rot="3463935">
            <a:off x="144724" y="2924521"/>
            <a:ext cx="1752600" cy="112612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814FAD-592E-814B-B3BA-347A3658EC0D}"/>
              </a:ext>
            </a:extLst>
          </p:cNvPr>
          <p:cNvSpPr txBox="1"/>
          <p:nvPr/>
        </p:nvSpPr>
        <p:spPr>
          <a:xfrm rot="3398684">
            <a:off x="-180844" y="3176543"/>
            <a:ext cx="20505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dirty="0">
                <a:solidFill>
                  <a:schemeClr val="accent6"/>
                </a:solidFill>
              </a:rPr>
              <a:t>(Same graph but</a:t>
            </a:r>
          </a:p>
          <a:p>
            <a:r>
              <a:rPr lang="en-US" sz="1800" b="0" i="1" dirty="0">
                <a:solidFill>
                  <a:schemeClr val="accent6"/>
                </a:solidFill>
              </a:rPr>
              <a:t> </a:t>
            </a:r>
            <a:r>
              <a:rPr lang="en-US" sz="1800" b="0" i="1" dirty="0">
                <a:solidFill>
                  <a:schemeClr val="accent6"/>
                </a:solidFill>
                <a:latin typeface="Symbol" pitchFamily="2" charset="2"/>
              </a:rPr>
              <a:t>D</a:t>
            </a:r>
            <a:r>
              <a:rPr lang="en-US" sz="1800" b="0" i="1" dirty="0">
                <a:solidFill>
                  <a:schemeClr val="accent6"/>
                </a:solidFill>
              </a:rPr>
              <a:t> plotted</a:t>
            </a:r>
          </a:p>
          <a:p>
            <a:r>
              <a:rPr lang="en-US" sz="1800" b="0" i="1" dirty="0">
                <a:solidFill>
                  <a:schemeClr val="accent6"/>
                </a:solidFill>
              </a:rPr>
              <a:t> instead of distance)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05CD57-A243-7C49-9956-FCDAF0E729C5}"/>
              </a:ext>
            </a:extLst>
          </p:cNvPr>
          <p:cNvSpPr txBox="1"/>
          <p:nvPr/>
        </p:nvSpPr>
        <p:spPr>
          <a:xfrm>
            <a:off x="4518531" y="1117937"/>
            <a:ext cx="3411511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Note:</a:t>
            </a:r>
          </a:p>
          <a:p>
            <a:r>
              <a:rPr lang="en-US" sz="2000" b="0" dirty="0"/>
              <a:t>•  z and </a:t>
            </a:r>
            <a:r>
              <a:rPr lang="en-US" sz="2000" b="0" dirty="0">
                <a:latin typeface="Symbol" pitchFamily="2" charset="2"/>
              </a:rPr>
              <a:t>D</a:t>
            </a:r>
            <a:r>
              <a:rPr lang="en-US" sz="2000" b="0" dirty="0"/>
              <a:t> are directly observed</a:t>
            </a:r>
          </a:p>
          <a:p>
            <a:r>
              <a:rPr lang="en-US" sz="2000" b="0" dirty="0"/>
              <a:t>• ‘straight line’ appears curved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BF0477F-90CC-9646-B72D-7F45EC3EBA7F}"/>
              </a:ext>
            </a:extLst>
          </p:cNvPr>
          <p:cNvCxnSpPr/>
          <p:nvPr/>
        </p:nvCxnSpPr>
        <p:spPr bwMode="auto">
          <a:xfrm>
            <a:off x="1600200" y="5992576"/>
            <a:ext cx="381000" cy="76200"/>
          </a:xfrm>
          <a:prstGeom prst="straightConnector1">
            <a:avLst/>
          </a:prstGeom>
          <a:ln>
            <a:tailEnd type="triangle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022B6C2-4A5A-444C-9CCB-1D909831500B}"/>
              </a:ext>
            </a:extLst>
          </p:cNvPr>
          <p:cNvSpPr txBox="1"/>
          <p:nvPr/>
        </p:nvSpPr>
        <p:spPr>
          <a:xfrm>
            <a:off x="414990" y="5553670"/>
            <a:ext cx="136030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b="0" i="1" dirty="0"/>
              <a:t>A type-</a:t>
            </a:r>
            <a:r>
              <a:rPr lang="en-US" sz="1800" b="0" i="1" dirty="0" err="1"/>
              <a:t>Ia</a:t>
            </a:r>
            <a:r>
              <a:rPr lang="en-US" sz="1800" b="0" i="1" dirty="0"/>
              <a:t> SN</a:t>
            </a:r>
          </a:p>
          <a:p>
            <a:pPr algn="ctr"/>
            <a:r>
              <a:rPr lang="en-US" sz="1800" b="0" i="1" dirty="0"/>
              <a:t>would be</a:t>
            </a:r>
          </a:p>
          <a:p>
            <a:pPr algn="ctr"/>
            <a:r>
              <a:rPr lang="en-US" sz="1800" b="0" i="1" dirty="0"/>
              <a:t>+11</a:t>
            </a:r>
            <a:r>
              <a:rPr lang="en-US" sz="1800" b="0" i="1" baseline="30000" dirty="0"/>
              <a:t>mg</a:t>
            </a:r>
            <a:r>
              <a:rPr lang="en-US" sz="1800" b="0" i="1" dirty="0"/>
              <a:t> here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8986610-87E4-E642-BBCD-971ACA22C9BB}"/>
              </a:ext>
            </a:extLst>
          </p:cNvPr>
          <p:cNvCxnSpPr>
            <a:cxnSpLocks/>
            <a:stCxn id="10" idx="1"/>
          </p:cNvCxnSpPr>
          <p:nvPr/>
        </p:nvCxnSpPr>
        <p:spPr bwMode="auto">
          <a:xfrm flipH="1">
            <a:off x="5486400" y="3751854"/>
            <a:ext cx="1440974" cy="591546"/>
          </a:xfrm>
          <a:prstGeom prst="straightConnector1">
            <a:avLst/>
          </a:prstGeom>
          <a:ln>
            <a:tailEnd type="triangle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EF1A0FA-DA5C-004B-8B8A-BFB80B99BFE7}"/>
              </a:ext>
            </a:extLst>
          </p:cNvPr>
          <p:cNvSpPr txBox="1"/>
          <p:nvPr/>
        </p:nvSpPr>
        <p:spPr>
          <a:xfrm>
            <a:off x="6927374" y="3290189"/>
            <a:ext cx="136030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b="0" i="1" dirty="0"/>
              <a:t>A type-</a:t>
            </a:r>
            <a:r>
              <a:rPr lang="en-US" sz="1800" b="0" i="1" dirty="0" err="1"/>
              <a:t>Ia</a:t>
            </a:r>
            <a:r>
              <a:rPr lang="en-US" sz="1800" b="0" i="1" dirty="0"/>
              <a:t> SN</a:t>
            </a:r>
          </a:p>
          <a:p>
            <a:pPr algn="ctr"/>
            <a:r>
              <a:rPr lang="en-US" sz="1800" b="0" i="1" dirty="0"/>
              <a:t>would be</a:t>
            </a:r>
          </a:p>
          <a:p>
            <a:pPr algn="ctr"/>
            <a:r>
              <a:rPr lang="en-US" sz="1800" b="0" i="1" dirty="0"/>
              <a:t>+21</a:t>
            </a:r>
            <a:r>
              <a:rPr lang="en-US" sz="1800" b="0" i="1" baseline="30000" dirty="0"/>
              <a:t>mg</a:t>
            </a:r>
            <a:r>
              <a:rPr lang="en-US" sz="1800" b="0" i="1" dirty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343443196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8389</TotalTime>
  <Words>783</Words>
  <Application>Microsoft Macintosh PowerPoint</Application>
  <PresentationFormat>On-screen Show (4:3)</PresentationFormat>
  <Paragraphs>182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Symbol</vt:lpstr>
      <vt:lpstr>Times</vt:lpstr>
      <vt:lpstr>Blank Presentation</vt:lpstr>
      <vt:lpstr>PowerPoint Presentation</vt:lpstr>
      <vt:lpstr>PowerPoint Presentation</vt:lpstr>
      <vt:lpstr>PowerPoint Presentation</vt:lpstr>
      <vt:lpstr>First stars and galaxies:</vt:lpstr>
      <vt:lpstr>PowerPoint Presentation</vt:lpstr>
      <vt:lpstr>Modifications to Hubble’s law due to the gravity of:</vt:lpstr>
      <vt:lpstr>Questions coming …</vt:lpstr>
      <vt:lpstr>Question 11 </vt:lpstr>
      <vt:lpstr>PowerPoint Presentation</vt:lpstr>
    </vt:vector>
  </TitlesOfParts>
  <Company>University of Mississippi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Redshift</dc:title>
  <cp:lastModifiedBy>Tibor Torma</cp:lastModifiedBy>
  <cp:revision>212</cp:revision>
  <dcterms:modified xsi:type="dcterms:W3CDTF">2026-04-27T21:36:10Z</dcterms:modified>
</cp:coreProperties>
</file>