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472" r:id="rId2"/>
    <p:sldId id="473" r:id="rId3"/>
    <p:sldId id="474" r:id="rId4"/>
    <p:sldId id="480" r:id="rId5"/>
    <p:sldId id="438" r:id="rId6"/>
    <p:sldId id="408" r:id="rId7"/>
    <p:sldId id="490" r:id="rId8"/>
    <p:sldId id="440" r:id="rId9"/>
    <p:sldId id="481" r:id="rId10"/>
    <p:sldId id="491" r:id="rId11"/>
    <p:sldId id="492" r:id="rId12"/>
    <p:sldId id="497" r:id="rId13"/>
    <p:sldId id="484" r:id="rId14"/>
    <p:sldId id="444" r:id="rId15"/>
    <p:sldId id="483" r:id="rId16"/>
    <p:sldId id="482" r:id="rId17"/>
    <p:sldId id="494" r:id="rId18"/>
    <p:sldId id="496" r:id="rId19"/>
    <p:sldId id="495" r:id="rId20"/>
    <p:sldId id="498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0000"/>
    <a:srgbClr val="FF3300"/>
    <a:srgbClr val="FF85FF"/>
    <a:srgbClr val="FFFF00"/>
    <a:srgbClr val="5F5F5F"/>
    <a:srgbClr val="777777"/>
    <a:srgbClr val="B2B2B2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41"/>
    <p:restoredTop sz="97840"/>
  </p:normalViewPr>
  <p:slideViewPr>
    <p:cSldViewPr>
      <p:cViewPr varScale="1">
        <p:scale>
          <a:sx n="180" d="100"/>
          <a:sy n="180" d="100"/>
        </p:scale>
        <p:origin x="208" y="1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128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76AD851-13B4-7046-9FAA-BFEA003DE0AE}" type="datetimeFigureOut">
              <a:rPr lang="en-US"/>
              <a:pPr>
                <a:defRPr/>
              </a:pPr>
              <a:t>4/22/26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A269A67-F9C1-2E43-B62A-15741476CE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A691BA13-03A6-1F4C-84AE-40496329900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91BA13-03A6-1F4C-84AE-404963299008}" type="slidenum">
              <a:rPr lang="en-US" altLang="x-none" smtClean="0"/>
              <a:pPr>
                <a:defRPr/>
              </a:pPr>
              <a:t>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3116876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/>
            <a:fld id="{EE07DDCC-007E-AC48-B9D2-9B72151E901F}" type="slidenum">
              <a:rPr lang="en-US" altLang="x-none" sz="1200" b="0"/>
              <a:pPr algn="r"/>
              <a:t>18</a:t>
            </a:fld>
            <a:endParaRPr lang="en-US" altLang="x-none" sz="1200" b="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44598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/>
            <a:fld id="{0DC95DB1-673C-1C40-8DC1-81C974451F82}" type="slidenum">
              <a:rPr lang="en-US" altLang="x-none" sz="1200" b="0"/>
              <a:pPr algn="r"/>
              <a:t>19</a:t>
            </a:fld>
            <a:endParaRPr lang="en-US" altLang="x-none" sz="1200" b="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74557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/>
            <a:fld id="{1E36691A-5071-0B43-9863-F211B1946724}" type="slidenum">
              <a:rPr lang="en-US" altLang="x-none" sz="1200" b="0"/>
              <a:pPr algn="r"/>
              <a:t>20</a:t>
            </a:fld>
            <a:endParaRPr lang="en-US" altLang="x-none" sz="1200" b="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6177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7F17804F-810A-FF44-A646-97EC647EA618}" type="slidenum">
              <a:rPr lang="en-US" altLang="x-none" sz="1200" b="0"/>
              <a:pPr/>
              <a:t>5</a:t>
            </a:fld>
            <a:endParaRPr lang="en-US" altLang="x-none" sz="1200" b="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3175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4B272C57-02E7-AF4A-A37C-1D7664BEE6D5}" type="slidenum">
              <a:rPr lang="en-US" altLang="x-none" sz="1200" b="0"/>
              <a:pPr/>
              <a:t>6</a:t>
            </a:fld>
            <a:endParaRPr lang="en-US" altLang="x-none" sz="1200" b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x-none" altLang="x-none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4B272C57-02E7-AF4A-A37C-1D7664BEE6D5}" type="slidenum">
              <a:rPr lang="en-US" altLang="x-none" sz="1200" b="0"/>
              <a:pPr/>
              <a:t>7</a:t>
            </a:fld>
            <a:endParaRPr lang="en-US" altLang="x-none" sz="1200" b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5982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9C99A9CE-5ED9-3F47-A7C2-89E7C4FFEB22}" type="slidenum">
              <a:rPr lang="en-US" altLang="x-none" sz="1200" b="0"/>
              <a:pPr/>
              <a:t>8</a:t>
            </a:fld>
            <a:endParaRPr lang="en-US" altLang="x-none" sz="1200" b="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8668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/>
            <a:fld id="{0CAB93F4-644B-CE4B-9565-E530E2949BB1}" type="slidenum">
              <a:rPr lang="en-US" altLang="x-none" sz="1200" b="0"/>
              <a:pPr algn="r"/>
              <a:t>10</a:t>
            </a:fld>
            <a:endParaRPr lang="en-US" altLang="x-none" sz="1200" b="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3949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/>
            <a:fld id="{0DC95DB1-673C-1C40-8DC1-81C974451F82}" type="slidenum">
              <a:rPr lang="en-US" altLang="x-none" sz="1200" b="0"/>
              <a:pPr algn="r"/>
              <a:t>11</a:t>
            </a:fld>
            <a:endParaRPr lang="en-US" altLang="x-none" sz="1200" b="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5738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/>
            <a:fld id="{0DC95DB1-673C-1C40-8DC1-81C974451F82}" type="slidenum">
              <a:rPr lang="en-US" altLang="x-none" sz="1200" b="0"/>
              <a:pPr algn="r"/>
              <a:t>12</a:t>
            </a:fld>
            <a:endParaRPr lang="en-US" altLang="x-none" sz="1200" b="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0261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/>
            <a:fld id="{0CAB93F4-644B-CE4B-9565-E530E2949BB1}" type="slidenum">
              <a:rPr lang="en-US" altLang="x-none" sz="1200" b="0"/>
              <a:pPr algn="r"/>
              <a:t>17</a:t>
            </a:fld>
            <a:endParaRPr lang="en-US" altLang="x-none" sz="1200" b="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2265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93A6A-0F6A-4748-BB06-172A13F0DB1D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13790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853DD-2C4D-C84D-8855-3FAF27BD4FE9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77303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EA5A7-9C5B-2842-9E80-4523778022C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8648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26233-F7D9-1044-8EFE-320C6A4F679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99823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5AF72-D1A0-F04E-8E26-AFA706F28554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2845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036F0-0412-494A-A26F-85B9026D85E9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8513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F2015-0BFD-994F-A77B-B1C1065BE3EB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09110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F3273-C06F-974D-803F-81886EA992CB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1722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7CAB1-D570-0C45-8CA0-56A4AC5E4191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71385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A18FD-9D85-4144-A63A-2FDA865E893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10012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605DE-C0A0-A34D-A766-DA2EA9B27911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60406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884D11A8-98B6-1545-B292-4F7D0ED37F8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F1C775-E38E-E743-8ECC-E2E5A92BD108}"/>
              </a:ext>
            </a:extLst>
          </p:cNvPr>
          <p:cNvSpPr txBox="1"/>
          <p:nvPr/>
        </p:nvSpPr>
        <p:spPr>
          <a:xfrm>
            <a:off x="2286000" y="17646"/>
            <a:ext cx="4124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evolution of the Universe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568EF23-1F83-924F-8BF9-29D5AE89EC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180756"/>
              </p:ext>
            </p:extLst>
          </p:nvPr>
        </p:nvGraphicFramePr>
        <p:xfrm>
          <a:off x="1" y="587156"/>
          <a:ext cx="9143999" cy="6270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7465">
                  <a:extLst>
                    <a:ext uri="{9D8B030D-6E8A-4147-A177-3AD203B41FA5}">
                      <a16:colId xmlns:a16="http://schemas.microsoft.com/office/drawing/2014/main" val="2926516788"/>
                    </a:ext>
                  </a:extLst>
                </a:gridCol>
                <a:gridCol w="1252602">
                  <a:extLst>
                    <a:ext uri="{9D8B030D-6E8A-4147-A177-3AD203B41FA5}">
                      <a16:colId xmlns:a16="http://schemas.microsoft.com/office/drawing/2014/main" val="729955319"/>
                    </a:ext>
                  </a:extLst>
                </a:gridCol>
                <a:gridCol w="782876">
                  <a:extLst>
                    <a:ext uri="{9D8B030D-6E8A-4147-A177-3AD203B41FA5}">
                      <a16:colId xmlns:a16="http://schemas.microsoft.com/office/drawing/2014/main" val="3448370552"/>
                    </a:ext>
                  </a:extLst>
                </a:gridCol>
                <a:gridCol w="1002083">
                  <a:extLst>
                    <a:ext uri="{9D8B030D-6E8A-4147-A177-3AD203B41FA5}">
                      <a16:colId xmlns:a16="http://schemas.microsoft.com/office/drawing/2014/main" val="1656181393"/>
                    </a:ext>
                  </a:extLst>
                </a:gridCol>
                <a:gridCol w="1199486">
                  <a:extLst>
                    <a:ext uri="{9D8B030D-6E8A-4147-A177-3AD203B41FA5}">
                      <a16:colId xmlns:a16="http://schemas.microsoft.com/office/drawing/2014/main" val="2945989321"/>
                    </a:ext>
                  </a:extLst>
                </a:gridCol>
                <a:gridCol w="3419487">
                  <a:extLst>
                    <a:ext uri="{9D8B030D-6E8A-4147-A177-3AD203B41FA5}">
                      <a16:colId xmlns:a16="http://schemas.microsoft.com/office/drawing/2014/main" val="2114049904"/>
                    </a:ext>
                  </a:extLst>
                </a:gridCol>
              </a:tblGrid>
              <a:tr h="68580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Time after big bang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Density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Tempera-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What is happening?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647081"/>
                  </a:ext>
                </a:extLst>
              </a:tr>
              <a:tr h="431930">
                <a:tc>
                  <a:txBody>
                    <a:bodyPr/>
                    <a:lstStyle/>
                    <a:p>
                      <a:r>
                        <a:rPr lang="en-US" sz="1400" dirty="0"/>
                        <a:t>Big Bang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∞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∞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∞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Booom</a:t>
                      </a:r>
                      <a:r>
                        <a:rPr lang="en-US" sz="1400" dirty="0"/>
                        <a:t>!!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4334329"/>
                  </a:ext>
                </a:extLst>
              </a:tr>
              <a:tr h="507770">
                <a:tc>
                  <a:txBody>
                    <a:bodyPr/>
                    <a:lstStyle/>
                    <a:p>
                      <a:r>
                        <a:rPr lang="en-US" sz="1400" dirty="0"/>
                        <a:t>Inflation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</a:t>
                      </a:r>
                      <a:r>
                        <a:rPr lang="en-US" sz="1400" baseline="30000" dirty="0"/>
                        <a:t>-36</a:t>
                      </a:r>
                      <a:r>
                        <a:rPr lang="en-US" sz="1400" dirty="0"/>
                        <a:t>-10</a:t>
                      </a:r>
                      <a:r>
                        <a:rPr lang="en-US" sz="1400" baseline="30000" dirty="0"/>
                        <a:t>-32</a:t>
                      </a:r>
                    </a:p>
                    <a:p>
                      <a:r>
                        <a:rPr lang="en-US" sz="1400" dirty="0"/>
                        <a:t>sec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10</a:t>
                      </a:r>
                      <a:r>
                        <a:rPr lang="en-US" sz="1400" baseline="30000" dirty="0"/>
                        <a:t>28</a:t>
                      </a:r>
                      <a:r>
                        <a:rPr lang="en-US" sz="1400" dirty="0"/>
                        <a:t> to 10</a:t>
                      </a:r>
                      <a:r>
                        <a:rPr lang="en-US" sz="1400" baseline="30000" dirty="0"/>
                        <a:t>22 </a:t>
                      </a:r>
                      <a:r>
                        <a:rPr lang="en-US" sz="1400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Universe expands 10</a:t>
                      </a:r>
                      <a:r>
                        <a:rPr lang="en-US" sz="1400" baseline="30000" dirty="0"/>
                        <a:t>26</a:t>
                      </a:r>
                      <a:r>
                        <a:rPr lang="en-US" sz="1400" dirty="0"/>
                        <a:t> times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5744608"/>
                  </a:ext>
                </a:extLst>
              </a:tr>
              <a:tr h="6725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Primordial nucleosynthesis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~ 3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~3x10</a:t>
                      </a:r>
                      <a:r>
                        <a:rPr lang="en-US" sz="1400" baseline="30000" dirty="0"/>
                        <a:t>13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~ 10</a:t>
                      </a:r>
                      <a:r>
                        <a:rPr lang="en-US" sz="1400" baseline="30000" dirty="0"/>
                        <a:t>9</a:t>
                      </a:r>
                      <a:r>
                        <a:rPr lang="en-US" sz="1400" dirty="0"/>
                        <a:t>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H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  <a:r>
                        <a:rPr lang="en-US" sz="1400" dirty="0" err="1"/>
                        <a:t>He</a:t>
                      </a:r>
                      <a:r>
                        <a:rPr lang="en-US" sz="1400" dirty="0"/>
                        <a:t> fusion</a:t>
                      </a:r>
                    </a:p>
                    <a:p>
                      <a:r>
                        <a:rPr lang="en-US" sz="1400" dirty="0"/>
                        <a:t>76%-H, 24%-He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4735549"/>
                  </a:ext>
                </a:extLst>
              </a:tr>
              <a:tr h="716852">
                <a:tc>
                  <a:txBody>
                    <a:bodyPr/>
                    <a:lstStyle/>
                    <a:p>
                      <a:r>
                        <a:rPr lang="en-US" sz="1400" dirty="0"/>
                        <a:t>Matter domination starts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47 </a:t>
                      </a:r>
                      <a:r>
                        <a:rPr lang="en-US" sz="1400" dirty="0" err="1"/>
                        <a:t>kyr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3300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8.9x10</a:t>
                      </a:r>
                      <a:r>
                        <a:rPr lang="en-US" sz="1400" baseline="30000" dirty="0"/>
                        <a:t>-20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g/cm</a:t>
                      </a:r>
                      <a:r>
                        <a:rPr lang="en-US" sz="1400" baseline="30000" dirty="0"/>
                        <a:t>3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9000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Gravity of matter overtakes gravity of photons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792277"/>
                  </a:ext>
                </a:extLst>
              </a:tr>
              <a:tr h="507770">
                <a:tc>
                  <a:txBody>
                    <a:bodyPr/>
                    <a:lstStyle/>
                    <a:p>
                      <a:r>
                        <a:rPr lang="en-US" sz="1400" dirty="0"/>
                        <a:t>Decoupling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370 </a:t>
                      </a:r>
                      <a:r>
                        <a:rPr lang="en-US" sz="1400" dirty="0" err="1"/>
                        <a:t>ky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3.3x10</a:t>
                      </a:r>
                      <a:r>
                        <a:rPr lang="en-US" sz="1400" baseline="30000" dirty="0"/>
                        <a:t>-21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g/cm</a:t>
                      </a:r>
                      <a:r>
                        <a:rPr lang="en-US" sz="1400" baseline="30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3000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Universe becomes transparent</a:t>
                      </a:r>
                    </a:p>
                    <a:p>
                      <a:r>
                        <a:rPr lang="en-US" sz="1400" dirty="0"/>
                        <a:t>Beginning of ‘dark age’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3242108"/>
                  </a:ext>
                </a:extLst>
              </a:tr>
              <a:tr h="71685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First stars and galaxies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~ 200 </a:t>
                      </a:r>
                      <a:r>
                        <a:rPr lang="en-US" sz="1400" dirty="0" err="1"/>
                        <a:t>Myr</a:t>
                      </a:r>
                      <a:endParaRPr lang="en-US" sz="1400" dirty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~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1.0x10</a:t>
                      </a:r>
                      <a:r>
                        <a:rPr lang="en-US" sz="1400" baseline="30000" dirty="0"/>
                        <a:t>-26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g/cm</a:t>
                      </a:r>
                      <a:r>
                        <a:rPr lang="en-US" sz="1400" baseline="30000" dirty="0"/>
                        <a:t>3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~ 40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End of ‘dark age’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0807306"/>
                  </a:ext>
                </a:extLst>
              </a:tr>
              <a:tr h="716852">
                <a:tc>
                  <a:txBody>
                    <a:bodyPr/>
                    <a:lstStyle/>
                    <a:p>
                      <a:r>
                        <a:rPr lang="en-US" sz="1400" dirty="0"/>
                        <a:t>Reionization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~ 200 </a:t>
                      </a:r>
                      <a:r>
                        <a:rPr lang="en-US" sz="1400" dirty="0" err="1"/>
                        <a:t>Myr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~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1.0x10</a:t>
                      </a:r>
                      <a:r>
                        <a:rPr lang="en-US" sz="1400" baseline="30000" dirty="0"/>
                        <a:t>-26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g/cm</a:t>
                      </a:r>
                      <a:r>
                        <a:rPr lang="en-US" sz="1400" baseline="30000" dirty="0"/>
                        <a:t>3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~ 40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Interstellar hydrogen becomes ionized </a:t>
                      </a:r>
                      <a:r>
                        <a:rPr lang="en-US" sz="1400"/>
                        <a:t>from quasar’s UV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4127071"/>
                  </a:ext>
                </a:extLst>
              </a:tr>
              <a:tr h="71685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Dark energy domination starts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9.6 </a:t>
                      </a:r>
                      <a:r>
                        <a:rPr lang="en-US" sz="1400" dirty="0" err="1"/>
                        <a:t>Gyr</a:t>
                      </a:r>
                      <a:endParaRPr lang="en-US" sz="1400" dirty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1.3x10</a:t>
                      </a:r>
                      <a:r>
                        <a:rPr lang="en-US" sz="1400" baseline="30000" dirty="0"/>
                        <a:t>-29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g/cm</a:t>
                      </a:r>
                      <a:r>
                        <a:rPr lang="en-US" sz="1400" baseline="30000" dirty="0"/>
                        <a:t>3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3.79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Gravity of dark energy overtakes gravity of matter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059665"/>
                  </a:ext>
                </a:extLst>
              </a:tr>
              <a:tr h="507770">
                <a:tc>
                  <a:txBody>
                    <a:bodyPr/>
                    <a:lstStyle/>
                    <a:p>
                      <a:r>
                        <a:rPr lang="en-US" sz="1400" dirty="0"/>
                        <a:t>Now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13.8 </a:t>
                      </a:r>
                      <a:r>
                        <a:rPr lang="en-US" sz="1400" dirty="0" err="1"/>
                        <a:t>Gyr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9.2x10</a:t>
                      </a:r>
                      <a:r>
                        <a:rPr lang="en-US" sz="1400" baseline="30000" dirty="0"/>
                        <a:t>-30</a:t>
                      </a:r>
                    </a:p>
                    <a:p>
                      <a:r>
                        <a:rPr lang="en-US" sz="1400" dirty="0"/>
                        <a:t>g/cm</a:t>
                      </a:r>
                      <a:r>
                        <a:rPr lang="en-US" sz="1400" baseline="30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2.73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6527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2655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r>
              <a:rPr lang="en-US" altLang="x-none" sz="6000" dirty="0">
                <a:solidFill>
                  <a:srgbClr val="66FFFF"/>
                </a:solidFill>
              </a:rPr>
              <a:t>Questions coming …</a:t>
            </a:r>
            <a:endParaRPr lang="en-US" altLang="x-none" dirty="0">
              <a:solidFill>
                <a:srgbClr val="66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389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Text Box 2"/>
          <p:cNvSpPr txBox="1">
            <a:spLocks noChangeArrowheads="1"/>
          </p:cNvSpPr>
          <p:nvPr/>
        </p:nvSpPr>
        <p:spPr bwMode="auto">
          <a:xfrm>
            <a:off x="7543800" y="0"/>
            <a:ext cx="1600200" cy="2677656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7200" dirty="0">
                <a:solidFill>
                  <a:srgbClr val="FF0000"/>
                </a:solidFill>
              </a:rPr>
              <a:t> </a:t>
            </a:r>
            <a:endParaRPr lang="en-US" altLang="x-none" sz="6000" dirty="0">
              <a:solidFill>
                <a:srgbClr val="FF0000"/>
              </a:solidFill>
            </a:endParaRPr>
          </a:p>
          <a:p>
            <a:r>
              <a:rPr lang="en-US" altLang="x-none" sz="6000" dirty="0">
                <a:solidFill>
                  <a:srgbClr val="FF0000"/>
                </a:solidFill>
              </a:rPr>
              <a:t>sec</a:t>
            </a:r>
            <a:r>
              <a:rPr lang="en-US" altLang="x-none" sz="9600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346115" name="Text Box 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x-none" sz="6000" b="1" dirty="0">
                <a:solidFill>
                  <a:srgbClr val="FF0000"/>
                </a:solidFill>
              </a:rPr>
              <a:t>Question 9 </a:t>
            </a:r>
          </a:p>
        </p:txBody>
      </p:sp>
      <p:sp>
        <p:nvSpPr>
          <p:cNvPr id="346117" name="Text Box 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346118" name="Text Box 6"/>
          <p:cNvSpPr txBox="1">
            <a:spLocks noChangeArrowheads="1"/>
          </p:cNvSpPr>
          <p:nvPr/>
        </p:nvSpPr>
        <p:spPr bwMode="auto">
          <a:xfrm>
            <a:off x="228600" y="1553400"/>
            <a:ext cx="8686800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2400" dirty="0">
                <a:solidFill>
                  <a:schemeClr val="accent2"/>
                </a:solidFill>
              </a:rPr>
              <a:t>When did primordial nucleosynthesis happen?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FF0000"/>
                </a:solidFill>
              </a:rPr>
              <a:t>A</a:t>
            </a:r>
            <a:r>
              <a:rPr lang="en-US" altLang="x-none" sz="2400" dirty="0">
                <a:solidFill>
                  <a:srgbClr val="FF0000"/>
                </a:solidFill>
              </a:rPr>
              <a:t>	Very early after the big bang.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B	</a:t>
            </a:r>
            <a:r>
              <a:rPr lang="en-US" altLang="x-none" sz="2400" dirty="0"/>
              <a:t>When the first stars were formed.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C	</a:t>
            </a:r>
            <a:r>
              <a:rPr lang="en-US" altLang="x-none" sz="2400" dirty="0"/>
              <a:t>When the first generation of stars blew up.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D</a:t>
            </a:r>
            <a:r>
              <a:rPr lang="en-US" altLang="x-none" sz="2400" dirty="0">
                <a:solidFill>
                  <a:srgbClr val="00CC00"/>
                </a:solidFill>
              </a:rPr>
              <a:t>	</a:t>
            </a:r>
            <a:r>
              <a:rPr lang="en-US" altLang="x-none" sz="2400" dirty="0"/>
              <a:t>When sun-like stars became evolved red giants (AGB stars).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E</a:t>
            </a:r>
            <a:r>
              <a:rPr lang="en-US" altLang="x-none" sz="2400" dirty="0">
                <a:solidFill>
                  <a:srgbClr val="00CC00"/>
                </a:solidFill>
              </a:rPr>
              <a:t>	</a:t>
            </a:r>
            <a:r>
              <a:rPr lang="en-US" altLang="x-none" sz="2400" dirty="0"/>
              <a:t>Very recently (today).</a:t>
            </a:r>
          </a:p>
        </p:txBody>
      </p:sp>
      <p:sp>
        <p:nvSpPr>
          <p:cNvPr id="346119" name="Text Box 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346120" name="Text Box 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346121" name="Text Box 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346122" name="Text Box 1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346123" name="Text Box 1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346124" name="Text Box 1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346125" name="Text Box 1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346126" name="Text Box 1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346127" name="Text Box 1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46128" name="Text Box 16"/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346129" name="Text Box 1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346130" name="Text Box 1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346131" name="Text Box 1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46132" name="Text Box 2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46133" name="Text Box 2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46134" name="Text Box 2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346135" name="Text Box 2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46136" name="Text Box 2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346137" name="Text Box 2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46138" name="Text Box 26"/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346139" name="Text Box 2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346140" name="Text Box 2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346141" name="Text Box 2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346142" name="Text Box 3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346143" name="Text Box 3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346144" name="Text Box 3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346145" name="Text Box 3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346146" name="Text Box 3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346147" name="Text Box 3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346148" name="Text Box 36"/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6000">
                <a:solidFill>
                  <a:schemeClr val="accent2"/>
                </a:solidFill>
              </a:rPr>
              <a:t>Next question coming …</a:t>
            </a:r>
          </a:p>
        </p:txBody>
      </p:sp>
    </p:spTree>
    <p:extLst>
      <p:ext uri="{BB962C8B-B14F-4D97-AF65-F5344CB8AC3E}">
        <p14:creationId xmlns:p14="http://schemas.microsoft.com/office/powerpoint/2010/main" val="4190107483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46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46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14" grpId="0" animBg="1"/>
      <p:bldP spid="346115" grpId="0" animBg="1"/>
      <p:bldP spid="346117" grpId="0" animBg="1"/>
      <p:bldP spid="346118" grpId="0"/>
      <p:bldP spid="346118" grpId="1"/>
      <p:bldP spid="346119" grpId="0" animBg="1"/>
      <p:bldP spid="346120" grpId="0" animBg="1"/>
      <p:bldP spid="346121" grpId="0" animBg="1"/>
      <p:bldP spid="346122" grpId="0" animBg="1"/>
      <p:bldP spid="346123" grpId="0" animBg="1"/>
      <p:bldP spid="346124" grpId="0" animBg="1"/>
      <p:bldP spid="346125" grpId="0" animBg="1"/>
      <p:bldP spid="346126" grpId="0" animBg="1"/>
      <p:bldP spid="346127" grpId="0" animBg="1"/>
      <p:bldP spid="346128" grpId="0" animBg="1"/>
      <p:bldP spid="346129" grpId="0" animBg="1"/>
      <p:bldP spid="346130" grpId="0" animBg="1"/>
      <p:bldP spid="346131" grpId="0" animBg="1"/>
      <p:bldP spid="346132" grpId="0" animBg="1"/>
      <p:bldP spid="346133" grpId="0" animBg="1"/>
      <p:bldP spid="346134" grpId="0" animBg="1"/>
      <p:bldP spid="346135" grpId="0" animBg="1"/>
      <p:bldP spid="346136" grpId="0" animBg="1"/>
      <p:bldP spid="346137" grpId="0" animBg="1"/>
      <p:bldP spid="346138" grpId="0" animBg="1"/>
      <p:bldP spid="346139" grpId="0" animBg="1"/>
      <p:bldP spid="346140" grpId="0" animBg="1"/>
      <p:bldP spid="346141" grpId="0" animBg="1"/>
      <p:bldP spid="346142" grpId="0" animBg="1"/>
      <p:bldP spid="346143" grpId="0" animBg="1"/>
      <p:bldP spid="346144" grpId="0" animBg="1"/>
      <p:bldP spid="346145" grpId="0" animBg="1"/>
      <p:bldP spid="346146" grpId="0" animBg="1"/>
      <p:bldP spid="346147" grpId="0" animBg="1"/>
      <p:bldP spid="3461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Text Box 2"/>
          <p:cNvSpPr txBox="1">
            <a:spLocks noChangeArrowheads="1"/>
          </p:cNvSpPr>
          <p:nvPr/>
        </p:nvSpPr>
        <p:spPr bwMode="auto">
          <a:xfrm>
            <a:off x="7543800" y="0"/>
            <a:ext cx="1600200" cy="2677656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7200" dirty="0">
                <a:solidFill>
                  <a:srgbClr val="FF0000"/>
                </a:solidFill>
              </a:rPr>
              <a:t> </a:t>
            </a:r>
            <a:endParaRPr lang="en-US" altLang="x-none" sz="6000" dirty="0">
              <a:solidFill>
                <a:srgbClr val="FF0000"/>
              </a:solidFill>
            </a:endParaRPr>
          </a:p>
          <a:p>
            <a:r>
              <a:rPr lang="en-US" altLang="x-none" sz="6000" dirty="0">
                <a:solidFill>
                  <a:srgbClr val="FF0000"/>
                </a:solidFill>
              </a:rPr>
              <a:t>sec</a:t>
            </a:r>
            <a:r>
              <a:rPr lang="en-US" altLang="x-none" sz="9600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346115" name="Text Box 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x-none" sz="6000" b="1" dirty="0">
                <a:solidFill>
                  <a:srgbClr val="FF0000"/>
                </a:solidFill>
              </a:rPr>
              <a:t>Question 10 </a:t>
            </a:r>
          </a:p>
        </p:txBody>
      </p:sp>
      <p:sp>
        <p:nvSpPr>
          <p:cNvPr id="346117" name="Text Box 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346118" name="Text Box 6"/>
          <p:cNvSpPr txBox="1">
            <a:spLocks noChangeArrowheads="1"/>
          </p:cNvSpPr>
          <p:nvPr/>
        </p:nvSpPr>
        <p:spPr bwMode="auto">
          <a:xfrm>
            <a:off x="111125" y="1565275"/>
            <a:ext cx="754380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2400" dirty="0">
                <a:solidFill>
                  <a:schemeClr val="accent2"/>
                </a:solidFill>
              </a:rPr>
              <a:t>What chemical elements did primordial nucleosynthesis produce?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A</a:t>
            </a:r>
            <a:r>
              <a:rPr lang="en-US" altLang="x-none" sz="2400" dirty="0"/>
              <a:t>	Hydrogen only.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FF0000"/>
                </a:solidFill>
              </a:rPr>
              <a:t>B	</a:t>
            </a:r>
            <a:r>
              <a:rPr lang="en-US" altLang="x-none" sz="2400" dirty="0">
                <a:solidFill>
                  <a:srgbClr val="FF0000"/>
                </a:solidFill>
              </a:rPr>
              <a:t>Hydrogen and helium.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C	</a:t>
            </a:r>
            <a:r>
              <a:rPr lang="en-US" altLang="x-none" sz="2400" dirty="0"/>
              <a:t>Helium only.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D</a:t>
            </a:r>
            <a:r>
              <a:rPr lang="en-US" altLang="x-none" sz="2400" dirty="0">
                <a:solidFill>
                  <a:srgbClr val="00CC00"/>
                </a:solidFill>
              </a:rPr>
              <a:t>	</a:t>
            </a:r>
            <a:r>
              <a:rPr lang="en-US" altLang="x-none" sz="2400" dirty="0"/>
              <a:t>All chemical elements lighter than iron.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E</a:t>
            </a:r>
            <a:r>
              <a:rPr lang="en-US" altLang="x-none" sz="2400" dirty="0">
                <a:solidFill>
                  <a:srgbClr val="00CC00"/>
                </a:solidFill>
              </a:rPr>
              <a:t>	</a:t>
            </a:r>
            <a:r>
              <a:rPr lang="en-US" altLang="x-none" sz="2400" dirty="0"/>
              <a:t>All chemical elements.</a:t>
            </a:r>
          </a:p>
        </p:txBody>
      </p:sp>
      <p:sp>
        <p:nvSpPr>
          <p:cNvPr id="346119" name="Text Box 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346120" name="Text Box 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346121" name="Text Box 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346122" name="Text Box 1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346123" name="Text Box 1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346124" name="Text Box 1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346125" name="Text Box 1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346126" name="Text Box 1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346127" name="Text Box 1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46128" name="Text Box 16"/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346129" name="Text Box 1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346130" name="Text Box 1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346131" name="Text Box 1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46132" name="Text Box 2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46133" name="Text Box 2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46134" name="Text Box 2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346135" name="Text Box 2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46136" name="Text Box 2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346137" name="Text Box 2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46138" name="Text Box 26"/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346139" name="Text Box 2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346140" name="Text Box 2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346141" name="Text Box 2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346142" name="Text Box 3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346143" name="Text Box 3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346144" name="Text Box 3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346145" name="Text Box 3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346146" name="Text Box 3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346147" name="Text Box 3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0 </a:t>
            </a:r>
          </a:p>
        </p:txBody>
      </p:sp>
    </p:spTree>
    <p:extLst>
      <p:ext uri="{BB962C8B-B14F-4D97-AF65-F5344CB8AC3E}">
        <p14:creationId xmlns:p14="http://schemas.microsoft.com/office/powerpoint/2010/main" val="2424466897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46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46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14" grpId="0" animBg="1"/>
      <p:bldP spid="346115" grpId="0" animBg="1"/>
      <p:bldP spid="346117" grpId="0" animBg="1"/>
      <p:bldP spid="346118" grpId="0"/>
      <p:bldP spid="346118" grpId="1"/>
      <p:bldP spid="346119" grpId="0" animBg="1"/>
      <p:bldP spid="346120" grpId="0" animBg="1"/>
      <p:bldP spid="346121" grpId="0" animBg="1"/>
      <p:bldP spid="346122" grpId="0" animBg="1"/>
      <p:bldP spid="346123" grpId="0" animBg="1"/>
      <p:bldP spid="346124" grpId="0" animBg="1"/>
      <p:bldP spid="346125" grpId="0" animBg="1"/>
      <p:bldP spid="346126" grpId="0" animBg="1"/>
      <p:bldP spid="346127" grpId="0" animBg="1"/>
      <p:bldP spid="346128" grpId="0" animBg="1"/>
      <p:bldP spid="346129" grpId="0" animBg="1"/>
      <p:bldP spid="346130" grpId="0" animBg="1"/>
      <p:bldP spid="346131" grpId="0" animBg="1"/>
      <p:bldP spid="346132" grpId="0" animBg="1"/>
      <p:bldP spid="346133" grpId="0" animBg="1"/>
      <p:bldP spid="346134" grpId="0" animBg="1"/>
      <p:bldP spid="346135" grpId="0" animBg="1"/>
      <p:bldP spid="346136" grpId="0" animBg="1"/>
      <p:bldP spid="346137" grpId="0" animBg="1"/>
      <p:bldP spid="346138" grpId="0" animBg="1"/>
      <p:bldP spid="346139" grpId="0" animBg="1"/>
      <p:bldP spid="346140" grpId="0" animBg="1"/>
      <p:bldP spid="346141" grpId="0" animBg="1"/>
      <p:bldP spid="346142" grpId="0" animBg="1"/>
      <p:bldP spid="346143" grpId="0" animBg="1"/>
      <p:bldP spid="346144" grpId="0" animBg="1"/>
      <p:bldP spid="346145" grpId="0" animBg="1"/>
      <p:bldP spid="346146" grpId="0" animBg="1"/>
      <p:bldP spid="3461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41EBA-1B51-4540-857E-79D72A66F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1200"/>
          </a:xfrm>
        </p:spPr>
        <p:txBody>
          <a:bodyPr/>
          <a:lstStyle/>
          <a:p>
            <a:r>
              <a:rPr lang="en-US" sz="4000" b="1" dirty="0">
                <a:solidFill>
                  <a:srgbClr val="FF0000"/>
                </a:solidFill>
              </a:rPr>
              <a:t>Recombination, decoupling and the cosmic microwave background (CMB)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EED616-85A6-7B4A-ADCB-73B135FCC0F3}"/>
              </a:ext>
            </a:extLst>
          </p:cNvPr>
          <p:cNvSpPr txBox="1"/>
          <p:nvPr/>
        </p:nvSpPr>
        <p:spPr>
          <a:xfrm>
            <a:off x="152400" y="1981200"/>
            <a:ext cx="8991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At </a:t>
            </a:r>
            <a:r>
              <a:rPr lang="en-US" dirty="0">
                <a:solidFill>
                  <a:srgbClr val="66FFFF"/>
                </a:solidFill>
                <a:highlight>
                  <a:srgbClr val="5F5F5F"/>
                </a:highlight>
              </a:rPr>
              <a:t>t~370 </a:t>
            </a:r>
            <a:r>
              <a:rPr lang="en-US" dirty="0" err="1">
                <a:solidFill>
                  <a:srgbClr val="66FFFF"/>
                </a:solidFill>
                <a:highlight>
                  <a:srgbClr val="5F5F5F"/>
                </a:highlight>
              </a:rPr>
              <a:t>kyr</a:t>
            </a:r>
            <a:r>
              <a:rPr lang="en-US" dirty="0">
                <a:solidFill>
                  <a:srgbClr val="66FFFF"/>
                </a:solidFill>
                <a:highlight>
                  <a:srgbClr val="5F5F5F"/>
                </a:highlight>
              </a:rPr>
              <a:t> , T~3000 K, z~1100</a:t>
            </a:r>
            <a:r>
              <a:rPr lang="en-US" dirty="0">
                <a:solidFill>
                  <a:schemeClr val="accent3"/>
                </a:solidFill>
                <a:highlight>
                  <a:srgbClr val="5F5F5F"/>
                </a:highlight>
              </a:rPr>
              <a:t> </a:t>
            </a:r>
            <a:r>
              <a:rPr lang="en-US" dirty="0">
                <a:solidFill>
                  <a:schemeClr val="accent3"/>
                </a:solidFill>
              </a:rPr>
              <a:t>four things happen:</a:t>
            </a:r>
          </a:p>
          <a:p>
            <a:endParaRPr lang="en-US" dirty="0">
              <a:solidFill>
                <a:schemeClr val="accent3"/>
              </a:solidFill>
              <a:highlight>
                <a:srgbClr val="FFFF00"/>
              </a:highlight>
            </a:endParaRPr>
          </a:p>
          <a:p>
            <a:pPr marL="514350" indent="-514350">
              <a:buAutoNum type="romanLcParenBoth"/>
            </a:pPr>
            <a:r>
              <a:rPr lang="en-US" dirty="0">
                <a:solidFill>
                  <a:schemeClr val="accent3"/>
                </a:solidFill>
              </a:rPr>
              <a:t>Recombination: universe is cold enough for </a:t>
            </a:r>
            <a:r>
              <a:rPr lang="en-US" dirty="0" err="1">
                <a:solidFill>
                  <a:schemeClr val="accent3"/>
                </a:solidFill>
              </a:rPr>
              <a:t>p</a:t>
            </a:r>
            <a:r>
              <a:rPr lang="en-US" baseline="30000" dirty="0" err="1">
                <a:solidFill>
                  <a:schemeClr val="accent3"/>
                </a:solidFill>
              </a:rPr>
              <a:t>+</a:t>
            </a:r>
            <a:r>
              <a:rPr lang="en-US" dirty="0" err="1">
                <a:solidFill>
                  <a:schemeClr val="accent3"/>
                </a:solidFill>
              </a:rPr>
              <a:t>e</a:t>
            </a:r>
            <a:r>
              <a:rPr lang="en-US" baseline="30000" dirty="0">
                <a:solidFill>
                  <a:schemeClr val="accent3"/>
                </a:solidFill>
              </a:rPr>
              <a:t>-</a:t>
            </a:r>
            <a:r>
              <a:rPr lang="en-US" dirty="0">
                <a:solidFill>
                  <a:schemeClr val="accent3"/>
                </a:solidFill>
                <a:effectLst/>
                <a:latin typeface="Lucida Grande" panose="020B0600040502020204" pitchFamily="34" charset="0"/>
              </a:rPr>
              <a:t>→</a:t>
            </a:r>
            <a:r>
              <a:rPr lang="en-US" dirty="0">
                <a:solidFill>
                  <a:schemeClr val="accent3"/>
                </a:solidFill>
              </a:rPr>
              <a:t>H</a:t>
            </a:r>
            <a:r>
              <a:rPr lang="en-US" baseline="30000" dirty="0">
                <a:solidFill>
                  <a:schemeClr val="accent3"/>
                </a:solidFill>
              </a:rPr>
              <a:t>0</a:t>
            </a:r>
            <a:r>
              <a:rPr lang="en-US" dirty="0">
                <a:solidFill>
                  <a:schemeClr val="accent3"/>
                </a:solidFill>
              </a:rPr>
              <a:t> atoms</a:t>
            </a:r>
          </a:p>
          <a:p>
            <a:pPr marL="514350" indent="-514350">
              <a:buAutoNum type="romanLcParenBoth"/>
            </a:pPr>
            <a:endParaRPr lang="en-US" dirty="0">
              <a:solidFill>
                <a:schemeClr val="accent3"/>
              </a:solidFill>
            </a:endParaRPr>
          </a:p>
          <a:p>
            <a:pPr marL="514350" indent="-514350">
              <a:buAutoNum type="romanLcParenBoth" startAt="2"/>
            </a:pPr>
            <a:r>
              <a:rPr lang="en-US" dirty="0">
                <a:solidFill>
                  <a:schemeClr val="accent3"/>
                </a:solidFill>
              </a:rPr>
              <a:t>Decoupling: the Universe becomes transparent</a:t>
            </a:r>
          </a:p>
          <a:p>
            <a:pPr marL="514350" indent="-514350">
              <a:buAutoNum type="romanLcParenBoth" startAt="2"/>
            </a:pPr>
            <a:endParaRPr lang="en-US" dirty="0">
              <a:solidFill>
                <a:schemeClr val="accent3"/>
              </a:solidFill>
            </a:endParaRPr>
          </a:p>
          <a:p>
            <a:r>
              <a:rPr lang="en-US" dirty="0">
                <a:solidFill>
                  <a:schemeClr val="accent3"/>
                </a:solidFill>
              </a:rPr>
              <a:t>(iii) CMB radiated off</a:t>
            </a:r>
          </a:p>
          <a:p>
            <a:endParaRPr lang="en-US" dirty="0">
              <a:solidFill>
                <a:schemeClr val="accent3"/>
              </a:solidFill>
            </a:endParaRPr>
          </a:p>
          <a:p>
            <a:r>
              <a:rPr lang="en-US" dirty="0">
                <a:solidFill>
                  <a:schemeClr val="accent3"/>
                </a:solidFill>
              </a:rPr>
              <a:t>(iv) Dark age begins: still no stars, matter is very uniform H</a:t>
            </a:r>
            <a:r>
              <a:rPr lang="en-US" baseline="30000" dirty="0">
                <a:solidFill>
                  <a:schemeClr val="accent3"/>
                </a:solidFill>
              </a:rPr>
              <a:t>0</a:t>
            </a:r>
            <a:r>
              <a:rPr lang="en-US" dirty="0">
                <a:solidFill>
                  <a:schemeClr val="accent3"/>
                </a:solidFill>
              </a:rPr>
              <a:t> gas</a:t>
            </a:r>
          </a:p>
        </p:txBody>
      </p:sp>
    </p:spTree>
    <p:extLst>
      <p:ext uri="{BB962C8B-B14F-4D97-AF65-F5344CB8AC3E}">
        <p14:creationId xmlns:p14="http://schemas.microsoft.com/office/powerpoint/2010/main" val="394891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2"/>
          <p:cNvSpPr txBox="1">
            <a:spLocks noChangeArrowheads="1"/>
          </p:cNvSpPr>
          <p:nvPr/>
        </p:nvSpPr>
        <p:spPr bwMode="auto">
          <a:xfrm>
            <a:off x="1587247" y="0"/>
            <a:ext cx="59361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2800" dirty="0">
                <a:solidFill>
                  <a:srgbClr val="FF0000"/>
                </a:solidFill>
              </a:rPr>
              <a:t>Cosmic background radiation (CMB)</a:t>
            </a:r>
            <a:endParaRPr lang="en-US" altLang="x-none" b="0" dirty="0"/>
          </a:p>
        </p:txBody>
      </p:sp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2688"/>
            <a:ext cx="5943600" cy="440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152400" y="508759"/>
            <a:ext cx="545373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l"/>
            <a:r>
              <a:rPr lang="en-US" altLang="x-none" b="0" dirty="0"/>
              <a:t>Right after Big bang the Universe was hot:</a:t>
            </a:r>
          </a:p>
          <a:p>
            <a:pPr marL="342900" indent="-342900" algn="l">
              <a:buFontTx/>
              <a:buChar char="-"/>
            </a:pPr>
            <a:r>
              <a:rPr lang="en-US" altLang="x-none" b="0" dirty="0"/>
              <a:t>Gas was dense and it glowed at 3000 K</a:t>
            </a:r>
          </a:p>
          <a:p>
            <a:pPr algn="l"/>
            <a:r>
              <a:rPr lang="en-US" altLang="x-none" b="0" dirty="0"/>
              <a:t>Light started then but has cooled down</a:t>
            </a:r>
          </a:p>
          <a:p>
            <a:pPr algn="l"/>
            <a:r>
              <a:rPr lang="en-US" altLang="x-none" b="0" dirty="0"/>
              <a:t> - now 2.7 K (radio waves)</a:t>
            </a:r>
          </a:p>
        </p:txBody>
      </p:sp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6027425" y="2705100"/>
            <a:ext cx="3129383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2400" b="0" dirty="0">
                <a:solidFill>
                  <a:srgbClr val="FF0000"/>
                </a:solidFill>
              </a:rPr>
              <a:t>Background radiation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2400" b="0" dirty="0">
                <a:solidFill>
                  <a:srgbClr val="FF0000"/>
                </a:solidFill>
              </a:rPr>
              <a:t> is a relic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2400" b="0" dirty="0">
                <a:solidFill>
                  <a:srgbClr val="FF0000"/>
                </a:solidFill>
              </a:rPr>
              <a:t> of the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2400" b="0" dirty="0">
                <a:solidFill>
                  <a:srgbClr val="FF0000"/>
                </a:solidFill>
              </a:rPr>
              <a:t> originally hot universe: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x-none" sz="2400" b="0" dirty="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2400" b="0" dirty="0">
                <a:solidFill>
                  <a:srgbClr val="FF0000"/>
                </a:solidFill>
              </a:rPr>
              <a:t>a proof of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2400" b="0">
                <a:solidFill>
                  <a:srgbClr val="FF0000"/>
                </a:solidFill>
                <a:latin typeface="Arial" charset="0"/>
              </a:rPr>
              <a:t>“</a:t>
            </a:r>
            <a:r>
              <a:rPr lang="en-US" altLang="ja-JP" sz="2400" b="0" dirty="0">
                <a:solidFill>
                  <a:srgbClr val="FF0000"/>
                </a:solidFill>
              </a:rPr>
              <a:t>Big Bang</a:t>
            </a:r>
            <a:r>
              <a:rPr lang="ja-JP" altLang="en-US" sz="2400" b="0">
                <a:solidFill>
                  <a:srgbClr val="FF0000"/>
                </a:solidFill>
                <a:latin typeface="Arial" charset="0"/>
              </a:rPr>
              <a:t>”</a:t>
            </a:r>
            <a:r>
              <a:rPr lang="en-US" altLang="ja-JP" sz="2400" b="0" dirty="0">
                <a:solidFill>
                  <a:srgbClr val="FF0000"/>
                </a:solidFill>
              </a:rPr>
              <a:t> theory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x-none" sz="2400" b="0" dirty="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x-none" sz="2400" b="0" dirty="0">
                <a:solidFill>
                  <a:srgbClr val="FF0000"/>
                </a:solidFill>
              </a:rPr>
              <a:t>Very even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x-none" sz="2400" b="0" dirty="0">
                <a:solidFill>
                  <a:srgbClr val="FF0000"/>
                </a:solidFill>
                <a:latin typeface="+mn-lt"/>
              </a:rPr>
              <a:t>(</a:t>
            </a:r>
            <a:r>
              <a:rPr lang="en-US" sz="2400" b="0" dirty="0">
                <a:solidFill>
                  <a:srgbClr val="FF0000"/>
                </a:solidFill>
                <a:effectLst/>
                <a:latin typeface="+mn-lt"/>
                <a:ea typeface="PingFang SC" panose="020B0400000000000000" pitchFamily="34" charset="-122"/>
              </a:rPr>
              <a:t>±</a:t>
            </a:r>
            <a:r>
              <a:rPr lang="en-US" altLang="x-none" sz="2400" b="0" dirty="0">
                <a:solidFill>
                  <a:srgbClr val="FF0000"/>
                </a:solidFill>
                <a:latin typeface="+mn-lt"/>
              </a:rPr>
              <a:t>0.001% variation)</a:t>
            </a:r>
          </a:p>
        </p:txBody>
      </p:sp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5334000" y="3276600"/>
            <a:ext cx="457200" cy="2647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x-none"/>
          </a:p>
          <a:p>
            <a:pPr>
              <a:spcBef>
                <a:spcPct val="50000"/>
              </a:spcBef>
            </a:pPr>
            <a:endParaRPr lang="en-US" altLang="x-none"/>
          </a:p>
          <a:p>
            <a:pPr>
              <a:spcBef>
                <a:spcPct val="50000"/>
              </a:spcBef>
            </a:pPr>
            <a:endParaRPr lang="en-US" altLang="x-none"/>
          </a:p>
          <a:p>
            <a:pPr>
              <a:spcBef>
                <a:spcPct val="50000"/>
              </a:spcBef>
            </a:pPr>
            <a:endParaRPr lang="en-US" altLang="x-none"/>
          </a:p>
          <a:p>
            <a:pPr>
              <a:spcBef>
                <a:spcPct val="50000"/>
              </a:spcBef>
            </a:pPr>
            <a:endParaRPr lang="en-US" altLang="x-none"/>
          </a:p>
        </p:txBody>
      </p:sp>
      <p:sp>
        <p:nvSpPr>
          <p:cNvPr id="28678" name="Rectangle 7"/>
          <p:cNvSpPr>
            <a:spLocks noChangeArrowheads="1"/>
          </p:cNvSpPr>
          <p:nvPr/>
        </p:nvSpPr>
        <p:spPr bwMode="auto">
          <a:xfrm>
            <a:off x="1143000" y="2667000"/>
            <a:ext cx="4191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28679" name="Rectangle 8"/>
          <p:cNvSpPr>
            <a:spLocks noChangeArrowheads="1"/>
          </p:cNvSpPr>
          <p:nvPr/>
        </p:nvSpPr>
        <p:spPr bwMode="auto">
          <a:xfrm>
            <a:off x="3581400" y="3581400"/>
            <a:ext cx="9906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endParaRPr lang="x-none" altLang="x-none"/>
          </a:p>
        </p:txBody>
      </p:sp>
      <p:sp>
        <p:nvSpPr>
          <p:cNvPr id="28680" name="Text Box 9"/>
          <p:cNvSpPr txBox="1">
            <a:spLocks noChangeArrowheads="1"/>
          </p:cNvSpPr>
          <p:nvPr/>
        </p:nvSpPr>
        <p:spPr bwMode="auto">
          <a:xfrm rot="-5400000">
            <a:off x="-782637" y="4402137"/>
            <a:ext cx="208280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x-none" sz="2000">
                <a:solidFill>
                  <a:srgbClr val="00CC00"/>
                </a:solidFill>
              </a:rPr>
              <a:t>Intensity</a:t>
            </a:r>
            <a:r>
              <a:rPr lang="en-US" altLang="x-none">
                <a:solidFill>
                  <a:srgbClr val="00CC00"/>
                </a:solidFill>
              </a:rPr>
              <a:t> </a:t>
            </a:r>
          </a:p>
        </p:txBody>
      </p:sp>
      <p:sp>
        <p:nvSpPr>
          <p:cNvPr id="28681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6553200" y="2362200"/>
            <a:ext cx="1828800" cy="685800"/>
          </a:xfrm>
        </p:spPr>
        <p:txBody>
          <a:bodyPr/>
          <a:lstStyle/>
          <a:p>
            <a:r>
              <a:rPr lang="en-US" altLang="x-none" sz="800" dirty="0">
                <a:solidFill>
                  <a:srgbClr val="66FFFF"/>
                </a:solidFill>
              </a:rPr>
              <a:t>Background radiation</a:t>
            </a:r>
            <a:endParaRPr lang="en-US" altLang="x-non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21C295-B59C-3547-8031-D1729725055C}"/>
              </a:ext>
            </a:extLst>
          </p:cNvPr>
          <p:cNvSpPr txBox="1"/>
          <p:nvPr/>
        </p:nvSpPr>
        <p:spPr>
          <a:xfrm>
            <a:off x="6248400" y="621090"/>
            <a:ext cx="2795189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Note: for radiation,</a:t>
            </a:r>
          </a:p>
          <a:p>
            <a:r>
              <a:rPr lang="en-US" dirty="0">
                <a:solidFill>
                  <a:schemeClr val="accent6"/>
                </a:solidFill>
              </a:rPr>
              <a:t>redshift and cooling</a:t>
            </a:r>
          </a:p>
          <a:p>
            <a:r>
              <a:rPr lang="en-US" dirty="0">
                <a:solidFill>
                  <a:schemeClr val="accent6"/>
                </a:solidFill>
              </a:rPr>
              <a:t>are the same thing</a:t>
            </a:r>
          </a:p>
          <a:p>
            <a:r>
              <a:rPr lang="en-US" dirty="0">
                <a:solidFill>
                  <a:schemeClr val="accent6"/>
                </a:solidFill>
              </a:rPr>
              <a:t>(see Wien’s law)</a:t>
            </a:r>
          </a:p>
        </p:txBody>
      </p:sp>
    </p:spTree>
    <p:extLst>
      <p:ext uri="{BB962C8B-B14F-4D97-AF65-F5344CB8AC3E}">
        <p14:creationId xmlns:p14="http://schemas.microsoft.com/office/powerpoint/2010/main" val="562688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FE5689-1835-F340-BCB9-372B4DF8B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771320" cy="2971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869307-33E0-B84F-926C-533CE1A16E96}"/>
              </a:ext>
            </a:extLst>
          </p:cNvPr>
          <p:cNvSpPr txBox="1"/>
          <p:nvPr/>
        </p:nvSpPr>
        <p:spPr>
          <a:xfrm>
            <a:off x="665943" y="4724400"/>
            <a:ext cx="848905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A.A. Penzias, R.W. Wilson, 1965</a:t>
            </a:r>
          </a:p>
          <a:p>
            <a:r>
              <a:rPr lang="en-US" dirty="0"/>
              <a:t>The Holmdel Horn Antenna, New Jersey</a:t>
            </a:r>
          </a:p>
          <a:p>
            <a:r>
              <a:rPr lang="en-US" dirty="0"/>
              <a:t>Bell laboratories</a:t>
            </a:r>
          </a:p>
          <a:p>
            <a:r>
              <a:rPr lang="en-US" dirty="0"/>
              <a:t>Working at 7.35 cm wavelength</a:t>
            </a:r>
          </a:p>
          <a:p>
            <a:r>
              <a:rPr lang="en-US" dirty="0"/>
              <a:t>Strength of radiation equals to the thermal glow of a 2.7K body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6F15FB-9F43-1445-A367-86E90650C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0198" y="0"/>
            <a:ext cx="53848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110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microwave background&#10;&#10;Description automatically generated">
            <a:extLst>
              <a:ext uri="{FF2B5EF4-FFF2-40B4-BE49-F238E27FC236}">
                <a16:creationId xmlns:a16="http://schemas.microsoft.com/office/drawing/2014/main" id="{CA72B276-A2F4-D347-9E0B-FA3A5F496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9144000" cy="60953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B65C41-DD93-5441-A1D6-1202B46070EE}"/>
              </a:ext>
            </a:extLst>
          </p:cNvPr>
          <p:cNvSpPr txBox="1"/>
          <p:nvPr/>
        </p:nvSpPr>
        <p:spPr>
          <a:xfrm>
            <a:off x="304800" y="57090"/>
            <a:ext cx="81637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Variation of the temperature of the CMB across the sky by ~ </a:t>
            </a:r>
            <a:r>
              <a:rPr lang="en-US" sz="2000" b="0" dirty="0">
                <a:effectLst/>
                <a:latin typeface="+mn-lt"/>
                <a:ea typeface="PingFang SC" panose="020B0400000000000000" pitchFamily="34" charset="-122"/>
              </a:rPr>
              <a:t>±</a:t>
            </a:r>
            <a:r>
              <a:rPr lang="en-US" sz="2000" dirty="0"/>
              <a:t>0.00001 K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130704-B6CB-F840-BAD9-DA7C46129EAB}"/>
              </a:ext>
            </a:extLst>
          </p:cNvPr>
          <p:cNvSpPr txBox="1"/>
          <p:nvPr/>
        </p:nvSpPr>
        <p:spPr>
          <a:xfrm>
            <a:off x="1135856" y="6472535"/>
            <a:ext cx="6405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‘cold’ spots are the kernels of later galaxies</a:t>
            </a:r>
          </a:p>
        </p:txBody>
      </p:sp>
    </p:spTree>
    <p:extLst>
      <p:ext uri="{BB962C8B-B14F-4D97-AF65-F5344CB8AC3E}">
        <p14:creationId xmlns:p14="http://schemas.microsoft.com/office/powerpoint/2010/main" val="1031240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r>
              <a:rPr lang="en-US" altLang="x-none" sz="6000" dirty="0">
                <a:solidFill>
                  <a:srgbClr val="66FFFF"/>
                </a:solidFill>
              </a:rPr>
              <a:t>Questions coming …</a:t>
            </a:r>
            <a:endParaRPr lang="en-US" altLang="x-none" dirty="0">
              <a:solidFill>
                <a:srgbClr val="66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154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Text Box 2"/>
          <p:cNvSpPr txBox="1">
            <a:spLocks noChangeArrowheads="1"/>
          </p:cNvSpPr>
          <p:nvPr/>
        </p:nvSpPr>
        <p:spPr bwMode="auto">
          <a:xfrm>
            <a:off x="7315200" y="0"/>
            <a:ext cx="1600200" cy="2677656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7200" dirty="0">
                <a:solidFill>
                  <a:srgbClr val="FF0000"/>
                </a:solidFill>
              </a:rPr>
              <a:t> </a:t>
            </a:r>
            <a:endParaRPr lang="en-US" altLang="x-none" sz="6000" dirty="0">
              <a:solidFill>
                <a:srgbClr val="FF0000"/>
              </a:solidFill>
            </a:endParaRPr>
          </a:p>
          <a:p>
            <a:r>
              <a:rPr lang="en-US" altLang="x-none" sz="6000" dirty="0">
                <a:solidFill>
                  <a:srgbClr val="FF0000"/>
                </a:solidFill>
              </a:rPr>
              <a:t>sec</a:t>
            </a:r>
            <a:r>
              <a:rPr lang="en-US" altLang="x-none" sz="9600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368643" name="Text Box 3"/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x-none" sz="6000" b="1" dirty="0">
                <a:solidFill>
                  <a:srgbClr val="FF0000"/>
                </a:solidFill>
              </a:rPr>
              <a:t>Question 11  </a:t>
            </a:r>
          </a:p>
        </p:txBody>
      </p:sp>
      <p:sp>
        <p:nvSpPr>
          <p:cNvPr id="368645" name="Text Box 5"/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368646" name="Text Box 6"/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368647" name="Text Box 7"/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368648" name="Text Box 8"/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368649" name="Text Box 9"/>
          <p:cNvSpPr txBox="1">
            <a:spLocks noChangeArrowheads="1"/>
          </p:cNvSpPr>
          <p:nvPr/>
        </p:nvSpPr>
        <p:spPr bwMode="auto">
          <a:xfrm>
            <a:off x="7426325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68650" name="Text Box 10"/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368651" name="Text Box 11"/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368652" name="Text Box 12"/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368653" name="Text Box 13"/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68654" name="Text Box 14"/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68655" name="Text Box 15"/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68656" name="Text Box 16"/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368657" name="Text Box 17"/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68658" name="Text Box 18"/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368659" name="Text Box 19"/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68660" name="Text Box 20"/>
          <p:cNvSpPr txBox="1">
            <a:spLocks noChangeArrowheads="1"/>
          </p:cNvSpPr>
          <p:nvPr/>
        </p:nvSpPr>
        <p:spPr bwMode="auto">
          <a:xfrm>
            <a:off x="73914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368661" name="Text Box 21"/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368662" name="Text Box 22"/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368663" name="Text Box 23"/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368664" name="Text Box 24"/>
          <p:cNvSpPr txBox="1">
            <a:spLocks noChangeArrowheads="1"/>
          </p:cNvSpPr>
          <p:nvPr/>
        </p:nvSpPr>
        <p:spPr bwMode="auto">
          <a:xfrm>
            <a:off x="74676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368665" name="Text Box 25"/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368666" name="Text Box 26"/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368667" name="Text Box 27"/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368668" name="Text Box 28"/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368669" name="Text Box 29"/>
          <p:cNvSpPr txBox="1">
            <a:spLocks noChangeArrowheads="1"/>
          </p:cNvSpPr>
          <p:nvPr/>
        </p:nvSpPr>
        <p:spPr bwMode="auto">
          <a:xfrm>
            <a:off x="73914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368670" name="Text Box 30"/>
          <p:cNvSpPr txBox="1">
            <a:spLocks noChangeArrowheads="1"/>
          </p:cNvSpPr>
          <p:nvPr/>
        </p:nvSpPr>
        <p:spPr bwMode="auto">
          <a:xfrm>
            <a:off x="685800" y="5562600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6000">
                <a:solidFill>
                  <a:schemeClr val="accent2"/>
                </a:solidFill>
              </a:rPr>
              <a:t>Next question coming …</a:t>
            </a:r>
          </a:p>
        </p:txBody>
      </p:sp>
      <p:sp>
        <p:nvSpPr>
          <p:cNvPr id="368671" name="Text Box 31"/>
          <p:cNvSpPr txBox="1">
            <a:spLocks noChangeArrowheads="1"/>
          </p:cNvSpPr>
          <p:nvPr/>
        </p:nvSpPr>
        <p:spPr bwMode="auto">
          <a:xfrm>
            <a:off x="0" y="1300163"/>
            <a:ext cx="8164513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l"/>
            <a:r>
              <a:rPr lang="en-US" altLang="x-none" dirty="0">
                <a:solidFill>
                  <a:schemeClr val="accent2"/>
                </a:solidFill>
              </a:rPr>
              <a:t>How is the CMB distributed in the sky?</a:t>
            </a:r>
          </a:p>
          <a:p>
            <a:pPr algn="l"/>
            <a:r>
              <a:rPr lang="en-US" altLang="x-none" dirty="0"/>
              <a:t> </a:t>
            </a:r>
            <a:endParaRPr lang="en-US" altLang="x-none" dirty="0">
              <a:solidFill>
                <a:schemeClr val="accent2"/>
              </a:solidFill>
            </a:endParaRPr>
          </a:p>
          <a:p>
            <a:pPr algn="l">
              <a:buFont typeface="Arial" charset="0"/>
              <a:buNone/>
            </a:pPr>
            <a:r>
              <a:rPr lang="en-US" altLang="x-none" sz="3200" dirty="0">
                <a:solidFill>
                  <a:srgbClr val="FF0000"/>
                </a:solidFill>
              </a:rPr>
              <a:t>A</a:t>
            </a:r>
            <a:r>
              <a:rPr lang="en-US" altLang="x-none" dirty="0">
                <a:solidFill>
                  <a:srgbClr val="FF0000"/>
                </a:solidFill>
              </a:rPr>
              <a:t> Very evenly.</a:t>
            </a:r>
          </a:p>
          <a:p>
            <a:pPr algn="l"/>
            <a:r>
              <a:rPr lang="en-US" altLang="x-none" sz="3200" dirty="0">
                <a:solidFill>
                  <a:srgbClr val="00CC00"/>
                </a:solidFill>
              </a:rPr>
              <a:t>B </a:t>
            </a:r>
            <a:r>
              <a:rPr lang="en-US" altLang="x-none" dirty="0"/>
              <a:t>Some directions it is bright, other directions a bit dimmer.</a:t>
            </a:r>
          </a:p>
          <a:p>
            <a:pPr algn="l"/>
            <a:r>
              <a:rPr lang="en-US" altLang="x-none" sz="3200" dirty="0">
                <a:solidFill>
                  <a:srgbClr val="00CC00"/>
                </a:solidFill>
              </a:rPr>
              <a:t>C </a:t>
            </a:r>
            <a:r>
              <a:rPr lang="en-US" altLang="x-none" dirty="0"/>
              <a:t>The CMB comes only from a few directions.</a:t>
            </a:r>
          </a:p>
          <a:p>
            <a:pPr algn="l"/>
            <a:r>
              <a:rPr lang="en-US" altLang="x-none" sz="3200" dirty="0">
                <a:solidFill>
                  <a:srgbClr val="00CC00"/>
                </a:solidFill>
              </a:rPr>
              <a:t>D </a:t>
            </a:r>
            <a:r>
              <a:rPr lang="en-US" altLang="x-none" dirty="0"/>
              <a:t>All the CMB is coming from one direction only.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8CF9DC-4280-D247-95A4-D05574141A72}"/>
              </a:ext>
            </a:extLst>
          </p:cNvPr>
          <p:cNvSpPr txBox="1"/>
          <p:nvPr/>
        </p:nvSpPr>
        <p:spPr>
          <a:xfrm>
            <a:off x="445325" y="510639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/>
              <a:t>45</a:t>
            </a:r>
          </a:p>
        </p:txBody>
      </p:sp>
    </p:spTree>
    <p:extLst>
      <p:ext uri="{BB962C8B-B14F-4D97-AF65-F5344CB8AC3E}">
        <p14:creationId xmlns:p14="http://schemas.microsoft.com/office/powerpoint/2010/main" val="3877703575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91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68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68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8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42" grpId="0" animBg="1"/>
      <p:bldP spid="368643" grpId="0" animBg="1"/>
      <p:bldP spid="368645" grpId="0" animBg="1"/>
      <p:bldP spid="368646" grpId="0" animBg="1"/>
      <p:bldP spid="368647" grpId="0" animBg="1"/>
      <p:bldP spid="368648" grpId="0" animBg="1"/>
      <p:bldP spid="368649" grpId="0" animBg="1"/>
      <p:bldP spid="368650" grpId="0" animBg="1"/>
      <p:bldP spid="368651" grpId="0" animBg="1"/>
      <p:bldP spid="368652" grpId="0" animBg="1"/>
      <p:bldP spid="368653" grpId="0" animBg="1"/>
      <p:bldP spid="368654" grpId="0" animBg="1"/>
      <p:bldP spid="368655" grpId="0" animBg="1"/>
      <p:bldP spid="368656" grpId="0" animBg="1"/>
      <p:bldP spid="368657" grpId="0" animBg="1"/>
      <p:bldP spid="368658" grpId="0" animBg="1"/>
      <p:bldP spid="368659" grpId="0" animBg="1"/>
      <p:bldP spid="368660" grpId="0" animBg="1"/>
      <p:bldP spid="368661" grpId="0" animBg="1"/>
      <p:bldP spid="368662" grpId="0" animBg="1"/>
      <p:bldP spid="368663" grpId="0" animBg="1"/>
      <p:bldP spid="368664" grpId="0" animBg="1"/>
      <p:bldP spid="368665" grpId="0" animBg="1"/>
      <p:bldP spid="368666" grpId="0" animBg="1"/>
      <p:bldP spid="368667" grpId="0" animBg="1"/>
      <p:bldP spid="368668" grpId="0" animBg="1"/>
      <p:bldP spid="368669" grpId="0" animBg="1"/>
      <p:bldP spid="368670" grpId="0"/>
      <p:bldP spid="368671" grpId="0"/>
      <p:bldP spid="368671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Text Box 2"/>
          <p:cNvSpPr txBox="1">
            <a:spLocks noChangeArrowheads="1"/>
          </p:cNvSpPr>
          <p:nvPr/>
        </p:nvSpPr>
        <p:spPr bwMode="auto">
          <a:xfrm>
            <a:off x="7543800" y="0"/>
            <a:ext cx="1600200" cy="2677656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7200" dirty="0">
                <a:solidFill>
                  <a:srgbClr val="FF0000"/>
                </a:solidFill>
              </a:rPr>
              <a:t> </a:t>
            </a:r>
            <a:endParaRPr lang="en-US" altLang="x-none" sz="6000" dirty="0">
              <a:solidFill>
                <a:srgbClr val="FF0000"/>
              </a:solidFill>
            </a:endParaRPr>
          </a:p>
          <a:p>
            <a:r>
              <a:rPr lang="en-US" altLang="x-none" sz="6000" dirty="0">
                <a:solidFill>
                  <a:srgbClr val="FF0000"/>
                </a:solidFill>
              </a:rPr>
              <a:t>sec</a:t>
            </a:r>
            <a:r>
              <a:rPr lang="en-US" altLang="x-none" sz="9600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346115" name="Text Box 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x-none" sz="6000" b="1" dirty="0">
                <a:solidFill>
                  <a:srgbClr val="FF0000"/>
                </a:solidFill>
              </a:rPr>
              <a:t>Question 12 </a:t>
            </a:r>
          </a:p>
        </p:txBody>
      </p:sp>
      <p:sp>
        <p:nvSpPr>
          <p:cNvPr id="346117" name="Text Box 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346118" name="Text Box 6"/>
          <p:cNvSpPr txBox="1">
            <a:spLocks noChangeArrowheads="1"/>
          </p:cNvSpPr>
          <p:nvPr/>
        </p:nvSpPr>
        <p:spPr bwMode="auto">
          <a:xfrm>
            <a:off x="685800" y="1219200"/>
            <a:ext cx="6477000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2400" dirty="0">
                <a:solidFill>
                  <a:schemeClr val="accent2"/>
                </a:solidFill>
              </a:rPr>
              <a:t>When the CMB was radiated off,  what was its color/temperature?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A</a:t>
            </a:r>
            <a:r>
              <a:rPr lang="en-US" altLang="x-none" sz="2400" dirty="0"/>
              <a:t>	X-rays /  10,000,000 K</a:t>
            </a:r>
          </a:p>
          <a:p>
            <a:pPr>
              <a:spcBef>
                <a:spcPct val="0"/>
              </a:spcBef>
              <a:buNone/>
            </a:pPr>
            <a:r>
              <a:rPr lang="en-US" altLang="x-none" dirty="0">
                <a:solidFill>
                  <a:srgbClr val="00CC00"/>
                </a:solidFill>
              </a:rPr>
              <a:t>B	</a:t>
            </a:r>
            <a:r>
              <a:rPr lang="en-US" altLang="x-none" sz="2400" dirty="0"/>
              <a:t>Blue-ultraviolet / 100,000 K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FF0000"/>
                </a:solidFill>
              </a:rPr>
              <a:t>C	</a:t>
            </a:r>
            <a:r>
              <a:rPr lang="en-US" altLang="x-none" sz="2400" dirty="0">
                <a:solidFill>
                  <a:srgbClr val="FF0000"/>
                </a:solidFill>
              </a:rPr>
              <a:t>Orange-red / 3,000 K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D</a:t>
            </a:r>
            <a:r>
              <a:rPr lang="en-US" altLang="x-none" sz="2400" dirty="0">
                <a:solidFill>
                  <a:srgbClr val="00CC00"/>
                </a:solidFill>
              </a:rPr>
              <a:t>	</a:t>
            </a:r>
            <a:r>
              <a:rPr lang="en-US" altLang="x-none" sz="2400" dirty="0"/>
              <a:t>Infrared / 300K</a:t>
            </a:r>
          </a:p>
          <a:p>
            <a:pPr>
              <a:spcBef>
                <a:spcPct val="0"/>
              </a:spcBef>
              <a:buNone/>
            </a:pPr>
            <a:r>
              <a:rPr lang="en-US" altLang="x-none" dirty="0">
                <a:solidFill>
                  <a:srgbClr val="00CC00"/>
                </a:solidFill>
              </a:rPr>
              <a:t>E</a:t>
            </a:r>
            <a:r>
              <a:rPr lang="en-US" altLang="x-none" sz="2400" dirty="0">
                <a:solidFill>
                  <a:srgbClr val="00CC00"/>
                </a:solidFill>
              </a:rPr>
              <a:t>	</a:t>
            </a:r>
            <a:r>
              <a:rPr lang="en-US" altLang="x-none" sz="2400" dirty="0"/>
              <a:t>Radio / 3K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x-none" sz="2400" dirty="0"/>
          </a:p>
        </p:txBody>
      </p:sp>
      <p:sp>
        <p:nvSpPr>
          <p:cNvPr id="346119" name="Text Box 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346120" name="Text Box 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346121" name="Text Box 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346122" name="Text Box 1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346123" name="Text Box 1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346124" name="Text Box 1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346125" name="Text Box 1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346126" name="Text Box 1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346127" name="Text Box 1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46128" name="Text Box 16"/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346129" name="Text Box 1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346130" name="Text Box 1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346131" name="Text Box 1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46132" name="Text Box 2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46133" name="Text Box 2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46134" name="Text Box 2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346135" name="Text Box 2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46136" name="Text Box 2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346137" name="Text Box 2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46138" name="Text Box 26"/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346139" name="Text Box 2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346140" name="Text Box 2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346141" name="Text Box 2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346142" name="Text Box 3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346143" name="Text Box 3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346144" name="Text Box 3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346145" name="Text Box 3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346146" name="Text Box 3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346147" name="Text Box 3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346148" name="Text Box 36"/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6000">
                <a:solidFill>
                  <a:schemeClr val="accent2"/>
                </a:solidFill>
              </a:rPr>
              <a:t>Next question coming …</a:t>
            </a:r>
          </a:p>
        </p:txBody>
      </p:sp>
    </p:spTree>
    <p:extLst>
      <p:ext uri="{BB962C8B-B14F-4D97-AF65-F5344CB8AC3E}">
        <p14:creationId xmlns:p14="http://schemas.microsoft.com/office/powerpoint/2010/main" val="626064305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46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46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14" grpId="0" animBg="1"/>
      <p:bldP spid="346115" grpId="0" animBg="1"/>
      <p:bldP spid="346117" grpId="0" animBg="1"/>
      <p:bldP spid="346118" grpId="0"/>
      <p:bldP spid="346118" grpId="1"/>
      <p:bldP spid="346119" grpId="0" animBg="1"/>
      <p:bldP spid="346120" grpId="0" animBg="1"/>
      <p:bldP spid="346121" grpId="0" animBg="1"/>
      <p:bldP spid="346122" grpId="0" animBg="1"/>
      <p:bldP spid="346123" grpId="0" animBg="1"/>
      <p:bldP spid="346124" grpId="0" animBg="1"/>
      <p:bldP spid="346125" grpId="0" animBg="1"/>
      <p:bldP spid="346126" grpId="0" animBg="1"/>
      <p:bldP spid="346127" grpId="0" animBg="1"/>
      <p:bldP spid="346128" grpId="0" animBg="1"/>
      <p:bldP spid="346129" grpId="0" animBg="1"/>
      <p:bldP spid="346130" grpId="0" animBg="1"/>
      <p:bldP spid="346131" grpId="0" animBg="1"/>
      <p:bldP spid="346132" grpId="0" animBg="1"/>
      <p:bldP spid="346133" grpId="0" animBg="1"/>
      <p:bldP spid="346134" grpId="0" animBg="1"/>
      <p:bldP spid="346135" grpId="0" animBg="1"/>
      <p:bldP spid="346136" grpId="0" animBg="1"/>
      <p:bldP spid="346137" grpId="0" animBg="1"/>
      <p:bldP spid="346138" grpId="0" animBg="1"/>
      <p:bldP spid="346139" grpId="0" animBg="1"/>
      <p:bldP spid="346140" grpId="0" animBg="1"/>
      <p:bldP spid="346141" grpId="0" animBg="1"/>
      <p:bldP spid="346142" grpId="0" animBg="1"/>
      <p:bldP spid="346143" grpId="0" animBg="1"/>
      <p:bldP spid="346144" grpId="0" animBg="1"/>
      <p:bldP spid="346145" grpId="0" animBg="1"/>
      <p:bldP spid="346146" grpId="0" animBg="1"/>
      <p:bldP spid="346147" grpId="0" animBg="1"/>
      <p:bldP spid="3461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B43AFF-A68B-C840-905B-5052CEB4F82F}"/>
              </a:ext>
            </a:extLst>
          </p:cNvPr>
          <p:cNvSpPr txBox="1"/>
          <p:nvPr/>
        </p:nvSpPr>
        <p:spPr>
          <a:xfrm>
            <a:off x="914400" y="152400"/>
            <a:ext cx="7511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The story of the Universe (cosmology) and the Big Bang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ADD39C-D510-7B4C-866C-3738AF3871BA}"/>
              </a:ext>
            </a:extLst>
          </p:cNvPr>
          <p:cNvSpPr txBox="1"/>
          <p:nvPr/>
        </p:nvSpPr>
        <p:spPr>
          <a:xfrm>
            <a:off x="0" y="762000"/>
            <a:ext cx="9134856" cy="7940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The logic: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1: Observation –Hubble’s law : far-away galaxies are redshifted </a:t>
            </a:r>
          </a:p>
          <a:p>
            <a:r>
              <a:rPr lang="en-US" dirty="0">
                <a:solidFill>
                  <a:srgbClr val="FFFF00"/>
                </a:solidFill>
              </a:rPr>
              <a:t>                                                       proportionally to their distance</a:t>
            </a:r>
          </a:p>
          <a:p>
            <a:r>
              <a:rPr lang="en-US" sz="1800" dirty="0">
                <a:solidFill>
                  <a:srgbClr val="FFFF00"/>
                </a:solidFill>
              </a:rPr>
              <a:t>   (If redshift is correctly interpreted as the Doppler effect, the Universe is expanding and</a:t>
            </a:r>
          </a:p>
          <a:p>
            <a:r>
              <a:rPr lang="en-US" sz="1800" dirty="0">
                <a:solidFill>
                  <a:srgbClr val="FFFF00"/>
                </a:solidFill>
              </a:rPr>
              <a:t>       it all started in the Big Bang 14 billion years ago.)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2: Theory – General Relativity: Einstein ~1912, law of </a:t>
            </a:r>
          </a:p>
          <a:p>
            <a:r>
              <a:rPr lang="en-US" dirty="0">
                <a:solidFill>
                  <a:srgbClr val="FFFF00"/>
                </a:solidFill>
              </a:rPr>
              <a:t>                                                       gravity-space-time</a:t>
            </a:r>
          </a:p>
          <a:p>
            <a:r>
              <a:rPr lang="en-US" sz="1800" dirty="0">
                <a:solidFill>
                  <a:srgbClr val="FFFF00"/>
                </a:solidFill>
              </a:rPr>
              <a:t>    (Requires either an expanding Universe and a Big Bang or a contracting Universe and</a:t>
            </a:r>
          </a:p>
          <a:p>
            <a:r>
              <a:rPr lang="en-US" sz="1800" dirty="0">
                <a:solidFill>
                  <a:srgbClr val="FFFF00"/>
                </a:solidFill>
              </a:rPr>
              <a:t>       a Big Crunch or both.)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3: Circumstantial evidence: no stars are older than 10-12 billion </a:t>
            </a:r>
            <a:r>
              <a:rPr lang="en-US" dirty="0" err="1">
                <a:solidFill>
                  <a:srgbClr val="FFFF00"/>
                </a:solidFill>
              </a:rPr>
              <a:t>yrs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4: The early Universe was small, hot, and evenly spread-out gas</a:t>
            </a:r>
          </a:p>
          <a:p>
            <a:r>
              <a:rPr lang="en-US" sz="1800" dirty="0">
                <a:solidFill>
                  <a:srgbClr val="FFFF00"/>
                </a:solidFill>
              </a:rPr>
              <a:t>   (Expanding, cooling, and forming structure ever since</a:t>
            </a:r>
          </a:p>
          <a:p>
            <a:r>
              <a:rPr lang="en-US" sz="1800" dirty="0">
                <a:solidFill>
                  <a:srgbClr val="FFFF00"/>
                </a:solidFill>
              </a:rPr>
              <a:t>       structure formation is due to gravitational collapse – gravity is always attractive.) </a:t>
            </a:r>
          </a:p>
          <a:p>
            <a:endParaRPr lang="en-US" sz="1800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43479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Text Box 2"/>
          <p:cNvSpPr txBox="1">
            <a:spLocks noChangeArrowheads="1"/>
          </p:cNvSpPr>
          <p:nvPr/>
        </p:nvSpPr>
        <p:spPr bwMode="auto">
          <a:xfrm>
            <a:off x="7543800" y="0"/>
            <a:ext cx="1600200" cy="2677656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7200" dirty="0">
                <a:solidFill>
                  <a:srgbClr val="FF0000"/>
                </a:solidFill>
              </a:rPr>
              <a:t> </a:t>
            </a:r>
            <a:endParaRPr lang="en-US" altLang="x-none" sz="6000" dirty="0">
              <a:solidFill>
                <a:srgbClr val="FF0000"/>
              </a:solidFill>
            </a:endParaRPr>
          </a:p>
          <a:p>
            <a:r>
              <a:rPr lang="en-US" altLang="x-none" sz="6000" dirty="0">
                <a:solidFill>
                  <a:srgbClr val="FF0000"/>
                </a:solidFill>
              </a:rPr>
              <a:t>sec</a:t>
            </a:r>
            <a:r>
              <a:rPr lang="en-US" altLang="x-none" sz="9600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311299" name="Text Box 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x-none" sz="6000" b="1" dirty="0">
                <a:solidFill>
                  <a:srgbClr val="FF0000"/>
                </a:solidFill>
              </a:rPr>
              <a:t>Question 13</a:t>
            </a:r>
          </a:p>
        </p:txBody>
      </p:sp>
      <p:sp>
        <p:nvSpPr>
          <p:cNvPr id="311301" name="Text Box 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311302" name="Text Box 6"/>
          <p:cNvSpPr txBox="1">
            <a:spLocks noChangeArrowheads="1"/>
          </p:cNvSpPr>
          <p:nvPr/>
        </p:nvSpPr>
        <p:spPr bwMode="auto">
          <a:xfrm>
            <a:off x="304800" y="1600200"/>
            <a:ext cx="71628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2400" dirty="0">
                <a:solidFill>
                  <a:schemeClr val="accent2"/>
                </a:solidFill>
              </a:rPr>
              <a:t>What is </a:t>
            </a:r>
            <a:r>
              <a:rPr lang="ja-JP" altLang="en-US" sz="2400">
                <a:solidFill>
                  <a:schemeClr val="accent2"/>
                </a:solidFill>
                <a:latin typeface="Arial" charset="0"/>
              </a:rPr>
              <a:t>“</a:t>
            </a:r>
            <a:r>
              <a:rPr lang="en-US" altLang="ja-JP" sz="2400" dirty="0">
                <a:solidFill>
                  <a:schemeClr val="accent2"/>
                </a:solidFill>
              </a:rPr>
              <a:t>cosmic background radiation</a:t>
            </a:r>
            <a:r>
              <a:rPr lang="ja-JP" altLang="en-US" sz="2400">
                <a:solidFill>
                  <a:schemeClr val="accent2"/>
                </a:solidFill>
                <a:latin typeface="Arial" charset="0"/>
              </a:rPr>
              <a:t>”</a:t>
            </a:r>
            <a:r>
              <a:rPr lang="en-US" altLang="ja-JP" sz="2400" dirty="0">
                <a:solidFill>
                  <a:schemeClr val="accent2"/>
                </a:solidFill>
              </a:rPr>
              <a:t>? </a:t>
            </a:r>
            <a:endParaRPr lang="en-US" altLang="ja-JP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2400" dirty="0"/>
              <a:t> </a:t>
            </a:r>
            <a:endParaRPr lang="en-US" altLang="x-none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2400" dirty="0"/>
              <a:t> </a:t>
            </a:r>
            <a:endParaRPr lang="en-US" altLang="x-none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A</a:t>
            </a:r>
            <a:r>
              <a:rPr lang="en-US" altLang="x-none" sz="2400" dirty="0"/>
              <a:t>	X-ray radiation from unknown sources in space.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FF0000"/>
                </a:solidFill>
              </a:rPr>
              <a:t>B	</a:t>
            </a:r>
            <a:r>
              <a:rPr lang="en-US" altLang="x-none" sz="2400" dirty="0">
                <a:solidFill>
                  <a:srgbClr val="FF0000"/>
                </a:solidFill>
              </a:rPr>
              <a:t>Radio waves that have originated at the early stages of the universe.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C	</a:t>
            </a:r>
            <a:r>
              <a:rPr lang="en-US" altLang="x-none" sz="2400" dirty="0"/>
              <a:t>Radiation from planets of the solar system.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D</a:t>
            </a:r>
            <a:r>
              <a:rPr lang="en-US" altLang="x-none" sz="2400" b="0" dirty="0"/>
              <a:t>	</a:t>
            </a:r>
            <a:r>
              <a:rPr lang="en-US" altLang="x-none" sz="2400" dirty="0"/>
              <a:t>Radiation from inside Earth.</a:t>
            </a:r>
          </a:p>
        </p:txBody>
      </p:sp>
      <p:sp>
        <p:nvSpPr>
          <p:cNvPr id="311303" name="Text Box 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311304" name="Text Box 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311305" name="Text Box 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311306" name="Text Box 1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311307" name="Text Box 1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311308" name="Text Box 1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311309" name="Text Box 1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311310" name="Text Box 1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311311" name="Text Box 1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11312" name="Text Box 16"/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311313" name="Text Box 1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311314" name="Text Box 1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311315" name="Text Box 1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11316" name="Text Box 2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11317" name="Text Box 2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11318" name="Text Box 2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311319" name="Text Box 2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11320" name="Text Box 2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311321" name="Text Box 2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11322" name="Text Box 26"/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311323" name="Text Box 2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311324" name="Text Box 2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311325" name="Text Box 2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311326" name="Text Box 3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311327" name="Text Box 3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311328" name="Text Box 3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311329" name="Text Box 3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311330" name="Text Box 3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311331" name="Text Box 3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altLang="x-none" sz="9600">
                <a:solidFill>
                  <a:srgbClr val="FF0000"/>
                </a:solidFill>
              </a:rPr>
              <a:t> 0 </a:t>
            </a:r>
          </a:p>
        </p:txBody>
      </p:sp>
    </p:spTree>
    <p:extLst>
      <p:ext uri="{BB962C8B-B14F-4D97-AF65-F5344CB8AC3E}">
        <p14:creationId xmlns:p14="http://schemas.microsoft.com/office/powerpoint/2010/main" val="3098044910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11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11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98" grpId="0" animBg="1"/>
      <p:bldP spid="311299" grpId="0" animBg="1"/>
      <p:bldP spid="311301" grpId="0" animBg="1"/>
      <p:bldP spid="311302" grpId="0"/>
      <p:bldP spid="311302" grpId="1"/>
      <p:bldP spid="311303" grpId="0" animBg="1"/>
      <p:bldP spid="311304" grpId="0" animBg="1"/>
      <p:bldP spid="311305" grpId="0" animBg="1"/>
      <p:bldP spid="311306" grpId="0" animBg="1"/>
      <p:bldP spid="311307" grpId="0" animBg="1"/>
      <p:bldP spid="311308" grpId="0" animBg="1"/>
      <p:bldP spid="311309" grpId="0" animBg="1"/>
      <p:bldP spid="311310" grpId="0" animBg="1"/>
      <p:bldP spid="311311" grpId="0" animBg="1"/>
      <p:bldP spid="311312" grpId="0" animBg="1"/>
      <p:bldP spid="311313" grpId="0" animBg="1"/>
      <p:bldP spid="311314" grpId="0" animBg="1"/>
      <p:bldP spid="311315" grpId="0" animBg="1"/>
      <p:bldP spid="311316" grpId="0" animBg="1"/>
      <p:bldP spid="311317" grpId="0" animBg="1"/>
      <p:bldP spid="311318" grpId="0" animBg="1"/>
      <p:bldP spid="311319" grpId="0" animBg="1"/>
      <p:bldP spid="311320" grpId="0" animBg="1"/>
      <p:bldP spid="311321" grpId="0" animBg="1"/>
      <p:bldP spid="311322" grpId="0" animBg="1"/>
      <p:bldP spid="311323" grpId="0" animBg="1"/>
      <p:bldP spid="311324" grpId="0" animBg="1"/>
      <p:bldP spid="311325" grpId="0" animBg="1"/>
      <p:bldP spid="311326" grpId="0" animBg="1"/>
      <p:bldP spid="311327" grpId="0" animBg="1"/>
      <p:bldP spid="311328" grpId="0" animBg="1"/>
      <p:bldP spid="311329" grpId="0" animBg="1"/>
      <p:bldP spid="311330" grpId="0" animBg="1"/>
      <p:bldP spid="3113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5DC5D8-D866-BA4B-B18E-5C6072CA26FC}"/>
              </a:ext>
            </a:extLst>
          </p:cNvPr>
          <p:cNvSpPr txBox="1"/>
          <p:nvPr/>
        </p:nvSpPr>
        <p:spPr>
          <a:xfrm>
            <a:off x="152400" y="228600"/>
            <a:ext cx="8664616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5: Observable predictions:  </a:t>
            </a:r>
            <a:r>
              <a:rPr lang="en-US" dirty="0">
                <a:solidFill>
                  <a:srgbClr val="FF0000"/>
                </a:solidFill>
              </a:rPr>
              <a:t>Today we are sure this is all correct.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a:  Redshift of far-away galaxies – details of the Hubble curve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b:  Cosmic background radiation – including details of strength, </a:t>
            </a:r>
          </a:p>
          <a:p>
            <a:r>
              <a:rPr lang="en-US" dirty="0">
                <a:solidFill>
                  <a:srgbClr val="FFFF00"/>
                </a:solidFill>
              </a:rPr>
              <a:t>        spectrum, even distribution, wave pattern over the sky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c:  Primordial nucleosynthesis made/left</a:t>
            </a:r>
          </a:p>
          <a:p>
            <a:r>
              <a:rPr lang="en-US" dirty="0">
                <a:solidFill>
                  <a:srgbClr val="FFFF00"/>
                </a:solidFill>
              </a:rPr>
              <a:t>        ~25% He, ~75% H, not much else 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d: Old galaxies were different (smaller, more star formation,</a:t>
            </a:r>
          </a:p>
          <a:p>
            <a:r>
              <a:rPr lang="en-US" dirty="0">
                <a:solidFill>
                  <a:srgbClr val="FFFF00"/>
                </a:solidFill>
              </a:rPr>
              <a:t>         larger number of AGN’s/quasars) – evolutionary effects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e:  Etc.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01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A027D6F6-60C7-EE46-BE64-42E265C68FB9}"/>
              </a:ext>
            </a:extLst>
          </p:cNvPr>
          <p:cNvSpPr txBox="1"/>
          <p:nvPr/>
        </p:nvSpPr>
        <p:spPr>
          <a:xfrm>
            <a:off x="762000" y="385227"/>
            <a:ext cx="818846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Long ago = far away                   redshift ~ recession velocity</a:t>
            </a:r>
          </a:p>
          <a:p>
            <a:r>
              <a:rPr lang="en-US" sz="2000" b="0" dirty="0"/>
              <a:t>( the big bang is in the sky,                          ( relativistic correction</a:t>
            </a:r>
          </a:p>
          <a:p>
            <a:r>
              <a:rPr lang="en-US" sz="2000" b="0" dirty="0"/>
              <a:t>   14 billion light years away)</a:t>
            </a:r>
            <a:r>
              <a:rPr lang="en-US" sz="2000" b="0" dirty="0">
                <a:latin typeface="Symbol" pitchFamily="2" charset="2"/>
              </a:rPr>
              <a:t>                      </a:t>
            </a:r>
            <a:r>
              <a:rPr lang="en-US" sz="2000" b="0" dirty="0">
                <a:solidFill>
                  <a:schemeClr val="accent2"/>
                </a:solidFill>
                <a:latin typeface="Symbol" pitchFamily="2" charset="2"/>
              </a:rPr>
              <a:t>Dl</a:t>
            </a:r>
            <a:r>
              <a:rPr lang="en-US" sz="2000" b="0" dirty="0">
                <a:solidFill>
                  <a:schemeClr val="accent2"/>
                </a:solidFill>
              </a:rPr>
              <a:t>/</a:t>
            </a:r>
            <a:r>
              <a:rPr lang="en-US" sz="2000" b="0" dirty="0">
                <a:solidFill>
                  <a:schemeClr val="accent2"/>
                </a:solidFill>
                <a:latin typeface="Symbol" pitchFamily="2" charset="2"/>
              </a:rPr>
              <a:t>l</a:t>
            </a:r>
            <a:r>
              <a:rPr lang="en-US" sz="2000" b="0" dirty="0">
                <a:solidFill>
                  <a:schemeClr val="accent2"/>
                </a:solidFill>
              </a:rPr>
              <a:t> = z  ≈  v/c </a:t>
            </a:r>
            <a:r>
              <a:rPr lang="en-US" sz="2000" b="0" dirty="0"/>
              <a:t>= z </a:t>
            </a:r>
            <a:r>
              <a:rPr lang="en-US" sz="1000" b="0" dirty="0">
                <a:solidFill>
                  <a:srgbClr val="373737"/>
                </a:solidFill>
                <a:effectLst/>
                <a:latin typeface="PingFang SC" panose="020B0400000000000000" pitchFamily="34" charset="-122"/>
                <a:ea typeface="PingFang SC" panose="020B0400000000000000" pitchFamily="34" charset="-122"/>
              </a:rPr>
              <a:t>✕</a:t>
            </a:r>
            <a:r>
              <a:rPr lang="en-US" sz="2400" b="0" dirty="0"/>
              <a:t> </a:t>
            </a:r>
            <a:r>
              <a:rPr lang="en-US" sz="1600" b="0" baseline="30000" dirty="0"/>
              <a:t>1+z/2</a:t>
            </a:r>
            <a:r>
              <a:rPr lang="en-US" sz="1600" b="0" dirty="0"/>
              <a:t>/</a:t>
            </a:r>
            <a:r>
              <a:rPr lang="en-US" sz="1600" b="0" baseline="-25000" dirty="0"/>
              <a:t>1+z(1+z/2)    </a:t>
            </a:r>
            <a:r>
              <a:rPr lang="en-US" b="0" dirty="0"/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AFEF50-DFF5-0D4B-98B6-DAB16885A670}"/>
              </a:ext>
            </a:extLst>
          </p:cNvPr>
          <p:cNvSpPr txBox="1"/>
          <p:nvPr/>
        </p:nvSpPr>
        <p:spPr>
          <a:xfrm>
            <a:off x="1845131" y="1511462"/>
            <a:ext cx="42114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farthest observed galaxy is at z=12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C55875E-AA19-274C-A2A9-83C2D994D008}"/>
              </a:ext>
            </a:extLst>
          </p:cNvPr>
          <p:cNvCxnSpPr>
            <a:cxnSpLocks/>
            <a:stCxn id="13" idx="3"/>
          </p:cNvCxnSpPr>
          <p:nvPr/>
        </p:nvCxnSpPr>
        <p:spPr bwMode="auto">
          <a:xfrm>
            <a:off x="6056540" y="1711517"/>
            <a:ext cx="2020660" cy="726883"/>
          </a:xfrm>
          <a:prstGeom prst="straightConnector1">
            <a:avLst/>
          </a:prstGeom>
          <a:ln>
            <a:tailEnd type="triangle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3" name="Picture 2" descr="A blue line with white text&#10;&#10;Description automatically generated">
            <a:extLst>
              <a:ext uri="{FF2B5EF4-FFF2-40B4-BE49-F238E27FC236}">
                <a16:creationId xmlns:a16="http://schemas.microsoft.com/office/drawing/2014/main" id="{D181ADC4-6416-4642-8D8D-0744C493B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1249"/>
            <a:ext cx="9144000" cy="48867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4AAE91-BAFB-5846-9300-A12CAAD9ED5C}"/>
              </a:ext>
            </a:extLst>
          </p:cNvPr>
          <p:cNvSpPr txBox="1"/>
          <p:nvPr/>
        </p:nvSpPr>
        <p:spPr>
          <a:xfrm>
            <a:off x="2902312" y="0"/>
            <a:ext cx="3339376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Explain the Hubble plot</a:t>
            </a:r>
          </a:p>
        </p:txBody>
      </p:sp>
    </p:spTree>
    <p:extLst>
      <p:ext uri="{BB962C8B-B14F-4D97-AF65-F5344CB8AC3E}">
        <p14:creationId xmlns:p14="http://schemas.microsoft.com/office/powerpoint/2010/main" val="248446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r>
              <a:rPr lang="en-US" altLang="x-none" sz="6000">
                <a:solidFill>
                  <a:srgbClr val="66FFFF"/>
                </a:solidFill>
              </a:rPr>
              <a:t>Questions coming …</a:t>
            </a:r>
            <a:endParaRPr lang="en-US" altLang="x-none">
              <a:solidFill>
                <a:srgbClr val="66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83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Text Box 2"/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7200">
                <a:solidFill>
                  <a:srgbClr val="FF0000"/>
                </a:solidFill>
              </a:rPr>
              <a:t> </a:t>
            </a:r>
            <a:endParaRPr lang="en-US" altLang="x-none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6000">
                <a:solidFill>
                  <a:srgbClr val="FF0000"/>
                </a:solidFill>
              </a:rPr>
              <a:t>sec</a:t>
            </a:r>
            <a:r>
              <a:rPr lang="en-US" altLang="x-none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307203" name="Text Box 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x-none" sz="6000" b="1" dirty="0">
                <a:solidFill>
                  <a:srgbClr val="FF0000"/>
                </a:solidFill>
              </a:rPr>
              <a:t>Question 6</a:t>
            </a:r>
          </a:p>
        </p:txBody>
      </p:sp>
      <p:sp>
        <p:nvSpPr>
          <p:cNvPr id="307205" name="Text Box 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307206" name="Text Box 6"/>
          <p:cNvSpPr txBox="1">
            <a:spLocks noChangeArrowheads="1"/>
          </p:cNvSpPr>
          <p:nvPr/>
        </p:nvSpPr>
        <p:spPr bwMode="auto">
          <a:xfrm>
            <a:off x="228600" y="1524000"/>
            <a:ext cx="77724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2400" dirty="0">
                <a:solidFill>
                  <a:schemeClr val="accent2"/>
                </a:solidFill>
              </a:rPr>
              <a:t>What is the scientific status of the </a:t>
            </a:r>
            <a:r>
              <a:rPr lang="ja-JP" altLang="en-US" sz="2400">
                <a:solidFill>
                  <a:schemeClr val="accent2"/>
                </a:solidFill>
                <a:latin typeface="Arial" charset="0"/>
              </a:rPr>
              <a:t>“</a:t>
            </a:r>
            <a:r>
              <a:rPr lang="en-US" altLang="ja-JP" sz="2400" dirty="0">
                <a:solidFill>
                  <a:schemeClr val="accent2"/>
                </a:solidFill>
              </a:rPr>
              <a:t>Big Bang theory”?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chemeClr val="accent2"/>
                </a:solidFill>
              </a:rPr>
              <a:t>(Correctly named: Big Bang Cosmology)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2400" dirty="0"/>
              <a:t> </a:t>
            </a:r>
            <a:endParaRPr lang="en-US" altLang="x-none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FF0000"/>
                </a:solidFill>
              </a:rPr>
              <a:t>A</a:t>
            </a:r>
            <a:r>
              <a:rPr lang="en-US" altLang="x-none" sz="2400" dirty="0">
                <a:solidFill>
                  <a:srgbClr val="FF0000"/>
                </a:solidFill>
              </a:rPr>
              <a:t>	It is a generally accepted theory (proven).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B	</a:t>
            </a:r>
            <a:r>
              <a:rPr lang="en-US" altLang="x-none" sz="2400" dirty="0"/>
              <a:t>It has been disproved by observations.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C	</a:t>
            </a:r>
            <a:r>
              <a:rPr lang="en-US" altLang="x-none" sz="2400" dirty="0"/>
              <a:t>It is not sure: there is not enough evidence to prove it.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D</a:t>
            </a:r>
            <a:r>
              <a:rPr lang="en-US" altLang="x-none" sz="2400" b="0" dirty="0"/>
              <a:t>	</a:t>
            </a:r>
            <a:r>
              <a:rPr lang="en-US" altLang="x-none" sz="2400" dirty="0"/>
              <a:t>It is a religious theory and as such cannot be proven. It is a question of faith.</a:t>
            </a:r>
          </a:p>
        </p:txBody>
      </p:sp>
      <p:sp>
        <p:nvSpPr>
          <p:cNvPr id="307207" name="Text Box 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307208" name="Text Box 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307209" name="Text Box 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307210" name="Text Box 1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307211" name="Text Box 1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307212" name="Text Box 1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307213" name="Text Box 1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307214" name="Text Box 1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307215" name="Text Box 1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07216" name="Text Box 16"/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307217" name="Text Box 1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307218" name="Text Box 1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307219" name="Text Box 1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07220" name="Text Box 2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07221" name="Text Box 2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07222" name="Text Box 2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307223" name="Text Box 2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07224" name="Text Box 2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307225" name="Text Box 2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07226" name="Text Box 26"/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307227" name="Text Box 2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307228" name="Text Box 2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307229" name="Text Box 2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307230" name="Text Box 3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307231" name="Text Box 3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307232" name="Text Box 3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307233" name="Text Box 3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307234" name="Text Box 3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307235" name="Text Box 3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307236" name="Text Box 36"/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6000">
                <a:solidFill>
                  <a:schemeClr val="accent2"/>
                </a:solidFill>
              </a:rPr>
              <a:t>Next question coming …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2" grpId="0" animBg="1"/>
      <p:bldP spid="307203" grpId="0" animBg="1"/>
      <p:bldP spid="307205" grpId="0" animBg="1"/>
      <p:bldP spid="307206" grpId="0"/>
      <p:bldP spid="307206" grpId="1"/>
      <p:bldP spid="307207" grpId="0" animBg="1"/>
      <p:bldP spid="307208" grpId="0" animBg="1"/>
      <p:bldP spid="307209" grpId="0" animBg="1"/>
      <p:bldP spid="307210" grpId="0" animBg="1"/>
      <p:bldP spid="307211" grpId="0" animBg="1"/>
      <p:bldP spid="307212" grpId="0" animBg="1"/>
      <p:bldP spid="307213" grpId="0" animBg="1"/>
      <p:bldP spid="307214" grpId="0" animBg="1"/>
      <p:bldP spid="307215" grpId="0" animBg="1"/>
      <p:bldP spid="307216" grpId="0" animBg="1"/>
      <p:bldP spid="307217" grpId="0" animBg="1"/>
      <p:bldP spid="307218" grpId="0" animBg="1"/>
      <p:bldP spid="307219" grpId="0" animBg="1"/>
      <p:bldP spid="307220" grpId="0" animBg="1"/>
      <p:bldP spid="307221" grpId="0" animBg="1"/>
      <p:bldP spid="307222" grpId="0" animBg="1"/>
      <p:bldP spid="307223" grpId="0" animBg="1"/>
      <p:bldP spid="307224" grpId="0" animBg="1"/>
      <p:bldP spid="307225" grpId="0" animBg="1"/>
      <p:bldP spid="307226" grpId="0" animBg="1"/>
      <p:bldP spid="307227" grpId="0" animBg="1"/>
      <p:bldP spid="307228" grpId="0" animBg="1"/>
      <p:bldP spid="307229" grpId="0" animBg="1"/>
      <p:bldP spid="307230" grpId="0" animBg="1"/>
      <p:bldP spid="307231" grpId="0" animBg="1"/>
      <p:bldP spid="307232" grpId="0" animBg="1"/>
      <p:bldP spid="307233" grpId="0" animBg="1"/>
      <p:bldP spid="307234" grpId="0" animBg="1"/>
      <p:bldP spid="307235" grpId="0" animBg="1"/>
      <p:bldP spid="3072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Text Box 2"/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7200">
                <a:solidFill>
                  <a:srgbClr val="FF0000"/>
                </a:solidFill>
              </a:rPr>
              <a:t> </a:t>
            </a:r>
            <a:endParaRPr lang="en-US" altLang="x-none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6000">
                <a:solidFill>
                  <a:srgbClr val="FF0000"/>
                </a:solidFill>
              </a:rPr>
              <a:t>sec</a:t>
            </a:r>
            <a:r>
              <a:rPr lang="en-US" altLang="x-none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307203" name="Text Box 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x-none" sz="6000" b="1" dirty="0">
                <a:solidFill>
                  <a:srgbClr val="FF0000"/>
                </a:solidFill>
              </a:rPr>
              <a:t>Question 7</a:t>
            </a:r>
          </a:p>
        </p:txBody>
      </p:sp>
      <p:sp>
        <p:nvSpPr>
          <p:cNvPr id="307205" name="Text Box 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307206" name="Text Box 6"/>
          <p:cNvSpPr txBox="1">
            <a:spLocks noChangeArrowheads="1"/>
          </p:cNvSpPr>
          <p:nvPr/>
        </p:nvSpPr>
        <p:spPr bwMode="auto">
          <a:xfrm>
            <a:off x="162996" y="1002475"/>
            <a:ext cx="7685603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2400" dirty="0">
                <a:solidFill>
                  <a:schemeClr val="accent2"/>
                </a:solidFill>
              </a:rPr>
              <a:t>An astronomer is making a statistical analysis of 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2400" dirty="0">
                <a:solidFill>
                  <a:schemeClr val="accent2"/>
                </a:solidFill>
              </a:rPr>
              <a:t>     1000 far-away galaxies. What observation will s/he make to determine their distances?</a:t>
            </a:r>
            <a:endParaRPr lang="en-US" altLang="ja-JP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2400" dirty="0"/>
              <a:t> </a:t>
            </a:r>
            <a:endParaRPr lang="en-US" altLang="x-none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A</a:t>
            </a:r>
            <a:r>
              <a:rPr lang="en-US" altLang="x-none" sz="2400" dirty="0"/>
              <a:t>	Imaging to determine the size of each galaxy.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B	</a:t>
            </a:r>
            <a:r>
              <a:rPr lang="en-US" altLang="x-none" sz="2400" dirty="0"/>
              <a:t>Finding a Type-</a:t>
            </a:r>
            <a:r>
              <a:rPr lang="en-US" altLang="x-none" sz="2400" dirty="0" err="1"/>
              <a:t>Ia</a:t>
            </a:r>
            <a:r>
              <a:rPr lang="en-US" altLang="x-none" sz="2400" dirty="0"/>
              <a:t> supernova in each galaxy.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C	</a:t>
            </a:r>
            <a:r>
              <a:rPr lang="en-US" altLang="x-none" sz="2400" dirty="0"/>
              <a:t>Finding a core-collapse supernova in each galaxy.</a:t>
            </a:r>
          </a:p>
          <a:p>
            <a:pPr>
              <a:spcBef>
                <a:spcPct val="0"/>
              </a:spcBef>
              <a:buNone/>
            </a:pPr>
            <a:r>
              <a:rPr lang="en-US" altLang="x-none" dirty="0">
                <a:solidFill>
                  <a:srgbClr val="FF0000"/>
                </a:solidFill>
              </a:rPr>
              <a:t>D</a:t>
            </a:r>
            <a:r>
              <a:rPr lang="en-US" altLang="x-none" sz="2400" b="0" dirty="0">
                <a:solidFill>
                  <a:srgbClr val="FF0000"/>
                </a:solidFill>
              </a:rPr>
              <a:t>	</a:t>
            </a:r>
            <a:r>
              <a:rPr lang="en-US" altLang="x-none" sz="2400" dirty="0">
                <a:solidFill>
                  <a:srgbClr val="FF0000"/>
                </a:solidFill>
              </a:rPr>
              <a:t>Spectroscopy to determine redshift.</a:t>
            </a:r>
          </a:p>
          <a:p>
            <a:pPr>
              <a:spcBef>
                <a:spcPct val="0"/>
              </a:spcBef>
              <a:buNone/>
            </a:pPr>
            <a:r>
              <a:rPr lang="en-US" altLang="x-none" dirty="0">
                <a:solidFill>
                  <a:srgbClr val="00CC00"/>
                </a:solidFill>
              </a:rPr>
              <a:t>E</a:t>
            </a:r>
            <a:r>
              <a:rPr lang="en-US" altLang="x-none" sz="2400" b="0" dirty="0"/>
              <a:t>	</a:t>
            </a:r>
            <a:r>
              <a:rPr lang="en-US" altLang="x-none" sz="2400" dirty="0"/>
              <a:t>Photometry to measure the brightness of each galaxy.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x-none" sz="2400" dirty="0"/>
          </a:p>
        </p:txBody>
      </p:sp>
      <p:sp>
        <p:nvSpPr>
          <p:cNvPr id="307207" name="Text Box 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307208" name="Text Box 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307209" name="Text Box 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307210" name="Text Box 1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307211" name="Text Box 1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307212" name="Text Box 1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307213" name="Text Box 1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307214" name="Text Box 1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307215" name="Text Box 1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07216" name="Text Box 16"/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307217" name="Text Box 1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307218" name="Text Box 1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307219" name="Text Box 1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07220" name="Text Box 2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07221" name="Text Box 2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07222" name="Text Box 2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307223" name="Text Box 2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07224" name="Text Box 2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307225" name="Text Box 2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07226" name="Text Box 26"/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307227" name="Text Box 2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307228" name="Text Box 2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307229" name="Text Box 2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307230" name="Text Box 3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307231" name="Text Box 3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307232" name="Text Box 3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307233" name="Text Box 3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307234" name="Text Box 3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307235" name="Text Box 3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307236" name="Text Box 36"/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6000">
                <a:solidFill>
                  <a:schemeClr val="accent2"/>
                </a:solidFill>
              </a:rPr>
              <a:t>Next question coming …</a:t>
            </a:r>
          </a:p>
        </p:txBody>
      </p:sp>
    </p:spTree>
    <p:extLst>
      <p:ext uri="{BB962C8B-B14F-4D97-AF65-F5344CB8AC3E}">
        <p14:creationId xmlns:p14="http://schemas.microsoft.com/office/powerpoint/2010/main" val="4065676927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2" grpId="0" animBg="1"/>
      <p:bldP spid="307203" grpId="0" animBg="1"/>
      <p:bldP spid="307205" grpId="0" animBg="1"/>
      <p:bldP spid="307206" grpId="0"/>
      <p:bldP spid="307206" grpId="1"/>
      <p:bldP spid="307207" grpId="0" animBg="1"/>
      <p:bldP spid="307208" grpId="0" animBg="1"/>
      <p:bldP spid="307209" grpId="0" animBg="1"/>
      <p:bldP spid="307210" grpId="0" animBg="1"/>
      <p:bldP spid="307211" grpId="0" animBg="1"/>
      <p:bldP spid="307212" grpId="0" animBg="1"/>
      <p:bldP spid="307213" grpId="0" animBg="1"/>
      <p:bldP spid="307214" grpId="0" animBg="1"/>
      <p:bldP spid="307215" grpId="0" animBg="1"/>
      <p:bldP spid="307216" grpId="0" animBg="1"/>
      <p:bldP spid="307217" grpId="0" animBg="1"/>
      <p:bldP spid="307218" grpId="0" animBg="1"/>
      <p:bldP spid="307219" grpId="0" animBg="1"/>
      <p:bldP spid="307220" grpId="0" animBg="1"/>
      <p:bldP spid="307221" grpId="0" animBg="1"/>
      <p:bldP spid="307222" grpId="0" animBg="1"/>
      <p:bldP spid="307223" grpId="0" animBg="1"/>
      <p:bldP spid="307224" grpId="0" animBg="1"/>
      <p:bldP spid="307225" grpId="0" animBg="1"/>
      <p:bldP spid="307226" grpId="0" animBg="1"/>
      <p:bldP spid="307227" grpId="0" animBg="1"/>
      <p:bldP spid="307228" grpId="0" animBg="1"/>
      <p:bldP spid="307229" grpId="0" animBg="1"/>
      <p:bldP spid="307230" grpId="0" animBg="1"/>
      <p:bldP spid="307231" grpId="0" animBg="1"/>
      <p:bldP spid="307232" grpId="0" animBg="1"/>
      <p:bldP spid="307233" grpId="0" animBg="1"/>
      <p:bldP spid="307234" grpId="0" animBg="1"/>
      <p:bldP spid="307235" grpId="0" animBg="1"/>
      <p:bldP spid="3072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Text Box 2"/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7200">
                <a:solidFill>
                  <a:srgbClr val="FF0000"/>
                </a:solidFill>
              </a:rPr>
              <a:t> </a:t>
            </a:r>
            <a:endParaRPr lang="en-US" altLang="x-none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6000">
                <a:solidFill>
                  <a:srgbClr val="FF0000"/>
                </a:solidFill>
              </a:rPr>
              <a:t>sec</a:t>
            </a:r>
            <a:r>
              <a:rPr lang="en-US" altLang="x-none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317443" name="Text Box 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x-none" sz="6000" b="1" dirty="0">
                <a:solidFill>
                  <a:srgbClr val="FF0000"/>
                </a:solidFill>
              </a:rPr>
              <a:t>Question 8</a:t>
            </a:r>
          </a:p>
        </p:txBody>
      </p:sp>
      <p:sp>
        <p:nvSpPr>
          <p:cNvPr id="317445" name="Text Box 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317446" name="Text Box 6"/>
          <p:cNvSpPr txBox="1">
            <a:spLocks noChangeArrowheads="1"/>
          </p:cNvSpPr>
          <p:nvPr/>
        </p:nvSpPr>
        <p:spPr bwMode="auto">
          <a:xfrm>
            <a:off x="381000" y="1981200"/>
            <a:ext cx="79248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2400" dirty="0">
                <a:solidFill>
                  <a:schemeClr val="accent2"/>
                </a:solidFill>
              </a:rPr>
              <a:t>What observation is Hubble</a:t>
            </a:r>
            <a:r>
              <a:rPr lang="ja-JP" altLang="en-US" sz="2400">
                <a:solidFill>
                  <a:schemeClr val="accent2"/>
                </a:solidFill>
                <a:latin typeface="Arial" charset="0"/>
              </a:rPr>
              <a:t>’</a:t>
            </a:r>
            <a:r>
              <a:rPr lang="en-US" altLang="ja-JP" sz="2400" dirty="0">
                <a:solidFill>
                  <a:schemeClr val="accent2"/>
                </a:solidFill>
              </a:rPr>
              <a:t>s law based on?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sz="2400" dirty="0"/>
              <a:t> </a:t>
            </a:r>
            <a:endParaRPr lang="en-US" altLang="x-none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A</a:t>
            </a:r>
            <a:r>
              <a:rPr lang="en-US" altLang="x-none" sz="2400" dirty="0"/>
              <a:t>	Far-away galaxies look red.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FF0000"/>
                </a:solidFill>
              </a:rPr>
              <a:t>B	</a:t>
            </a:r>
            <a:r>
              <a:rPr lang="en-US" altLang="x-none" sz="2400" dirty="0">
                <a:solidFill>
                  <a:srgbClr val="FF0000"/>
                </a:solidFill>
              </a:rPr>
              <a:t>Spectral lines in the spectra of far-away galaxies are shifted to red.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C	</a:t>
            </a:r>
            <a:r>
              <a:rPr lang="en-US" altLang="x-none" sz="2400" dirty="0"/>
              <a:t>Far-away galaxies look smaller and smaller every year.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x-none" dirty="0">
                <a:solidFill>
                  <a:srgbClr val="00CC00"/>
                </a:solidFill>
              </a:rPr>
              <a:t>D</a:t>
            </a:r>
            <a:r>
              <a:rPr lang="en-US" altLang="x-none" sz="2400" b="0" dirty="0"/>
              <a:t>	</a:t>
            </a:r>
            <a:r>
              <a:rPr lang="en-US" altLang="x-none" sz="2400" dirty="0"/>
              <a:t>Far-away galaxies look fainter and fainter every year.</a:t>
            </a:r>
          </a:p>
        </p:txBody>
      </p:sp>
      <p:sp>
        <p:nvSpPr>
          <p:cNvPr id="317447" name="Text Box 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317448" name="Text Box 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317449" name="Text Box 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317450" name="Text Box 1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317451" name="Text Box 1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317452" name="Text Box 1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317453" name="Text Box 1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317454" name="Text Box 1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317455" name="Text Box 1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17456" name="Text Box 16"/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317457" name="Text Box 1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317458" name="Text Box 1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317459" name="Text Box 1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17460" name="Text Box 2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17461" name="Text Box 2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17462" name="Text Box 2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317463" name="Text Box 2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17464" name="Text Box 2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317465" name="Text Box 2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17466" name="Text Box 26"/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317467" name="Text Box 27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317468" name="Text Box 28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317469" name="Text Box 29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317470" name="Text Box 30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317471" name="Text Box 31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317472" name="Text Box 32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317473" name="Text Box 33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317474" name="Text Box 34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317475" name="Text Box 35"/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9600">
                <a:solidFill>
                  <a:srgbClr val="FF0000"/>
                </a:solidFill>
              </a:rPr>
              <a:t> 0 </a:t>
            </a:r>
          </a:p>
        </p:txBody>
      </p:sp>
    </p:spTree>
    <p:extLst>
      <p:ext uri="{BB962C8B-B14F-4D97-AF65-F5344CB8AC3E}">
        <p14:creationId xmlns:p14="http://schemas.microsoft.com/office/powerpoint/2010/main" val="3828808214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17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17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42" grpId="0" animBg="1"/>
      <p:bldP spid="317443" grpId="0" animBg="1"/>
      <p:bldP spid="317445" grpId="0" animBg="1"/>
      <p:bldP spid="317446" grpId="0"/>
      <p:bldP spid="317446" grpId="1"/>
      <p:bldP spid="317447" grpId="0" animBg="1"/>
      <p:bldP spid="317448" grpId="0" animBg="1"/>
      <p:bldP spid="317449" grpId="0" animBg="1"/>
      <p:bldP spid="317450" grpId="0" animBg="1"/>
      <p:bldP spid="317451" grpId="0" animBg="1"/>
      <p:bldP spid="317452" grpId="0" animBg="1"/>
      <p:bldP spid="317453" grpId="0" animBg="1"/>
      <p:bldP spid="317454" grpId="0" animBg="1"/>
      <p:bldP spid="317455" grpId="0" animBg="1"/>
      <p:bldP spid="317456" grpId="0" animBg="1"/>
      <p:bldP spid="317457" grpId="0" animBg="1"/>
      <p:bldP spid="317458" grpId="0" animBg="1"/>
      <p:bldP spid="317459" grpId="0" animBg="1"/>
      <p:bldP spid="317460" grpId="0" animBg="1"/>
      <p:bldP spid="317461" grpId="0" animBg="1"/>
      <p:bldP spid="317462" grpId="0" animBg="1"/>
      <p:bldP spid="317463" grpId="0" animBg="1"/>
      <p:bldP spid="317464" grpId="0" animBg="1"/>
      <p:bldP spid="317465" grpId="0" animBg="1"/>
      <p:bldP spid="317466" grpId="0" animBg="1"/>
      <p:bldP spid="317467" grpId="0" animBg="1"/>
      <p:bldP spid="317468" grpId="0" animBg="1"/>
      <p:bldP spid="317469" grpId="0" animBg="1"/>
      <p:bldP spid="317470" grpId="0" animBg="1"/>
      <p:bldP spid="317471" grpId="0" animBg="1"/>
      <p:bldP spid="317472" grpId="0" animBg="1"/>
      <p:bldP spid="317473" grpId="0" animBg="1"/>
      <p:bldP spid="317474" grpId="0" animBg="1"/>
      <p:bldP spid="31747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2041E-982C-CC4D-AF62-5836E28E5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7696200" cy="8382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Primordial nucleosynthesis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2E78F7-B12A-1E4A-A740-DFD2B98342D8}"/>
              </a:ext>
            </a:extLst>
          </p:cNvPr>
          <p:cNvSpPr txBox="1"/>
          <p:nvPr/>
        </p:nvSpPr>
        <p:spPr>
          <a:xfrm>
            <a:off x="208818" y="965537"/>
            <a:ext cx="87263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Before t&lt;3min, T&gt;10</a:t>
            </a:r>
            <a:r>
              <a:rPr lang="en-US" baseline="30000" dirty="0"/>
              <a:t>9</a:t>
            </a:r>
            <a:r>
              <a:rPr lang="en-US" dirty="0"/>
              <a:t>K, z&gt;3</a:t>
            </a:r>
            <a:r>
              <a:rPr lang="en-US" sz="1600" dirty="0">
                <a:solidFill>
                  <a:srgbClr val="373737"/>
                </a:solidFill>
                <a:effectLst/>
                <a:latin typeface="Zapf Dingbats"/>
              </a:rPr>
              <a:t>✕</a:t>
            </a:r>
            <a:r>
              <a:rPr lang="en-US" dirty="0"/>
              <a:t>10</a:t>
            </a:r>
            <a:r>
              <a:rPr lang="en-US" baseline="30000" dirty="0"/>
              <a:t>13</a:t>
            </a:r>
            <a:r>
              <a:rPr lang="en-US" dirty="0"/>
              <a:t> all nuclei break up in the heat. </a:t>
            </a:r>
          </a:p>
          <a:p>
            <a:r>
              <a:rPr lang="en-US" dirty="0"/>
              <a:t>   The Universe is an evenly distributed gas of p</a:t>
            </a:r>
            <a:r>
              <a:rPr lang="en-US" baseline="30000" dirty="0"/>
              <a:t>+</a:t>
            </a:r>
            <a:r>
              <a:rPr lang="en-US" dirty="0"/>
              <a:t> and e</a:t>
            </a:r>
            <a:r>
              <a:rPr lang="en-US" baseline="30000" dirty="0"/>
              <a:t>-</a:t>
            </a:r>
            <a:r>
              <a:rPr lang="en-US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0656E3-5255-AC4A-AA85-F2124686C651}"/>
              </a:ext>
            </a:extLst>
          </p:cNvPr>
          <p:cNvSpPr txBox="1"/>
          <p:nvPr/>
        </p:nvSpPr>
        <p:spPr>
          <a:xfrm>
            <a:off x="2019071" y="1871246"/>
            <a:ext cx="68398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The Universe is cooling: </a:t>
            </a:r>
            <a:r>
              <a:rPr lang="en-US" sz="1600" dirty="0">
                <a:solidFill>
                  <a:schemeClr val="accent2"/>
                </a:solidFill>
                <a:highlight>
                  <a:srgbClr val="FFFF00"/>
                </a:highlight>
              </a:rPr>
              <a:t>at t≈3min, T=10</a:t>
            </a:r>
            <a:r>
              <a:rPr lang="en-US" sz="1600" baseline="30000" dirty="0">
                <a:solidFill>
                  <a:schemeClr val="accent2"/>
                </a:solidFill>
                <a:highlight>
                  <a:srgbClr val="FFFF00"/>
                </a:highlight>
              </a:rPr>
              <a:t>9</a:t>
            </a:r>
            <a:r>
              <a:rPr lang="en-US" sz="1600" dirty="0">
                <a:solidFill>
                  <a:schemeClr val="accent2"/>
                </a:solidFill>
                <a:highlight>
                  <a:srgbClr val="FFFF00"/>
                </a:highlight>
              </a:rPr>
              <a:t>K, z≈3</a:t>
            </a:r>
            <a:r>
              <a:rPr lang="en-US" sz="1600" dirty="0">
                <a:solidFill>
                  <a:schemeClr val="accent2"/>
                </a:solidFill>
                <a:effectLst/>
                <a:highlight>
                  <a:srgbClr val="FFFF00"/>
                </a:highlight>
                <a:latin typeface="Zapf Dingbats"/>
              </a:rPr>
              <a:t>✕</a:t>
            </a:r>
            <a:r>
              <a:rPr lang="en-US" sz="1600" dirty="0">
                <a:solidFill>
                  <a:schemeClr val="accent2"/>
                </a:solidFill>
                <a:highlight>
                  <a:srgbClr val="FFFF00"/>
                </a:highlight>
              </a:rPr>
              <a:t>10</a:t>
            </a:r>
            <a:r>
              <a:rPr lang="en-US" sz="1600" baseline="30000" dirty="0">
                <a:solidFill>
                  <a:schemeClr val="accent2"/>
                </a:solidFill>
                <a:highlight>
                  <a:srgbClr val="FFFF00"/>
                </a:highlight>
              </a:rPr>
              <a:t>13</a:t>
            </a:r>
            <a:r>
              <a:rPr lang="en-US" sz="1600" dirty="0"/>
              <a:t>, </a:t>
            </a:r>
            <a:r>
              <a:rPr lang="en-US" sz="1600" dirty="0" err="1"/>
              <a:t>H</a:t>
            </a:r>
            <a:r>
              <a:rPr lang="en-US" sz="1600" dirty="0" err="1">
                <a:solidFill>
                  <a:srgbClr val="000000"/>
                </a:solidFill>
                <a:effectLst/>
                <a:latin typeface="Lucida Grande" panose="020B0600040502020204" pitchFamily="34" charset="0"/>
              </a:rPr>
              <a:t>→</a:t>
            </a:r>
            <a:r>
              <a:rPr lang="en-US" sz="1600" dirty="0" err="1"/>
              <a:t>He</a:t>
            </a:r>
            <a:r>
              <a:rPr lang="en-US" sz="1600" dirty="0"/>
              <a:t> fusion starts.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4A9266-19A0-B842-AB0C-851FFC2E9033}"/>
              </a:ext>
            </a:extLst>
          </p:cNvPr>
          <p:cNvSpPr txBox="1"/>
          <p:nvPr/>
        </p:nvSpPr>
        <p:spPr>
          <a:xfrm>
            <a:off x="1981200" y="3820180"/>
            <a:ext cx="66041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The Universe is cooling: at </a:t>
            </a:r>
            <a:r>
              <a:rPr lang="en-US" sz="1600" dirty="0">
                <a:highlight>
                  <a:srgbClr val="FFFF00"/>
                </a:highlight>
              </a:rPr>
              <a:t>t≈20min, T≈10</a:t>
            </a:r>
            <a:r>
              <a:rPr lang="en-US" sz="1600" baseline="30000" dirty="0">
                <a:highlight>
                  <a:srgbClr val="FFFF00"/>
                </a:highlight>
              </a:rPr>
              <a:t>6</a:t>
            </a:r>
            <a:r>
              <a:rPr lang="en-US" sz="1600" dirty="0">
                <a:highlight>
                  <a:srgbClr val="FFFF00"/>
                </a:highlight>
              </a:rPr>
              <a:t>K, z≈10</a:t>
            </a:r>
            <a:r>
              <a:rPr lang="en-US" sz="1600" baseline="30000" dirty="0">
                <a:highlight>
                  <a:srgbClr val="FFFF00"/>
                </a:highlight>
              </a:rPr>
              <a:t>12</a:t>
            </a:r>
            <a:r>
              <a:rPr lang="en-US" sz="1600" dirty="0"/>
              <a:t>, </a:t>
            </a:r>
            <a:r>
              <a:rPr lang="en-US" sz="1600" dirty="0" err="1"/>
              <a:t>H</a:t>
            </a:r>
            <a:r>
              <a:rPr lang="en-US" sz="1600" dirty="0" err="1">
                <a:solidFill>
                  <a:srgbClr val="000000"/>
                </a:solidFill>
                <a:effectLst/>
                <a:latin typeface="Lucida Grande" panose="020B0600040502020204" pitchFamily="34" charset="0"/>
              </a:rPr>
              <a:t>→</a:t>
            </a:r>
            <a:r>
              <a:rPr lang="en-US" sz="1600" dirty="0" err="1"/>
              <a:t>He</a:t>
            </a:r>
            <a:r>
              <a:rPr lang="en-US" sz="1600" dirty="0"/>
              <a:t> fusion ends.</a:t>
            </a:r>
          </a:p>
          <a:p>
            <a:r>
              <a:rPr lang="en-US" sz="1600" dirty="0"/>
              <a:t>Result: 76% H, 24% He, not much else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ACC6DCAB-05CC-FF45-B202-B0773CE7A6F6}"/>
              </a:ext>
            </a:extLst>
          </p:cNvPr>
          <p:cNvSpPr/>
          <p:nvPr/>
        </p:nvSpPr>
        <p:spPr bwMode="auto">
          <a:xfrm>
            <a:off x="878391" y="2212032"/>
            <a:ext cx="217636" cy="1597968"/>
          </a:xfrm>
          <a:prstGeom prst="rightBrac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00EE9FAF-ABD1-084D-9360-F1EB85935D67}"/>
              </a:ext>
            </a:extLst>
          </p:cNvPr>
          <p:cNvSpPr/>
          <p:nvPr/>
        </p:nvSpPr>
        <p:spPr bwMode="auto">
          <a:xfrm>
            <a:off x="1547715" y="2057400"/>
            <a:ext cx="497391" cy="1066800"/>
          </a:xfrm>
          <a:prstGeom prst="leftBrace">
            <a:avLst/>
          </a:prstGeom>
          <a:noFill/>
          <a:ln>
            <a:solidFill>
              <a:srgbClr val="FF33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7E748D-DE6B-DC4E-922F-E0C168917847}"/>
              </a:ext>
            </a:extLst>
          </p:cNvPr>
          <p:cNvSpPr txBox="1"/>
          <p:nvPr/>
        </p:nvSpPr>
        <p:spPr>
          <a:xfrm>
            <a:off x="1981200" y="2952690"/>
            <a:ext cx="724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10</a:t>
            </a:r>
            <a:r>
              <a:rPr lang="en-US" sz="2000" baseline="30000" dirty="0"/>
              <a:t>7</a:t>
            </a:r>
            <a:r>
              <a:rPr lang="en-US" sz="2000" dirty="0"/>
              <a:t>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FB89C5-3459-5C4A-A392-17241EF21ECA}"/>
              </a:ext>
            </a:extLst>
          </p:cNvPr>
          <p:cNvSpPr txBox="1"/>
          <p:nvPr/>
        </p:nvSpPr>
        <p:spPr>
          <a:xfrm>
            <a:off x="0" y="2286000"/>
            <a:ext cx="1546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Not enough He</a:t>
            </a:r>
          </a:p>
          <a:p>
            <a:r>
              <a:rPr lang="en-US" sz="1200" dirty="0">
                <a:solidFill>
                  <a:srgbClr val="FF0000"/>
                </a:solidFill>
              </a:rPr>
              <a:t>for </a:t>
            </a:r>
            <a:r>
              <a:rPr lang="en-US" sz="1200" dirty="0" err="1">
                <a:solidFill>
                  <a:srgbClr val="FF0000"/>
                </a:solidFill>
              </a:rPr>
              <a:t>He</a:t>
            </a:r>
            <a:r>
              <a:rPr lang="en-US" sz="1200" dirty="0" err="1">
                <a:solidFill>
                  <a:srgbClr val="FF0000"/>
                </a:solidFill>
                <a:effectLst/>
                <a:latin typeface="Lucida Grande" panose="020B0600040502020204" pitchFamily="34" charset="0"/>
              </a:rPr>
              <a:t>→</a:t>
            </a:r>
            <a:r>
              <a:rPr lang="en-US" sz="1200" dirty="0" err="1">
                <a:solidFill>
                  <a:srgbClr val="FF0000"/>
                </a:solidFill>
              </a:rPr>
              <a:t>CNO</a:t>
            </a:r>
            <a:r>
              <a:rPr lang="en-US" sz="1200" dirty="0">
                <a:solidFill>
                  <a:srgbClr val="FF0000"/>
                </a:solidFill>
              </a:rPr>
              <a:t> to run</a:t>
            </a:r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867E91BE-FB94-7D4A-BFEC-B2F1078BAAE4}"/>
              </a:ext>
            </a:extLst>
          </p:cNvPr>
          <p:cNvSpPr/>
          <p:nvPr/>
        </p:nvSpPr>
        <p:spPr bwMode="auto">
          <a:xfrm>
            <a:off x="1560009" y="3198168"/>
            <a:ext cx="497391" cy="992832"/>
          </a:xfrm>
          <a:prstGeom prst="leftBrace">
            <a:avLst/>
          </a:prstGeom>
          <a:noFill/>
          <a:ln>
            <a:solidFill>
              <a:srgbClr val="FF33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1A0B4A-3BE7-1743-87FE-B25CED4E77B2}"/>
              </a:ext>
            </a:extLst>
          </p:cNvPr>
          <p:cNvSpPr txBox="1"/>
          <p:nvPr/>
        </p:nvSpPr>
        <p:spPr>
          <a:xfrm>
            <a:off x="-23715" y="3352800"/>
            <a:ext cx="1584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Too cold</a:t>
            </a:r>
          </a:p>
          <a:p>
            <a:r>
              <a:rPr lang="en-US" sz="1200" dirty="0">
                <a:solidFill>
                  <a:srgbClr val="FF0000"/>
                </a:solidFill>
              </a:rPr>
              <a:t> for </a:t>
            </a:r>
            <a:r>
              <a:rPr lang="en-US" sz="1200" dirty="0" err="1">
                <a:solidFill>
                  <a:srgbClr val="FF0000"/>
                </a:solidFill>
              </a:rPr>
              <a:t>He</a:t>
            </a:r>
            <a:r>
              <a:rPr lang="en-US" sz="1200" dirty="0" err="1">
                <a:solidFill>
                  <a:srgbClr val="FF0000"/>
                </a:solidFill>
                <a:effectLst/>
                <a:latin typeface="Lucida Grande" panose="020B0600040502020204" pitchFamily="34" charset="0"/>
              </a:rPr>
              <a:t>→</a:t>
            </a:r>
            <a:r>
              <a:rPr lang="en-US" sz="1200" dirty="0" err="1">
                <a:solidFill>
                  <a:srgbClr val="FF0000"/>
                </a:solidFill>
              </a:rPr>
              <a:t>CNO</a:t>
            </a:r>
            <a:r>
              <a:rPr lang="en-US" sz="1200" dirty="0">
                <a:solidFill>
                  <a:srgbClr val="FF0000"/>
                </a:solidFill>
              </a:rPr>
              <a:t> to run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F60D69-1698-9346-B830-00C3A24C175A}"/>
              </a:ext>
            </a:extLst>
          </p:cNvPr>
          <p:cNvSpPr txBox="1"/>
          <p:nvPr/>
        </p:nvSpPr>
        <p:spPr>
          <a:xfrm>
            <a:off x="670114" y="4680466"/>
            <a:ext cx="805150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other nuclei were made much later, inside stars.</a:t>
            </a:r>
          </a:p>
          <a:p>
            <a:endParaRPr lang="en-US" dirty="0"/>
          </a:p>
          <a:p>
            <a:r>
              <a:rPr lang="en-US" dirty="0"/>
              <a:t>One great success of ‘Big Bang theory’: </a:t>
            </a:r>
          </a:p>
          <a:p>
            <a:r>
              <a:rPr lang="en-US" dirty="0"/>
              <a:t>   - old stars are 76% H, 24% He and not much else.</a:t>
            </a:r>
          </a:p>
          <a:p>
            <a:r>
              <a:rPr lang="en-US" dirty="0"/>
              <a:t>   - interstellar matter is almost everywhere 76% H, 24% He.</a:t>
            </a:r>
          </a:p>
        </p:txBody>
      </p:sp>
      <p:pic>
        <p:nvPicPr>
          <p:cNvPr id="16" name="Picture 5">
            <a:extLst>
              <a:ext uri="{FF2B5EF4-FFF2-40B4-BE49-F238E27FC236}">
                <a16:creationId xmlns:a16="http://schemas.microsoft.com/office/drawing/2014/main" id="{63CE1B81-A5FC-164F-9C96-676611548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9" y="2263913"/>
            <a:ext cx="2028865" cy="1546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4">
            <a:extLst>
              <a:ext uri="{FF2B5EF4-FFF2-40B4-BE49-F238E27FC236}">
                <a16:creationId xmlns:a16="http://schemas.microsoft.com/office/drawing/2014/main" id="{6E19CC14-7E64-F740-8169-41CA97071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585" y="2222014"/>
            <a:ext cx="2105215" cy="158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A4F910A-CF02-5D4C-AF09-F6C04F9077BC}"/>
              </a:ext>
            </a:extLst>
          </p:cNvPr>
          <p:cNvSpPr txBox="1"/>
          <p:nvPr/>
        </p:nvSpPr>
        <p:spPr>
          <a:xfrm>
            <a:off x="4648200" y="2891135"/>
            <a:ext cx="2092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effectLst/>
                <a:latin typeface="Lucida Grande" panose="020B0600040502020204" pitchFamily="34" charset="0"/>
                <a:cs typeface="Lucida Grande" panose="020B0600040502020204" pitchFamily="34" charset="0"/>
              </a:rPr>
              <a:t>←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YES  </a:t>
            </a:r>
            <a:r>
              <a:rPr lang="en-US" dirty="0">
                <a:solidFill>
                  <a:srgbClr val="FF0000"/>
                </a:solidFill>
              </a:rPr>
              <a:t>NO</a:t>
            </a:r>
            <a:r>
              <a:rPr lang="en-US" dirty="0">
                <a:solidFill>
                  <a:srgbClr val="FF0000"/>
                </a:solidFill>
                <a:effectLst/>
                <a:latin typeface="Lucida Grande" panose="020B0600040502020204" pitchFamily="34" charset="0"/>
              </a:rPr>
              <a:t>→</a:t>
            </a:r>
          </a:p>
        </p:txBody>
      </p:sp>
    </p:spTree>
    <p:extLst>
      <p:ext uri="{BB962C8B-B14F-4D97-AF65-F5344CB8AC3E}">
        <p14:creationId xmlns:p14="http://schemas.microsoft.com/office/powerpoint/2010/main" val="308017141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8387</TotalTime>
  <Words>1729</Words>
  <Application>Microsoft Macintosh PowerPoint</Application>
  <PresentationFormat>On-screen Show (4:3)</PresentationFormat>
  <Paragraphs>508</Paragraphs>
  <Slides>20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PingFang SC</vt:lpstr>
      <vt:lpstr>Arial</vt:lpstr>
      <vt:lpstr>Lucida Grande</vt:lpstr>
      <vt:lpstr>Symbol</vt:lpstr>
      <vt:lpstr>Times</vt:lpstr>
      <vt:lpstr>Zapf Dingbats</vt:lpstr>
      <vt:lpstr>Blank Presentation</vt:lpstr>
      <vt:lpstr>PowerPoint Presentation</vt:lpstr>
      <vt:lpstr>PowerPoint Presentation</vt:lpstr>
      <vt:lpstr>PowerPoint Presentation</vt:lpstr>
      <vt:lpstr>PowerPoint Presentation</vt:lpstr>
      <vt:lpstr>Questions coming …</vt:lpstr>
      <vt:lpstr>Question 6</vt:lpstr>
      <vt:lpstr>Question 7</vt:lpstr>
      <vt:lpstr>Question 8</vt:lpstr>
      <vt:lpstr>Primordial nucleosynthesis</vt:lpstr>
      <vt:lpstr>Questions coming …</vt:lpstr>
      <vt:lpstr>Question 9 </vt:lpstr>
      <vt:lpstr>Question 10 </vt:lpstr>
      <vt:lpstr>Recombination, decoupling and the cosmic microwave background (CMB)</vt:lpstr>
      <vt:lpstr>Background radiation</vt:lpstr>
      <vt:lpstr>PowerPoint Presentation</vt:lpstr>
      <vt:lpstr>PowerPoint Presentation</vt:lpstr>
      <vt:lpstr>Questions coming …</vt:lpstr>
      <vt:lpstr>Question 11  </vt:lpstr>
      <vt:lpstr>Question 12 </vt:lpstr>
      <vt:lpstr>Question 13</vt:lpstr>
    </vt:vector>
  </TitlesOfParts>
  <Company>University of Mississippi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Redshift</dc:title>
  <cp:lastModifiedBy>Tibor Torma</cp:lastModifiedBy>
  <cp:revision>208</cp:revision>
  <dcterms:modified xsi:type="dcterms:W3CDTF">2026-04-22T20:22:47Z</dcterms:modified>
</cp:coreProperties>
</file>