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90" r:id="rId2"/>
    <p:sldId id="530" r:id="rId3"/>
    <p:sldId id="531" r:id="rId4"/>
    <p:sldId id="532" r:id="rId5"/>
    <p:sldId id="533" r:id="rId6"/>
    <p:sldId id="515" r:id="rId7"/>
    <p:sldId id="529" r:id="rId8"/>
    <p:sldId id="539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/>
    <p:restoredTop sz="96318"/>
  </p:normalViewPr>
  <p:slideViewPr>
    <p:cSldViewPr>
      <p:cViewPr varScale="1">
        <p:scale>
          <a:sx n="166" d="100"/>
          <a:sy n="166" d="100"/>
        </p:scale>
        <p:origin x="208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49650E-06CB-7544-BCE9-C3C88D14D6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418B5-A810-5A4C-9990-CEF7E9AC24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F6A71A88-75AB-0347-BC0C-BB3630E7258A}" type="datetimeFigureOut">
              <a:rPr lang="en-US"/>
              <a:pPr>
                <a:defRPr/>
              </a:pPr>
              <a:t>4/22/26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CA7C2-C4BB-5C46-8FEF-A6DF409B06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3283F-2A80-9646-84D1-AA26B76CB4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0E0BFC-6185-414A-BA14-1C8049237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3679CB2-06A1-1A4D-B57B-8B9A594DA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E6C1F3D-9EF8-D145-971F-317C512BA9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3492438-F3CE-AF46-A3F1-7AEA282BF6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D091563-EFAE-3641-A455-89DA55E30D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59A12E5-7D3D-E64A-B99B-A545CE9629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ADCC3A4-D846-484F-AB76-D690C36F2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CBDEEA-195A-3849-B3F5-70253EAA3E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F1802486-98C5-2742-995D-50158C554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81FC813-A55B-8142-822C-F6DAEDC6908B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B4AA2354-4EFD-0549-AE46-E4C71CCAB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39E2C99-8AFA-074B-91F1-2F5E498C9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538E34F-8350-9042-82A9-CAF5A3995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B50E070-68B6-4B49-BD4B-9034A743F60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13650FD-1A43-3640-8AE6-1D656E10F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CDE646F-E205-384E-9F2A-349A92FF4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538E34F-8350-9042-82A9-CAF5A3995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B50E070-68B6-4B49-BD4B-9034A743F603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13650FD-1A43-3640-8AE6-1D656E10F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CDE646F-E205-384E-9F2A-349A92FF4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64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ABB3F-C531-FA49-8D9D-964AB224A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5C8A16-7D29-9D4C-82F1-1D75EEFB3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E1102A-A4C9-C046-8CD9-BE866B7E1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8FA79-1C5F-114D-B84C-DAC98DA2A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1CFA58-0DB6-9046-AB7E-101C3C101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F16909-BE85-2249-9771-EA50396BC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46955-83B2-1C46-963C-E03F6B8FE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676FE-7D0D-1B40-8D44-753464201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1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4CAA2D-9E0B-7C48-AFCC-349A8E651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61F5D4-60EF-EA44-9376-B0401D906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66442-75F7-1841-BEC3-C770677BE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74AD4-F4E0-8B41-AA62-240FE44E4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55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B23D81-649B-6740-8C0E-6E36300CF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DE774E-F4C3-2542-85E6-3A774C8A9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DBF648-3250-A342-B131-E2C4CE4E8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192D9-3F2C-8F46-8B15-6A66D43DD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7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AEE21-E275-EC43-8B50-C3A370AE7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6F28B7-F44E-8749-9E6D-D76AE7E03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415A90-2785-3742-A8B3-E7949CAAE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B8E72-71D5-C34C-BD6C-FB8C81178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8A52A-86F4-3745-9A6D-41505B4C2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5E13F-C5AC-C045-AA03-563973502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4C58E-DDE9-3048-9CFB-BCE6BCB4D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23C13-B8F9-0244-BDDF-6BDB2FC27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8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0CE058-DA4D-454F-9F71-FC7813C7F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DB237F-395E-EE41-8255-8FA828B1E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D188AA-DC74-014F-B878-AC62C63BE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4E574-C2F2-844F-BAED-02D74C4FC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5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E8A971-3119-894B-8595-9E60DC67E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EB37F8-4975-CF40-9A2C-B4431FF0C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5FFCA6-ABBA-3A4C-86A3-3634F3CA4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3DBD4-C698-D04F-84DC-0B7181EA6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5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4B3D65-A1D2-2D45-867D-3CE19EDBC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432641-BFDF-DF41-A552-25B6FC78A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D089F2-9A35-FA4B-BC6F-E7C7F1E00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13A62-96BC-B644-A6B7-6D0579E8E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1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5FF6E-5740-9645-97D3-1DBECC295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95BAC-D173-3649-822D-F445801CF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27249-B01C-6242-8115-379F76A0C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02C2E-DA0A-0647-8D56-D7AC93434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66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31966-5D72-E642-B463-C897DB822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42962-7995-FA4C-A30D-8DF0522D0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5D72C7-AD1E-4E45-AFED-2C5712194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77482-DB6D-2046-8622-032BE4AE5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9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1AAACB-B897-7A4A-B393-6BD6D2980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03C113-450C-CA4C-879C-6B1768BDA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28E60C-11D2-804A-A670-80E877B0B7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52CAE9-647E-4A42-9736-1450CDCDC8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730D97-9639-8348-8F4F-890C739237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4F78F0-8668-CD4A-8395-BBAD1C4861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4996756"/>
            <a:ext cx="5461000" cy="138499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Part VI, </a:t>
            </a:r>
            <a:r>
              <a:rPr lang="en-US" altLang="en-US" sz="2000" dirty="0"/>
              <a:t>Chapters 19-23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580-697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highlight>
                  <a:srgbClr val="00FF00"/>
                </a:highlight>
              </a:rPr>
              <a:t>Note: the book contains much more than the class, a cursory reading will suffice.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CA257-A600-734A-920B-CDF95AA3CB65}"/>
              </a:ext>
            </a:extLst>
          </p:cNvPr>
          <p:cNvSpPr txBox="1"/>
          <p:nvPr/>
        </p:nvSpPr>
        <p:spPr>
          <a:xfrm>
            <a:off x="2586442" y="2983209"/>
            <a:ext cx="457635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Test 3 : April 24 (Friday) 2:00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18179AE2-1D28-7740-A85B-FC8084D9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1" y="3254958"/>
            <a:ext cx="5105400" cy="36030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0AD265-E503-C848-9806-262ABFF050ED}"/>
              </a:ext>
            </a:extLst>
          </p:cNvPr>
          <p:cNvSpPr/>
          <p:nvPr/>
        </p:nvSpPr>
        <p:spPr bwMode="auto">
          <a:xfrm>
            <a:off x="3048000" y="2374924"/>
            <a:ext cx="6096000" cy="995816"/>
          </a:xfrm>
          <a:prstGeom prst="rect">
            <a:avLst/>
          </a:prstGeom>
          <a:solidFill>
            <a:srgbClr val="CBFEEA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EE47C2-3F9B-0540-BCB3-5EBDF92A840F}"/>
              </a:ext>
            </a:extLst>
          </p:cNvPr>
          <p:cNvSpPr/>
          <p:nvPr/>
        </p:nvSpPr>
        <p:spPr bwMode="auto">
          <a:xfrm>
            <a:off x="3124200" y="2329132"/>
            <a:ext cx="60198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Picture 3" descr="A white card with black text&#10;&#10;Description automatically generated">
            <a:extLst>
              <a:ext uri="{FF2B5EF4-FFF2-40B4-BE49-F238E27FC236}">
                <a16:creationId xmlns:a16="http://schemas.microsoft.com/office/drawing/2014/main" id="{4C98C39D-858A-094F-838F-7FB5494D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8458200" cy="23291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F75D9A-D779-504F-AD80-85BEAB7A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600199" y="6248400"/>
            <a:ext cx="533401" cy="381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4" name="Picture 13" descr="A person in a suit smoking a pipe&#10;&#10;Description automatically generated">
            <a:extLst>
              <a:ext uri="{FF2B5EF4-FFF2-40B4-BE49-F238E27FC236}">
                <a16:creationId xmlns:a16="http://schemas.microsoft.com/office/drawing/2014/main" id="{4047B895-F349-D142-B7A8-BB490890F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013531" cy="14498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81FECA-0A75-0042-B80D-BC1F03AFD80F}"/>
              </a:ext>
            </a:extLst>
          </p:cNvPr>
          <p:cNvSpPr/>
          <p:nvPr/>
        </p:nvSpPr>
        <p:spPr bwMode="auto">
          <a:xfrm>
            <a:off x="3124200" y="3352800"/>
            <a:ext cx="60198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B387E-A613-4745-99ED-7E3817F0768A}"/>
              </a:ext>
            </a:extLst>
          </p:cNvPr>
          <p:cNvSpPr txBox="1"/>
          <p:nvPr/>
        </p:nvSpPr>
        <p:spPr>
          <a:xfrm>
            <a:off x="3733800" y="2362200"/>
            <a:ext cx="4365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(A pioneering study: the numbers are out of whack</a:t>
            </a:r>
          </a:p>
          <a:p>
            <a:r>
              <a:rPr lang="en-US" sz="1600" i="1" dirty="0"/>
              <a:t>                                  but the conclusion is correct.)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699D3E-365C-4847-9721-34CD6AF26D00}"/>
              </a:ext>
            </a:extLst>
          </p:cNvPr>
          <p:cNvSpPr txBox="1"/>
          <p:nvPr/>
        </p:nvSpPr>
        <p:spPr>
          <a:xfrm>
            <a:off x="3429000" y="2813658"/>
            <a:ext cx="5650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Discovered: </a:t>
            </a:r>
            <a:r>
              <a:rPr lang="en-US" sz="1600" i="1" dirty="0"/>
              <a:t>- </a:t>
            </a:r>
            <a:r>
              <a:rPr lang="en-US" sz="1600" b="1" i="1" dirty="0">
                <a:solidFill>
                  <a:srgbClr val="7030A0"/>
                </a:solidFill>
              </a:rPr>
              <a:t>galaxies recede with a speed prop. to their distance</a:t>
            </a:r>
          </a:p>
          <a:p>
            <a:r>
              <a:rPr lang="en-US" sz="1600" i="1" dirty="0"/>
              <a:t>                     - </a:t>
            </a:r>
            <a:r>
              <a:rPr lang="en-US" sz="1600" b="1" i="1" dirty="0">
                <a:solidFill>
                  <a:srgbClr val="7030A0"/>
                </a:solidFill>
              </a:rPr>
              <a:t>measured the velocity of the Sun in the galaxy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6B5D1E-3991-6543-A62F-4E8E1939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9195"/>
            <a:ext cx="3124200" cy="509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34CCC4-D661-2846-A805-3FF8CE400954}"/>
              </a:ext>
            </a:extLst>
          </p:cNvPr>
          <p:cNvSpPr txBox="1"/>
          <p:nvPr/>
        </p:nvSpPr>
        <p:spPr>
          <a:xfrm>
            <a:off x="871847" y="6248400"/>
            <a:ext cx="138050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RECALL</a:t>
            </a:r>
          </a:p>
        </p:txBody>
      </p:sp>
    </p:spTree>
    <p:extLst>
      <p:ext uri="{BB962C8B-B14F-4D97-AF65-F5344CB8AC3E}">
        <p14:creationId xmlns:p14="http://schemas.microsoft.com/office/powerpoint/2010/main" val="106053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otted line with a red line&#10;&#10;Description automatically generated">
            <a:extLst>
              <a:ext uri="{FF2B5EF4-FFF2-40B4-BE49-F238E27FC236}">
                <a16:creationId xmlns:a16="http://schemas.microsoft.com/office/drawing/2014/main" id="{91287E00-2058-F948-B60D-2E912E61F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31"/>
            <a:ext cx="9144000" cy="6191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5816B-03DD-CA4C-89D3-668AEF35AC12}"/>
              </a:ext>
            </a:extLst>
          </p:cNvPr>
          <p:cNvSpPr txBox="1"/>
          <p:nvPr/>
        </p:nvSpPr>
        <p:spPr>
          <a:xfrm>
            <a:off x="1066800" y="762000"/>
            <a:ext cx="45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Scatter due to the motion of individual galaxies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             in addition to Hubble flow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483172-ADB6-784A-959F-29770E927CD1}"/>
              </a:ext>
            </a:extLst>
          </p:cNvPr>
          <p:cNvCxnSpPr>
            <a:cxnSpLocks/>
          </p:cNvCxnSpPr>
          <p:nvPr/>
        </p:nvCxnSpPr>
        <p:spPr bwMode="auto">
          <a:xfrm>
            <a:off x="2362200" y="1447800"/>
            <a:ext cx="986635" cy="137160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97D17D-030F-2F41-B847-E9409D546E50}"/>
              </a:ext>
            </a:extLst>
          </p:cNvPr>
          <p:cNvCxnSpPr>
            <a:cxnSpLocks/>
          </p:cNvCxnSpPr>
          <p:nvPr/>
        </p:nvCxnSpPr>
        <p:spPr bwMode="auto">
          <a:xfrm>
            <a:off x="4702081" y="1247582"/>
            <a:ext cx="1698719" cy="2105218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8CCC68-F2BC-CD47-B46C-02E914146CD9}"/>
              </a:ext>
            </a:extLst>
          </p:cNvPr>
          <p:cNvSpPr txBox="1"/>
          <p:nvPr/>
        </p:nvSpPr>
        <p:spPr>
          <a:xfrm>
            <a:off x="3348835" y="5486400"/>
            <a:ext cx="566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Red line is the Hubble flow – the expansion of the Universe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72547A-8A03-CF49-8827-39D26BE88FE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029200" y="3200400"/>
            <a:ext cx="838200" cy="2410018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0B5BD6C-7235-C84D-A5F5-F0F2B485B5DA}"/>
              </a:ext>
            </a:extLst>
          </p:cNvPr>
          <p:cNvSpPr txBox="1"/>
          <p:nvPr/>
        </p:nvSpPr>
        <p:spPr>
          <a:xfrm>
            <a:off x="5959520" y="4405409"/>
            <a:ext cx="289213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Slope is H= 70 km/s per </a:t>
            </a:r>
            <a:r>
              <a:rPr lang="en-US" sz="1800" i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Mpc</a:t>
            </a:r>
            <a:endParaRPr lang="en-US" sz="1800" i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r>
              <a:rPr lang="en-US" sz="1800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      (Hubble’s constant)</a:t>
            </a:r>
          </a:p>
          <a:p>
            <a:r>
              <a:rPr lang="en-US" sz="1800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Find: 1/H = 14 billion years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219A-9F84-7948-87FB-19897FAA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754"/>
            <a:ext cx="8534400" cy="65687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Modern data, 2005, only within 120 </a:t>
            </a:r>
            <a:r>
              <a:rPr lang="en-US" sz="2400" dirty="0" err="1">
                <a:solidFill>
                  <a:schemeClr val="bg1"/>
                </a:solidFill>
              </a:rPr>
              <a:t>Mpc</a:t>
            </a:r>
            <a:r>
              <a:rPr lang="en-US" sz="2400" dirty="0">
                <a:solidFill>
                  <a:schemeClr val="bg1"/>
                </a:solidFill>
              </a:rPr>
              <a:t> = 400 million light years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1800" i="1" dirty="0">
                <a:solidFill>
                  <a:srgbClr val="00B050"/>
                </a:solidFill>
              </a:rPr>
              <a:t>Note that this </a:t>
            </a:r>
            <a:r>
              <a:rPr lang="en-US" sz="1800" i="1">
                <a:solidFill>
                  <a:srgbClr val="00B050"/>
                </a:solidFill>
              </a:rPr>
              <a:t>is only a ‘not </a:t>
            </a:r>
            <a:r>
              <a:rPr lang="en-US" sz="1800" i="1" dirty="0">
                <a:solidFill>
                  <a:srgbClr val="00B050"/>
                </a:solidFill>
              </a:rPr>
              <a:t>too far’ part (1/35) of the Universe</a:t>
            </a:r>
          </a:p>
        </p:txBody>
      </p:sp>
    </p:spTree>
    <p:extLst>
      <p:ext uri="{BB962C8B-B14F-4D97-AF65-F5344CB8AC3E}">
        <p14:creationId xmlns:p14="http://schemas.microsoft.com/office/powerpoint/2010/main" val="248336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ine graph with green and purple dots&#10;&#10;Description automatically generated">
            <a:extLst>
              <a:ext uri="{FF2B5EF4-FFF2-40B4-BE49-F238E27FC236}">
                <a16:creationId xmlns:a16="http://schemas.microsoft.com/office/drawing/2014/main" id="{5586FCC0-2C8B-4547-90CA-19059CF5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58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91952B-F656-564A-B0D1-53611D0CCF31}"/>
              </a:ext>
            </a:extLst>
          </p:cNvPr>
          <p:cNvSpPr txBox="1"/>
          <p:nvPr/>
        </p:nvSpPr>
        <p:spPr>
          <a:xfrm>
            <a:off x="4343400" y="3862463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green dot is a galaxy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2CD9F-F6D2-FC44-919C-7E875C68927C}"/>
              </a:ext>
            </a:extLst>
          </p:cNvPr>
          <p:cNvSpPr txBox="1"/>
          <p:nvPr/>
        </p:nvSpPr>
        <p:spPr>
          <a:xfrm>
            <a:off x="914400" y="5901062"/>
            <a:ext cx="7766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 large distances ( &gt; 500Mpc ;  z &gt; 0.5)  there is a correction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to the Hubble flow due to gravity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50198-8612-7E49-9091-E2DD86AAC8B7}"/>
              </a:ext>
            </a:extLst>
          </p:cNvPr>
          <p:cNvSpPr txBox="1"/>
          <p:nvPr/>
        </p:nvSpPr>
        <p:spPr>
          <a:xfrm>
            <a:off x="152400" y="-23986"/>
            <a:ext cx="6689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There is a scatter of ~ 1000 km/s – Galaxies move on their 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BC3EF-661D-C04A-B733-2E6389B8DDF8}"/>
              </a:ext>
            </a:extLst>
          </p:cNvPr>
          <p:cNvSpPr txBox="1"/>
          <p:nvPr/>
        </p:nvSpPr>
        <p:spPr>
          <a:xfrm>
            <a:off x="152400" y="314569"/>
            <a:ext cx="726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Validity: Hubble’s law is no good for </a:t>
            </a:r>
            <a:r>
              <a:rPr lang="en-US" sz="2000" dirty="0">
                <a:solidFill>
                  <a:srgbClr val="CBFEEA"/>
                </a:solidFill>
              </a:rPr>
              <a:t>- </a:t>
            </a:r>
            <a:r>
              <a:rPr lang="en-US" sz="2000" dirty="0" err="1">
                <a:solidFill>
                  <a:srgbClr val="CBFEEA"/>
                </a:solidFill>
              </a:rPr>
              <a:t>closeby</a:t>
            </a:r>
            <a:r>
              <a:rPr lang="en-US" sz="2000" dirty="0">
                <a:solidFill>
                  <a:srgbClr val="CBFEEA"/>
                </a:solidFill>
              </a:rPr>
              <a:t> galaxies (&lt;5-10 </a:t>
            </a:r>
            <a:r>
              <a:rPr lang="en-US" sz="2000" dirty="0" err="1">
                <a:solidFill>
                  <a:srgbClr val="CBFEEA"/>
                </a:solidFill>
              </a:rPr>
              <a:t>Mpc</a:t>
            </a:r>
            <a:r>
              <a:rPr lang="en-US" sz="2000" dirty="0">
                <a:solidFill>
                  <a:srgbClr val="CBFEEA"/>
                </a:solidFill>
              </a:rPr>
              <a:t>)</a:t>
            </a:r>
          </a:p>
          <a:p>
            <a:r>
              <a:rPr lang="en-US" sz="2000" dirty="0">
                <a:solidFill>
                  <a:srgbClr val="CBFEEA"/>
                </a:solidFill>
              </a:rPr>
              <a:t>                                                            -  within the Galaxy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A622F-E78C-5C4D-8E4F-184DEA79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905000"/>
            <a:ext cx="3200400" cy="609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Modern data</a:t>
            </a:r>
          </a:p>
        </p:txBody>
      </p:sp>
    </p:spTree>
    <p:extLst>
      <p:ext uri="{BB962C8B-B14F-4D97-AF65-F5344CB8AC3E}">
        <p14:creationId xmlns:p14="http://schemas.microsoft.com/office/powerpoint/2010/main" val="59446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3F65-5CEC-7F46-8350-29FD4637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28600"/>
            <a:ext cx="2971800" cy="457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5E99A-1CBB-8D49-A9F3-D64709794528}"/>
              </a:ext>
            </a:extLst>
          </p:cNvPr>
          <p:cNvSpPr txBox="1"/>
          <p:nvPr/>
        </p:nvSpPr>
        <p:spPr>
          <a:xfrm>
            <a:off x="170378" y="1066800"/>
            <a:ext cx="880324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Far away galaxies spectra undergo redshift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The universe is expanding at a rate of 70 km/sec per </a:t>
            </a:r>
            <a:r>
              <a:rPr lang="en-US" dirty="0" err="1">
                <a:solidFill>
                  <a:schemeClr val="bg1"/>
                </a:solidFill>
              </a:rPr>
              <a:t>Mpc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Expansion velocity is proportional to distance -&gt; expansion </a:t>
            </a:r>
          </a:p>
          <a:p>
            <a:r>
              <a:rPr lang="en-US" dirty="0">
                <a:solidFill>
                  <a:schemeClr val="bg1"/>
                </a:solidFill>
              </a:rPr>
              <a:t>      started at the same time -&gt; Big Bang 14 billion years ago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Hubble’s law is no good for small distances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Hubble’s law picks up a correction at very large distances: </a:t>
            </a:r>
          </a:p>
          <a:p>
            <a:r>
              <a:rPr lang="en-US" dirty="0">
                <a:solidFill>
                  <a:schemeClr val="bg1"/>
                </a:solidFill>
              </a:rPr>
              <a:t>      the effect of gravity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This can be used to determine the gravitating matter in the Universe:</a:t>
            </a:r>
          </a:p>
          <a:p>
            <a:r>
              <a:rPr lang="en-US" dirty="0">
                <a:solidFill>
                  <a:schemeClr val="bg1"/>
                </a:solidFill>
              </a:rPr>
              <a:t>     dark mater, dark energy,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4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6FD2246-EBA8-AD45-AF09-D60F7FFA5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>
            <a:extLst>
              <a:ext uri="{FF2B5EF4-FFF2-40B4-BE49-F238E27FC236}">
                <a16:creationId xmlns:a16="http://schemas.microsoft.com/office/drawing/2014/main" id="{EFCA4F1B-FE25-1449-B7F5-5E831367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A337D99A-EED0-7D4F-A2AF-A1A39071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707C93A5-B897-E640-93BA-8F5A1879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390149" name="Text Box 5">
            <a:extLst>
              <a:ext uri="{FF2B5EF4-FFF2-40B4-BE49-F238E27FC236}">
                <a16:creationId xmlns:a16="http://schemas.microsoft.com/office/drawing/2014/main" id="{8D5A9380-E487-A645-BAEE-53A2C699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90150" name="Text Box 6">
            <a:extLst>
              <a:ext uri="{FF2B5EF4-FFF2-40B4-BE49-F238E27FC236}">
                <a16:creationId xmlns:a16="http://schemas.microsoft.com/office/drawing/2014/main" id="{1393B7EB-C029-3A45-85D7-6A83659E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524000"/>
            <a:ext cx="89535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Is it correct to say that the stars of the sky are moving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away from us due to the expansion of the Universe?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Yes, they are getting twice as far every 14 million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Yes, they are getting twice as far every 14 billion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Yes, they are getting farther away from us at a steady rate (constant speed).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D No, because the motion of the stars in the Galaxy overwhelms the Hubble flow.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No, because stars are not in the Universe; they are in the Galaxy.</a:t>
            </a:r>
          </a:p>
        </p:txBody>
      </p:sp>
      <p:sp>
        <p:nvSpPr>
          <p:cNvPr id="390151" name="Text Box 7">
            <a:extLst>
              <a:ext uri="{FF2B5EF4-FFF2-40B4-BE49-F238E27FC236}">
                <a16:creationId xmlns:a16="http://schemas.microsoft.com/office/drawing/2014/main" id="{D1454996-32CB-8A41-96C6-EBF9A7DA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0152" name="Text Box 8">
            <a:extLst>
              <a:ext uri="{FF2B5EF4-FFF2-40B4-BE49-F238E27FC236}">
                <a16:creationId xmlns:a16="http://schemas.microsoft.com/office/drawing/2014/main" id="{C11C6BC7-7512-C440-8BEC-DF5A9EB0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90153" name="Text Box 9">
            <a:extLst>
              <a:ext uri="{FF2B5EF4-FFF2-40B4-BE49-F238E27FC236}">
                <a16:creationId xmlns:a16="http://schemas.microsoft.com/office/drawing/2014/main" id="{C0274B99-FE02-5442-B412-A0CC1A29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90154" name="Text Box 10">
            <a:extLst>
              <a:ext uri="{FF2B5EF4-FFF2-40B4-BE49-F238E27FC236}">
                <a16:creationId xmlns:a16="http://schemas.microsoft.com/office/drawing/2014/main" id="{FF12944D-B2B6-DF4B-AE5F-F654CC18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0155" name="Text Box 11">
            <a:extLst>
              <a:ext uri="{FF2B5EF4-FFF2-40B4-BE49-F238E27FC236}">
                <a16:creationId xmlns:a16="http://schemas.microsoft.com/office/drawing/2014/main" id="{EE010A97-0D3B-4A4A-B697-845B5E96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90156" name="Text Box 12">
            <a:extLst>
              <a:ext uri="{FF2B5EF4-FFF2-40B4-BE49-F238E27FC236}">
                <a16:creationId xmlns:a16="http://schemas.microsoft.com/office/drawing/2014/main" id="{596B61F4-BBF3-E546-A97B-4A7AEC8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90157" name="Text Box 13">
            <a:extLst>
              <a:ext uri="{FF2B5EF4-FFF2-40B4-BE49-F238E27FC236}">
                <a16:creationId xmlns:a16="http://schemas.microsoft.com/office/drawing/2014/main" id="{671736C5-6449-6B49-A58F-40F432A0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90158" name="Text Box 14">
            <a:extLst>
              <a:ext uri="{FF2B5EF4-FFF2-40B4-BE49-F238E27FC236}">
                <a16:creationId xmlns:a16="http://schemas.microsoft.com/office/drawing/2014/main" id="{97E2FE80-4C3B-C84F-807B-B77BA286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90159" name="Text Box 15">
            <a:extLst>
              <a:ext uri="{FF2B5EF4-FFF2-40B4-BE49-F238E27FC236}">
                <a16:creationId xmlns:a16="http://schemas.microsoft.com/office/drawing/2014/main" id="{A20C52DD-91B8-6040-81A1-45A0C453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0160" name="Text Box 16">
            <a:extLst>
              <a:ext uri="{FF2B5EF4-FFF2-40B4-BE49-F238E27FC236}">
                <a16:creationId xmlns:a16="http://schemas.microsoft.com/office/drawing/2014/main" id="{16F009E9-1B4D-D042-91FA-ED4A2990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0161" name="Text Box 17">
            <a:extLst>
              <a:ext uri="{FF2B5EF4-FFF2-40B4-BE49-F238E27FC236}">
                <a16:creationId xmlns:a16="http://schemas.microsoft.com/office/drawing/2014/main" id="{D7223659-AF1A-E145-A998-C0238F7C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0162" name="Text Box 18">
            <a:extLst>
              <a:ext uri="{FF2B5EF4-FFF2-40B4-BE49-F238E27FC236}">
                <a16:creationId xmlns:a16="http://schemas.microsoft.com/office/drawing/2014/main" id="{C70B0725-FFC1-9D47-9944-9B4ABFA4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0163" name="Text Box 19">
            <a:extLst>
              <a:ext uri="{FF2B5EF4-FFF2-40B4-BE49-F238E27FC236}">
                <a16:creationId xmlns:a16="http://schemas.microsoft.com/office/drawing/2014/main" id="{D74EC66E-E387-5B49-BB52-E4EE5DA2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0164" name="Text Box 20">
            <a:extLst>
              <a:ext uri="{FF2B5EF4-FFF2-40B4-BE49-F238E27FC236}">
                <a16:creationId xmlns:a16="http://schemas.microsoft.com/office/drawing/2014/main" id="{DB0C0686-0CE7-6B49-90B8-AA986375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0165" name="Text Box 21">
            <a:extLst>
              <a:ext uri="{FF2B5EF4-FFF2-40B4-BE49-F238E27FC236}">
                <a16:creationId xmlns:a16="http://schemas.microsoft.com/office/drawing/2014/main" id="{B44FEABD-26F7-BA49-9E0F-9652EF70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0166" name="Text Box 22">
            <a:extLst>
              <a:ext uri="{FF2B5EF4-FFF2-40B4-BE49-F238E27FC236}">
                <a16:creationId xmlns:a16="http://schemas.microsoft.com/office/drawing/2014/main" id="{757A3502-F6E9-6948-8FDB-11F1CFFF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0167" name="Text Box 23">
            <a:extLst>
              <a:ext uri="{FF2B5EF4-FFF2-40B4-BE49-F238E27FC236}">
                <a16:creationId xmlns:a16="http://schemas.microsoft.com/office/drawing/2014/main" id="{67003DE7-AC14-1F4F-AB74-3ED011068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0168" name="Text Box 24">
            <a:extLst>
              <a:ext uri="{FF2B5EF4-FFF2-40B4-BE49-F238E27FC236}">
                <a16:creationId xmlns:a16="http://schemas.microsoft.com/office/drawing/2014/main" id="{E879AEE0-A7C8-0E46-A736-1D3595F5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0169" name="Text Box 25">
            <a:extLst>
              <a:ext uri="{FF2B5EF4-FFF2-40B4-BE49-F238E27FC236}">
                <a16:creationId xmlns:a16="http://schemas.microsoft.com/office/drawing/2014/main" id="{F189CDAA-F6BB-9849-A005-5663211C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170" name="Text Box 26">
            <a:extLst>
              <a:ext uri="{FF2B5EF4-FFF2-40B4-BE49-F238E27FC236}">
                <a16:creationId xmlns:a16="http://schemas.microsoft.com/office/drawing/2014/main" id="{1A903F10-6E9F-4646-B34C-73BC5AE6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0171" name="Text Box 27">
            <a:extLst>
              <a:ext uri="{FF2B5EF4-FFF2-40B4-BE49-F238E27FC236}">
                <a16:creationId xmlns:a16="http://schemas.microsoft.com/office/drawing/2014/main" id="{5F580B19-9D0B-DA47-8E6B-DE8EFC92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0172" name="Text Box 28">
            <a:extLst>
              <a:ext uri="{FF2B5EF4-FFF2-40B4-BE49-F238E27FC236}">
                <a16:creationId xmlns:a16="http://schemas.microsoft.com/office/drawing/2014/main" id="{0017C48F-4E41-1B45-B8AA-EFAD64D7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0173" name="Text Box 29">
            <a:extLst>
              <a:ext uri="{FF2B5EF4-FFF2-40B4-BE49-F238E27FC236}">
                <a16:creationId xmlns:a16="http://schemas.microsoft.com/office/drawing/2014/main" id="{7A48D438-61FD-AB44-9B3F-CE93411B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0174" name="Text Box 30">
            <a:extLst>
              <a:ext uri="{FF2B5EF4-FFF2-40B4-BE49-F238E27FC236}">
                <a16:creationId xmlns:a16="http://schemas.microsoft.com/office/drawing/2014/main" id="{264979F5-3AB7-E44D-BFFF-C66B3B0B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0175" name="Text Box 31">
            <a:extLst>
              <a:ext uri="{FF2B5EF4-FFF2-40B4-BE49-F238E27FC236}">
                <a16:creationId xmlns:a16="http://schemas.microsoft.com/office/drawing/2014/main" id="{ED526F36-85DA-1F4D-B3D5-4688897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0176" name="Text Box 32">
            <a:extLst>
              <a:ext uri="{FF2B5EF4-FFF2-40B4-BE49-F238E27FC236}">
                <a16:creationId xmlns:a16="http://schemas.microsoft.com/office/drawing/2014/main" id="{33B3DFA8-89ED-A94C-93F2-7AFCD1A5B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0177" name="Text Box 33">
            <a:extLst>
              <a:ext uri="{FF2B5EF4-FFF2-40B4-BE49-F238E27FC236}">
                <a16:creationId xmlns:a16="http://schemas.microsoft.com/office/drawing/2014/main" id="{D6D70DDA-27C7-4E4E-A6E9-A2E3FA3F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0178" name="Text Box 34">
            <a:extLst>
              <a:ext uri="{FF2B5EF4-FFF2-40B4-BE49-F238E27FC236}">
                <a16:creationId xmlns:a16="http://schemas.microsoft.com/office/drawing/2014/main" id="{57135942-D5D4-FD4A-80D5-368B479E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0179" name="Text Box 35">
            <a:extLst>
              <a:ext uri="{FF2B5EF4-FFF2-40B4-BE49-F238E27FC236}">
                <a16:creationId xmlns:a16="http://schemas.microsoft.com/office/drawing/2014/main" id="{50C1EEA9-95D1-2641-95CB-D5C3B6C3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90180" name="Text Box 36">
            <a:extLst>
              <a:ext uri="{FF2B5EF4-FFF2-40B4-BE49-F238E27FC236}">
                <a16:creationId xmlns:a16="http://schemas.microsoft.com/office/drawing/2014/main" id="{A0E4FA1A-C572-5747-A9F6-B3AC4B55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nimBg="1"/>
      <p:bldP spid="390147" grpId="0" animBg="1"/>
      <p:bldP spid="390149" grpId="0" animBg="1"/>
      <p:bldP spid="390150" grpId="0"/>
      <p:bldP spid="390150" grpId="1"/>
      <p:bldP spid="390151" grpId="0" animBg="1"/>
      <p:bldP spid="390152" grpId="0" animBg="1"/>
      <p:bldP spid="390153" grpId="0" animBg="1"/>
      <p:bldP spid="390154" grpId="0" animBg="1"/>
      <p:bldP spid="390155" grpId="0" animBg="1"/>
      <p:bldP spid="390156" grpId="0" animBg="1"/>
      <p:bldP spid="390157" grpId="0" animBg="1"/>
      <p:bldP spid="390158" grpId="0" animBg="1"/>
      <p:bldP spid="390159" grpId="0" animBg="1"/>
      <p:bldP spid="390160" grpId="0" animBg="1"/>
      <p:bldP spid="390161" grpId="0" animBg="1"/>
      <p:bldP spid="390162" grpId="0" animBg="1"/>
      <p:bldP spid="390163" grpId="0" animBg="1"/>
      <p:bldP spid="390164" grpId="0" animBg="1"/>
      <p:bldP spid="390165" grpId="0" animBg="1"/>
      <p:bldP spid="390166" grpId="0" animBg="1"/>
      <p:bldP spid="390167" grpId="0" animBg="1"/>
      <p:bldP spid="390168" grpId="0" animBg="1"/>
      <p:bldP spid="390169" grpId="0" animBg="1"/>
      <p:bldP spid="390170" grpId="0" animBg="1"/>
      <p:bldP spid="390171" grpId="0" animBg="1"/>
      <p:bldP spid="390172" grpId="0" animBg="1"/>
      <p:bldP spid="390173" grpId="0" animBg="1"/>
      <p:bldP spid="390174" grpId="0" animBg="1"/>
      <p:bldP spid="390175" grpId="0" animBg="1"/>
      <p:bldP spid="390176" grpId="0" animBg="1"/>
      <p:bldP spid="390177" grpId="0" animBg="1"/>
      <p:bldP spid="390178" grpId="0" animBg="1"/>
      <p:bldP spid="390179" grpId="0" animBg="1"/>
      <p:bldP spid="3901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>
            <a:extLst>
              <a:ext uri="{FF2B5EF4-FFF2-40B4-BE49-F238E27FC236}">
                <a16:creationId xmlns:a16="http://schemas.microsoft.com/office/drawing/2014/main" id="{EFCA4F1B-FE25-1449-B7F5-5E831367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A337D99A-EED0-7D4F-A2AF-A1A39071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707C93A5-B897-E640-93BA-8F5A1879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</a:rPr>
              <a:t>Question 5 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390149" name="Text Box 5">
            <a:extLst>
              <a:ext uri="{FF2B5EF4-FFF2-40B4-BE49-F238E27FC236}">
                <a16:creationId xmlns:a16="http://schemas.microsoft.com/office/drawing/2014/main" id="{8D5A9380-E487-A645-BAEE-53A2C699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90150" name="Text Box 6">
            <a:extLst>
              <a:ext uri="{FF2B5EF4-FFF2-40B4-BE49-F238E27FC236}">
                <a16:creationId xmlns:a16="http://schemas.microsoft.com/office/drawing/2014/main" id="{1393B7EB-C029-3A45-85D7-6A83659E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4648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long ago was the Big Bang?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1000 billion years.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B 14 billion years.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65 million years.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11 thousand years.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14 million light years.</a:t>
            </a:r>
          </a:p>
        </p:txBody>
      </p:sp>
      <p:sp>
        <p:nvSpPr>
          <p:cNvPr id="390151" name="Text Box 7">
            <a:extLst>
              <a:ext uri="{FF2B5EF4-FFF2-40B4-BE49-F238E27FC236}">
                <a16:creationId xmlns:a16="http://schemas.microsoft.com/office/drawing/2014/main" id="{D1454996-32CB-8A41-96C6-EBF9A7DA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0152" name="Text Box 8">
            <a:extLst>
              <a:ext uri="{FF2B5EF4-FFF2-40B4-BE49-F238E27FC236}">
                <a16:creationId xmlns:a16="http://schemas.microsoft.com/office/drawing/2014/main" id="{C11C6BC7-7512-C440-8BEC-DF5A9EB0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90153" name="Text Box 9">
            <a:extLst>
              <a:ext uri="{FF2B5EF4-FFF2-40B4-BE49-F238E27FC236}">
                <a16:creationId xmlns:a16="http://schemas.microsoft.com/office/drawing/2014/main" id="{C0274B99-FE02-5442-B412-A0CC1A29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90154" name="Text Box 10">
            <a:extLst>
              <a:ext uri="{FF2B5EF4-FFF2-40B4-BE49-F238E27FC236}">
                <a16:creationId xmlns:a16="http://schemas.microsoft.com/office/drawing/2014/main" id="{FF12944D-B2B6-DF4B-AE5F-F654CC18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0155" name="Text Box 11">
            <a:extLst>
              <a:ext uri="{FF2B5EF4-FFF2-40B4-BE49-F238E27FC236}">
                <a16:creationId xmlns:a16="http://schemas.microsoft.com/office/drawing/2014/main" id="{EE010A97-0D3B-4A4A-B697-845B5E96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90156" name="Text Box 12">
            <a:extLst>
              <a:ext uri="{FF2B5EF4-FFF2-40B4-BE49-F238E27FC236}">
                <a16:creationId xmlns:a16="http://schemas.microsoft.com/office/drawing/2014/main" id="{596B61F4-BBF3-E546-A97B-4A7AEC8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90157" name="Text Box 13">
            <a:extLst>
              <a:ext uri="{FF2B5EF4-FFF2-40B4-BE49-F238E27FC236}">
                <a16:creationId xmlns:a16="http://schemas.microsoft.com/office/drawing/2014/main" id="{671736C5-6449-6B49-A58F-40F432A0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90158" name="Text Box 14">
            <a:extLst>
              <a:ext uri="{FF2B5EF4-FFF2-40B4-BE49-F238E27FC236}">
                <a16:creationId xmlns:a16="http://schemas.microsoft.com/office/drawing/2014/main" id="{97E2FE80-4C3B-C84F-807B-B77BA286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90159" name="Text Box 15">
            <a:extLst>
              <a:ext uri="{FF2B5EF4-FFF2-40B4-BE49-F238E27FC236}">
                <a16:creationId xmlns:a16="http://schemas.microsoft.com/office/drawing/2014/main" id="{A20C52DD-91B8-6040-81A1-45A0C453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0160" name="Text Box 16">
            <a:extLst>
              <a:ext uri="{FF2B5EF4-FFF2-40B4-BE49-F238E27FC236}">
                <a16:creationId xmlns:a16="http://schemas.microsoft.com/office/drawing/2014/main" id="{16F009E9-1B4D-D042-91FA-ED4A2990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0161" name="Text Box 17">
            <a:extLst>
              <a:ext uri="{FF2B5EF4-FFF2-40B4-BE49-F238E27FC236}">
                <a16:creationId xmlns:a16="http://schemas.microsoft.com/office/drawing/2014/main" id="{D7223659-AF1A-E145-A998-C0238F7C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0162" name="Text Box 18">
            <a:extLst>
              <a:ext uri="{FF2B5EF4-FFF2-40B4-BE49-F238E27FC236}">
                <a16:creationId xmlns:a16="http://schemas.microsoft.com/office/drawing/2014/main" id="{C70B0725-FFC1-9D47-9944-9B4ABFA4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0163" name="Text Box 19">
            <a:extLst>
              <a:ext uri="{FF2B5EF4-FFF2-40B4-BE49-F238E27FC236}">
                <a16:creationId xmlns:a16="http://schemas.microsoft.com/office/drawing/2014/main" id="{D74EC66E-E387-5B49-BB52-E4EE5DA2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0164" name="Text Box 20">
            <a:extLst>
              <a:ext uri="{FF2B5EF4-FFF2-40B4-BE49-F238E27FC236}">
                <a16:creationId xmlns:a16="http://schemas.microsoft.com/office/drawing/2014/main" id="{DB0C0686-0CE7-6B49-90B8-AA986375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0165" name="Text Box 21">
            <a:extLst>
              <a:ext uri="{FF2B5EF4-FFF2-40B4-BE49-F238E27FC236}">
                <a16:creationId xmlns:a16="http://schemas.microsoft.com/office/drawing/2014/main" id="{B44FEABD-26F7-BA49-9E0F-9652EF70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0166" name="Text Box 22">
            <a:extLst>
              <a:ext uri="{FF2B5EF4-FFF2-40B4-BE49-F238E27FC236}">
                <a16:creationId xmlns:a16="http://schemas.microsoft.com/office/drawing/2014/main" id="{757A3502-F6E9-6948-8FDB-11F1CFFF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0167" name="Text Box 23">
            <a:extLst>
              <a:ext uri="{FF2B5EF4-FFF2-40B4-BE49-F238E27FC236}">
                <a16:creationId xmlns:a16="http://schemas.microsoft.com/office/drawing/2014/main" id="{67003DE7-AC14-1F4F-AB74-3ED011068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0168" name="Text Box 24">
            <a:extLst>
              <a:ext uri="{FF2B5EF4-FFF2-40B4-BE49-F238E27FC236}">
                <a16:creationId xmlns:a16="http://schemas.microsoft.com/office/drawing/2014/main" id="{E879AEE0-A7C8-0E46-A736-1D3595F5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0169" name="Text Box 25">
            <a:extLst>
              <a:ext uri="{FF2B5EF4-FFF2-40B4-BE49-F238E27FC236}">
                <a16:creationId xmlns:a16="http://schemas.microsoft.com/office/drawing/2014/main" id="{F189CDAA-F6BB-9849-A005-5663211C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170" name="Text Box 26">
            <a:extLst>
              <a:ext uri="{FF2B5EF4-FFF2-40B4-BE49-F238E27FC236}">
                <a16:creationId xmlns:a16="http://schemas.microsoft.com/office/drawing/2014/main" id="{1A903F10-6E9F-4646-B34C-73BC5AE6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0171" name="Text Box 27">
            <a:extLst>
              <a:ext uri="{FF2B5EF4-FFF2-40B4-BE49-F238E27FC236}">
                <a16:creationId xmlns:a16="http://schemas.microsoft.com/office/drawing/2014/main" id="{5F580B19-9D0B-DA47-8E6B-DE8EFC92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0172" name="Text Box 28">
            <a:extLst>
              <a:ext uri="{FF2B5EF4-FFF2-40B4-BE49-F238E27FC236}">
                <a16:creationId xmlns:a16="http://schemas.microsoft.com/office/drawing/2014/main" id="{0017C48F-4E41-1B45-B8AA-EFAD64D7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0173" name="Text Box 29">
            <a:extLst>
              <a:ext uri="{FF2B5EF4-FFF2-40B4-BE49-F238E27FC236}">
                <a16:creationId xmlns:a16="http://schemas.microsoft.com/office/drawing/2014/main" id="{7A48D438-61FD-AB44-9B3F-CE93411B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0174" name="Text Box 30">
            <a:extLst>
              <a:ext uri="{FF2B5EF4-FFF2-40B4-BE49-F238E27FC236}">
                <a16:creationId xmlns:a16="http://schemas.microsoft.com/office/drawing/2014/main" id="{264979F5-3AB7-E44D-BFFF-C66B3B0B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0175" name="Text Box 31">
            <a:extLst>
              <a:ext uri="{FF2B5EF4-FFF2-40B4-BE49-F238E27FC236}">
                <a16:creationId xmlns:a16="http://schemas.microsoft.com/office/drawing/2014/main" id="{ED526F36-85DA-1F4D-B3D5-4688897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0176" name="Text Box 32">
            <a:extLst>
              <a:ext uri="{FF2B5EF4-FFF2-40B4-BE49-F238E27FC236}">
                <a16:creationId xmlns:a16="http://schemas.microsoft.com/office/drawing/2014/main" id="{33B3DFA8-89ED-A94C-93F2-7AFCD1A5B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0177" name="Text Box 33">
            <a:extLst>
              <a:ext uri="{FF2B5EF4-FFF2-40B4-BE49-F238E27FC236}">
                <a16:creationId xmlns:a16="http://schemas.microsoft.com/office/drawing/2014/main" id="{D6D70DDA-27C7-4E4E-A6E9-A2E3FA3F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0178" name="Text Box 34">
            <a:extLst>
              <a:ext uri="{FF2B5EF4-FFF2-40B4-BE49-F238E27FC236}">
                <a16:creationId xmlns:a16="http://schemas.microsoft.com/office/drawing/2014/main" id="{57135942-D5D4-FD4A-80D5-368B479E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0179" name="Text Box 35">
            <a:extLst>
              <a:ext uri="{FF2B5EF4-FFF2-40B4-BE49-F238E27FC236}">
                <a16:creationId xmlns:a16="http://schemas.microsoft.com/office/drawing/2014/main" id="{50C1EEA9-95D1-2641-95CB-D5C3B6C3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69551325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nimBg="1"/>
      <p:bldP spid="390147" grpId="0" animBg="1"/>
      <p:bldP spid="390149" grpId="0" animBg="1"/>
      <p:bldP spid="390150" grpId="0"/>
      <p:bldP spid="390150" grpId="1"/>
      <p:bldP spid="390151" grpId="0" animBg="1"/>
      <p:bldP spid="390152" grpId="0" animBg="1"/>
      <p:bldP spid="390153" grpId="0" animBg="1"/>
      <p:bldP spid="390154" grpId="0" animBg="1"/>
      <p:bldP spid="390155" grpId="0" animBg="1"/>
      <p:bldP spid="390156" grpId="0" animBg="1"/>
      <p:bldP spid="390157" grpId="0" animBg="1"/>
      <p:bldP spid="390158" grpId="0" animBg="1"/>
      <p:bldP spid="390159" grpId="0" animBg="1"/>
      <p:bldP spid="390160" grpId="0" animBg="1"/>
      <p:bldP spid="390161" grpId="0" animBg="1"/>
      <p:bldP spid="390162" grpId="0" animBg="1"/>
      <p:bldP spid="390163" grpId="0" animBg="1"/>
      <p:bldP spid="390164" grpId="0" animBg="1"/>
      <p:bldP spid="390165" grpId="0" animBg="1"/>
      <p:bldP spid="390166" grpId="0" animBg="1"/>
      <p:bldP spid="390167" grpId="0" animBg="1"/>
      <p:bldP spid="390168" grpId="0" animBg="1"/>
      <p:bldP spid="390169" grpId="0" animBg="1"/>
      <p:bldP spid="390170" grpId="0" animBg="1"/>
      <p:bldP spid="390171" grpId="0" animBg="1"/>
      <p:bldP spid="390172" grpId="0" animBg="1"/>
      <p:bldP spid="390173" grpId="0" animBg="1"/>
      <p:bldP spid="390174" grpId="0" animBg="1"/>
      <p:bldP spid="390175" grpId="0" animBg="1"/>
      <p:bldP spid="390176" grpId="0" animBg="1"/>
      <p:bldP spid="390177" grpId="0" animBg="1"/>
      <p:bldP spid="390178" grpId="0" animBg="1"/>
      <p:bldP spid="39017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4067</TotalTime>
  <Words>659</Words>
  <Application>Microsoft Macintosh PowerPoint</Application>
  <PresentationFormat>On-screen Show (4:3)</PresentationFormat>
  <Paragraphs>146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</vt:lpstr>
      <vt:lpstr>Blank Presentation</vt:lpstr>
      <vt:lpstr>Setup:</vt:lpstr>
      <vt:lpstr> </vt:lpstr>
      <vt:lpstr>Modern data, 2005, only within 120 Mpc = 400 million light years   Note that this is only a ‘not too far’ part (1/35) of the Universe</vt:lpstr>
      <vt:lpstr>Modern data</vt:lpstr>
      <vt:lpstr>Conclusions</vt:lpstr>
      <vt:lpstr>Questions coming …</vt:lpstr>
      <vt:lpstr>Question 4 </vt:lpstr>
      <vt:lpstr>Question 5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</dc:title>
  <cp:lastModifiedBy>Tibor Torma</cp:lastModifiedBy>
  <cp:revision>142</cp:revision>
  <dcterms:modified xsi:type="dcterms:W3CDTF">2026-04-22T20:21:11Z</dcterms:modified>
</cp:coreProperties>
</file>