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30" r:id="rId2"/>
    <p:sldId id="534" r:id="rId3"/>
    <p:sldId id="535" r:id="rId4"/>
    <p:sldId id="536" r:id="rId5"/>
    <p:sldId id="537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/>
    <p:restoredTop sz="96318"/>
  </p:normalViewPr>
  <p:slideViewPr>
    <p:cSldViewPr>
      <p:cViewPr varScale="1">
        <p:scale>
          <a:sx n="177" d="100"/>
          <a:sy n="177" d="100"/>
        </p:scale>
        <p:origin x="176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49650E-06CB-7544-BCE9-C3C88D14D6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418B5-A810-5A4C-9990-CEF7E9AC24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F6A71A88-75AB-0347-BC0C-BB3630E7258A}" type="datetimeFigureOut">
              <a:rPr lang="en-US"/>
              <a:pPr>
                <a:defRPr/>
              </a:pPr>
              <a:t>4/22/26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CA7C2-C4BB-5C46-8FEF-A6DF409B06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3283F-2A80-9646-84D1-AA26B76CB4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0E0BFC-6185-414A-BA14-1C8049237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3679CB2-06A1-1A4D-B57B-8B9A594DAC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E6C1F3D-9EF8-D145-971F-317C512BA9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3492438-F3CE-AF46-A3F1-7AEA282BF69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D091563-EFAE-3641-A455-89DA55E30D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59A12E5-7D3D-E64A-B99B-A545CE9629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ADCC3A4-D846-484F-AB76-D690C36F2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CBDEEA-195A-3849-B3F5-70253EAA3E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F1802486-98C5-2742-995D-50158C554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81FC813-A55B-8142-822C-F6DAEDC6908B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B4AA2354-4EFD-0549-AE46-E4C71CCAB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39E2C99-8AFA-074B-91F1-2F5E498C9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22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3538E34F-8350-9042-82A9-CAF5A3995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B50E070-68B6-4B49-BD4B-9034A743F60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913650FD-1A43-3640-8AE6-1D656E10F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CDE646F-E205-384E-9F2A-349A92FF4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465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3538E34F-8350-9042-82A9-CAF5A3995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B50E070-68B6-4B49-BD4B-9034A743F603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913650FD-1A43-3640-8AE6-1D656E10F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CDE646F-E205-384E-9F2A-349A92FF4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979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3ABB3F-C531-FA49-8D9D-964AB224A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5C8A16-7D29-9D4C-82F1-1D75EEFB3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E1102A-A4C9-C046-8CD9-BE866B7E1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8FA79-1C5F-114D-B84C-DAC98DA2A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97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1CFA58-0DB6-9046-AB7E-101C3C101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F16909-BE85-2249-9771-EA50396BC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E46955-83B2-1C46-963C-E03F6B8FE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676FE-7D0D-1B40-8D44-753464201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1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4CAA2D-9E0B-7C48-AFCC-349A8E6512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61F5D4-60EF-EA44-9376-B0401D906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366442-75F7-1841-BEC3-C770677BE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74AD4-F4E0-8B41-AA62-240FE44E4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55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B23D81-649B-6740-8C0E-6E36300CF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DE774E-F4C3-2542-85E6-3A774C8A9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DBF648-3250-A342-B131-E2C4CE4E8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192D9-3F2C-8F46-8B15-6A66D43DD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7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5AEE21-E275-EC43-8B50-C3A370AE7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6F28B7-F44E-8749-9E6D-D76AE7E03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415A90-2785-3742-A8B3-E7949CAAE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B8E72-71D5-C34C-BD6C-FB8C81178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8A52A-86F4-3745-9A6D-41505B4C2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5E13F-C5AC-C045-AA03-563973502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4C58E-DDE9-3048-9CFB-BCE6BCB4D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23C13-B8F9-0244-BDDF-6BDB2FC27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38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0CE058-DA4D-454F-9F71-FC7813C7F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DB237F-395E-EE41-8255-8FA828B1E5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D188AA-DC74-014F-B878-AC62C63BE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4E574-C2F2-844F-BAED-02D74C4FC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51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E8A971-3119-894B-8595-9E60DC67E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EB37F8-4975-CF40-9A2C-B4431FF0C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5FFCA6-ABBA-3A4C-86A3-3634F3CA4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3DBD4-C698-D04F-84DC-0B7181EA6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5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4B3D65-A1D2-2D45-867D-3CE19EDBC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432641-BFDF-DF41-A552-25B6FC78A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D089F2-9A35-FA4B-BC6F-E7C7F1E00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13A62-96BC-B644-A6B7-6D0579E8E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10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5FF6E-5740-9645-97D3-1DBECC295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795BAC-D173-3649-822D-F445801CF9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B27249-B01C-6242-8115-379F76A0C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02C2E-DA0A-0647-8D56-D7AC93434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66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31966-5D72-E642-B463-C897DB822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E42962-7995-FA4C-A30D-8DF0522D0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5D72C7-AD1E-4E45-AFED-2C5712194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77482-DB6D-2046-8622-032BE4AE5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9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91AAACB-B897-7A4A-B393-6BD6D2980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03C113-450C-CA4C-879C-6B1768BDA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28E60C-11D2-804A-A670-80E877B0B7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52CAE9-647E-4A42-9736-1450CDCDC8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730D97-9639-8348-8F4F-890C739237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4F78F0-8668-CD4A-8395-BBAD1C4861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18179AE2-1D28-7740-A85B-FC8084D9E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1" y="3254958"/>
            <a:ext cx="5105400" cy="36030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0AD265-E503-C848-9806-262ABFF050ED}"/>
              </a:ext>
            </a:extLst>
          </p:cNvPr>
          <p:cNvSpPr/>
          <p:nvPr/>
        </p:nvSpPr>
        <p:spPr bwMode="auto">
          <a:xfrm>
            <a:off x="3048000" y="2374924"/>
            <a:ext cx="6096000" cy="995816"/>
          </a:xfrm>
          <a:prstGeom prst="rect">
            <a:avLst/>
          </a:prstGeom>
          <a:solidFill>
            <a:srgbClr val="CBFEEA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EE47C2-3F9B-0540-BCB3-5EBDF92A840F}"/>
              </a:ext>
            </a:extLst>
          </p:cNvPr>
          <p:cNvSpPr/>
          <p:nvPr/>
        </p:nvSpPr>
        <p:spPr bwMode="auto">
          <a:xfrm>
            <a:off x="3124200" y="2329132"/>
            <a:ext cx="60198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" name="Picture 3" descr="A white card with black text&#10;&#10;Description automatically generated">
            <a:extLst>
              <a:ext uri="{FF2B5EF4-FFF2-40B4-BE49-F238E27FC236}">
                <a16:creationId xmlns:a16="http://schemas.microsoft.com/office/drawing/2014/main" id="{4C98C39D-858A-094F-838F-7FB5494D8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0"/>
            <a:ext cx="8458200" cy="232913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8F75D9A-D779-504F-AD80-85BEAB7A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600199" y="6248400"/>
            <a:ext cx="533401" cy="381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4" name="Picture 13" descr="A person in a suit smoking a pipe&#10;&#10;Description automatically generated">
            <a:extLst>
              <a:ext uri="{FF2B5EF4-FFF2-40B4-BE49-F238E27FC236}">
                <a16:creationId xmlns:a16="http://schemas.microsoft.com/office/drawing/2014/main" id="{4047B895-F349-D142-B7A8-BB490890F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1013531" cy="14498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81FECA-0A75-0042-B80D-BC1F03AFD80F}"/>
              </a:ext>
            </a:extLst>
          </p:cNvPr>
          <p:cNvSpPr/>
          <p:nvPr/>
        </p:nvSpPr>
        <p:spPr bwMode="auto">
          <a:xfrm>
            <a:off x="3124200" y="3352800"/>
            <a:ext cx="60198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2B387E-A613-4745-99ED-7E3817F0768A}"/>
              </a:ext>
            </a:extLst>
          </p:cNvPr>
          <p:cNvSpPr txBox="1"/>
          <p:nvPr/>
        </p:nvSpPr>
        <p:spPr>
          <a:xfrm>
            <a:off x="3733800" y="2362200"/>
            <a:ext cx="4365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(A pioneering study: the numbers are out of whack</a:t>
            </a:r>
          </a:p>
          <a:p>
            <a:r>
              <a:rPr lang="en-US" sz="1600" i="1" dirty="0"/>
              <a:t>                                  but the conclusion is correct.)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699D3E-365C-4847-9721-34CD6AF26D00}"/>
              </a:ext>
            </a:extLst>
          </p:cNvPr>
          <p:cNvSpPr txBox="1"/>
          <p:nvPr/>
        </p:nvSpPr>
        <p:spPr>
          <a:xfrm>
            <a:off x="3429000" y="2813658"/>
            <a:ext cx="5650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Discovered: </a:t>
            </a:r>
            <a:r>
              <a:rPr lang="en-US" sz="1600" i="1" dirty="0"/>
              <a:t>- </a:t>
            </a:r>
            <a:r>
              <a:rPr lang="en-US" sz="1600" b="1" i="1" dirty="0">
                <a:solidFill>
                  <a:srgbClr val="7030A0"/>
                </a:solidFill>
              </a:rPr>
              <a:t>galaxies recede with a speed prop. to their distance</a:t>
            </a:r>
          </a:p>
          <a:p>
            <a:r>
              <a:rPr lang="en-US" sz="1600" i="1" dirty="0"/>
              <a:t>                     - </a:t>
            </a:r>
            <a:r>
              <a:rPr lang="en-US" sz="1600" b="1" i="1" dirty="0">
                <a:solidFill>
                  <a:srgbClr val="7030A0"/>
                </a:solidFill>
              </a:rPr>
              <a:t>measured the velocity of the Sun in the galaxy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6B5D1E-3991-6543-A62F-4E8E1939B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9195"/>
            <a:ext cx="3124200" cy="509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3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82344"/>
            <a:ext cx="9143997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6086475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9143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DD3B4-C3E5-A444-BADE-501821CB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3964"/>
            <a:ext cx="8001000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50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An example of a redshifted spectrum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91929D0-FA06-2247-B251-F3C339ECA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099"/>
            <a:ext cx="9144000" cy="555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8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6FD2246-EBA8-AD45-AF09-D60F7FFA5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6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>
            <a:extLst>
              <a:ext uri="{FF2B5EF4-FFF2-40B4-BE49-F238E27FC236}">
                <a16:creationId xmlns:a16="http://schemas.microsoft.com/office/drawing/2014/main" id="{EFCA4F1B-FE25-1449-B7F5-5E831367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90147" name="Text Box 3">
            <a:extLst>
              <a:ext uri="{FF2B5EF4-FFF2-40B4-BE49-F238E27FC236}">
                <a16:creationId xmlns:a16="http://schemas.microsoft.com/office/drawing/2014/main" id="{A337D99A-EED0-7D4F-A2AF-A1A39071A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id="{707C93A5-B897-E640-93BA-8F5A18793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7</a:t>
            </a:r>
          </a:p>
        </p:txBody>
      </p:sp>
      <p:sp>
        <p:nvSpPr>
          <p:cNvPr id="390149" name="Text Box 5">
            <a:extLst>
              <a:ext uri="{FF2B5EF4-FFF2-40B4-BE49-F238E27FC236}">
                <a16:creationId xmlns:a16="http://schemas.microsoft.com/office/drawing/2014/main" id="{8D5A9380-E487-A645-BAEE-53A2C699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90150" name="Text Box 6">
            <a:extLst>
              <a:ext uri="{FF2B5EF4-FFF2-40B4-BE49-F238E27FC236}">
                <a16:creationId xmlns:a16="http://schemas.microsoft.com/office/drawing/2014/main" id="{1393B7EB-C029-3A45-85D7-6A83659EE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29" y="1607457"/>
            <a:ext cx="6858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Hubble’s law says that (far away) galaxies spectra undergo the following change: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</a:t>
            </a: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The color of the galaxy gets redder.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Emission lines are redshifted.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All spectral lines are shifted towards red.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Absorption lines are redshifted.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Spectral lines become </a:t>
            </a:r>
            <a:r>
              <a:rPr lang="en-US" altLang="en-US" sz="2400" b="1" dirty="0" err="1"/>
              <a:t>weeker</a:t>
            </a:r>
            <a:r>
              <a:rPr lang="en-US" altLang="en-US" sz="2400" b="1" dirty="0"/>
              <a:t>.</a:t>
            </a:r>
          </a:p>
        </p:txBody>
      </p:sp>
      <p:sp>
        <p:nvSpPr>
          <p:cNvPr id="390151" name="Text Box 7">
            <a:extLst>
              <a:ext uri="{FF2B5EF4-FFF2-40B4-BE49-F238E27FC236}">
                <a16:creationId xmlns:a16="http://schemas.microsoft.com/office/drawing/2014/main" id="{D1454996-32CB-8A41-96C6-EBF9A7DA6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0152" name="Text Box 8">
            <a:extLst>
              <a:ext uri="{FF2B5EF4-FFF2-40B4-BE49-F238E27FC236}">
                <a16:creationId xmlns:a16="http://schemas.microsoft.com/office/drawing/2014/main" id="{C11C6BC7-7512-C440-8BEC-DF5A9EB0C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90153" name="Text Box 9">
            <a:extLst>
              <a:ext uri="{FF2B5EF4-FFF2-40B4-BE49-F238E27FC236}">
                <a16:creationId xmlns:a16="http://schemas.microsoft.com/office/drawing/2014/main" id="{C0274B99-FE02-5442-B412-A0CC1A29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90154" name="Text Box 10">
            <a:extLst>
              <a:ext uri="{FF2B5EF4-FFF2-40B4-BE49-F238E27FC236}">
                <a16:creationId xmlns:a16="http://schemas.microsoft.com/office/drawing/2014/main" id="{FF12944D-B2B6-DF4B-AE5F-F654CC18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90155" name="Text Box 11">
            <a:extLst>
              <a:ext uri="{FF2B5EF4-FFF2-40B4-BE49-F238E27FC236}">
                <a16:creationId xmlns:a16="http://schemas.microsoft.com/office/drawing/2014/main" id="{EE010A97-0D3B-4A4A-B697-845B5E96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90156" name="Text Box 12">
            <a:extLst>
              <a:ext uri="{FF2B5EF4-FFF2-40B4-BE49-F238E27FC236}">
                <a16:creationId xmlns:a16="http://schemas.microsoft.com/office/drawing/2014/main" id="{596B61F4-BBF3-E546-A97B-4A7AEC8E1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90157" name="Text Box 13">
            <a:extLst>
              <a:ext uri="{FF2B5EF4-FFF2-40B4-BE49-F238E27FC236}">
                <a16:creationId xmlns:a16="http://schemas.microsoft.com/office/drawing/2014/main" id="{671736C5-6449-6B49-A58F-40F432A0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90158" name="Text Box 14">
            <a:extLst>
              <a:ext uri="{FF2B5EF4-FFF2-40B4-BE49-F238E27FC236}">
                <a16:creationId xmlns:a16="http://schemas.microsoft.com/office/drawing/2014/main" id="{97E2FE80-4C3B-C84F-807B-B77BA286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90159" name="Text Box 15">
            <a:extLst>
              <a:ext uri="{FF2B5EF4-FFF2-40B4-BE49-F238E27FC236}">
                <a16:creationId xmlns:a16="http://schemas.microsoft.com/office/drawing/2014/main" id="{A20C52DD-91B8-6040-81A1-45A0C453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90160" name="Text Box 16">
            <a:extLst>
              <a:ext uri="{FF2B5EF4-FFF2-40B4-BE49-F238E27FC236}">
                <a16:creationId xmlns:a16="http://schemas.microsoft.com/office/drawing/2014/main" id="{16F009E9-1B4D-D042-91FA-ED4A2990B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90161" name="Text Box 17">
            <a:extLst>
              <a:ext uri="{FF2B5EF4-FFF2-40B4-BE49-F238E27FC236}">
                <a16:creationId xmlns:a16="http://schemas.microsoft.com/office/drawing/2014/main" id="{D7223659-AF1A-E145-A998-C0238F7C1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0162" name="Text Box 18">
            <a:extLst>
              <a:ext uri="{FF2B5EF4-FFF2-40B4-BE49-F238E27FC236}">
                <a16:creationId xmlns:a16="http://schemas.microsoft.com/office/drawing/2014/main" id="{C70B0725-FFC1-9D47-9944-9B4ABFA4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0163" name="Text Box 19">
            <a:extLst>
              <a:ext uri="{FF2B5EF4-FFF2-40B4-BE49-F238E27FC236}">
                <a16:creationId xmlns:a16="http://schemas.microsoft.com/office/drawing/2014/main" id="{D74EC66E-E387-5B49-BB52-E4EE5DA2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90164" name="Text Box 20">
            <a:extLst>
              <a:ext uri="{FF2B5EF4-FFF2-40B4-BE49-F238E27FC236}">
                <a16:creationId xmlns:a16="http://schemas.microsoft.com/office/drawing/2014/main" id="{DB0C0686-0CE7-6B49-90B8-AA9863751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0165" name="Text Box 21">
            <a:extLst>
              <a:ext uri="{FF2B5EF4-FFF2-40B4-BE49-F238E27FC236}">
                <a16:creationId xmlns:a16="http://schemas.microsoft.com/office/drawing/2014/main" id="{B44FEABD-26F7-BA49-9E0F-9652EF70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0166" name="Text Box 22">
            <a:extLst>
              <a:ext uri="{FF2B5EF4-FFF2-40B4-BE49-F238E27FC236}">
                <a16:creationId xmlns:a16="http://schemas.microsoft.com/office/drawing/2014/main" id="{757A3502-F6E9-6948-8FDB-11F1CFFF1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90167" name="Text Box 23">
            <a:extLst>
              <a:ext uri="{FF2B5EF4-FFF2-40B4-BE49-F238E27FC236}">
                <a16:creationId xmlns:a16="http://schemas.microsoft.com/office/drawing/2014/main" id="{67003DE7-AC14-1F4F-AB74-3ED011068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0168" name="Text Box 24">
            <a:extLst>
              <a:ext uri="{FF2B5EF4-FFF2-40B4-BE49-F238E27FC236}">
                <a16:creationId xmlns:a16="http://schemas.microsoft.com/office/drawing/2014/main" id="{E879AEE0-A7C8-0E46-A736-1D3595F5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0169" name="Text Box 25">
            <a:extLst>
              <a:ext uri="{FF2B5EF4-FFF2-40B4-BE49-F238E27FC236}">
                <a16:creationId xmlns:a16="http://schemas.microsoft.com/office/drawing/2014/main" id="{F189CDAA-F6BB-9849-A005-5663211CF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0170" name="Text Box 26">
            <a:extLst>
              <a:ext uri="{FF2B5EF4-FFF2-40B4-BE49-F238E27FC236}">
                <a16:creationId xmlns:a16="http://schemas.microsoft.com/office/drawing/2014/main" id="{1A903F10-6E9F-4646-B34C-73BC5AE6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90171" name="Text Box 27">
            <a:extLst>
              <a:ext uri="{FF2B5EF4-FFF2-40B4-BE49-F238E27FC236}">
                <a16:creationId xmlns:a16="http://schemas.microsoft.com/office/drawing/2014/main" id="{5F580B19-9D0B-DA47-8E6B-DE8EFC92B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90172" name="Text Box 28">
            <a:extLst>
              <a:ext uri="{FF2B5EF4-FFF2-40B4-BE49-F238E27FC236}">
                <a16:creationId xmlns:a16="http://schemas.microsoft.com/office/drawing/2014/main" id="{0017C48F-4E41-1B45-B8AA-EFAD64D78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90173" name="Text Box 29">
            <a:extLst>
              <a:ext uri="{FF2B5EF4-FFF2-40B4-BE49-F238E27FC236}">
                <a16:creationId xmlns:a16="http://schemas.microsoft.com/office/drawing/2014/main" id="{7A48D438-61FD-AB44-9B3F-CE93411B5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90174" name="Text Box 30">
            <a:extLst>
              <a:ext uri="{FF2B5EF4-FFF2-40B4-BE49-F238E27FC236}">
                <a16:creationId xmlns:a16="http://schemas.microsoft.com/office/drawing/2014/main" id="{264979F5-3AB7-E44D-BFFF-C66B3B0B2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90175" name="Text Box 31">
            <a:extLst>
              <a:ext uri="{FF2B5EF4-FFF2-40B4-BE49-F238E27FC236}">
                <a16:creationId xmlns:a16="http://schemas.microsoft.com/office/drawing/2014/main" id="{ED526F36-85DA-1F4D-B3D5-4688897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90176" name="Text Box 32">
            <a:extLst>
              <a:ext uri="{FF2B5EF4-FFF2-40B4-BE49-F238E27FC236}">
                <a16:creationId xmlns:a16="http://schemas.microsoft.com/office/drawing/2014/main" id="{33B3DFA8-89ED-A94C-93F2-7AFCD1A5B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90177" name="Text Box 33">
            <a:extLst>
              <a:ext uri="{FF2B5EF4-FFF2-40B4-BE49-F238E27FC236}">
                <a16:creationId xmlns:a16="http://schemas.microsoft.com/office/drawing/2014/main" id="{D6D70DDA-27C7-4E4E-A6E9-A2E3FA3F2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90178" name="Text Box 34">
            <a:extLst>
              <a:ext uri="{FF2B5EF4-FFF2-40B4-BE49-F238E27FC236}">
                <a16:creationId xmlns:a16="http://schemas.microsoft.com/office/drawing/2014/main" id="{57135942-D5D4-FD4A-80D5-368B479E6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90179" name="Text Box 35">
            <a:extLst>
              <a:ext uri="{FF2B5EF4-FFF2-40B4-BE49-F238E27FC236}">
                <a16:creationId xmlns:a16="http://schemas.microsoft.com/office/drawing/2014/main" id="{50C1EEA9-95D1-2641-95CB-D5C3B6C3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90180" name="Text Box 36">
            <a:extLst>
              <a:ext uri="{FF2B5EF4-FFF2-40B4-BE49-F238E27FC236}">
                <a16:creationId xmlns:a16="http://schemas.microsoft.com/office/drawing/2014/main" id="{A0E4FA1A-C572-5747-A9F6-B3AC4B559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368601840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nimBg="1"/>
      <p:bldP spid="390147" grpId="0" animBg="1"/>
      <p:bldP spid="390149" grpId="0" animBg="1"/>
      <p:bldP spid="390150" grpId="0"/>
      <p:bldP spid="390150" grpId="1"/>
      <p:bldP spid="390151" grpId="0" animBg="1"/>
      <p:bldP spid="390152" grpId="0" animBg="1"/>
      <p:bldP spid="390153" grpId="0" animBg="1"/>
      <p:bldP spid="390154" grpId="0" animBg="1"/>
      <p:bldP spid="390155" grpId="0" animBg="1"/>
      <p:bldP spid="390156" grpId="0" animBg="1"/>
      <p:bldP spid="390157" grpId="0" animBg="1"/>
      <p:bldP spid="390158" grpId="0" animBg="1"/>
      <p:bldP spid="390159" grpId="0" animBg="1"/>
      <p:bldP spid="390160" grpId="0" animBg="1"/>
      <p:bldP spid="390161" grpId="0" animBg="1"/>
      <p:bldP spid="390162" grpId="0" animBg="1"/>
      <p:bldP spid="390163" grpId="0" animBg="1"/>
      <p:bldP spid="390164" grpId="0" animBg="1"/>
      <p:bldP spid="390165" grpId="0" animBg="1"/>
      <p:bldP spid="390166" grpId="0" animBg="1"/>
      <p:bldP spid="390167" grpId="0" animBg="1"/>
      <p:bldP spid="390168" grpId="0" animBg="1"/>
      <p:bldP spid="390169" grpId="0" animBg="1"/>
      <p:bldP spid="390170" grpId="0" animBg="1"/>
      <p:bldP spid="390171" grpId="0" animBg="1"/>
      <p:bldP spid="390172" grpId="0" animBg="1"/>
      <p:bldP spid="390173" grpId="0" animBg="1"/>
      <p:bldP spid="390174" grpId="0" animBg="1"/>
      <p:bldP spid="390175" grpId="0" animBg="1"/>
      <p:bldP spid="390176" grpId="0" animBg="1"/>
      <p:bldP spid="390177" grpId="0" animBg="1"/>
      <p:bldP spid="390178" grpId="0" animBg="1"/>
      <p:bldP spid="390179" grpId="0" animBg="1"/>
      <p:bldP spid="3901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>
            <a:extLst>
              <a:ext uri="{FF2B5EF4-FFF2-40B4-BE49-F238E27FC236}">
                <a16:creationId xmlns:a16="http://schemas.microsoft.com/office/drawing/2014/main" id="{EFCA4F1B-FE25-1449-B7F5-5E831367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90147" name="Text Box 3">
            <a:extLst>
              <a:ext uri="{FF2B5EF4-FFF2-40B4-BE49-F238E27FC236}">
                <a16:creationId xmlns:a16="http://schemas.microsoft.com/office/drawing/2014/main" id="{A337D99A-EED0-7D4F-A2AF-A1A39071A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id="{707C93A5-B897-E640-93BA-8F5A18793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390149" name="Text Box 5">
            <a:extLst>
              <a:ext uri="{FF2B5EF4-FFF2-40B4-BE49-F238E27FC236}">
                <a16:creationId xmlns:a16="http://schemas.microsoft.com/office/drawing/2014/main" id="{8D5A9380-E487-A645-BAEE-53A2C699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90150" name="Text Box 6">
            <a:extLst>
              <a:ext uri="{FF2B5EF4-FFF2-40B4-BE49-F238E27FC236}">
                <a16:creationId xmlns:a16="http://schemas.microsoft.com/office/drawing/2014/main" id="{1393B7EB-C029-3A45-85D7-6A83659EE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7696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 redshift of far-away galaxies is interpreted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</a:t>
            </a: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A The Doppler effect – the Universe is expanding.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The Doppler effect – the Universe is collapsing.</a:t>
            </a:r>
          </a:p>
          <a:p>
            <a:pPr>
              <a:spcBef>
                <a:spcPct val="0"/>
              </a:spcBef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Photons are absorbed by intergalactic gas.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Photons are deflected by intergalactic magnetic fields.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Light from these galaxies takes a long time to arrive.</a:t>
            </a:r>
          </a:p>
        </p:txBody>
      </p:sp>
      <p:sp>
        <p:nvSpPr>
          <p:cNvPr id="390151" name="Text Box 7">
            <a:extLst>
              <a:ext uri="{FF2B5EF4-FFF2-40B4-BE49-F238E27FC236}">
                <a16:creationId xmlns:a16="http://schemas.microsoft.com/office/drawing/2014/main" id="{D1454996-32CB-8A41-96C6-EBF9A7DA6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0152" name="Text Box 8">
            <a:extLst>
              <a:ext uri="{FF2B5EF4-FFF2-40B4-BE49-F238E27FC236}">
                <a16:creationId xmlns:a16="http://schemas.microsoft.com/office/drawing/2014/main" id="{C11C6BC7-7512-C440-8BEC-DF5A9EB0C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90153" name="Text Box 9">
            <a:extLst>
              <a:ext uri="{FF2B5EF4-FFF2-40B4-BE49-F238E27FC236}">
                <a16:creationId xmlns:a16="http://schemas.microsoft.com/office/drawing/2014/main" id="{C0274B99-FE02-5442-B412-A0CC1A29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90154" name="Text Box 10">
            <a:extLst>
              <a:ext uri="{FF2B5EF4-FFF2-40B4-BE49-F238E27FC236}">
                <a16:creationId xmlns:a16="http://schemas.microsoft.com/office/drawing/2014/main" id="{FF12944D-B2B6-DF4B-AE5F-F654CC18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90155" name="Text Box 11">
            <a:extLst>
              <a:ext uri="{FF2B5EF4-FFF2-40B4-BE49-F238E27FC236}">
                <a16:creationId xmlns:a16="http://schemas.microsoft.com/office/drawing/2014/main" id="{EE010A97-0D3B-4A4A-B697-845B5E96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90156" name="Text Box 12">
            <a:extLst>
              <a:ext uri="{FF2B5EF4-FFF2-40B4-BE49-F238E27FC236}">
                <a16:creationId xmlns:a16="http://schemas.microsoft.com/office/drawing/2014/main" id="{596B61F4-BBF3-E546-A97B-4A7AEC8E1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90157" name="Text Box 13">
            <a:extLst>
              <a:ext uri="{FF2B5EF4-FFF2-40B4-BE49-F238E27FC236}">
                <a16:creationId xmlns:a16="http://schemas.microsoft.com/office/drawing/2014/main" id="{671736C5-6449-6B49-A58F-40F432A0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90158" name="Text Box 14">
            <a:extLst>
              <a:ext uri="{FF2B5EF4-FFF2-40B4-BE49-F238E27FC236}">
                <a16:creationId xmlns:a16="http://schemas.microsoft.com/office/drawing/2014/main" id="{97E2FE80-4C3B-C84F-807B-B77BA286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90159" name="Text Box 15">
            <a:extLst>
              <a:ext uri="{FF2B5EF4-FFF2-40B4-BE49-F238E27FC236}">
                <a16:creationId xmlns:a16="http://schemas.microsoft.com/office/drawing/2014/main" id="{A20C52DD-91B8-6040-81A1-45A0C453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90160" name="Text Box 16">
            <a:extLst>
              <a:ext uri="{FF2B5EF4-FFF2-40B4-BE49-F238E27FC236}">
                <a16:creationId xmlns:a16="http://schemas.microsoft.com/office/drawing/2014/main" id="{16F009E9-1B4D-D042-91FA-ED4A2990B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90161" name="Text Box 17">
            <a:extLst>
              <a:ext uri="{FF2B5EF4-FFF2-40B4-BE49-F238E27FC236}">
                <a16:creationId xmlns:a16="http://schemas.microsoft.com/office/drawing/2014/main" id="{D7223659-AF1A-E145-A998-C0238F7C1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0162" name="Text Box 18">
            <a:extLst>
              <a:ext uri="{FF2B5EF4-FFF2-40B4-BE49-F238E27FC236}">
                <a16:creationId xmlns:a16="http://schemas.microsoft.com/office/drawing/2014/main" id="{C70B0725-FFC1-9D47-9944-9B4ABFA4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0163" name="Text Box 19">
            <a:extLst>
              <a:ext uri="{FF2B5EF4-FFF2-40B4-BE49-F238E27FC236}">
                <a16:creationId xmlns:a16="http://schemas.microsoft.com/office/drawing/2014/main" id="{D74EC66E-E387-5B49-BB52-E4EE5DA2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90164" name="Text Box 20">
            <a:extLst>
              <a:ext uri="{FF2B5EF4-FFF2-40B4-BE49-F238E27FC236}">
                <a16:creationId xmlns:a16="http://schemas.microsoft.com/office/drawing/2014/main" id="{DB0C0686-0CE7-6B49-90B8-AA9863751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0165" name="Text Box 21">
            <a:extLst>
              <a:ext uri="{FF2B5EF4-FFF2-40B4-BE49-F238E27FC236}">
                <a16:creationId xmlns:a16="http://schemas.microsoft.com/office/drawing/2014/main" id="{B44FEABD-26F7-BA49-9E0F-9652EF70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0166" name="Text Box 22">
            <a:extLst>
              <a:ext uri="{FF2B5EF4-FFF2-40B4-BE49-F238E27FC236}">
                <a16:creationId xmlns:a16="http://schemas.microsoft.com/office/drawing/2014/main" id="{757A3502-F6E9-6948-8FDB-11F1CFFF1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90167" name="Text Box 23">
            <a:extLst>
              <a:ext uri="{FF2B5EF4-FFF2-40B4-BE49-F238E27FC236}">
                <a16:creationId xmlns:a16="http://schemas.microsoft.com/office/drawing/2014/main" id="{67003DE7-AC14-1F4F-AB74-3ED011068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0168" name="Text Box 24">
            <a:extLst>
              <a:ext uri="{FF2B5EF4-FFF2-40B4-BE49-F238E27FC236}">
                <a16:creationId xmlns:a16="http://schemas.microsoft.com/office/drawing/2014/main" id="{E879AEE0-A7C8-0E46-A736-1D3595F5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0169" name="Text Box 25">
            <a:extLst>
              <a:ext uri="{FF2B5EF4-FFF2-40B4-BE49-F238E27FC236}">
                <a16:creationId xmlns:a16="http://schemas.microsoft.com/office/drawing/2014/main" id="{F189CDAA-F6BB-9849-A005-5663211CF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0170" name="Text Box 26">
            <a:extLst>
              <a:ext uri="{FF2B5EF4-FFF2-40B4-BE49-F238E27FC236}">
                <a16:creationId xmlns:a16="http://schemas.microsoft.com/office/drawing/2014/main" id="{1A903F10-6E9F-4646-B34C-73BC5AE6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90171" name="Text Box 27">
            <a:extLst>
              <a:ext uri="{FF2B5EF4-FFF2-40B4-BE49-F238E27FC236}">
                <a16:creationId xmlns:a16="http://schemas.microsoft.com/office/drawing/2014/main" id="{5F580B19-9D0B-DA47-8E6B-DE8EFC92B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90172" name="Text Box 28">
            <a:extLst>
              <a:ext uri="{FF2B5EF4-FFF2-40B4-BE49-F238E27FC236}">
                <a16:creationId xmlns:a16="http://schemas.microsoft.com/office/drawing/2014/main" id="{0017C48F-4E41-1B45-B8AA-EFAD64D78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90173" name="Text Box 29">
            <a:extLst>
              <a:ext uri="{FF2B5EF4-FFF2-40B4-BE49-F238E27FC236}">
                <a16:creationId xmlns:a16="http://schemas.microsoft.com/office/drawing/2014/main" id="{7A48D438-61FD-AB44-9B3F-CE93411B5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90174" name="Text Box 30">
            <a:extLst>
              <a:ext uri="{FF2B5EF4-FFF2-40B4-BE49-F238E27FC236}">
                <a16:creationId xmlns:a16="http://schemas.microsoft.com/office/drawing/2014/main" id="{264979F5-3AB7-E44D-BFFF-C66B3B0B2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90175" name="Text Box 31">
            <a:extLst>
              <a:ext uri="{FF2B5EF4-FFF2-40B4-BE49-F238E27FC236}">
                <a16:creationId xmlns:a16="http://schemas.microsoft.com/office/drawing/2014/main" id="{ED526F36-85DA-1F4D-B3D5-4688897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90176" name="Text Box 32">
            <a:extLst>
              <a:ext uri="{FF2B5EF4-FFF2-40B4-BE49-F238E27FC236}">
                <a16:creationId xmlns:a16="http://schemas.microsoft.com/office/drawing/2014/main" id="{33B3DFA8-89ED-A94C-93F2-7AFCD1A5B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90177" name="Text Box 33">
            <a:extLst>
              <a:ext uri="{FF2B5EF4-FFF2-40B4-BE49-F238E27FC236}">
                <a16:creationId xmlns:a16="http://schemas.microsoft.com/office/drawing/2014/main" id="{D6D70DDA-27C7-4E4E-A6E9-A2E3FA3F2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90178" name="Text Box 34">
            <a:extLst>
              <a:ext uri="{FF2B5EF4-FFF2-40B4-BE49-F238E27FC236}">
                <a16:creationId xmlns:a16="http://schemas.microsoft.com/office/drawing/2014/main" id="{57135942-D5D4-FD4A-80D5-368B479E6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90179" name="Text Box 35">
            <a:extLst>
              <a:ext uri="{FF2B5EF4-FFF2-40B4-BE49-F238E27FC236}">
                <a16:creationId xmlns:a16="http://schemas.microsoft.com/office/drawing/2014/main" id="{50C1EEA9-95D1-2641-95CB-D5C3B6C3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65718060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nimBg="1"/>
      <p:bldP spid="390147" grpId="0" animBg="1"/>
      <p:bldP spid="390149" grpId="0" animBg="1"/>
      <p:bldP spid="390150" grpId="0"/>
      <p:bldP spid="390150" grpId="1"/>
      <p:bldP spid="390151" grpId="0" animBg="1"/>
      <p:bldP spid="390152" grpId="0" animBg="1"/>
      <p:bldP spid="390153" grpId="0" animBg="1"/>
      <p:bldP spid="390154" grpId="0" animBg="1"/>
      <p:bldP spid="390155" grpId="0" animBg="1"/>
      <p:bldP spid="390156" grpId="0" animBg="1"/>
      <p:bldP spid="390157" grpId="0" animBg="1"/>
      <p:bldP spid="390158" grpId="0" animBg="1"/>
      <p:bldP spid="390159" grpId="0" animBg="1"/>
      <p:bldP spid="390160" grpId="0" animBg="1"/>
      <p:bldP spid="390161" grpId="0" animBg="1"/>
      <p:bldP spid="390162" grpId="0" animBg="1"/>
      <p:bldP spid="390163" grpId="0" animBg="1"/>
      <p:bldP spid="390164" grpId="0" animBg="1"/>
      <p:bldP spid="390165" grpId="0" animBg="1"/>
      <p:bldP spid="390166" grpId="0" animBg="1"/>
      <p:bldP spid="390167" grpId="0" animBg="1"/>
      <p:bldP spid="390168" grpId="0" animBg="1"/>
      <p:bldP spid="390169" grpId="0" animBg="1"/>
      <p:bldP spid="390170" grpId="0" animBg="1"/>
      <p:bldP spid="390171" grpId="0" animBg="1"/>
      <p:bldP spid="390172" grpId="0" animBg="1"/>
      <p:bldP spid="390173" grpId="0" animBg="1"/>
      <p:bldP spid="390174" grpId="0" animBg="1"/>
      <p:bldP spid="390175" grpId="0" animBg="1"/>
      <p:bldP spid="390176" grpId="0" animBg="1"/>
      <p:bldP spid="390177" grpId="0" animBg="1"/>
      <p:bldP spid="390178" grpId="0" animBg="1"/>
      <p:bldP spid="390179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4065</TotalTime>
  <Words>259</Words>
  <Application>Microsoft Macintosh PowerPoint</Application>
  <PresentationFormat>On-screen Show (4:3)</PresentationFormat>
  <Paragraphs>97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Times</vt:lpstr>
      <vt:lpstr>Blank Presentation</vt:lpstr>
      <vt:lpstr> </vt:lpstr>
      <vt:lpstr>An example of a redshifted spectrum</vt:lpstr>
      <vt:lpstr>Questions coming …</vt:lpstr>
      <vt:lpstr>Question 7</vt:lpstr>
      <vt:lpstr>Question 8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</dc:title>
  <cp:lastModifiedBy>Tibor Torma</cp:lastModifiedBy>
  <cp:revision>141</cp:revision>
  <dcterms:modified xsi:type="dcterms:W3CDTF">2026-04-22T16:46:23Z</dcterms:modified>
</cp:coreProperties>
</file>