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90" r:id="rId2"/>
    <p:sldId id="359" r:id="rId3"/>
    <p:sldId id="360" r:id="rId4"/>
    <p:sldId id="362" r:id="rId5"/>
    <p:sldId id="371" r:id="rId6"/>
    <p:sldId id="372" r:id="rId7"/>
    <p:sldId id="374" r:id="rId8"/>
    <p:sldId id="375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0"/>
    <p:restoredTop sz="97752"/>
  </p:normalViewPr>
  <p:slideViewPr>
    <p:cSldViewPr>
      <p:cViewPr varScale="1">
        <p:scale>
          <a:sx n="198" d="100"/>
          <a:sy n="198" d="100"/>
        </p:scale>
        <p:origin x="192" y="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C34FFD-6A4D-7741-B670-48480ECB9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B8CD1-3822-C941-AF89-97BFC8F5AF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43991DA-0B61-E44C-A1F2-756396F18DC2}" type="datetimeFigureOut">
              <a:rPr lang="en-US"/>
              <a:pPr>
                <a:defRPr/>
              </a:pPr>
              <a:t>4/22/26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C5B47-F045-0E4C-99B2-41D2027B03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2478D-3B40-344C-8B70-B4E3AABD57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DB5003-631E-DD4F-A638-665193530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C55369C-E86D-454F-92EE-4EDD207B23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1E197BC-228F-E44B-B3B7-028499C704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065325D-6B04-D246-B6C7-3C16753852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E68BC58-27CB-1049-BBB1-63269952E3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D425262-3F3A-AF49-94C9-89DA3C55FC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CE61E246-8EBE-2C47-8A2B-9188296728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E8C0FC1-3F50-234A-8C05-64B14362A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974F09E6-36FC-AB4D-A877-BB3287775E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D72E065-2CED-8146-8F60-CBA6D2A2E7C4}" type="slidenum">
              <a:rPr lang="en-US" altLang="en-US" sz="1200" b="0" smtClean="0"/>
              <a:pPr/>
              <a:t>2</a:t>
            </a:fld>
            <a:endParaRPr lang="en-US" altLang="en-US" sz="1200" b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08C64CE8-3498-2C4A-A561-84BC8C1BC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5ADBCC1-F814-7944-A417-F820A866C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B5303466-F448-4543-B60F-87757DAA90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343417F-184E-1144-AEF5-1D793DB342C6}" type="slidenum">
              <a:rPr lang="en-US" altLang="en-US" sz="1200" b="0" smtClean="0"/>
              <a:pPr/>
              <a:t>3</a:t>
            </a:fld>
            <a:endParaRPr lang="en-US" altLang="en-US" sz="1200" b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F546587-C800-CF41-AAE1-CF437DC57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9F25874-3745-8C46-A7F6-8C735A3E7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7C5A398-8C99-4541-85EE-1C8A5E116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DC1945D-912D-FE4B-9626-16CE20EE9BE6}" type="slidenum">
              <a:rPr lang="en-US" altLang="en-US" sz="1200" b="0" smtClean="0"/>
              <a:pPr/>
              <a:t>4</a:t>
            </a:fld>
            <a:endParaRPr lang="en-US" altLang="en-US" sz="1200" b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0B60450-30AE-D047-8987-D330DE44A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A3965F8-AE77-4F48-9C3B-7A3F128D2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6E6CB88A-01E0-9140-A22C-8387BF520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A31B009-5E3F-B343-A79F-DE6C4809B59E}" type="slidenum">
              <a:rPr lang="en-US" altLang="en-US" sz="1200" b="0" smtClean="0"/>
              <a:pPr/>
              <a:t>5</a:t>
            </a:fld>
            <a:endParaRPr lang="en-US" altLang="en-US" sz="1200" b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1C8C4C9-9FA5-7843-B1F6-CECB75369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45413AD-4693-D448-878B-D4D413EE7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EEF028E4-8E12-D941-BD4A-3E4BDDAA98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9A3D5FD-B360-AB41-BBBB-ABECAFCFE8F6}" type="slidenum">
              <a:rPr lang="en-US" altLang="en-US" sz="1200" b="0" smtClean="0"/>
              <a:pPr/>
              <a:t>6</a:t>
            </a:fld>
            <a:endParaRPr lang="en-US" altLang="en-US" sz="1200" b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D0432707-D527-0243-BC65-3836520C9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FC8BA50-B4B0-8B45-8B67-92D86212E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B2C519B2-7B32-6549-9A94-52F0C31EC7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D07A8E1-D3AE-7C49-B280-B89CE0958C43}" type="slidenum">
              <a:rPr lang="en-US" altLang="en-US" sz="1200" b="0" smtClean="0"/>
              <a:pPr/>
              <a:t>7</a:t>
            </a:fld>
            <a:endParaRPr lang="en-US" altLang="en-US" sz="1200" b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B0DE2DA-F3E3-B64D-A83E-58614FA312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1DC83E8-D68F-4C43-B16E-60E6D5992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C777526-AC2B-CA46-98AB-FA039322E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B76AA8E-37E5-EA4F-999F-FF0538DF58A7}" type="slidenum">
              <a:rPr lang="en-US" altLang="en-US" sz="1200" b="0" smtClean="0"/>
              <a:pPr/>
              <a:t>8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B230D66-C929-DC46-99C7-81F78F15E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71B1BDC-F611-6B40-95E2-560070F7A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0EEEDE-359A-7442-BC0D-F88AF76BB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DBC78A-A9CA-6B40-AE94-2073E9C43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964B7-ECFA-4E4F-BA60-984E242FB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F67B7-8A27-8E47-8D0E-0D946C3C7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10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8E80A5-2918-954C-A95B-70553BCF6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15B7B0-4A3C-0C47-A911-F641CDE2E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DF5E5C-BA61-674F-81A4-41BFB3C37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5A63-4272-6241-9AD5-7EB7246A0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78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9D7A1-003C-D849-B7BC-7F29A4CF6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F5041D-484B-8E40-928A-8300A0186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56E81B-B9FC-A944-A0FC-2C01E9E95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A44E-6AED-2A45-928D-9293D9335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51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045CE9-FD2B-0543-AC1B-4784CC7F1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E794C5-3B95-9F49-AE31-F5285C461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5C88E-F576-4B4F-AE26-4135838DE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234A0-1211-B64E-8FEC-0EDA28207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69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8A7CF-AF99-7C4D-8DCC-256254B22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453066-27D8-4642-B4D2-4F2EFC1A1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FF0132-52AF-F540-BF7D-126188A4B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392-31E1-3E42-85C3-7D4BC8A72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00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3CEFF6-3203-A34C-BD48-B2D0ACA24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02711-8187-C947-945E-ED9D6F045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F07E8-C638-BE40-A493-AD23A258A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5A09-3075-B048-8DAD-D4E02C120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83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18EC24-1520-8C4B-8833-A5DF320F0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010465-B1AE-4E41-925C-DDA978052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132194-F0BE-0C4C-9F99-B1E40193D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0328-7B3E-8B4E-BEF7-AAEBDB30C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23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588F07-3B02-2349-A691-F5CC8ACE5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553D4A-A02F-B443-8D80-871807D74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D07825-4B58-EA4F-A49E-5DB66E838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255D-4942-4F40-904D-C85A9773D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13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3EE7F7-802B-B24A-A995-6B4D6C275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04817F-8556-194A-9FDE-162B2A99F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99B552-8931-804A-AD40-153D9376D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0677-16C4-9C45-9ABA-71140AF1F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ACF9A0-B74B-0D47-9606-CB1B51DDA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AEC9A-B85C-F14F-B201-792062D20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D898F-DBE0-CB4E-B202-0B782A1DA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A182-44AC-8640-8DBA-50C88E47F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36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1A19F-5462-8640-B058-D743C1657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B374A-7BB3-044B-88DC-E1CEBB8DF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FB064-EAA5-0B48-8C75-2ABE42685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1AE58-ED4F-2E4F-AD87-103C7B95E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57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072058-8474-414D-B20D-A3C4A56F3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BFD06C-84B8-284B-89E4-5C117C157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4F5C46-35DE-EF4D-95A6-942001EE1A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14F533-A07E-F749-A320-2ACA3F3EEF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2C71C7-C2CF-7448-B4BC-E2E824CDB9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954940A-D5C4-F54C-BB8A-3DB15CE94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267200"/>
            <a:ext cx="1219200" cy="3048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4996756"/>
            <a:ext cx="5461000" cy="138499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Part VI, </a:t>
            </a:r>
            <a:r>
              <a:rPr lang="en-US" altLang="en-US" sz="2000" dirty="0"/>
              <a:t>Chapters 19-23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580-697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highlight>
                  <a:srgbClr val="00FF00"/>
                </a:highlight>
              </a:rPr>
              <a:t>Note: the book contains much more than the class, a cursory reading will suffice.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CA257-A600-734A-920B-CDF95AA3CB65}"/>
              </a:ext>
            </a:extLst>
          </p:cNvPr>
          <p:cNvSpPr txBox="1"/>
          <p:nvPr/>
        </p:nvSpPr>
        <p:spPr>
          <a:xfrm>
            <a:off x="2586442" y="2983209"/>
            <a:ext cx="457635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Test 3 : April 24 (Friday) 2:00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70121F2A-595E-9745-AC69-FC59BA594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0"/>
            <a:ext cx="710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A galaxy with an active nucleus: Centaurus A</a:t>
            </a:r>
            <a:endParaRPr lang="en-US" altLang="en-US" sz="2800"/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C8232281-76CF-0441-8FEC-50E8F33E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412750"/>
            <a:ext cx="5651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Unusual object: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            * elliptical galaxy with a dust lane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            * strong radio source</a:t>
            </a: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3E8D0DA1-2823-C449-A23D-2254335BE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320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Optical image </a:t>
            </a:r>
            <a:r>
              <a:rPr lang="en-US" altLang="en-US" sz="1800" b="0">
                <a:solidFill>
                  <a:schemeClr val="bg1"/>
                </a:solidFill>
              </a:rPr>
              <a:t>(NGC 5128)</a:t>
            </a:r>
            <a:r>
              <a:rPr lang="en-US" altLang="en-US" sz="2400" b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27653" name="Picture 6">
            <a:extLst>
              <a:ext uri="{FF2B5EF4-FFF2-40B4-BE49-F238E27FC236}">
                <a16:creationId xmlns:a16="http://schemas.microsoft.com/office/drawing/2014/main" id="{38F69F17-6906-1242-A4AF-4F43483A5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">
            <a:extLst>
              <a:ext uri="{FF2B5EF4-FFF2-40B4-BE49-F238E27FC236}">
                <a16:creationId xmlns:a16="http://schemas.microsoft.com/office/drawing/2014/main" id="{D0FDC1CE-1888-B749-B0A4-0E16790E6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1447800"/>
            <a:ext cx="48529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Optical image +  X-ray image in red: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</a:rPr>
              <a:t>Jet of hot gas flying out of the nucleus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</a:rPr>
              <a:t>at 200,000 km/s</a:t>
            </a:r>
            <a:endParaRPr lang="en-US" altLang="en-US" sz="2400" b="0"/>
          </a:p>
        </p:txBody>
      </p:sp>
      <p:sp>
        <p:nvSpPr>
          <p:cNvPr id="27655" name="Rectangle 9">
            <a:extLst>
              <a:ext uri="{FF2B5EF4-FFF2-40B4-BE49-F238E27FC236}">
                <a16:creationId xmlns:a16="http://schemas.microsoft.com/office/drawing/2014/main" id="{2AAED2C7-F240-4D4A-A014-01AD1C38C9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19800" y="4800600"/>
            <a:ext cx="914400" cy="3048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Centaurus A: active nucleus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7656" name="Text Box 10">
            <a:extLst>
              <a:ext uri="{FF2B5EF4-FFF2-40B4-BE49-F238E27FC236}">
                <a16:creationId xmlns:a16="http://schemas.microsoft.com/office/drawing/2014/main" id="{AF2B4349-3749-DE4B-9C1E-971FAC418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46725"/>
            <a:ext cx="39830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Colliding galaxies (elliptical + spiral)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Black hole in the elliptical</a:t>
            </a:r>
            <a:r>
              <a:rPr lang="ja-JP" altLang="en-US" sz="2000" b="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b="0">
                <a:solidFill>
                  <a:srgbClr val="FFFF00"/>
                </a:solidFill>
              </a:rPr>
              <a:t>s nucleus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gobbling up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interstellar gas from the spiral</a:t>
            </a:r>
          </a:p>
        </p:txBody>
      </p:sp>
      <p:pic>
        <p:nvPicPr>
          <p:cNvPr id="27657" name="Picture 11" descr="CentaurusA">
            <a:extLst>
              <a:ext uri="{FF2B5EF4-FFF2-40B4-BE49-F238E27FC236}">
                <a16:creationId xmlns:a16="http://schemas.microsoft.com/office/drawing/2014/main" id="{2F98D966-4B7D-B544-BB35-DB1348BB7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3177" r="4839"/>
          <a:stretch>
            <a:fillRect/>
          </a:stretch>
        </p:blipFill>
        <p:spPr bwMode="auto">
          <a:xfrm>
            <a:off x="76200" y="2354263"/>
            <a:ext cx="4572000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Line 8">
            <a:extLst>
              <a:ext uri="{FF2B5EF4-FFF2-40B4-BE49-F238E27FC236}">
                <a16:creationId xmlns:a16="http://schemas.microsoft.com/office/drawing/2014/main" id="{0F54ED25-DED4-5E48-9499-985EE37D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209800"/>
            <a:ext cx="5334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B3DF3F0-1EC4-684A-B036-CA30F36E18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5867400"/>
            <a:ext cx="685800" cy="3048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3 C 273: Quasar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8354B3C0-B86B-5447-A025-3E9F333A4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52400"/>
            <a:ext cx="798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Galaxies with very bright active nuclei: QUASAR</a:t>
            </a:r>
            <a:r>
              <a:rPr lang="ja-JP" altLang="en-US" sz="2800">
                <a:solidFill>
                  <a:srgbClr val="FF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800">
                <a:solidFill>
                  <a:srgbClr val="FF0000"/>
                </a:solidFill>
              </a:rPr>
              <a:t>s</a:t>
            </a:r>
            <a:endParaRPr lang="en-US" altLang="en-US" sz="2400" b="0">
              <a:solidFill>
                <a:srgbClr val="FF0000"/>
              </a:solidFill>
            </a:endParaRP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08EA0EF2-A09D-C148-AD83-1DC7CECCA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2620" r="1888" b="3056"/>
          <a:stretch>
            <a:fillRect/>
          </a:stretch>
        </p:blipFill>
        <p:spPr bwMode="auto">
          <a:xfrm>
            <a:off x="76200" y="881063"/>
            <a:ext cx="39624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4">
            <a:extLst>
              <a:ext uri="{FF2B5EF4-FFF2-40B4-BE49-F238E27FC236}">
                <a16:creationId xmlns:a16="http://schemas.microsoft.com/office/drawing/2014/main" id="{FE7330F5-92D8-5448-AC73-A4A7ACFC4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09600"/>
            <a:ext cx="51196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Discovery in 1959: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A very strong radio source: 3C 273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Optical: </a:t>
            </a:r>
            <a:r>
              <a:rPr lang="en-US" altLang="en-US" sz="2400" b="0">
                <a:solidFill>
                  <a:srgbClr val="66FFFF"/>
                </a:solidFill>
              </a:rPr>
              <a:t>a faint, 13</a:t>
            </a:r>
            <a:r>
              <a:rPr lang="en-US" altLang="en-US" sz="2400" b="0" baseline="30000">
                <a:solidFill>
                  <a:srgbClr val="66FFFF"/>
                </a:solidFill>
              </a:rPr>
              <a:t>mg</a:t>
            </a:r>
            <a:r>
              <a:rPr lang="en-US" altLang="en-US" sz="2400" b="0">
                <a:solidFill>
                  <a:srgbClr val="66FFFF"/>
                </a:solidFill>
              </a:rPr>
              <a:t>, variable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Spectrum:</a:t>
            </a:r>
            <a:r>
              <a:rPr lang="en-US" altLang="en-US" sz="2400" b="0">
                <a:solidFill>
                  <a:srgbClr val="66FFFF"/>
                </a:solidFill>
              </a:rPr>
              <a:t> unidentifiable spectral lines</a:t>
            </a:r>
          </a:p>
        </p:txBody>
      </p:sp>
      <p:pic>
        <p:nvPicPr>
          <p:cNvPr id="29702" name="Picture 5">
            <a:extLst>
              <a:ext uri="{FF2B5EF4-FFF2-40B4-BE49-F238E27FC236}">
                <a16:creationId xmlns:a16="http://schemas.microsoft.com/office/drawing/2014/main" id="{CB40CEFD-72BB-9F40-AC90-EDBFDFD2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54102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6">
            <a:extLst>
              <a:ext uri="{FF2B5EF4-FFF2-40B4-BE49-F238E27FC236}">
                <a16:creationId xmlns:a16="http://schemas.microsoft.com/office/drawing/2014/main" id="{40DFD8AB-60D5-AE4E-96E0-502F0430D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4600"/>
            <a:ext cx="3587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The resolution (1963):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Very strong redshift, 16%</a:t>
            </a:r>
            <a:endParaRPr lang="en-US" altLang="en-US" sz="2400" b="0">
              <a:solidFill>
                <a:srgbClr val="66FFFF"/>
              </a:solidFill>
            </a:endParaRPr>
          </a:p>
        </p:txBody>
      </p:sp>
      <p:sp>
        <p:nvSpPr>
          <p:cNvPr id="29704" name="Text Box 9">
            <a:extLst>
              <a:ext uri="{FF2B5EF4-FFF2-40B4-BE49-F238E27FC236}">
                <a16:creationId xmlns:a16="http://schemas.microsoft.com/office/drawing/2014/main" id="{1902DF22-62FA-1149-8DA2-92A7600DC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0"/>
            <a:ext cx="36798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But that means:</a:t>
            </a:r>
            <a:endParaRPr lang="en-US" altLang="en-US" sz="240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b="0">
                <a:solidFill>
                  <a:srgbClr val="66FFFF"/>
                </a:solidFill>
              </a:rPr>
              <a:t> Recedes very fast</a:t>
            </a:r>
          </a:p>
          <a:p>
            <a:pPr>
              <a:spcBef>
                <a:spcPct val="0"/>
              </a:spcBef>
            </a:pPr>
            <a:r>
              <a:rPr lang="en-US" altLang="en-US" sz="2400" b="0">
                <a:solidFill>
                  <a:srgbClr val="66FFFF"/>
                </a:solidFill>
              </a:rPr>
              <a:t> Is a galaxy</a:t>
            </a:r>
            <a:endParaRPr lang="en-US" altLang="en-US" sz="24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66FFFF"/>
                </a:solidFill>
              </a:rPr>
              <a:t> </a:t>
            </a:r>
            <a:r>
              <a:rPr lang="en-US" altLang="en-US" sz="2400" b="0">
                <a:solidFill>
                  <a:srgbClr val="66FFFF"/>
                </a:solidFill>
              </a:rPr>
              <a:t>Very distant object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66FFFF"/>
                </a:solidFill>
              </a:rPr>
              <a:t>           2.5 billion ly away</a:t>
            </a:r>
          </a:p>
          <a:p>
            <a:pPr>
              <a:spcBef>
                <a:spcPct val="0"/>
              </a:spcBef>
            </a:pPr>
            <a:r>
              <a:rPr lang="en-US" altLang="en-US" sz="2400" b="0">
                <a:solidFill>
                  <a:srgbClr val="66FFFF"/>
                </a:solidFill>
              </a:rPr>
              <a:t> Must be very bright: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66FFFF"/>
                </a:solidFill>
              </a:rPr>
              <a:t>            M = - 26.7</a:t>
            </a:r>
            <a:r>
              <a:rPr lang="en-US" altLang="en-US" sz="2400" b="0" baseline="30000">
                <a:solidFill>
                  <a:srgbClr val="66FFFF"/>
                </a:solidFill>
              </a:rPr>
              <a:t>mg</a:t>
            </a:r>
            <a:r>
              <a:rPr lang="en-US" altLang="en-US" sz="2400" b="0">
                <a:solidFill>
                  <a:srgbClr val="66FFFF"/>
                </a:solidFill>
              </a:rPr>
              <a:t> (!!!)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FF3300"/>
                </a:solidFill>
              </a:rPr>
              <a:t>As bright as a 100 galaxies!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FF3300"/>
                </a:solidFill>
              </a:rPr>
              <a:t>(Yet at small as a few AU</a:t>
            </a:r>
            <a:r>
              <a:rPr lang="ja-JP" altLang="en-US" sz="2400" b="0" i="1">
                <a:solidFill>
                  <a:srgbClr val="FF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 b="0" i="1">
                <a:solidFill>
                  <a:srgbClr val="FF3300"/>
                </a:solidFill>
              </a:rPr>
              <a:t>s.)</a:t>
            </a:r>
            <a:endParaRPr lang="en-US" altLang="en-US" sz="2400" b="0" i="1">
              <a:solidFill>
                <a:srgbClr val="FF3300"/>
              </a:solidFill>
            </a:endParaRPr>
          </a:p>
        </p:txBody>
      </p:sp>
      <p:sp>
        <p:nvSpPr>
          <p:cNvPr id="29705" name="Text Box 12">
            <a:extLst>
              <a:ext uri="{FF2B5EF4-FFF2-40B4-BE49-F238E27FC236}">
                <a16:creationId xmlns:a16="http://schemas.microsoft.com/office/drawing/2014/main" id="{4DB64508-BE12-B54F-A10A-F1CE3B7AA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08213"/>
            <a:ext cx="19939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3300"/>
                </a:solidFill>
              </a:rPr>
              <a:t>Changes brightness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3300"/>
                </a:solidFill>
              </a:rPr>
              <a:t>            in a matter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3300"/>
                </a:solidFill>
              </a:rPr>
              <a:t>            of minutes.</a:t>
            </a:r>
          </a:p>
        </p:txBody>
      </p:sp>
      <p:sp>
        <p:nvSpPr>
          <p:cNvPr id="29706" name="Line 13">
            <a:extLst>
              <a:ext uri="{FF2B5EF4-FFF2-40B4-BE49-F238E27FC236}">
                <a16:creationId xmlns:a16="http://schemas.microsoft.com/office/drawing/2014/main" id="{A55F550A-C08E-FF45-821D-A4A14CE02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1752600"/>
            <a:ext cx="304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>
            <a:extLst>
              <a:ext uri="{FF2B5EF4-FFF2-40B4-BE49-F238E27FC236}">
                <a16:creationId xmlns:a16="http://schemas.microsoft.com/office/drawing/2014/main" id="{F5DBA9B2-6C42-2F4A-90EF-C239113D78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2743200"/>
            <a:ext cx="1752600" cy="457200"/>
          </a:xfrm>
        </p:spPr>
        <p:txBody>
          <a:bodyPr/>
          <a:lstStyle/>
          <a:p>
            <a:r>
              <a:rPr lang="en-US" altLang="en-US" sz="900" b="1">
                <a:solidFill>
                  <a:schemeClr val="tx1"/>
                </a:solidFill>
              </a:rPr>
              <a:t>What are quasars?</a:t>
            </a:r>
          </a:p>
        </p:txBody>
      </p:sp>
      <p:sp>
        <p:nvSpPr>
          <p:cNvPr id="31747" name="Text Box 15">
            <a:extLst>
              <a:ext uri="{FF2B5EF4-FFF2-40B4-BE49-F238E27FC236}">
                <a16:creationId xmlns:a16="http://schemas.microsoft.com/office/drawing/2014/main" id="{DF1BFF42-3ADD-DE40-B167-157D5DC60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3" y="5638800"/>
            <a:ext cx="3616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</a:rPr>
              <a:t>If the black hole spins fast: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It will spit back some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 infalling gas along the axis.</a:t>
            </a:r>
          </a:p>
        </p:txBody>
      </p:sp>
      <p:sp>
        <p:nvSpPr>
          <p:cNvPr id="31748" name="Text Box 16">
            <a:extLst>
              <a:ext uri="{FF2B5EF4-FFF2-40B4-BE49-F238E27FC236}">
                <a16:creationId xmlns:a16="http://schemas.microsoft.com/office/drawing/2014/main" id="{5B46C343-4A3C-DE49-BA50-45F6B5119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70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</a:rPr>
              <a:t>One more clue: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There are no quasars close to us (the closest is ~ 1 billion ly away)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The farther you look the younger the object (by billions of years, in this case)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Quasars are nuclei of young galaxies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                                           (with time they must </a:t>
            </a:r>
            <a:r>
              <a:rPr lang="ja-JP" altLang="en-US" sz="2000" b="0">
                <a:solidFill>
                  <a:srgbClr val="FFFF00"/>
                </a:solidFill>
                <a:latin typeface="Arial" panose="020B0604020202020204" pitchFamily="34" charset="0"/>
              </a:rPr>
              <a:t>‘</a:t>
            </a:r>
            <a:r>
              <a:rPr lang="en-US" altLang="ja-JP" sz="2000" b="0">
                <a:solidFill>
                  <a:srgbClr val="FFFF00"/>
                </a:solidFill>
              </a:rPr>
              <a:t>settle down</a:t>
            </a:r>
            <a:r>
              <a:rPr lang="ja-JP" altLang="en-US" sz="2000" b="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b="0">
                <a:solidFill>
                  <a:srgbClr val="FFFF00"/>
                </a:solidFill>
              </a:rPr>
              <a:t> to normal galactic nuclei)</a:t>
            </a:r>
            <a:endParaRPr lang="en-US" altLang="en-US" sz="2000" b="0">
              <a:solidFill>
                <a:srgbClr val="FFFF00"/>
              </a:solidFill>
            </a:endParaRPr>
          </a:p>
        </p:txBody>
      </p:sp>
      <p:pic>
        <p:nvPicPr>
          <p:cNvPr id="31749" name="Picture 17" descr="QuasarIllustration">
            <a:extLst>
              <a:ext uri="{FF2B5EF4-FFF2-40B4-BE49-F238E27FC236}">
                <a16:creationId xmlns:a16="http://schemas.microsoft.com/office/drawing/2014/main" id="{1AF707E3-93B3-0A44-B7DC-08783842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6388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4">
            <a:extLst>
              <a:ext uri="{FF2B5EF4-FFF2-40B4-BE49-F238E27FC236}">
                <a16:creationId xmlns:a16="http://schemas.microsoft.com/office/drawing/2014/main" id="{92E2855F-F42E-AD44-A26B-B6603187C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09825"/>
            <a:ext cx="401796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are quasars?</a:t>
            </a:r>
            <a:endParaRPr lang="en-US" altLang="en-US" sz="2400" b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Only one possible answer: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66FFFF"/>
                </a:solidFill>
              </a:rPr>
              <a:t> </a:t>
            </a:r>
            <a:r>
              <a:rPr lang="en-US" altLang="en-US" sz="2800" b="0">
                <a:solidFill>
                  <a:srgbClr val="66FFFF"/>
                </a:solidFill>
              </a:rPr>
              <a:t>Supermassive black holes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   with 1 to 10 solar mass worth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   of ISM falling on it yearly.</a:t>
            </a:r>
          </a:p>
        </p:txBody>
      </p:sp>
      <p:sp>
        <p:nvSpPr>
          <p:cNvPr id="31751" name="Text Box 18">
            <a:extLst>
              <a:ext uri="{FF2B5EF4-FFF2-40B4-BE49-F238E27FC236}">
                <a16:creationId xmlns:a16="http://schemas.microsoft.com/office/drawing/2014/main" id="{C6B51295-8887-2341-8D82-CD03960CE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648200"/>
            <a:ext cx="350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Black hole mass: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           ~ 10 million solar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538ECDC-2700-9244-A140-F08EE77E4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>
            <a:extLst>
              <a:ext uri="{FF2B5EF4-FFF2-40B4-BE49-F238E27FC236}">
                <a16:creationId xmlns:a16="http://schemas.microsoft.com/office/drawing/2014/main" id="{C60A3017-DAB8-8541-B641-AC598B09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A85AEC64-4A64-E34D-A675-6D28724F2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8DD6C521-AB56-9A47-A314-45EF6F574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</a:t>
            </a:r>
          </a:p>
        </p:txBody>
      </p:sp>
      <p:sp>
        <p:nvSpPr>
          <p:cNvPr id="270341" name="Text Box 5">
            <a:extLst>
              <a:ext uri="{FF2B5EF4-FFF2-40B4-BE49-F238E27FC236}">
                <a16:creationId xmlns:a16="http://schemas.microsoft.com/office/drawing/2014/main" id="{553582AA-3996-EB48-AE60-020C6266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70342" name="Text Box 6">
            <a:extLst>
              <a:ext uri="{FF2B5EF4-FFF2-40B4-BE49-F238E27FC236}">
                <a16:creationId xmlns:a16="http://schemas.microsoft.com/office/drawing/2014/main" id="{EB1F2F31-8460-E94B-A658-FAD1F395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76400"/>
            <a:ext cx="6477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	What are quasars?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	Stars that change their brightness.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One sort of supernova remnants.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	</a:t>
            </a:r>
            <a:r>
              <a:rPr lang="en-US" altLang="en-US" sz="2400" dirty="0">
                <a:solidFill>
                  <a:srgbClr val="FF0000"/>
                </a:solidFill>
              </a:rPr>
              <a:t>Active nuclei of young and distant galaxies.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	</a:t>
            </a:r>
            <a:r>
              <a:rPr lang="en-US" altLang="en-US" sz="2400" dirty="0"/>
              <a:t>Planets where radiation is strong.</a:t>
            </a:r>
          </a:p>
        </p:txBody>
      </p:sp>
      <p:sp>
        <p:nvSpPr>
          <p:cNvPr id="270343" name="Text Box 7">
            <a:extLst>
              <a:ext uri="{FF2B5EF4-FFF2-40B4-BE49-F238E27FC236}">
                <a16:creationId xmlns:a16="http://schemas.microsoft.com/office/drawing/2014/main" id="{9D4EB232-F2DA-AA42-BD49-A42A138C9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70344" name="Text Box 8">
            <a:extLst>
              <a:ext uri="{FF2B5EF4-FFF2-40B4-BE49-F238E27FC236}">
                <a16:creationId xmlns:a16="http://schemas.microsoft.com/office/drawing/2014/main" id="{446C4060-9655-D245-A399-850735886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70345" name="Text Box 9">
            <a:extLst>
              <a:ext uri="{FF2B5EF4-FFF2-40B4-BE49-F238E27FC236}">
                <a16:creationId xmlns:a16="http://schemas.microsoft.com/office/drawing/2014/main" id="{61B0F92D-6141-3141-8EBE-D2906AFB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0346" name="Text Box 10">
            <a:extLst>
              <a:ext uri="{FF2B5EF4-FFF2-40B4-BE49-F238E27FC236}">
                <a16:creationId xmlns:a16="http://schemas.microsoft.com/office/drawing/2014/main" id="{212BB31F-8EF6-484A-BFD8-AA4F9CE87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0347" name="Text Box 11">
            <a:extLst>
              <a:ext uri="{FF2B5EF4-FFF2-40B4-BE49-F238E27FC236}">
                <a16:creationId xmlns:a16="http://schemas.microsoft.com/office/drawing/2014/main" id="{5A9AC956-53FB-D44B-8DEF-B04EE6E7C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70348" name="Text Box 12">
            <a:extLst>
              <a:ext uri="{FF2B5EF4-FFF2-40B4-BE49-F238E27FC236}">
                <a16:creationId xmlns:a16="http://schemas.microsoft.com/office/drawing/2014/main" id="{921FF7C9-2395-5F42-AF1E-514240991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70349" name="Text Box 13">
            <a:extLst>
              <a:ext uri="{FF2B5EF4-FFF2-40B4-BE49-F238E27FC236}">
                <a16:creationId xmlns:a16="http://schemas.microsoft.com/office/drawing/2014/main" id="{63ED981F-3A50-2E4C-AC5B-11AAA0C3E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70350" name="Text Box 14">
            <a:extLst>
              <a:ext uri="{FF2B5EF4-FFF2-40B4-BE49-F238E27FC236}">
                <a16:creationId xmlns:a16="http://schemas.microsoft.com/office/drawing/2014/main" id="{47EB26EC-981A-9249-BB0A-012AB72C5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70351" name="Text Box 15">
            <a:extLst>
              <a:ext uri="{FF2B5EF4-FFF2-40B4-BE49-F238E27FC236}">
                <a16:creationId xmlns:a16="http://schemas.microsoft.com/office/drawing/2014/main" id="{EE09CBBC-DDAE-4F4E-92ED-C89C1504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0352" name="Text Box 16">
            <a:extLst>
              <a:ext uri="{FF2B5EF4-FFF2-40B4-BE49-F238E27FC236}">
                <a16:creationId xmlns:a16="http://schemas.microsoft.com/office/drawing/2014/main" id="{D3F935B8-2D08-6247-81B0-C0D4F2E33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0353" name="Text Box 17">
            <a:extLst>
              <a:ext uri="{FF2B5EF4-FFF2-40B4-BE49-F238E27FC236}">
                <a16:creationId xmlns:a16="http://schemas.microsoft.com/office/drawing/2014/main" id="{CDA296D0-AE6E-AE41-9C6C-CB2E3A9C2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0354" name="Text Box 18">
            <a:extLst>
              <a:ext uri="{FF2B5EF4-FFF2-40B4-BE49-F238E27FC236}">
                <a16:creationId xmlns:a16="http://schemas.microsoft.com/office/drawing/2014/main" id="{80184BD2-6ED3-694D-BF63-55767466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0355" name="Text Box 19">
            <a:extLst>
              <a:ext uri="{FF2B5EF4-FFF2-40B4-BE49-F238E27FC236}">
                <a16:creationId xmlns:a16="http://schemas.microsoft.com/office/drawing/2014/main" id="{F58D3FF2-B5E2-7443-B3D0-03F4048C4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0356" name="Text Box 20">
            <a:extLst>
              <a:ext uri="{FF2B5EF4-FFF2-40B4-BE49-F238E27FC236}">
                <a16:creationId xmlns:a16="http://schemas.microsoft.com/office/drawing/2014/main" id="{13908644-8A00-0642-8DE7-CB0B589D0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0357" name="Text Box 21">
            <a:extLst>
              <a:ext uri="{FF2B5EF4-FFF2-40B4-BE49-F238E27FC236}">
                <a16:creationId xmlns:a16="http://schemas.microsoft.com/office/drawing/2014/main" id="{F8B584F0-9F1E-A247-9513-BB69F93A4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0358" name="Text Box 22">
            <a:extLst>
              <a:ext uri="{FF2B5EF4-FFF2-40B4-BE49-F238E27FC236}">
                <a16:creationId xmlns:a16="http://schemas.microsoft.com/office/drawing/2014/main" id="{DE68D618-221E-864B-9D9D-92F9163E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0359" name="Text Box 23">
            <a:extLst>
              <a:ext uri="{FF2B5EF4-FFF2-40B4-BE49-F238E27FC236}">
                <a16:creationId xmlns:a16="http://schemas.microsoft.com/office/drawing/2014/main" id="{3A72B1BF-C46B-B34C-B518-126C38126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0360" name="Text Box 24">
            <a:extLst>
              <a:ext uri="{FF2B5EF4-FFF2-40B4-BE49-F238E27FC236}">
                <a16:creationId xmlns:a16="http://schemas.microsoft.com/office/drawing/2014/main" id="{E9D4588E-72C0-8147-80ED-EBBC1AE06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0361" name="Text Box 25">
            <a:extLst>
              <a:ext uri="{FF2B5EF4-FFF2-40B4-BE49-F238E27FC236}">
                <a16:creationId xmlns:a16="http://schemas.microsoft.com/office/drawing/2014/main" id="{457967F6-62A5-F64D-A145-26C47E10C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0362" name="Text Box 26">
            <a:extLst>
              <a:ext uri="{FF2B5EF4-FFF2-40B4-BE49-F238E27FC236}">
                <a16:creationId xmlns:a16="http://schemas.microsoft.com/office/drawing/2014/main" id="{25C264C2-0A30-2F43-818A-426A38B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0363" name="Text Box 27">
            <a:extLst>
              <a:ext uri="{FF2B5EF4-FFF2-40B4-BE49-F238E27FC236}">
                <a16:creationId xmlns:a16="http://schemas.microsoft.com/office/drawing/2014/main" id="{DBEA67C6-7B4B-A749-ABF6-D2C2EC3B7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0364" name="Text Box 28">
            <a:extLst>
              <a:ext uri="{FF2B5EF4-FFF2-40B4-BE49-F238E27FC236}">
                <a16:creationId xmlns:a16="http://schemas.microsoft.com/office/drawing/2014/main" id="{CBB2D1A7-33E2-044D-9945-AC127DD1E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0365" name="Text Box 29">
            <a:extLst>
              <a:ext uri="{FF2B5EF4-FFF2-40B4-BE49-F238E27FC236}">
                <a16:creationId xmlns:a16="http://schemas.microsoft.com/office/drawing/2014/main" id="{8A12472B-5D1D-D840-B73E-DDBF27B5D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0366" name="Text Box 30">
            <a:extLst>
              <a:ext uri="{FF2B5EF4-FFF2-40B4-BE49-F238E27FC236}">
                <a16:creationId xmlns:a16="http://schemas.microsoft.com/office/drawing/2014/main" id="{6A2A7300-EF6B-3644-B49A-19960E97F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0367" name="Text Box 31">
            <a:extLst>
              <a:ext uri="{FF2B5EF4-FFF2-40B4-BE49-F238E27FC236}">
                <a16:creationId xmlns:a16="http://schemas.microsoft.com/office/drawing/2014/main" id="{1D9B5EB8-78BB-1346-8E7C-184CC47B1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0368" name="Text Box 32">
            <a:extLst>
              <a:ext uri="{FF2B5EF4-FFF2-40B4-BE49-F238E27FC236}">
                <a16:creationId xmlns:a16="http://schemas.microsoft.com/office/drawing/2014/main" id="{9F916AA8-015B-6E4F-96F2-038B44F3F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0369" name="Text Box 33">
            <a:extLst>
              <a:ext uri="{FF2B5EF4-FFF2-40B4-BE49-F238E27FC236}">
                <a16:creationId xmlns:a16="http://schemas.microsoft.com/office/drawing/2014/main" id="{C8EAFF98-3B13-784C-9E12-062256CA3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0370" name="Text Box 34">
            <a:extLst>
              <a:ext uri="{FF2B5EF4-FFF2-40B4-BE49-F238E27FC236}">
                <a16:creationId xmlns:a16="http://schemas.microsoft.com/office/drawing/2014/main" id="{D0142B0C-6BB4-4748-8CD5-E1AA2CCB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0371" name="Text Box 35">
            <a:extLst>
              <a:ext uri="{FF2B5EF4-FFF2-40B4-BE49-F238E27FC236}">
                <a16:creationId xmlns:a16="http://schemas.microsoft.com/office/drawing/2014/main" id="{EA861DE3-F70C-324F-B187-6CA3AD74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70372" name="Text Box 36">
            <a:extLst>
              <a:ext uri="{FF2B5EF4-FFF2-40B4-BE49-F238E27FC236}">
                <a16:creationId xmlns:a16="http://schemas.microsoft.com/office/drawing/2014/main" id="{C8ED50DF-4599-D44E-8A99-D23495A4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nimBg="1"/>
      <p:bldP spid="270339" grpId="0" animBg="1"/>
      <p:bldP spid="270341" grpId="0" animBg="1"/>
      <p:bldP spid="270342" grpId="0"/>
      <p:bldP spid="270342" grpId="1"/>
      <p:bldP spid="270343" grpId="0" animBg="1"/>
      <p:bldP spid="270344" grpId="0" animBg="1"/>
      <p:bldP spid="270345" grpId="0" animBg="1"/>
      <p:bldP spid="270346" grpId="0" animBg="1"/>
      <p:bldP spid="270347" grpId="0" animBg="1"/>
      <p:bldP spid="270348" grpId="0" animBg="1"/>
      <p:bldP spid="270349" grpId="0" animBg="1"/>
      <p:bldP spid="270350" grpId="0" animBg="1"/>
      <p:bldP spid="270351" grpId="0" animBg="1"/>
      <p:bldP spid="270352" grpId="0" animBg="1"/>
      <p:bldP spid="270353" grpId="0" animBg="1"/>
      <p:bldP spid="270354" grpId="0" animBg="1"/>
      <p:bldP spid="270355" grpId="0" animBg="1"/>
      <p:bldP spid="270356" grpId="0" animBg="1"/>
      <p:bldP spid="270357" grpId="0" animBg="1"/>
      <p:bldP spid="270358" grpId="0" animBg="1"/>
      <p:bldP spid="270359" grpId="0" animBg="1"/>
      <p:bldP spid="270360" grpId="0" animBg="1"/>
      <p:bldP spid="270361" grpId="0" animBg="1"/>
      <p:bldP spid="270362" grpId="0" animBg="1"/>
      <p:bldP spid="270363" grpId="0" animBg="1"/>
      <p:bldP spid="270364" grpId="0" animBg="1"/>
      <p:bldP spid="270365" grpId="0" animBg="1"/>
      <p:bldP spid="270366" grpId="0" animBg="1"/>
      <p:bldP spid="270367" grpId="0" animBg="1"/>
      <p:bldP spid="270368" grpId="0" animBg="1"/>
      <p:bldP spid="270369" grpId="0" animBg="1"/>
      <p:bldP spid="270370" grpId="0" animBg="1"/>
      <p:bldP spid="270371" grpId="0" animBg="1"/>
      <p:bldP spid="2703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>
            <a:extLst>
              <a:ext uri="{FF2B5EF4-FFF2-40B4-BE49-F238E27FC236}">
                <a16:creationId xmlns:a16="http://schemas.microsoft.com/office/drawing/2014/main" id="{B3A35F2B-552D-E04A-8277-5A4B4E34D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4435" name="Text Box 3">
            <a:extLst>
              <a:ext uri="{FF2B5EF4-FFF2-40B4-BE49-F238E27FC236}">
                <a16:creationId xmlns:a16="http://schemas.microsoft.com/office/drawing/2014/main" id="{160039BF-5D33-064A-B3D6-8AE39B36D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667CCAF-FBC6-0046-829C-32122E017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</a:t>
            </a:r>
          </a:p>
        </p:txBody>
      </p:sp>
      <p:sp>
        <p:nvSpPr>
          <p:cNvPr id="274437" name="Text Box 5">
            <a:extLst>
              <a:ext uri="{FF2B5EF4-FFF2-40B4-BE49-F238E27FC236}">
                <a16:creationId xmlns:a16="http://schemas.microsoft.com/office/drawing/2014/main" id="{986749CE-BE6A-4446-BD94-7B9E8EC28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74438" name="Text Box 6">
            <a:extLst>
              <a:ext uri="{FF2B5EF4-FFF2-40B4-BE49-F238E27FC236}">
                <a16:creationId xmlns:a16="http://schemas.microsoft.com/office/drawing/2014/main" id="{D271A2CC-B610-B74D-AFCE-BE9D80759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8153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How do we know that quasars must be huge black holes?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	Because they are invisible.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Because stars vanish around them.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	</a:t>
            </a:r>
            <a:r>
              <a:rPr lang="en-US" altLang="en-US" sz="2400" dirty="0"/>
              <a:t>Because their gravitational pull has been detected.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sz="2400" b="0" dirty="0">
                <a:solidFill>
                  <a:srgbClr val="FF0000"/>
                </a:solidFill>
              </a:rPr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Because the amount of energy they radiate cannot be produced in any other object.</a:t>
            </a:r>
          </a:p>
        </p:txBody>
      </p:sp>
      <p:sp>
        <p:nvSpPr>
          <p:cNvPr id="274439" name="Text Box 7">
            <a:extLst>
              <a:ext uri="{FF2B5EF4-FFF2-40B4-BE49-F238E27FC236}">
                <a16:creationId xmlns:a16="http://schemas.microsoft.com/office/drawing/2014/main" id="{3F152296-0E67-9140-9BFC-7785D9790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74440" name="Text Box 8">
            <a:extLst>
              <a:ext uri="{FF2B5EF4-FFF2-40B4-BE49-F238E27FC236}">
                <a16:creationId xmlns:a16="http://schemas.microsoft.com/office/drawing/2014/main" id="{169984D5-AA74-B643-B5B2-CA6AF28AD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74441" name="Text Box 9">
            <a:extLst>
              <a:ext uri="{FF2B5EF4-FFF2-40B4-BE49-F238E27FC236}">
                <a16:creationId xmlns:a16="http://schemas.microsoft.com/office/drawing/2014/main" id="{3E2D409C-00B7-B248-9D46-521944FFC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4442" name="Text Box 10">
            <a:extLst>
              <a:ext uri="{FF2B5EF4-FFF2-40B4-BE49-F238E27FC236}">
                <a16:creationId xmlns:a16="http://schemas.microsoft.com/office/drawing/2014/main" id="{24EE097D-9170-2A49-B361-BF3DF3DC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4443" name="Text Box 11">
            <a:extLst>
              <a:ext uri="{FF2B5EF4-FFF2-40B4-BE49-F238E27FC236}">
                <a16:creationId xmlns:a16="http://schemas.microsoft.com/office/drawing/2014/main" id="{E26516F0-13C0-AF40-9D4E-96B94D124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74444" name="Text Box 12">
            <a:extLst>
              <a:ext uri="{FF2B5EF4-FFF2-40B4-BE49-F238E27FC236}">
                <a16:creationId xmlns:a16="http://schemas.microsoft.com/office/drawing/2014/main" id="{73DBFBDD-F775-624E-9539-14A46482C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74445" name="Text Box 13">
            <a:extLst>
              <a:ext uri="{FF2B5EF4-FFF2-40B4-BE49-F238E27FC236}">
                <a16:creationId xmlns:a16="http://schemas.microsoft.com/office/drawing/2014/main" id="{B96D6994-A271-D140-9406-5C4FB691B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74446" name="Text Box 14">
            <a:extLst>
              <a:ext uri="{FF2B5EF4-FFF2-40B4-BE49-F238E27FC236}">
                <a16:creationId xmlns:a16="http://schemas.microsoft.com/office/drawing/2014/main" id="{6F09E899-49C6-8446-A1B2-044268908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74447" name="Text Box 15">
            <a:extLst>
              <a:ext uri="{FF2B5EF4-FFF2-40B4-BE49-F238E27FC236}">
                <a16:creationId xmlns:a16="http://schemas.microsoft.com/office/drawing/2014/main" id="{C0238242-B5B5-F54B-BF8D-5EF4E9B1A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4448" name="Text Box 16">
            <a:extLst>
              <a:ext uri="{FF2B5EF4-FFF2-40B4-BE49-F238E27FC236}">
                <a16:creationId xmlns:a16="http://schemas.microsoft.com/office/drawing/2014/main" id="{21144507-EC0E-D84D-ADBD-79D07B791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4449" name="Text Box 17">
            <a:extLst>
              <a:ext uri="{FF2B5EF4-FFF2-40B4-BE49-F238E27FC236}">
                <a16:creationId xmlns:a16="http://schemas.microsoft.com/office/drawing/2014/main" id="{3E306611-FACC-324B-819E-2CB71B488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4450" name="Text Box 18">
            <a:extLst>
              <a:ext uri="{FF2B5EF4-FFF2-40B4-BE49-F238E27FC236}">
                <a16:creationId xmlns:a16="http://schemas.microsoft.com/office/drawing/2014/main" id="{DE03EB08-B006-0B4F-B113-D39F22F77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4451" name="Text Box 19">
            <a:extLst>
              <a:ext uri="{FF2B5EF4-FFF2-40B4-BE49-F238E27FC236}">
                <a16:creationId xmlns:a16="http://schemas.microsoft.com/office/drawing/2014/main" id="{7D182E18-7487-F546-84A9-E19E1E064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4452" name="Text Box 20">
            <a:extLst>
              <a:ext uri="{FF2B5EF4-FFF2-40B4-BE49-F238E27FC236}">
                <a16:creationId xmlns:a16="http://schemas.microsoft.com/office/drawing/2014/main" id="{46609089-C07A-894B-A0CD-ED0628E6C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4453" name="Text Box 21">
            <a:extLst>
              <a:ext uri="{FF2B5EF4-FFF2-40B4-BE49-F238E27FC236}">
                <a16:creationId xmlns:a16="http://schemas.microsoft.com/office/drawing/2014/main" id="{B5CBB5B0-EC6E-2B46-AC16-E86A5CED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4454" name="Text Box 22">
            <a:extLst>
              <a:ext uri="{FF2B5EF4-FFF2-40B4-BE49-F238E27FC236}">
                <a16:creationId xmlns:a16="http://schemas.microsoft.com/office/drawing/2014/main" id="{C89E5961-CF95-B747-9B99-AAE084382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4455" name="Text Box 23">
            <a:extLst>
              <a:ext uri="{FF2B5EF4-FFF2-40B4-BE49-F238E27FC236}">
                <a16:creationId xmlns:a16="http://schemas.microsoft.com/office/drawing/2014/main" id="{687C4F24-8D70-A94E-8530-7669891A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4456" name="Text Box 24">
            <a:extLst>
              <a:ext uri="{FF2B5EF4-FFF2-40B4-BE49-F238E27FC236}">
                <a16:creationId xmlns:a16="http://schemas.microsoft.com/office/drawing/2014/main" id="{4AFA7A49-D94D-4343-8EAB-07AF89599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4457" name="Text Box 25">
            <a:extLst>
              <a:ext uri="{FF2B5EF4-FFF2-40B4-BE49-F238E27FC236}">
                <a16:creationId xmlns:a16="http://schemas.microsoft.com/office/drawing/2014/main" id="{26FADEFB-FCD9-7B4C-9FE3-826E192A9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4458" name="Text Box 26">
            <a:extLst>
              <a:ext uri="{FF2B5EF4-FFF2-40B4-BE49-F238E27FC236}">
                <a16:creationId xmlns:a16="http://schemas.microsoft.com/office/drawing/2014/main" id="{EE9E8868-5E56-7247-BAA6-7983C19C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4459" name="Text Box 27">
            <a:extLst>
              <a:ext uri="{FF2B5EF4-FFF2-40B4-BE49-F238E27FC236}">
                <a16:creationId xmlns:a16="http://schemas.microsoft.com/office/drawing/2014/main" id="{E2E76B60-4BA6-F84E-B69E-B4DCD8AEC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4460" name="Text Box 28">
            <a:extLst>
              <a:ext uri="{FF2B5EF4-FFF2-40B4-BE49-F238E27FC236}">
                <a16:creationId xmlns:a16="http://schemas.microsoft.com/office/drawing/2014/main" id="{7A70945E-3133-274A-B3FF-7C954322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4461" name="Text Box 29">
            <a:extLst>
              <a:ext uri="{FF2B5EF4-FFF2-40B4-BE49-F238E27FC236}">
                <a16:creationId xmlns:a16="http://schemas.microsoft.com/office/drawing/2014/main" id="{48A7CB04-BE92-E34C-AFFB-CD89C3AF3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4462" name="Text Box 30">
            <a:extLst>
              <a:ext uri="{FF2B5EF4-FFF2-40B4-BE49-F238E27FC236}">
                <a16:creationId xmlns:a16="http://schemas.microsoft.com/office/drawing/2014/main" id="{7C104061-ACF2-034E-9F0E-EDF564F79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4463" name="Text Box 31">
            <a:extLst>
              <a:ext uri="{FF2B5EF4-FFF2-40B4-BE49-F238E27FC236}">
                <a16:creationId xmlns:a16="http://schemas.microsoft.com/office/drawing/2014/main" id="{5618334D-D714-6748-BB13-9731E81CB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4464" name="Text Box 32">
            <a:extLst>
              <a:ext uri="{FF2B5EF4-FFF2-40B4-BE49-F238E27FC236}">
                <a16:creationId xmlns:a16="http://schemas.microsoft.com/office/drawing/2014/main" id="{4088EF5B-28C3-BC4E-A657-44F32EA5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4465" name="Text Box 33">
            <a:extLst>
              <a:ext uri="{FF2B5EF4-FFF2-40B4-BE49-F238E27FC236}">
                <a16:creationId xmlns:a16="http://schemas.microsoft.com/office/drawing/2014/main" id="{60728173-A173-5B47-AD20-2263FC34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4466" name="Text Box 34">
            <a:extLst>
              <a:ext uri="{FF2B5EF4-FFF2-40B4-BE49-F238E27FC236}">
                <a16:creationId xmlns:a16="http://schemas.microsoft.com/office/drawing/2014/main" id="{CF1B4227-755B-5A41-8CBA-EF8007D0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4467" name="Text Box 35">
            <a:extLst>
              <a:ext uri="{FF2B5EF4-FFF2-40B4-BE49-F238E27FC236}">
                <a16:creationId xmlns:a16="http://schemas.microsoft.com/office/drawing/2014/main" id="{F3A0EFD2-D7E0-3C4D-93A7-EBED2B407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74468" name="Text Box 36">
            <a:extLst>
              <a:ext uri="{FF2B5EF4-FFF2-40B4-BE49-F238E27FC236}">
                <a16:creationId xmlns:a16="http://schemas.microsoft.com/office/drawing/2014/main" id="{80A698CA-741C-C94E-BB26-34622778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 animBg="1"/>
      <p:bldP spid="274437" grpId="0" animBg="1"/>
      <p:bldP spid="274438" grpId="0"/>
      <p:bldP spid="274438" grpId="1"/>
      <p:bldP spid="274439" grpId="0" animBg="1"/>
      <p:bldP spid="274440" grpId="0" animBg="1"/>
      <p:bldP spid="274441" grpId="0" animBg="1"/>
      <p:bldP spid="274442" grpId="0" animBg="1"/>
      <p:bldP spid="274443" grpId="0" animBg="1"/>
      <p:bldP spid="274444" grpId="0" animBg="1"/>
      <p:bldP spid="274445" grpId="0" animBg="1"/>
      <p:bldP spid="274446" grpId="0" animBg="1"/>
      <p:bldP spid="274447" grpId="0" animBg="1"/>
      <p:bldP spid="274448" grpId="0" animBg="1"/>
      <p:bldP spid="274449" grpId="0" animBg="1"/>
      <p:bldP spid="274450" grpId="0" animBg="1"/>
      <p:bldP spid="274451" grpId="0" animBg="1"/>
      <p:bldP spid="274452" grpId="0" animBg="1"/>
      <p:bldP spid="274453" grpId="0" animBg="1"/>
      <p:bldP spid="274454" grpId="0" animBg="1"/>
      <p:bldP spid="274455" grpId="0" animBg="1"/>
      <p:bldP spid="274456" grpId="0" animBg="1"/>
      <p:bldP spid="274457" grpId="0" animBg="1"/>
      <p:bldP spid="274458" grpId="0" animBg="1"/>
      <p:bldP spid="274459" grpId="0" animBg="1"/>
      <p:bldP spid="274460" grpId="0" animBg="1"/>
      <p:bldP spid="274461" grpId="0" animBg="1"/>
      <p:bldP spid="274462" grpId="0" animBg="1"/>
      <p:bldP spid="274463" grpId="0" animBg="1"/>
      <p:bldP spid="274464" grpId="0" animBg="1"/>
      <p:bldP spid="274465" grpId="0" animBg="1"/>
      <p:bldP spid="274466" grpId="0" animBg="1"/>
      <p:bldP spid="274467" grpId="0" animBg="1"/>
      <p:bldP spid="2744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>
            <a:extLst>
              <a:ext uri="{FF2B5EF4-FFF2-40B4-BE49-F238E27FC236}">
                <a16:creationId xmlns:a16="http://schemas.microsoft.com/office/drawing/2014/main" id="{736826CE-E083-D346-B689-627D90FF9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6483" name="Text Box 3">
            <a:extLst>
              <a:ext uri="{FF2B5EF4-FFF2-40B4-BE49-F238E27FC236}">
                <a16:creationId xmlns:a16="http://schemas.microsoft.com/office/drawing/2014/main" id="{ABA43C2B-A5D1-7345-9360-392D93CB1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D7A3B69F-3E0D-4046-B7CD-B8EF6AECE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276485" name="Text Box 5">
            <a:extLst>
              <a:ext uri="{FF2B5EF4-FFF2-40B4-BE49-F238E27FC236}">
                <a16:creationId xmlns:a16="http://schemas.microsoft.com/office/drawing/2014/main" id="{7624FAF3-B49E-CA43-A30E-12F490EF1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76486" name="Text Box 6">
            <a:extLst>
              <a:ext uri="{FF2B5EF4-FFF2-40B4-BE49-F238E27FC236}">
                <a16:creationId xmlns:a16="http://schemas.microsoft.com/office/drawing/2014/main" id="{BC368D18-27B4-2C4E-A659-A8021CAB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6858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an active galactic nucleus?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	A black hole that spits out hot gas whenever anything falls into it.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An invisible but huge black hole.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	</a:t>
            </a:r>
            <a:r>
              <a:rPr lang="en-US" altLang="en-US" sz="2400" dirty="0"/>
              <a:t>A large gas cloud. All stars of the galaxy have been formed from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	</a:t>
            </a:r>
            <a:r>
              <a:rPr lang="en-US" altLang="en-US" sz="2400" dirty="0"/>
              <a:t>The center of a planetary nebula.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E</a:t>
            </a:r>
            <a:r>
              <a:rPr lang="en-US" altLang="en-US" sz="2400" dirty="0">
                <a:solidFill>
                  <a:srgbClr val="FF0000"/>
                </a:solidFill>
              </a:rPr>
              <a:t>	A black hole that make in-falling gas radiate just before it falls into the black hole.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276487" name="Text Box 7">
            <a:extLst>
              <a:ext uri="{FF2B5EF4-FFF2-40B4-BE49-F238E27FC236}">
                <a16:creationId xmlns:a16="http://schemas.microsoft.com/office/drawing/2014/main" id="{76F55805-C080-DD43-B7EF-AA8EA1842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76488" name="Text Box 8">
            <a:extLst>
              <a:ext uri="{FF2B5EF4-FFF2-40B4-BE49-F238E27FC236}">
                <a16:creationId xmlns:a16="http://schemas.microsoft.com/office/drawing/2014/main" id="{B707622A-F6CF-014D-82BF-EC7FCDFDA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76489" name="Text Box 9">
            <a:extLst>
              <a:ext uri="{FF2B5EF4-FFF2-40B4-BE49-F238E27FC236}">
                <a16:creationId xmlns:a16="http://schemas.microsoft.com/office/drawing/2014/main" id="{A6C2471C-7C4E-1448-A5BD-87B22D4D7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6490" name="Text Box 10">
            <a:extLst>
              <a:ext uri="{FF2B5EF4-FFF2-40B4-BE49-F238E27FC236}">
                <a16:creationId xmlns:a16="http://schemas.microsoft.com/office/drawing/2014/main" id="{8251A8A4-0003-CE4D-8B2D-CC7A5EDE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6491" name="Text Box 11">
            <a:extLst>
              <a:ext uri="{FF2B5EF4-FFF2-40B4-BE49-F238E27FC236}">
                <a16:creationId xmlns:a16="http://schemas.microsoft.com/office/drawing/2014/main" id="{C0A13076-65E5-6148-8C2C-8167D2070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76492" name="Text Box 12">
            <a:extLst>
              <a:ext uri="{FF2B5EF4-FFF2-40B4-BE49-F238E27FC236}">
                <a16:creationId xmlns:a16="http://schemas.microsoft.com/office/drawing/2014/main" id="{8F616BE9-2886-1F49-892F-0496C3FE4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76493" name="Text Box 13">
            <a:extLst>
              <a:ext uri="{FF2B5EF4-FFF2-40B4-BE49-F238E27FC236}">
                <a16:creationId xmlns:a16="http://schemas.microsoft.com/office/drawing/2014/main" id="{627081A8-5BF1-7540-A199-62675BBA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76494" name="Text Box 14">
            <a:extLst>
              <a:ext uri="{FF2B5EF4-FFF2-40B4-BE49-F238E27FC236}">
                <a16:creationId xmlns:a16="http://schemas.microsoft.com/office/drawing/2014/main" id="{8389B357-55F2-DD4D-9BF6-47B682CE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76495" name="Text Box 15">
            <a:extLst>
              <a:ext uri="{FF2B5EF4-FFF2-40B4-BE49-F238E27FC236}">
                <a16:creationId xmlns:a16="http://schemas.microsoft.com/office/drawing/2014/main" id="{0DB61881-C44A-C049-91CD-E0082EA9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6496" name="Text Box 16">
            <a:extLst>
              <a:ext uri="{FF2B5EF4-FFF2-40B4-BE49-F238E27FC236}">
                <a16:creationId xmlns:a16="http://schemas.microsoft.com/office/drawing/2014/main" id="{150D3A90-54EE-FB43-8643-3A10281CB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6497" name="Text Box 17">
            <a:extLst>
              <a:ext uri="{FF2B5EF4-FFF2-40B4-BE49-F238E27FC236}">
                <a16:creationId xmlns:a16="http://schemas.microsoft.com/office/drawing/2014/main" id="{16072ACC-4509-C140-BD20-63C24DB9A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6498" name="Text Box 18">
            <a:extLst>
              <a:ext uri="{FF2B5EF4-FFF2-40B4-BE49-F238E27FC236}">
                <a16:creationId xmlns:a16="http://schemas.microsoft.com/office/drawing/2014/main" id="{C6DB7B52-73E7-5C41-A831-7858BC07A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6499" name="Text Box 19">
            <a:extLst>
              <a:ext uri="{FF2B5EF4-FFF2-40B4-BE49-F238E27FC236}">
                <a16:creationId xmlns:a16="http://schemas.microsoft.com/office/drawing/2014/main" id="{9454FA9F-8E48-5D46-A62D-5FF01A2F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6500" name="Text Box 20">
            <a:extLst>
              <a:ext uri="{FF2B5EF4-FFF2-40B4-BE49-F238E27FC236}">
                <a16:creationId xmlns:a16="http://schemas.microsoft.com/office/drawing/2014/main" id="{038E9CE3-371D-464E-863D-2DFF6580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6501" name="Text Box 21">
            <a:extLst>
              <a:ext uri="{FF2B5EF4-FFF2-40B4-BE49-F238E27FC236}">
                <a16:creationId xmlns:a16="http://schemas.microsoft.com/office/drawing/2014/main" id="{6774E72D-B6AB-FC40-B03D-E3CC8812A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6502" name="Text Box 22">
            <a:extLst>
              <a:ext uri="{FF2B5EF4-FFF2-40B4-BE49-F238E27FC236}">
                <a16:creationId xmlns:a16="http://schemas.microsoft.com/office/drawing/2014/main" id="{4DA6ACA0-53AE-6647-9529-3EE36C829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6503" name="Text Box 23">
            <a:extLst>
              <a:ext uri="{FF2B5EF4-FFF2-40B4-BE49-F238E27FC236}">
                <a16:creationId xmlns:a16="http://schemas.microsoft.com/office/drawing/2014/main" id="{E9C50DEE-A00A-934B-B440-5E5250F84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6504" name="Text Box 24">
            <a:extLst>
              <a:ext uri="{FF2B5EF4-FFF2-40B4-BE49-F238E27FC236}">
                <a16:creationId xmlns:a16="http://schemas.microsoft.com/office/drawing/2014/main" id="{AC01E516-4CE6-5348-9404-A81F25D5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6505" name="Text Box 25">
            <a:extLst>
              <a:ext uri="{FF2B5EF4-FFF2-40B4-BE49-F238E27FC236}">
                <a16:creationId xmlns:a16="http://schemas.microsoft.com/office/drawing/2014/main" id="{917979FF-CE46-044C-BA76-7379C8A4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6506" name="Text Box 26">
            <a:extLst>
              <a:ext uri="{FF2B5EF4-FFF2-40B4-BE49-F238E27FC236}">
                <a16:creationId xmlns:a16="http://schemas.microsoft.com/office/drawing/2014/main" id="{AB3D7182-3B9C-8A43-AA5F-2125EE93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6507" name="Text Box 27">
            <a:extLst>
              <a:ext uri="{FF2B5EF4-FFF2-40B4-BE49-F238E27FC236}">
                <a16:creationId xmlns:a16="http://schemas.microsoft.com/office/drawing/2014/main" id="{86260799-4CEE-0B42-B353-F331D071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6508" name="Text Box 28">
            <a:extLst>
              <a:ext uri="{FF2B5EF4-FFF2-40B4-BE49-F238E27FC236}">
                <a16:creationId xmlns:a16="http://schemas.microsoft.com/office/drawing/2014/main" id="{488A2234-E97D-8D42-B6AD-A3A8659B1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6509" name="Text Box 29">
            <a:extLst>
              <a:ext uri="{FF2B5EF4-FFF2-40B4-BE49-F238E27FC236}">
                <a16:creationId xmlns:a16="http://schemas.microsoft.com/office/drawing/2014/main" id="{81A1206E-1502-D549-A85E-CC8345078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6510" name="Text Box 30">
            <a:extLst>
              <a:ext uri="{FF2B5EF4-FFF2-40B4-BE49-F238E27FC236}">
                <a16:creationId xmlns:a16="http://schemas.microsoft.com/office/drawing/2014/main" id="{6D6D7556-CDD1-1142-A34A-1349297CF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6511" name="Text Box 31">
            <a:extLst>
              <a:ext uri="{FF2B5EF4-FFF2-40B4-BE49-F238E27FC236}">
                <a16:creationId xmlns:a16="http://schemas.microsoft.com/office/drawing/2014/main" id="{79F5C7E4-117C-8B42-A976-9A5292214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6512" name="Text Box 32">
            <a:extLst>
              <a:ext uri="{FF2B5EF4-FFF2-40B4-BE49-F238E27FC236}">
                <a16:creationId xmlns:a16="http://schemas.microsoft.com/office/drawing/2014/main" id="{8EDC1387-8A9E-884E-A041-87DD76A54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6513" name="Text Box 33">
            <a:extLst>
              <a:ext uri="{FF2B5EF4-FFF2-40B4-BE49-F238E27FC236}">
                <a16:creationId xmlns:a16="http://schemas.microsoft.com/office/drawing/2014/main" id="{14D4A2F5-A5F9-8C48-9B9D-B30C77DD2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6514" name="Text Box 34">
            <a:extLst>
              <a:ext uri="{FF2B5EF4-FFF2-40B4-BE49-F238E27FC236}">
                <a16:creationId xmlns:a16="http://schemas.microsoft.com/office/drawing/2014/main" id="{A886082F-04F7-4F40-9FE7-F1B3E7DD2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6515" name="Text Box 35">
            <a:extLst>
              <a:ext uri="{FF2B5EF4-FFF2-40B4-BE49-F238E27FC236}">
                <a16:creationId xmlns:a16="http://schemas.microsoft.com/office/drawing/2014/main" id="{4910A6A5-085A-B643-A1CD-907D9B898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nimBg="1"/>
      <p:bldP spid="276483" grpId="0" animBg="1"/>
      <p:bldP spid="276485" grpId="0" animBg="1"/>
      <p:bldP spid="276486" grpId="0"/>
      <p:bldP spid="276486" grpId="1"/>
      <p:bldP spid="276487" grpId="0" animBg="1"/>
      <p:bldP spid="276488" grpId="0" animBg="1"/>
      <p:bldP spid="276489" grpId="0" animBg="1"/>
      <p:bldP spid="276490" grpId="0" animBg="1"/>
      <p:bldP spid="276491" grpId="0" animBg="1"/>
      <p:bldP spid="276492" grpId="0" animBg="1"/>
      <p:bldP spid="276493" grpId="0" animBg="1"/>
      <p:bldP spid="276494" grpId="0" animBg="1"/>
      <p:bldP spid="276495" grpId="0" animBg="1"/>
      <p:bldP spid="276496" grpId="0" animBg="1"/>
      <p:bldP spid="276497" grpId="0" animBg="1"/>
      <p:bldP spid="276498" grpId="0" animBg="1"/>
      <p:bldP spid="276499" grpId="0" animBg="1"/>
      <p:bldP spid="276500" grpId="0" animBg="1"/>
      <p:bldP spid="276501" grpId="0" animBg="1"/>
      <p:bldP spid="276502" grpId="0" animBg="1"/>
      <p:bldP spid="276503" grpId="0" animBg="1"/>
      <p:bldP spid="276504" grpId="0" animBg="1"/>
      <p:bldP spid="276505" grpId="0" animBg="1"/>
      <p:bldP spid="276506" grpId="0" animBg="1"/>
      <p:bldP spid="276507" grpId="0" animBg="1"/>
      <p:bldP spid="276508" grpId="0" animBg="1"/>
      <p:bldP spid="276509" grpId="0" animBg="1"/>
      <p:bldP spid="276510" grpId="0" animBg="1"/>
      <p:bldP spid="276511" grpId="0" animBg="1"/>
      <p:bldP spid="276512" grpId="0" animBg="1"/>
      <p:bldP spid="276513" grpId="0" animBg="1"/>
      <p:bldP spid="276514" grpId="0" animBg="1"/>
      <p:bldP spid="276515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771</Words>
  <Application>Microsoft Macintosh PowerPoint</Application>
  <PresentationFormat>On-screen Show (4:3)</PresentationFormat>
  <Paragraphs>201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</vt:lpstr>
      <vt:lpstr>Blank Presentation</vt:lpstr>
      <vt:lpstr>Setup:</vt:lpstr>
      <vt:lpstr>Centaurus A: active nucleus</vt:lpstr>
      <vt:lpstr>3 C 273: Quasar</vt:lpstr>
      <vt:lpstr>What are quasars?</vt:lpstr>
      <vt:lpstr>Questions coming …</vt:lpstr>
      <vt:lpstr>Question 4</vt:lpstr>
      <vt:lpstr>Question 5</vt:lpstr>
      <vt:lpstr>Question 6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Starburst galaxies, active galactic nuclei and quasars</dc:title>
  <cp:lastModifiedBy>Tibor Torma</cp:lastModifiedBy>
  <cp:revision>53</cp:revision>
  <dcterms:modified xsi:type="dcterms:W3CDTF">2026-04-22T16:45:46Z</dcterms:modified>
</cp:coreProperties>
</file>