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56" r:id="rId2"/>
    <p:sldId id="370" r:id="rId3"/>
    <p:sldId id="376" r:id="rId4"/>
    <p:sldId id="378" r:id="rId5"/>
    <p:sldId id="379" r:id="rId6"/>
    <p:sldId id="380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00"/>
    <p:restoredTop sz="97752"/>
  </p:normalViewPr>
  <p:slideViewPr>
    <p:cSldViewPr>
      <p:cViewPr varScale="1">
        <p:scale>
          <a:sx n="128" d="100"/>
          <a:sy n="128" d="100"/>
        </p:scale>
        <p:origin x="219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2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C34FFD-6A4D-7741-B670-48480ECB92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DB8CD1-3822-C941-AF89-97BFC8F5AF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243991DA-0B61-E44C-A1F2-756396F18DC2}" type="datetimeFigureOut">
              <a:rPr lang="en-US"/>
              <a:pPr>
                <a:defRPr/>
              </a:pPr>
              <a:t>4/20/26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7C5B47-F045-0E4C-99B2-41D2027B03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92478D-3B40-344C-8B70-B4E3AABD57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1DB5003-631E-DD4F-A638-665193530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C55369C-E86D-454F-92EE-4EDD207B23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1E197BC-228F-E44B-B3B7-028499C704A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A065325D-6B04-D246-B6C7-3C167538525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FE68BC58-27CB-1049-BBB1-63269952E3E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0D425262-3F3A-AF49-94C9-89DA3C55FC8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CE61E246-8EBE-2C47-8A2B-9188296728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8E8C0FC1-3F50-234A-8C05-64B14362A9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2852AA18-077D-9E4C-9D54-59D9D69FA1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C778F032-8020-AB41-9564-68CF7E7D47DF}" type="slidenum">
              <a:rPr lang="en-US" altLang="en-US" sz="1200" b="0" smtClean="0"/>
              <a:pPr/>
              <a:t>1</a:t>
            </a:fld>
            <a:endParaRPr lang="en-US" altLang="en-US" sz="1200" b="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5490158F-FD34-4946-9037-9D0D72D1A1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6077C38-34CE-114B-9FDC-CF56A883BC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58112AE4-A3A9-7046-8AAE-1B7FCF8169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82E5E0EC-F1E3-FD48-BC16-33C87604A8C5}" type="slidenum">
              <a:rPr lang="en-US" altLang="en-US" sz="1200" b="0" smtClean="0"/>
              <a:pPr/>
              <a:t>2</a:t>
            </a:fld>
            <a:endParaRPr lang="en-US" altLang="en-US" sz="1200" b="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D1C1F698-036E-0C45-978C-A1ABAB8FF7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8EE38D3-9DCC-5F47-8741-6E82D38A5A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FF9AAA1C-97B2-ED41-9FF7-AEEDC2F1AB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8FAD9F90-7AAA-FD42-976F-4AE6FBD48A5E}" type="slidenum">
              <a:rPr lang="en-US" altLang="en-US" sz="1200" b="0" smtClean="0"/>
              <a:pPr/>
              <a:t>3</a:t>
            </a:fld>
            <a:endParaRPr lang="en-US" altLang="en-US" sz="1200" b="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A3DC4CE4-A7C3-9A46-8DF2-4979A5FAFD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0EC3281-0EC8-1342-8FAE-04CA56B22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FCC51B22-598A-DE43-9050-E49B279DE1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D787DDF-5C44-F341-8340-CAD0EEB285E5}" type="slidenum">
              <a:rPr lang="en-US" altLang="en-US" sz="1200" b="0" smtClean="0"/>
              <a:pPr/>
              <a:t>4</a:t>
            </a:fld>
            <a:endParaRPr lang="en-US" altLang="en-US" sz="1200" b="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8E2FBE18-9B36-D64F-B08A-ACDE5BB4A4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31E0EEE-AFC7-3A42-959E-D6C5C2FDF1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7383A02D-2711-0E41-B606-0586CA017C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AC10F20-58D5-2349-A9F6-E0121AF7D8B0}" type="slidenum">
              <a:rPr lang="en-US" altLang="en-US" sz="1200" b="0" smtClean="0"/>
              <a:pPr/>
              <a:t>5</a:t>
            </a:fld>
            <a:endParaRPr lang="en-US" altLang="en-US" sz="1200" b="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37771820-2985-2D42-8561-6D01C37BD3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DEA2CA4-80C3-734C-B021-5466C146E1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B67D1AD0-D3AA-DF46-B986-9E7F0C4DF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071A7E60-9881-304A-BACF-69F6BA0552F1}" type="slidenum">
              <a:rPr lang="en-US" altLang="en-US" sz="1200" b="0" smtClean="0"/>
              <a:pPr/>
              <a:t>6</a:t>
            </a:fld>
            <a:endParaRPr lang="en-US" altLang="en-US" sz="1200" b="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FC7CE096-77D7-AC4A-8986-271E67E689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1307638-E6C8-DC4F-8898-A8C87D67CA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0EEEDE-359A-7442-BC0D-F88AF76BB3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DBC78A-A9CA-6B40-AE94-2073E9C439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0964B7-ECFA-4E4F-BA60-984E242FB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F67B7-8A27-8E47-8D0E-0D946C3C7A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10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8E80A5-2918-954C-A95B-70553BCF69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15B7B0-4A3C-0C47-A911-F641CDE2ED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DF5E5C-BA61-674F-81A4-41BFB3C370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A5A63-4272-6241-9AD5-7EB7246A07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78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D9D7A1-003C-D849-B7BC-7F29A4CF6F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F5041D-484B-8E40-928A-8300A0186B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56E81B-B9FC-A944-A0FC-2C01E9E954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AA44E-6AED-2A45-928D-9293D93352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515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045CE9-FD2B-0543-AC1B-4784CC7F10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E794C5-3B95-9F49-AE31-F5285C4616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65C88E-F576-4B4F-AE26-4135838DEA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234A0-1211-B64E-8FEC-0EDA282077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691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F8A7CF-AF99-7C4D-8DCC-256254B22F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453066-27D8-4642-B4D2-4F2EFC1A12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FF0132-52AF-F540-BF7D-126188A4BE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85392-31E1-3E42-85C3-7D4BC8A72D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00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3CEFF6-3203-A34C-BD48-B2D0ACA245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402711-8187-C947-945E-ED9D6F0459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2F07E8-C638-BE40-A493-AD23A258A2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15A09-3075-B048-8DAD-D4E02C1200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83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418EC24-1520-8C4B-8833-A5DF320F09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F010465-B1AE-4E41-925C-DDA978052F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D132194-F0BE-0C4C-9F99-B1E40193DF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10328-7B3E-8B4E-BEF7-AAEBDB30C0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23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5588F07-3B02-2349-A691-F5CC8ACE59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0553D4A-A02F-B443-8D80-871807D740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D07825-4B58-EA4F-A49E-5DB66E8389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7255D-4942-4F40-904D-C85A9773D3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136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D3EE7F7-802B-B24A-A995-6B4D6C2752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D04817F-8556-194A-9FDE-162B2A99FA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B99B552-8931-804A-AD40-153D9376D3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0677-16C4-9C45-9ABA-71140AF1F8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ACF9A0-B74B-0D47-9606-CB1B51DDA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0AEC9A-B85C-F14F-B201-792062D20E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FD898F-DBE0-CB4E-B202-0B782A1DAE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A182-44AC-8640-8DBA-50C88E47FE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36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E1A19F-5462-8640-B058-D743C1657E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6B374A-7BB3-044B-88DC-E1CEBB8DF7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6FB064-EAA5-0B48-8C75-2ABE426855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1AE58-ED4F-2E4F-AD87-103C7B95E7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57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A072058-8474-414D-B20D-A3C4A56F33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8BFD06C-84B8-284B-89E4-5C117C157B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24F5C46-35DE-EF4D-95A6-942001EE1AF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A14F533-A07E-F749-A320-2ACA3F3EEF9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12C71C7-C2CF-7448-B4BC-E2E824CDB9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F954940A-D5C4-F54C-BB8A-3DB15CE941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27623217-1C8C-CC4F-BE43-CE1495F52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3963" y="242888"/>
            <a:ext cx="33448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What is in the center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 of </a:t>
            </a:r>
            <a:r>
              <a:rPr lang="en-US" altLang="en-US" sz="2800" u="sng">
                <a:solidFill>
                  <a:srgbClr val="FF0000"/>
                </a:solidFill>
              </a:rPr>
              <a:t>our</a:t>
            </a:r>
            <a:r>
              <a:rPr lang="en-US" altLang="en-US" sz="2800">
                <a:solidFill>
                  <a:srgbClr val="FF0000"/>
                </a:solidFill>
              </a:rPr>
              <a:t> Galaxy?</a:t>
            </a:r>
            <a:endParaRPr lang="en-US" altLang="en-US" sz="2400" b="0"/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904EDD0E-FB8A-D842-9464-3F2EE150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0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>
            <a:extLst>
              <a:ext uri="{FF2B5EF4-FFF2-40B4-BE49-F238E27FC236}">
                <a16:creationId xmlns:a16="http://schemas.microsoft.com/office/drawing/2014/main" id="{B3BDA1DA-A1A4-6549-9E87-BB086C1F7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675" y="4724400"/>
            <a:ext cx="3105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A strong radio source: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Sagittarius-A</a:t>
            </a:r>
            <a:endParaRPr lang="en-US" altLang="en-US" sz="2400" b="0"/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A14AD217-84A1-0048-ABE1-317C67F29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2057400"/>
            <a:ext cx="3933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Nothing in visible light: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Interstellar dust covers it all.</a:t>
            </a:r>
            <a:endParaRPr lang="en-US" altLang="en-US" sz="2400" b="0"/>
          </a:p>
        </p:txBody>
      </p:sp>
      <p:sp>
        <p:nvSpPr>
          <p:cNvPr id="15366" name="Line 6">
            <a:extLst>
              <a:ext uri="{FF2B5EF4-FFF2-40B4-BE49-F238E27FC236}">
                <a16:creationId xmlns:a16="http://schemas.microsoft.com/office/drawing/2014/main" id="{AD444F5F-850C-0849-A779-ACDC291A6BC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90800" y="2057400"/>
            <a:ext cx="2895600" cy="2667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15DFF274-424B-5C4D-ADD9-09CFE115A6B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562600" y="3276600"/>
            <a:ext cx="2971800" cy="838200"/>
          </a:xfrm>
        </p:spPr>
        <p:txBody>
          <a:bodyPr/>
          <a:lstStyle/>
          <a:p>
            <a:r>
              <a:rPr lang="en-US" altLang="en-US" sz="800">
                <a:solidFill>
                  <a:schemeClr val="tx1"/>
                </a:solidFill>
              </a:rPr>
              <a:t>What is in the center of the Galaxy</a:t>
            </a:r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6FD0242-5A27-574E-B06B-C44E4D0DE2C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191000" y="838200"/>
            <a:ext cx="4572000" cy="457200"/>
          </a:xfrm>
        </p:spPr>
        <p:txBody>
          <a:bodyPr/>
          <a:lstStyle/>
          <a:p>
            <a:r>
              <a:rPr lang="en-US" altLang="en-US" sz="800"/>
              <a:t>Galactic center </a:t>
            </a:r>
            <a:r>
              <a:rPr lang="en-US" altLang="en-US"/>
              <a:t>details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21B58797-E70F-BE42-A53D-629B0AE6F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0" y="152400"/>
            <a:ext cx="4108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A detailed image in infrared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 </a:t>
            </a:r>
            <a:r>
              <a:rPr lang="en-US" altLang="en-US" sz="2000">
                <a:solidFill>
                  <a:srgbClr val="FF3300"/>
                </a:solidFill>
              </a:rPr>
              <a:t>(</a:t>
            </a:r>
            <a:r>
              <a:rPr lang="en-US" altLang="en-US" sz="2000">
                <a:solidFill>
                  <a:srgbClr val="FF3300"/>
                </a:solidFill>
                <a:latin typeface="Symbol" pitchFamily="2" charset="2"/>
              </a:rPr>
              <a:t>l</a:t>
            </a:r>
            <a:r>
              <a:rPr lang="en-US" altLang="en-US" sz="2000">
                <a:solidFill>
                  <a:srgbClr val="FF3300"/>
                </a:solidFill>
              </a:rPr>
              <a:t>=2.2 </a:t>
            </a:r>
            <a:r>
              <a:rPr lang="en-US" altLang="en-US" sz="2000">
                <a:solidFill>
                  <a:srgbClr val="FF3300"/>
                </a:solidFill>
                <a:latin typeface="Symbol" pitchFamily="2" charset="2"/>
              </a:rPr>
              <a:t>m</a:t>
            </a:r>
            <a:r>
              <a:rPr lang="en-US" altLang="en-US" sz="2000">
                <a:solidFill>
                  <a:srgbClr val="FF3300"/>
                </a:solidFill>
              </a:rPr>
              <a:t>m; </a:t>
            </a:r>
            <a:r>
              <a:rPr lang="en-US" altLang="en-US" sz="2000" i="1">
                <a:solidFill>
                  <a:srgbClr val="FF3300"/>
                </a:solidFill>
              </a:rPr>
              <a:t>IR can see through dust)</a:t>
            </a:r>
            <a:endParaRPr lang="en-US" altLang="en-US" sz="2000" b="0" i="1"/>
          </a:p>
        </p:txBody>
      </p:sp>
      <p:sp>
        <p:nvSpPr>
          <p:cNvPr id="17412" name="Text Box 6">
            <a:extLst>
              <a:ext uri="{FF2B5EF4-FFF2-40B4-BE49-F238E27FC236}">
                <a16:creationId xmlns:a16="http://schemas.microsoft.com/office/drawing/2014/main" id="{41080935-6074-E745-83B9-9FFFBF42D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3581400"/>
            <a:ext cx="39401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FFFF"/>
                </a:solidFill>
              </a:rPr>
              <a:t>One star goes as close as 90 AU: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FFFF"/>
                </a:solidFill>
              </a:rPr>
              <a:t>the thing must be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FFFF"/>
                </a:solidFill>
              </a:rPr>
              <a:t>much smaller than that.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Must be a supermassive black hole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FFFF00"/>
                </a:solidFill>
              </a:rPr>
              <a:t> (4.3 million M</a:t>
            </a:r>
            <a:r>
              <a:rPr lang="en-US" altLang="en-US" sz="1800" i="1" baseline="-25000">
                <a:solidFill>
                  <a:srgbClr val="FFFF00"/>
                </a:solidFill>
              </a:rPr>
              <a:t>Sun</a:t>
            </a:r>
            <a:r>
              <a:rPr lang="en-US" altLang="en-US" sz="1800" i="1">
                <a:solidFill>
                  <a:srgbClr val="FFFF00"/>
                </a:solidFill>
              </a:rPr>
              <a:t>,  size = 0.2 AU 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** NOT AN ACTIVE  NUCLEUS **</a:t>
            </a:r>
            <a:endParaRPr lang="en-US" altLang="en-US" sz="2400" b="0"/>
          </a:p>
        </p:txBody>
      </p:sp>
      <p:pic>
        <p:nvPicPr>
          <p:cNvPr id="17413" name="Picture 8" descr="Picture 7">
            <a:extLst>
              <a:ext uri="{FF2B5EF4-FFF2-40B4-BE49-F238E27FC236}">
                <a16:creationId xmlns:a16="http://schemas.microsoft.com/office/drawing/2014/main" id="{B9FE357A-B817-B14D-BF31-A997391B2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814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1" descr="CenterOfGalaxy">
            <a:extLst>
              <a:ext uri="{FF2B5EF4-FFF2-40B4-BE49-F238E27FC236}">
                <a16:creationId xmlns:a16="http://schemas.microsoft.com/office/drawing/2014/main" id="{25E2255C-C0E3-2242-9EEC-F53331E870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95525"/>
            <a:ext cx="46005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Line 12">
            <a:extLst>
              <a:ext uri="{FF2B5EF4-FFF2-40B4-BE49-F238E27FC236}">
                <a16:creationId xmlns:a16="http://schemas.microsoft.com/office/drawing/2014/main" id="{611F20E3-83D3-4043-9EAD-7A7FE07897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4572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Text Box 13">
            <a:extLst>
              <a:ext uri="{FF2B5EF4-FFF2-40B4-BE49-F238E27FC236}">
                <a16:creationId xmlns:a16="http://schemas.microsoft.com/office/drawing/2014/main" id="{CA2C81D0-219A-DD40-9C8E-6828EF9AE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143000"/>
            <a:ext cx="4876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Stars move around over the years: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66FFFF"/>
                </a:solidFill>
              </a:rPr>
              <a:t>a huge mass must be hiding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66FFFF"/>
                </a:solidFill>
              </a:rPr>
              <a:t> there, invisible.</a:t>
            </a:r>
            <a:endParaRPr lang="en-US" altLang="en-US" sz="2400" b="0" i="1"/>
          </a:p>
        </p:txBody>
      </p:sp>
      <p:sp>
        <p:nvSpPr>
          <p:cNvPr id="17417" name="Line 7">
            <a:extLst>
              <a:ext uri="{FF2B5EF4-FFF2-40B4-BE49-F238E27FC236}">
                <a16:creationId xmlns:a16="http://schemas.microsoft.com/office/drawing/2014/main" id="{DF6E96A8-14CA-FB46-B2D2-DA46B15324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2362200"/>
            <a:ext cx="381000" cy="1905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TextBox 1">
            <a:extLst>
              <a:ext uri="{FF2B5EF4-FFF2-40B4-BE49-F238E27FC236}">
                <a16:creationId xmlns:a16="http://schemas.microsoft.com/office/drawing/2014/main" id="{55A3357E-FDC9-054A-B0AD-9CBA740B2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6096000"/>
            <a:ext cx="4832350" cy="7080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Comment </a:t>
            </a:r>
            <a:r>
              <a:rPr lang="mr-IN" altLang="en-US" sz="2000">
                <a:solidFill>
                  <a:schemeClr val="bg1"/>
                </a:solidFill>
              </a:rPr>
              <a:t>–</a:t>
            </a:r>
            <a:r>
              <a:rPr lang="en-US" altLang="en-US" sz="2000">
                <a:solidFill>
                  <a:schemeClr val="bg1"/>
                </a:solidFill>
              </a:rPr>
              <a:t> the “diameter” of a black hole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 is one mile for each solar mass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3779FEB-E8E4-054A-B2DC-593D598C2A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Text Box 2">
            <a:extLst>
              <a:ext uri="{FF2B5EF4-FFF2-40B4-BE49-F238E27FC236}">
                <a16:creationId xmlns:a16="http://schemas.microsoft.com/office/drawing/2014/main" id="{0A7CC077-3166-AA4F-B1BC-59947D2F0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82627" name="Text Box 3">
            <a:extLst>
              <a:ext uri="{FF2B5EF4-FFF2-40B4-BE49-F238E27FC236}">
                <a16:creationId xmlns:a16="http://schemas.microsoft.com/office/drawing/2014/main" id="{D4210E3A-0701-2646-9018-903AAA0D9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149DBFD2-B0AC-C649-9FAB-AAF88154F8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9</a:t>
            </a:r>
          </a:p>
        </p:txBody>
      </p:sp>
      <p:sp>
        <p:nvSpPr>
          <p:cNvPr id="282629" name="Text Box 5">
            <a:extLst>
              <a:ext uri="{FF2B5EF4-FFF2-40B4-BE49-F238E27FC236}">
                <a16:creationId xmlns:a16="http://schemas.microsoft.com/office/drawing/2014/main" id="{40F3FF66-634C-194C-8E9B-BA6565079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82630" name="Text Box 6">
            <a:extLst>
              <a:ext uri="{FF2B5EF4-FFF2-40B4-BE49-F238E27FC236}">
                <a16:creationId xmlns:a16="http://schemas.microsoft.com/office/drawing/2014/main" id="{E56959AA-A40E-414A-B1C0-44941FCD9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828800"/>
            <a:ext cx="68580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What is in the center of the Galaxy? 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	No object (empty space).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	</a:t>
            </a:r>
            <a:r>
              <a:rPr lang="en-US" altLang="en-US" sz="2400" dirty="0"/>
              <a:t>A large globular cluster.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C	</a:t>
            </a:r>
            <a:r>
              <a:rPr lang="en-US" altLang="en-US" sz="2400" dirty="0"/>
              <a:t>A very large star.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D</a:t>
            </a:r>
            <a:r>
              <a:rPr lang="en-US" altLang="en-US" sz="2400" b="0" dirty="0">
                <a:solidFill>
                  <a:srgbClr val="FF0000"/>
                </a:solidFill>
              </a:rPr>
              <a:t>	</a:t>
            </a:r>
            <a:r>
              <a:rPr lang="en-US" altLang="en-US" sz="2400" dirty="0">
                <a:solidFill>
                  <a:srgbClr val="FF0000"/>
                </a:solidFill>
              </a:rPr>
              <a:t>A huge black hole.</a:t>
            </a:r>
            <a:endParaRPr lang="en-US" altLang="en-US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E</a:t>
            </a:r>
            <a:r>
              <a:rPr lang="en-US" altLang="en-US" sz="2400" b="0" dirty="0"/>
              <a:t>	</a:t>
            </a:r>
            <a:r>
              <a:rPr lang="en-US" altLang="en-US" sz="2400" dirty="0"/>
              <a:t>The Sun. </a:t>
            </a:r>
          </a:p>
        </p:txBody>
      </p:sp>
      <p:sp>
        <p:nvSpPr>
          <p:cNvPr id="282631" name="Text Box 7">
            <a:extLst>
              <a:ext uri="{FF2B5EF4-FFF2-40B4-BE49-F238E27FC236}">
                <a16:creationId xmlns:a16="http://schemas.microsoft.com/office/drawing/2014/main" id="{55E03B9D-276F-1C42-A18B-AB585F366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82632" name="Text Box 8">
            <a:extLst>
              <a:ext uri="{FF2B5EF4-FFF2-40B4-BE49-F238E27FC236}">
                <a16:creationId xmlns:a16="http://schemas.microsoft.com/office/drawing/2014/main" id="{2925864B-23B4-5747-AABD-0ECCFE83E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82633" name="Text Box 9">
            <a:extLst>
              <a:ext uri="{FF2B5EF4-FFF2-40B4-BE49-F238E27FC236}">
                <a16:creationId xmlns:a16="http://schemas.microsoft.com/office/drawing/2014/main" id="{5C6BD585-6EC3-3441-963F-F53A198DD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82634" name="Text Box 10">
            <a:extLst>
              <a:ext uri="{FF2B5EF4-FFF2-40B4-BE49-F238E27FC236}">
                <a16:creationId xmlns:a16="http://schemas.microsoft.com/office/drawing/2014/main" id="{15482FD3-D2D1-874F-84A5-C31EEB0C1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82635" name="Text Box 11">
            <a:extLst>
              <a:ext uri="{FF2B5EF4-FFF2-40B4-BE49-F238E27FC236}">
                <a16:creationId xmlns:a16="http://schemas.microsoft.com/office/drawing/2014/main" id="{6593F8C9-54EF-3447-B0E3-1BBFD1862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82636" name="Text Box 12">
            <a:extLst>
              <a:ext uri="{FF2B5EF4-FFF2-40B4-BE49-F238E27FC236}">
                <a16:creationId xmlns:a16="http://schemas.microsoft.com/office/drawing/2014/main" id="{406BFE2A-DA85-9B4A-8B2E-3CD19DA5E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82637" name="Text Box 13">
            <a:extLst>
              <a:ext uri="{FF2B5EF4-FFF2-40B4-BE49-F238E27FC236}">
                <a16:creationId xmlns:a16="http://schemas.microsoft.com/office/drawing/2014/main" id="{2EED1327-276B-5140-BF95-4FA86AEDC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82638" name="Text Box 14">
            <a:extLst>
              <a:ext uri="{FF2B5EF4-FFF2-40B4-BE49-F238E27FC236}">
                <a16:creationId xmlns:a16="http://schemas.microsoft.com/office/drawing/2014/main" id="{2CFE807C-03F7-8C44-ABEE-C96769091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82639" name="Text Box 15">
            <a:extLst>
              <a:ext uri="{FF2B5EF4-FFF2-40B4-BE49-F238E27FC236}">
                <a16:creationId xmlns:a16="http://schemas.microsoft.com/office/drawing/2014/main" id="{3C3D6C13-C681-9A4D-A9C0-9BDD9A1E1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82640" name="Text Box 16">
            <a:extLst>
              <a:ext uri="{FF2B5EF4-FFF2-40B4-BE49-F238E27FC236}">
                <a16:creationId xmlns:a16="http://schemas.microsoft.com/office/drawing/2014/main" id="{07756123-1898-4E4F-A86C-EEEF02992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82641" name="Text Box 17">
            <a:extLst>
              <a:ext uri="{FF2B5EF4-FFF2-40B4-BE49-F238E27FC236}">
                <a16:creationId xmlns:a16="http://schemas.microsoft.com/office/drawing/2014/main" id="{EF6D39EF-22EB-BF48-8F47-B17985713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82642" name="Text Box 18">
            <a:extLst>
              <a:ext uri="{FF2B5EF4-FFF2-40B4-BE49-F238E27FC236}">
                <a16:creationId xmlns:a16="http://schemas.microsoft.com/office/drawing/2014/main" id="{CA7BA831-7AB8-FC4C-AD5E-B79808102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82643" name="Text Box 19">
            <a:extLst>
              <a:ext uri="{FF2B5EF4-FFF2-40B4-BE49-F238E27FC236}">
                <a16:creationId xmlns:a16="http://schemas.microsoft.com/office/drawing/2014/main" id="{68CBAB7B-80BC-C744-831C-5D55A47D3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82644" name="Text Box 20">
            <a:extLst>
              <a:ext uri="{FF2B5EF4-FFF2-40B4-BE49-F238E27FC236}">
                <a16:creationId xmlns:a16="http://schemas.microsoft.com/office/drawing/2014/main" id="{E4645FD6-FADF-2B42-83C5-E7DBBDF14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82645" name="Text Box 21">
            <a:extLst>
              <a:ext uri="{FF2B5EF4-FFF2-40B4-BE49-F238E27FC236}">
                <a16:creationId xmlns:a16="http://schemas.microsoft.com/office/drawing/2014/main" id="{9ADDE8C4-D16B-9A42-9B1D-01AFF6AD8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82646" name="Text Box 22">
            <a:extLst>
              <a:ext uri="{FF2B5EF4-FFF2-40B4-BE49-F238E27FC236}">
                <a16:creationId xmlns:a16="http://schemas.microsoft.com/office/drawing/2014/main" id="{9AD0BE80-7701-BA48-8BEE-7D17C8FAB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82647" name="Text Box 23">
            <a:extLst>
              <a:ext uri="{FF2B5EF4-FFF2-40B4-BE49-F238E27FC236}">
                <a16:creationId xmlns:a16="http://schemas.microsoft.com/office/drawing/2014/main" id="{2EF16D21-38B5-F44F-976F-21714DCFA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82648" name="Text Box 24">
            <a:extLst>
              <a:ext uri="{FF2B5EF4-FFF2-40B4-BE49-F238E27FC236}">
                <a16:creationId xmlns:a16="http://schemas.microsoft.com/office/drawing/2014/main" id="{673985BF-EC13-FE4D-AAE3-538ABE285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82649" name="Text Box 25">
            <a:extLst>
              <a:ext uri="{FF2B5EF4-FFF2-40B4-BE49-F238E27FC236}">
                <a16:creationId xmlns:a16="http://schemas.microsoft.com/office/drawing/2014/main" id="{22D2EA25-9313-334D-95D2-4442BCEA1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82650" name="Text Box 26">
            <a:extLst>
              <a:ext uri="{FF2B5EF4-FFF2-40B4-BE49-F238E27FC236}">
                <a16:creationId xmlns:a16="http://schemas.microsoft.com/office/drawing/2014/main" id="{374DA5C3-2345-2640-9938-DC8B5BD34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82651" name="Text Box 27">
            <a:extLst>
              <a:ext uri="{FF2B5EF4-FFF2-40B4-BE49-F238E27FC236}">
                <a16:creationId xmlns:a16="http://schemas.microsoft.com/office/drawing/2014/main" id="{C83B1396-749F-924A-A0CF-433878CAB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82652" name="Text Box 28">
            <a:extLst>
              <a:ext uri="{FF2B5EF4-FFF2-40B4-BE49-F238E27FC236}">
                <a16:creationId xmlns:a16="http://schemas.microsoft.com/office/drawing/2014/main" id="{921C7185-AD97-E940-A1CD-7ABBF49B0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82653" name="Text Box 29">
            <a:extLst>
              <a:ext uri="{FF2B5EF4-FFF2-40B4-BE49-F238E27FC236}">
                <a16:creationId xmlns:a16="http://schemas.microsoft.com/office/drawing/2014/main" id="{9C17D5D8-42C9-1B47-B4AE-C3D177D50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82654" name="Text Box 30">
            <a:extLst>
              <a:ext uri="{FF2B5EF4-FFF2-40B4-BE49-F238E27FC236}">
                <a16:creationId xmlns:a16="http://schemas.microsoft.com/office/drawing/2014/main" id="{785B2F00-ECE6-124A-84C9-086F5F2D9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82655" name="Text Box 31">
            <a:extLst>
              <a:ext uri="{FF2B5EF4-FFF2-40B4-BE49-F238E27FC236}">
                <a16:creationId xmlns:a16="http://schemas.microsoft.com/office/drawing/2014/main" id="{EEC8E9D4-C46A-7748-9685-94552472E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82656" name="Text Box 32">
            <a:extLst>
              <a:ext uri="{FF2B5EF4-FFF2-40B4-BE49-F238E27FC236}">
                <a16:creationId xmlns:a16="http://schemas.microsoft.com/office/drawing/2014/main" id="{D6DCF6A0-5814-9D42-A674-BC06D8F2F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82657" name="Text Box 33">
            <a:extLst>
              <a:ext uri="{FF2B5EF4-FFF2-40B4-BE49-F238E27FC236}">
                <a16:creationId xmlns:a16="http://schemas.microsoft.com/office/drawing/2014/main" id="{C8203DFB-AAF6-0942-9BA5-8143B2C62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82658" name="Text Box 34">
            <a:extLst>
              <a:ext uri="{FF2B5EF4-FFF2-40B4-BE49-F238E27FC236}">
                <a16:creationId xmlns:a16="http://schemas.microsoft.com/office/drawing/2014/main" id="{9A0DEB88-DD9F-FB46-88AC-261DB76DF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82659" name="Text Box 35">
            <a:extLst>
              <a:ext uri="{FF2B5EF4-FFF2-40B4-BE49-F238E27FC236}">
                <a16:creationId xmlns:a16="http://schemas.microsoft.com/office/drawing/2014/main" id="{C901E4D0-3B0B-3042-81BA-557DE7401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282660" name="Text Box 36">
            <a:extLst>
              <a:ext uri="{FF2B5EF4-FFF2-40B4-BE49-F238E27FC236}">
                <a16:creationId xmlns:a16="http://schemas.microsoft.com/office/drawing/2014/main" id="{8219962D-FA27-AF44-8408-C371BA5BD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6" grpId="0" animBg="1"/>
      <p:bldP spid="282627" grpId="0" animBg="1"/>
      <p:bldP spid="282629" grpId="0" animBg="1"/>
      <p:bldP spid="282630" grpId="0"/>
      <p:bldP spid="282630" grpId="1"/>
      <p:bldP spid="282631" grpId="0" animBg="1"/>
      <p:bldP spid="282632" grpId="0" animBg="1"/>
      <p:bldP spid="282633" grpId="0" animBg="1"/>
      <p:bldP spid="282634" grpId="0" animBg="1"/>
      <p:bldP spid="282635" grpId="0" animBg="1"/>
      <p:bldP spid="282636" grpId="0" animBg="1"/>
      <p:bldP spid="282637" grpId="0" animBg="1"/>
      <p:bldP spid="282638" grpId="0" animBg="1"/>
      <p:bldP spid="282639" grpId="0" animBg="1"/>
      <p:bldP spid="282640" grpId="0" animBg="1"/>
      <p:bldP spid="282641" grpId="0" animBg="1"/>
      <p:bldP spid="282642" grpId="0" animBg="1"/>
      <p:bldP spid="282643" grpId="0" animBg="1"/>
      <p:bldP spid="282644" grpId="0" animBg="1"/>
      <p:bldP spid="282645" grpId="0" animBg="1"/>
      <p:bldP spid="282646" grpId="0" animBg="1"/>
      <p:bldP spid="282647" grpId="0" animBg="1"/>
      <p:bldP spid="282648" grpId="0" animBg="1"/>
      <p:bldP spid="282649" grpId="0" animBg="1"/>
      <p:bldP spid="282650" grpId="0" animBg="1"/>
      <p:bldP spid="282651" grpId="0" animBg="1"/>
      <p:bldP spid="282652" grpId="0" animBg="1"/>
      <p:bldP spid="282653" grpId="0" animBg="1"/>
      <p:bldP spid="282654" grpId="0" animBg="1"/>
      <p:bldP spid="282655" grpId="0" animBg="1"/>
      <p:bldP spid="282656" grpId="0" animBg="1"/>
      <p:bldP spid="282657" grpId="0" animBg="1"/>
      <p:bldP spid="282658" grpId="0" animBg="1"/>
      <p:bldP spid="282659" grpId="0" animBg="1"/>
      <p:bldP spid="2826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Text Box 2">
            <a:extLst>
              <a:ext uri="{FF2B5EF4-FFF2-40B4-BE49-F238E27FC236}">
                <a16:creationId xmlns:a16="http://schemas.microsoft.com/office/drawing/2014/main" id="{C8A87FB6-951C-4E4A-B93B-E9950AAF0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84675" name="Text Box 3">
            <a:extLst>
              <a:ext uri="{FF2B5EF4-FFF2-40B4-BE49-F238E27FC236}">
                <a16:creationId xmlns:a16="http://schemas.microsoft.com/office/drawing/2014/main" id="{4DF860A3-1875-674A-A292-785AA5ED9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4E654C00-9045-E34F-83BA-BEFCB5468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10 </a:t>
            </a:r>
          </a:p>
        </p:txBody>
      </p:sp>
      <p:sp>
        <p:nvSpPr>
          <p:cNvPr id="284677" name="Text Box 5">
            <a:extLst>
              <a:ext uri="{FF2B5EF4-FFF2-40B4-BE49-F238E27FC236}">
                <a16:creationId xmlns:a16="http://schemas.microsoft.com/office/drawing/2014/main" id="{D7464BAA-9B70-264F-BACC-87787A361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84678" name="Text Box 6">
            <a:extLst>
              <a:ext uri="{FF2B5EF4-FFF2-40B4-BE49-F238E27FC236}">
                <a16:creationId xmlns:a16="http://schemas.microsoft.com/office/drawing/2014/main" id="{5DAB7D07-1714-B74C-AFE8-DF231A902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08113"/>
            <a:ext cx="86106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How do we know what is in the center of the Galaxy?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A</a:t>
            </a:r>
            <a:r>
              <a:rPr lang="en-US" altLang="en-US" sz="2400" dirty="0">
                <a:solidFill>
                  <a:srgbClr val="FF0000"/>
                </a:solidFill>
              </a:rPr>
              <a:t>	We observe fast-moving stars orbiting around it.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	</a:t>
            </a:r>
            <a:r>
              <a:rPr lang="en-US" altLang="en-US" sz="2400" dirty="0"/>
              <a:t>It is visible as a bright star.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C	</a:t>
            </a:r>
            <a:r>
              <a:rPr lang="en-US" altLang="en-US" sz="2400" dirty="0"/>
              <a:t>It spits out jets of hot gas.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b="0" dirty="0"/>
              <a:t>	</a:t>
            </a:r>
            <a:r>
              <a:rPr lang="en-US" altLang="en-US" sz="2400" dirty="0"/>
              <a:t>Its magnetic field affects the light of stars behind it.</a:t>
            </a:r>
          </a:p>
        </p:txBody>
      </p:sp>
      <p:sp>
        <p:nvSpPr>
          <p:cNvPr id="284679" name="Text Box 7">
            <a:extLst>
              <a:ext uri="{FF2B5EF4-FFF2-40B4-BE49-F238E27FC236}">
                <a16:creationId xmlns:a16="http://schemas.microsoft.com/office/drawing/2014/main" id="{DECC91A8-1EB3-5844-A0FD-3ED02CCFF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84680" name="Text Box 8">
            <a:extLst>
              <a:ext uri="{FF2B5EF4-FFF2-40B4-BE49-F238E27FC236}">
                <a16:creationId xmlns:a16="http://schemas.microsoft.com/office/drawing/2014/main" id="{A1D5A25B-D00B-7B4C-89CD-C6C0B159D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84681" name="Text Box 9">
            <a:extLst>
              <a:ext uri="{FF2B5EF4-FFF2-40B4-BE49-F238E27FC236}">
                <a16:creationId xmlns:a16="http://schemas.microsoft.com/office/drawing/2014/main" id="{FB4E2DE2-9C24-B84A-9565-DD0B69297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84682" name="Text Box 10">
            <a:extLst>
              <a:ext uri="{FF2B5EF4-FFF2-40B4-BE49-F238E27FC236}">
                <a16:creationId xmlns:a16="http://schemas.microsoft.com/office/drawing/2014/main" id="{5D18F6EA-9883-5040-AE56-2F31C06C8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84683" name="Text Box 11">
            <a:extLst>
              <a:ext uri="{FF2B5EF4-FFF2-40B4-BE49-F238E27FC236}">
                <a16:creationId xmlns:a16="http://schemas.microsoft.com/office/drawing/2014/main" id="{AFDF45C7-A44B-9E4E-A9A8-3984F1839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84684" name="Text Box 12">
            <a:extLst>
              <a:ext uri="{FF2B5EF4-FFF2-40B4-BE49-F238E27FC236}">
                <a16:creationId xmlns:a16="http://schemas.microsoft.com/office/drawing/2014/main" id="{D754106F-78E6-B746-884B-B9F36F7DE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84685" name="Text Box 13">
            <a:extLst>
              <a:ext uri="{FF2B5EF4-FFF2-40B4-BE49-F238E27FC236}">
                <a16:creationId xmlns:a16="http://schemas.microsoft.com/office/drawing/2014/main" id="{08E726F4-A8E7-AD45-B88B-A5151CE7C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84686" name="Text Box 14">
            <a:extLst>
              <a:ext uri="{FF2B5EF4-FFF2-40B4-BE49-F238E27FC236}">
                <a16:creationId xmlns:a16="http://schemas.microsoft.com/office/drawing/2014/main" id="{BD9CCB80-D2C5-2D49-90AA-1758AE2FF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84687" name="Text Box 15">
            <a:extLst>
              <a:ext uri="{FF2B5EF4-FFF2-40B4-BE49-F238E27FC236}">
                <a16:creationId xmlns:a16="http://schemas.microsoft.com/office/drawing/2014/main" id="{A22BE14D-2450-1A40-B194-76F593F0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84688" name="Text Box 16">
            <a:extLst>
              <a:ext uri="{FF2B5EF4-FFF2-40B4-BE49-F238E27FC236}">
                <a16:creationId xmlns:a16="http://schemas.microsoft.com/office/drawing/2014/main" id="{2C554D36-45F0-A042-A29B-F14CEF6B6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84689" name="Text Box 17">
            <a:extLst>
              <a:ext uri="{FF2B5EF4-FFF2-40B4-BE49-F238E27FC236}">
                <a16:creationId xmlns:a16="http://schemas.microsoft.com/office/drawing/2014/main" id="{9275D6E9-B44B-D842-8587-5A0C89FD5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84690" name="Text Box 18">
            <a:extLst>
              <a:ext uri="{FF2B5EF4-FFF2-40B4-BE49-F238E27FC236}">
                <a16:creationId xmlns:a16="http://schemas.microsoft.com/office/drawing/2014/main" id="{CA182584-A1A2-9243-9174-8C8C1278D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84691" name="Text Box 19">
            <a:extLst>
              <a:ext uri="{FF2B5EF4-FFF2-40B4-BE49-F238E27FC236}">
                <a16:creationId xmlns:a16="http://schemas.microsoft.com/office/drawing/2014/main" id="{99DDD9FD-A344-2C46-B839-718CCF804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84692" name="Text Box 20">
            <a:extLst>
              <a:ext uri="{FF2B5EF4-FFF2-40B4-BE49-F238E27FC236}">
                <a16:creationId xmlns:a16="http://schemas.microsoft.com/office/drawing/2014/main" id="{75B61DA9-F613-3842-8E0A-FC869C595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84693" name="Text Box 21">
            <a:extLst>
              <a:ext uri="{FF2B5EF4-FFF2-40B4-BE49-F238E27FC236}">
                <a16:creationId xmlns:a16="http://schemas.microsoft.com/office/drawing/2014/main" id="{06B9DF99-D71B-094E-A6BB-A1E24A2CD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84694" name="Text Box 22">
            <a:extLst>
              <a:ext uri="{FF2B5EF4-FFF2-40B4-BE49-F238E27FC236}">
                <a16:creationId xmlns:a16="http://schemas.microsoft.com/office/drawing/2014/main" id="{C6E3F3CD-1A52-7040-8223-1ED0A10A4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84695" name="Text Box 23">
            <a:extLst>
              <a:ext uri="{FF2B5EF4-FFF2-40B4-BE49-F238E27FC236}">
                <a16:creationId xmlns:a16="http://schemas.microsoft.com/office/drawing/2014/main" id="{92C9128F-2AEB-2E4E-9C7E-EDC56C67E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84696" name="Text Box 24">
            <a:extLst>
              <a:ext uri="{FF2B5EF4-FFF2-40B4-BE49-F238E27FC236}">
                <a16:creationId xmlns:a16="http://schemas.microsoft.com/office/drawing/2014/main" id="{B4FA6C85-A635-8449-BB19-27221A0E5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84697" name="Text Box 25">
            <a:extLst>
              <a:ext uri="{FF2B5EF4-FFF2-40B4-BE49-F238E27FC236}">
                <a16:creationId xmlns:a16="http://schemas.microsoft.com/office/drawing/2014/main" id="{FD56E0CD-D49E-FE4C-B6A1-396A3B79B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84698" name="Text Box 26">
            <a:extLst>
              <a:ext uri="{FF2B5EF4-FFF2-40B4-BE49-F238E27FC236}">
                <a16:creationId xmlns:a16="http://schemas.microsoft.com/office/drawing/2014/main" id="{CD59E4E1-ACEE-524D-9D3B-3EFDB150F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84699" name="Text Box 27">
            <a:extLst>
              <a:ext uri="{FF2B5EF4-FFF2-40B4-BE49-F238E27FC236}">
                <a16:creationId xmlns:a16="http://schemas.microsoft.com/office/drawing/2014/main" id="{D343698B-0535-D240-9D07-132A38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84700" name="Text Box 28">
            <a:extLst>
              <a:ext uri="{FF2B5EF4-FFF2-40B4-BE49-F238E27FC236}">
                <a16:creationId xmlns:a16="http://schemas.microsoft.com/office/drawing/2014/main" id="{4CD8CD15-0196-1247-93EE-01E5322EE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84701" name="Text Box 29">
            <a:extLst>
              <a:ext uri="{FF2B5EF4-FFF2-40B4-BE49-F238E27FC236}">
                <a16:creationId xmlns:a16="http://schemas.microsoft.com/office/drawing/2014/main" id="{AA45EC9B-7B3F-6A44-B1EB-22397DC3A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84702" name="Text Box 30">
            <a:extLst>
              <a:ext uri="{FF2B5EF4-FFF2-40B4-BE49-F238E27FC236}">
                <a16:creationId xmlns:a16="http://schemas.microsoft.com/office/drawing/2014/main" id="{03D8AA01-6139-0F4A-BD0B-A8DF83877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84703" name="Text Box 31">
            <a:extLst>
              <a:ext uri="{FF2B5EF4-FFF2-40B4-BE49-F238E27FC236}">
                <a16:creationId xmlns:a16="http://schemas.microsoft.com/office/drawing/2014/main" id="{D64A3F3A-6026-4140-B0B0-9C048C69D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84704" name="Text Box 32">
            <a:extLst>
              <a:ext uri="{FF2B5EF4-FFF2-40B4-BE49-F238E27FC236}">
                <a16:creationId xmlns:a16="http://schemas.microsoft.com/office/drawing/2014/main" id="{7F46714E-8A8B-C842-B1BA-B9156E607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84705" name="Text Box 33">
            <a:extLst>
              <a:ext uri="{FF2B5EF4-FFF2-40B4-BE49-F238E27FC236}">
                <a16:creationId xmlns:a16="http://schemas.microsoft.com/office/drawing/2014/main" id="{2A506A65-AB63-B445-98EF-208DB7735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84706" name="Text Box 34">
            <a:extLst>
              <a:ext uri="{FF2B5EF4-FFF2-40B4-BE49-F238E27FC236}">
                <a16:creationId xmlns:a16="http://schemas.microsoft.com/office/drawing/2014/main" id="{31E87123-FB99-1640-8EC5-337F1CFD5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84707" name="Text Box 35">
            <a:extLst>
              <a:ext uri="{FF2B5EF4-FFF2-40B4-BE49-F238E27FC236}">
                <a16:creationId xmlns:a16="http://schemas.microsoft.com/office/drawing/2014/main" id="{29ECC5D0-6147-9041-9CED-B3BE078C4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284708" name="Text Box 36">
            <a:extLst>
              <a:ext uri="{FF2B5EF4-FFF2-40B4-BE49-F238E27FC236}">
                <a16:creationId xmlns:a16="http://schemas.microsoft.com/office/drawing/2014/main" id="{B7FC3B65-DDBE-634F-81F2-97A1D4E8F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4" grpId="0" animBg="1"/>
      <p:bldP spid="284675" grpId="0" animBg="1"/>
      <p:bldP spid="284677" grpId="0" animBg="1"/>
      <p:bldP spid="284678" grpId="0"/>
      <p:bldP spid="284678" grpId="1"/>
      <p:bldP spid="284679" grpId="0" animBg="1"/>
      <p:bldP spid="284680" grpId="0" animBg="1"/>
      <p:bldP spid="284681" grpId="0" animBg="1"/>
      <p:bldP spid="284682" grpId="0" animBg="1"/>
      <p:bldP spid="284683" grpId="0" animBg="1"/>
      <p:bldP spid="284684" grpId="0" animBg="1"/>
      <p:bldP spid="284685" grpId="0" animBg="1"/>
      <p:bldP spid="284686" grpId="0" animBg="1"/>
      <p:bldP spid="284687" grpId="0" animBg="1"/>
      <p:bldP spid="284688" grpId="0" animBg="1"/>
      <p:bldP spid="284689" grpId="0" animBg="1"/>
      <p:bldP spid="284690" grpId="0" animBg="1"/>
      <p:bldP spid="284691" grpId="0" animBg="1"/>
      <p:bldP spid="284692" grpId="0" animBg="1"/>
      <p:bldP spid="284693" grpId="0" animBg="1"/>
      <p:bldP spid="284694" grpId="0" animBg="1"/>
      <p:bldP spid="284695" grpId="0" animBg="1"/>
      <p:bldP spid="284696" grpId="0" animBg="1"/>
      <p:bldP spid="284697" grpId="0" animBg="1"/>
      <p:bldP spid="284698" grpId="0" animBg="1"/>
      <p:bldP spid="284699" grpId="0" animBg="1"/>
      <p:bldP spid="284700" grpId="0" animBg="1"/>
      <p:bldP spid="284701" grpId="0" animBg="1"/>
      <p:bldP spid="284702" grpId="0" animBg="1"/>
      <p:bldP spid="284703" grpId="0" animBg="1"/>
      <p:bldP spid="284704" grpId="0" animBg="1"/>
      <p:bldP spid="284705" grpId="0" animBg="1"/>
      <p:bldP spid="284706" grpId="0" animBg="1"/>
      <p:bldP spid="284707" grpId="0" animBg="1"/>
      <p:bldP spid="2847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Text Box 2">
            <a:extLst>
              <a:ext uri="{FF2B5EF4-FFF2-40B4-BE49-F238E27FC236}">
                <a16:creationId xmlns:a16="http://schemas.microsoft.com/office/drawing/2014/main" id="{D4D82087-3B00-0E44-BDF3-045967DEA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86723" name="Text Box 3">
            <a:extLst>
              <a:ext uri="{FF2B5EF4-FFF2-40B4-BE49-F238E27FC236}">
                <a16:creationId xmlns:a16="http://schemas.microsoft.com/office/drawing/2014/main" id="{4B69436C-A1CA-CE4B-9CA7-0DDF33DAE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9B208FEE-6617-CD48-A93B-E6C5EBC62F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11</a:t>
            </a:r>
          </a:p>
        </p:txBody>
      </p:sp>
      <p:sp>
        <p:nvSpPr>
          <p:cNvPr id="286725" name="Text Box 5">
            <a:extLst>
              <a:ext uri="{FF2B5EF4-FFF2-40B4-BE49-F238E27FC236}">
                <a16:creationId xmlns:a16="http://schemas.microsoft.com/office/drawing/2014/main" id="{03818F4F-E544-8C42-B7B5-55E3C1B0E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86726" name="Text Box 6">
            <a:extLst>
              <a:ext uri="{FF2B5EF4-FFF2-40B4-BE49-F238E27FC236}">
                <a16:creationId xmlns:a16="http://schemas.microsoft.com/office/drawing/2014/main" id="{FB8471DB-03F5-184B-9F47-0A3523544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76425"/>
            <a:ext cx="8229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Why is it hard to figure out what 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      in the center of the Galaxy?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Because the center of the Galaxy is a black hole, and it is invisible.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 B Because there is much obscuring interstellar dust between us and it.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Because the center of the Galaxy is too far away for astronomers to see.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CC00"/>
                </a:solidFill>
              </a:rPr>
              <a:t>D</a:t>
            </a:r>
            <a:r>
              <a:rPr lang="en-US" altLang="en-US" sz="2400" dirty="0"/>
              <a:t> Because the center of the Galaxy is too hot and it radiates only in X-rays.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CC00"/>
                </a:solidFill>
              </a:rPr>
              <a:t>E</a:t>
            </a:r>
            <a:r>
              <a:rPr lang="en-US" altLang="en-US" sz="2400" dirty="0"/>
              <a:t> Because the center of the Galaxy is the Sun.</a:t>
            </a:r>
            <a:endParaRPr lang="en-US" altLang="en-US" sz="2400" dirty="0">
              <a:solidFill>
                <a:schemeClr val="accent2"/>
              </a:solidFill>
            </a:endParaRPr>
          </a:p>
        </p:txBody>
      </p:sp>
      <p:sp>
        <p:nvSpPr>
          <p:cNvPr id="286727" name="Text Box 7">
            <a:extLst>
              <a:ext uri="{FF2B5EF4-FFF2-40B4-BE49-F238E27FC236}">
                <a16:creationId xmlns:a16="http://schemas.microsoft.com/office/drawing/2014/main" id="{E1558350-3535-0146-BAA5-953CD413F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86728" name="Text Box 8">
            <a:extLst>
              <a:ext uri="{FF2B5EF4-FFF2-40B4-BE49-F238E27FC236}">
                <a16:creationId xmlns:a16="http://schemas.microsoft.com/office/drawing/2014/main" id="{9D7A5B20-E938-0742-9E7F-7D304D35A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86729" name="Text Box 9">
            <a:extLst>
              <a:ext uri="{FF2B5EF4-FFF2-40B4-BE49-F238E27FC236}">
                <a16:creationId xmlns:a16="http://schemas.microsoft.com/office/drawing/2014/main" id="{D1CB1DBF-AB0F-8A48-BD98-DC2FB72C9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86730" name="Text Box 10">
            <a:extLst>
              <a:ext uri="{FF2B5EF4-FFF2-40B4-BE49-F238E27FC236}">
                <a16:creationId xmlns:a16="http://schemas.microsoft.com/office/drawing/2014/main" id="{31CCF6A5-B571-4A4C-94D6-1A57CE657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86731" name="Text Box 11">
            <a:extLst>
              <a:ext uri="{FF2B5EF4-FFF2-40B4-BE49-F238E27FC236}">
                <a16:creationId xmlns:a16="http://schemas.microsoft.com/office/drawing/2014/main" id="{222FC2FE-973D-4948-BA27-80625C092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86732" name="Text Box 12">
            <a:extLst>
              <a:ext uri="{FF2B5EF4-FFF2-40B4-BE49-F238E27FC236}">
                <a16:creationId xmlns:a16="http://schemas.microsoft.com/office/drawing/2014/main" id="{2723D1A3-0CA8-3847-A33D-F670C9ADD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86733" name="Text Box 13">
            <a:extLst>
              <a:ext uri="{FF2B5EF4-FFF2-40B4-BE49-F238E27FC236}">
                <a16:creationId xmlns:a16="http://schemas.microsoft.com/office/drawing/2014/main" id="{22660C9C-8A22-684D-AFB7-B114EF854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86734" name="Text Box 14">
            <a:extLst>
              <a:ext uri="{FF2B5EF4-FFF2-40B4-BE49-F238E27FC236}">
                <a16:creationId xmlns:a16="http://schemas.microsoft.com/office/drawing/2014/main" id="{AFFC871E-C4DD-CC47-B232-A0A05F3C2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86735" name="Text Box 15">
            <a:extLst>
              <a:ext uri="{FF2B5EF4-FFF2-40B4-BE49-F238E27FC236}">
                <a16:creationId xmlns:a16="http://schemas.microsoft.com/office/drawing/2014/main" id="{A0A05E5D-753C-3C41-8AB8-7799BD29B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86736" name="Text Box 16">
            <a:extLst>
              <a:ext uri="{FF2B5EF4-FFF2-40B4-BE49-F238E27FC236}">
                <a16:creationId xmlns:a16="http://schemas.microsoft.com/office/drawing/2014/main" id="{77DA1CE4-9CAE-2641-8B65-A3145CBFB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86737" name="Text Box 17">
            <a:extLst>
              <a:ext uri="{FF2B5EF4-FFF2-40B4-BE49-F238E27FC236}">
                <a16:creationId xmlns:a16="http://schemas.microsoft.com/office/drawing/2014/main" id="{33C8DA08-75E6-D647-BAF1-94EAF79FD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86738" name="Text Box 18">
            <a:extLst>
              <a:ext uri="{FF2B5EF4-FFF2-40B4-BE49-F238E27FC236}">
                <a16:creationId xmlns:a16="http://schemas.microsoft.com/office/drawing/2014/main" id="{F90E0155-A733-794C-A949-9D4A2BF26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86739" name="Text Box 19">
            <a:extLst>
              <a:ext uri="{FF2B5EF4-FFF2-40B4-BE49-F238E27FC236}">
                <a16:creationId xmlns:a16="http://schemas.microsoft.com/office/drawing/2014/main" id="{33974203-9FE9-BB47-8154-94E6D4B1D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86740" name="Text Box 20">
            <a:extLst>
              <a:ext uri="{FF2B5EF4-FFF2-40B4-BE49-F238E27FC236}">
                <a16:creationId xmlns:a16="http://schemas.microsoft.com/office/drawing/2014/main" id="{6D27674A-167D-6643-BD91-F438D83F9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86741" name="Text Box 21">
            <a:extLst>
              <a:ext uri="{FF2B5EF4-FFF2-40B4-BE49-F238E27FC236}">
                <a16:creationId xmlns:a16="http://schemas.microsoft.com/office/drawing/2014/main" id="{FB2D1338-FC99-5142-BB62-CB119AFE3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86742" name="Text Box 22">
            <a:extLst>
              <a:ext uri="{FF2B5EF4-FFF2-40B4-BE49-F238E27FC236}">
                <a16:creationId xmlns:a16="http://schemas.microsoft.com/office/drawing/2014/main" id="{6DAB869B-B1A2-1244-A846-FBD8BAB9C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86743" name="Text Box 23">
            <a:extLst>
              <a:ext uri="{FF2B5EF4-FFF2-40B4-BE49-F238E27FC236}">
                <a16:creationId xmlns:a16="http://schemas.microsoft.com/office/drawing/2014/main" id="{CDB68841-50AF-F348-8FD2-3F54B2DDD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86744" name="Text Box 24">
            <a:extLst>
              <a:ext uri="{FF2B5EF4-FFF2-40B4-BE49-F238E27FC236}">
                <a16:creationId xmlns:a16="http://schemas.microsoft.com/office/drawing/2014/main" id="{DF45624A-F13D-0F46-90A0-CA991D85A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86745" name="Text Box 25">
            <a:extLst>
              <a:ext uri="{FF2B5EF4-FFF2-40B4-BE49-F238E27FC236}">
                <a16:creationId xmlns:a16="http://schemas.microsoft.com/office/drawing/2014/main" id="{213F251B-8CB3-B549-8D3A-CC364456D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86746" name="Text Box 26">
            <a:extLst>
              <a:ext uri="{FF2B5EF4-FFF2-40B4-BE49-F238E27FC236}">
                <a16:creationId xmlns:a16="http://schemas.microsoft.com/office/drawing/2014/main" id="{EB881EA0-E851-F94C-B130-99A0CE359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86747" name="Text Box 27">
            <a:extLst>
              <a:ext uri="{FF2B5EF4-FFF2-40B4-BE49-F238E27FC236}">
                <a16:creationId xmlns:a16="http://schemas.microsoft.com/office/drawing/2014/main" id="{5AE6F5C3-BD55-634E-80CC-CA0582B99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86748" name="Text Box 28">
            <a:extLst>
              <a:ext uri="{FF2B5EF4-FFF2-40B4-BE49-F238E27FC236}">
                <a16:creationId xmlns:a16="http://schemas.microsoft.com/office/drawing/2014/main" id="{9F115D78-572A-1448-8D9A-373A19442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86749" name="Text Box 29">
            <a:extLst>
              <a:ext uri="{FF2B5EF4-FFF2-40B4-BE49-F238E27FC236}">
                <a16:creationId xmlns:a16="http://schemas.microsoft.com/office/drawing/2014/main" id="{AA4A5143-CFBA-0641-9E8B-ACE78623A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86750" name="Text Box 30">
            <a:extLst>
              <a:ext uri="{FF2B5EF4-FFF2-40B4-BE49-F238E27FC236}">
                <a16:creationId xmlns:a16="http://schemas.microsoft.com/office/drawing/2014/main" id="{5100F534-9173-BB41-930F-CEA7EAD3F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86751" name="Text Box 31">
            <a:extLst>
              <a:ext uri="{FF2B5EF4-FFF2-40B4-BE49-F238E27FC236}">
                <a16:creationId xmlns:a16="http://schemas.microsoft.com/office/drawing/2014/main" id="{8A070477-AD1C-9843-8C29-617C93F7D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86752" name="Text Box 32">
            <a:extLst>
              <a:ext uri="{FF2B5EF4-FFF2-40B4-BE49-F238E27FC236}">
                <a16:creationId xmlns:a16="http://schemas.microsoft.com/office/drawing/2014/main" id="{CE248F3D-EDE9-B141-8066-C50CF6E8E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86753" name="Text Box 33">
            <a:extLst>
              <a:ext uri="{FF2B5EF4-FFF2-40B4-BE49-F238E27FC236}">
                <a16:creationId xmlns:a16="http://schemas.microsoft.com/office/drawing/2014/main" id="{8EA60E13-CDEE-AA4C-ACFF-220FC3D61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86754" name="Text Box 34">
            <a:extLst>
              <a:ext uri="{FF2B5EF4-FFF2-40B4-BE49-F238E27FC236}">
                <a16:creationId xmlns:a16="http://schemas.microsoft.com/office/drawing/2014/main" id="{946E1896-9CA4-C940-A89F-195D20709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86755" name="Text Box 35">
            <a:extLst>
              <a:ext uri="{FF2B5EF4-FFF2-40B4-BE49-F238E27FC236}">
                <a16:creationId xmlns:a16="http://schemas.microsoft.com/office/drawing/2014/main" id="{10A62E3E-C461-6043-81F3-804D1B9A0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2" grpId="0" animBg="1"/>
      <p:bldP spid="286723" grpId="0" animBg="1"/>
      <p:bldP spid="286725" grpId="0" animBg="1"/>
      <p:bldP spid="286726" grpId="0"/>
      <p:bldP spid="286726" grpId="1"/>
      <p:bldP spid="286727" grpId="0" animBg="1"/>
      <p:bldP spid="286728" grpId="0" animBg="1"/>
      <p:bldP spid="286729" grpId="0" animBg="1"/>
      <p:bldP spid="286730" grpId="0" animBg="1"/>
      <p:bldP spid="286731" grpId="0" animBg="1"/>
      <p:bldP spid="286732" grpId="0" animBg="1"/>
      <p:bldP spid="286733" grpId="0" animBg="1"/>
      <p:bldP spid="286734" grpId="0" animBg="1"/>
      <p:bldP spid="286735" grpId="0" animBg="1"/>
      <p:bldP spid="286736" grpId="0" animBg="1"/>
      <p:bldP spid="286737" grpId="0" animBg="1"/>
      <p:bldP spid="286738" grpId="0" animBg="1"/>
      <p:bldP spid="286739" grpId="0" animBg="1"/>
      <p:bldP spid="286740" grpId="0" animBg="1"/>
      <p:bldP spid="286741" grpId="0" animBg="1"/>
      <p:bldP spid="286742" grpId="0" animBg="1"/>
      <p:bldP spid="286743" grpId="0" animBg="1"/>
      <p:bldP spid="286744" grpId="0" animBg="1"/>
      <p:bldP spid="286745" grpId="0" animBg="1"/>
      <p:bldP spid="286746" grpId="0" animBg="1"/>
      <p:bldP spid="286747" grpId="0" animBg="1"/>
      <p:bldP spid="286748" grpId="0" animBg="1"/>
      <p:bldP spid="286749" grpId="0" animBg="1"/>
      <p:bldP spid="286750" grpId="0" animBg="1"/>
      <p:bldP spid="286751" grpId="0" animBg="1"/>
      <p:bldP spid="286752" grpId="0" animBg="1"/>
      <p:bldP spid="286753" grpId="0" animBg="1"/>
      <p:bldP spid="286754" grpId="0" animBg="1"/>
      <p:bldP spid="286755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482</Words>
  <Application>Microsoft Macintosh PowerPoint</Application>
  <PresentationFormat>On-screen Show (4:3)</PresentationFormat>
  <Paragraphs>156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Symbol</vt:lpstr>
      <vt:lpstr>Times</vt:lpstr>
      <vt:lpstr>Blank Presentation</vt:lpstr>
      <vt:lpstr>What is in the center of the Galaxy</vt:lpstr>
      <vt:lpstr>Galactic center details</vt:lpstr>
      <vt:lpstr>Questions coming …</vt:lpstr>
      <vt:lpstr>Question 9</vt:lpstr>
      <vt:lpstr>Question 10 </vt:lpstr>
      <vt:lpstr>Question 11</vt:lpstr>
    </vt:vector>
  </TitlesOfParts>
  <Company>University of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Starburst galaxies, active galactic nuclei and quasars</dc:title>
  <cp:lastModifiedBy>Tibor Torma</cp:lastModifiedBy>
  <cp:revision>52</cp:revision>
  <dcterms:modified xsi:type="dcterms:W3CDTF">2026-04-20T17:51:11Z</dcterms:modified>
</cp:coreProperties>
</file>