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90" r:id="rId2"/>
    <p:sldId id="356" r:id="rId3"/>
    <p:sldId id="535" r:id="rId4"/>
    <p:sldId id="386" r:id="rId5"/>
    <p:sldId id="537" r:id="rId6"/>
    <p:sldId id="358" r:id="rId7"/>
    <p:sldId id="407" r:id="rId8"/>
    <p:sldId id="408" r:id="rId9"/>
    <p:sldId id="410" r:id="rId10"/>
    <p:sldId id="429" r:id="rId11"/>
    <p:sldId id="364" r:id="rId12"/>
    <p:sldId id="536" r:id="rId13"/>
    <p:sldId id="412" r:id="rId14"/>
    <p:sldId id="413" r:id="rId15"/>
    <p:sldId id="414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0929"/>
  </p:normalViewPr>
  <p:slideViewPr>
    <p:cSldViewPr snapToObjects="1">
      <p:cViewPr varScale="1">
        <p:scale>
          <a:sx n="128" d="100"/>
          <a:sy n="128" d="100"/>
        </p:scale>
        <p:origin x="1560" y="17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notesViewPr>
    <p:cSldViewPr snapToObjects="1"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30D4F3-D872-3E41-8010-00AEB81725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0D104-9EAC-7642-B88D-6093BDAAD4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13F960-57B5-F44A-9005-21AC80CB1B5F}" type="datetimeFigureOut">
              <a:rPr lang="en-US"/>
              <a:pPr>
                <a:defRPr/>
              </a:pPr>
              <a:t>4/20/26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95B94-75EA-EA46-9806-4999B27B1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E5F61-43B2-1747-88AC-BEB6B56CB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5C529E-524B-8A46-8081-E4A47BD28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5EBA000-77EF-6140-83D6-7067E8CA69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4F4B54-55E5-334B-AABD-E5DF1E45C6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22AEAC6-49CF-164E-9AA9-6D6E335E63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1DC33D3-73BE-0F42-B58A-37BE54E28A1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1030100-BA4C-8649-864E-0BCB114DA8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F492F191-B2D8-8543-B8BD-07100875D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F23006-8A6F-604E-89CC-7D0BA6FE6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D21F60CE-E209-E34A-9281-D016311BC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B7B7880-867D-534E-90A8-9A0B0E56FBA9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5E4A2A9-6AD8-1742-A7F2-B32F40866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4BF13D-83A6-8C42-B6E8-A837437F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D21F60CE-E209-E34A-9281-D016311BC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B7B7880-867D-534E-90A8-9A0B0E56FBA9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5E4A2A9-6AD8-1742-A7F2-B32F40866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4BF13D-83A6-8C42-B6E8-A837437F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8694FA2-34B7-114F-A626-2E861903C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61D3BE1-84A9-844C-B2BC-068683980CEE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316183B-B2E0-D949-80AE-0527F7B87E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1A6BE69-90C7-D440-8B38-CAA89B41B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C35A345A-9647-3241-9847-ED9A76137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7CAAAF7-0C0F-E744-8158-2126F784317D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0BEF212-EB32-B645-8DFF-E9F34B3E0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13C4B39-F3EA-CA45-AFD0-DADBF1C1D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1A4C506F-0D43-A14E-80A4-61FC681873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A07FD07-1B61-7D43-9E96-804BBC056F81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1845CC4-701C-CD4C-B264-5419B059B5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F5E09C2-0F12-F347-992E-404FFD2B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099FFEC6-AFA3-2344-AEB1-706434624E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A055094-CFA9-3A4D-B4F1-06258F08554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F8FB92D-B59A-6C44-A411-CDD898ECB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9D8D73C-B35D-ED4B-A92D-7347D994E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58F90BC-A0BE-6F47-989F-C713C7D9E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0FEE403-EF46-AD47-87C8-ED2859A26DDD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477C4D8-F9C6-D049-B48A-1FB80D4E5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87196F8-F8CB-2643-BCF6-A977BA274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9296E3A-DC97-2848-96B2-AA62CE186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0029A89-D9AB-464B-B614-F632C49F4E02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CE73D8C-1078-BF45-8AEC-0F1DCEB0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8532C12-A683-914B-9E27-F9229EE93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699D44F-3684-6640-A039-0433BF0D7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D8AF1C1-3DB4-0B41-AB42-7FDBDDDC5C1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C1C06AE-9A8E-B34E-9DD8-9DF695121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19E3D87-119A-1F47-97BA-B5A10A28C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68D44C2-2BA7-ED4E-A37F-2F961E503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7045EDE-764F-F64F-9491-E5063BE257F9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5AE0C79-0A8C-0548-B386-AABFB3C32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487B4D2-4B20-A84B-AEE9-CB5FDDD97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828C5ED-DA2A-6F4A-9415-3D82E4A50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025EBA-7778-7047-B859-1307A0053D23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7CED706-A97B-3046-BE96-1A214A2F3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2D3197-75C1-C540-8001-4A41C51F5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DB0B0E94-8FE8-FD43-AE2A-1D3DC1C3D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68AD35E-1F9E-5341-A5FF-68766A43597C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E60E8E8-8FB6-934E-A91B-4E0DEF2C5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FA8B569-3F0E-8B4B-AAE3-D7529E450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0519A5E1-B9C0-8346-AD45-1992BB275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A54CED2-49FF-234C-9307-47A8E2409185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01E25E1-F30A-254F-BC9B-41488BED9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4F7E8B0-228B-8047-9FD8-2AE96E827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5AEDD-B47B-BB4F-8829-7BF0F17EB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5B5603-CC4E-8F4B-957A-90C2EED0E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D9D85A-AD36-7D45-BC50-3CF8E7668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8874A-1187-4D40-8B15-285DA34E4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29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D1A69D-183D-1A4C-9733-E1B6ED1FB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8DDD10-8752-2641-B5B1-B3C95F42D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89D28-5A25-7A4E-BC0F-3A441F2DC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9298-3104-724E-8220-7E7F029E1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04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ADE84-A98C-A84A-B536-938DB705B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EAD21D-1BD9-7E49-AC17-5DCF3F523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ED7EDF-486F-3448-95B7-DED835114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21C6-A545-5642-B5CF-6EE9882B7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73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6C7DA8-5559-0D4A-BBE5-62EC2CF49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10267-4AB5-9D4A-9CD0-6C2676BB3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235F6-7E32-6340-9151-D8D4060C8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7117-1821-A441-9E34-72EED40F3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84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E76364-B6E6-E44F-8526-141466FDEE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4155B6-A030-4C46-B69E-A629F44CD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42DAE6-0910-0048-9BC9-371E6782E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795E-66F4-1E47-8549-6D1926455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30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40844-1046-CE4E-A106-0D1C9329C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94309-635D-8644-94F8-4BE8F000A2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FF29C-8F6E-6440-841F-B5FA77A32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AF29-379A-C541-8D6A-C0146EDF5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52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CF4F6-B565-3646-BD83-2D6BECF3A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5B3CE9-93DA-474D-8EB0-A059C7D7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184B19-D0CD-C044-9CD4-69F8B493E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4C662-032E-AA40-8D11-5439D3AB1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87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DC5E2-79E7-164A-BF60-F8AD8AC3D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62E297-7E3E-8740-9C52-0AC963DBA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CD9D8A-F9DC-0D4C-B46E-189618B48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91DB-4FE2-8747-A3B4-F3B52EA428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11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FC726A-A690-A94D-B2A7-6FB04F6F1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E27276-88F9-0B4D-B15C-9AD8D492E4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F0CAB1-ADBC-0941-AC3F-3FF0A8D92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D62D-AF46-2E47-AEFF-4A442ACE1C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7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23C6E-AD2F-4845-8378-3E04D89E2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AC438-5C31-7A4A-9710-62DA498CD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02607-4189-B349-A47F-25409A8A5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8AAD-28CF-B944-9B19-BAAA51E99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1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4C721-7FFE-9645-8656-8A41E7E96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71F08-EA1C-874A-9706-72C918E78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69AF3-B173-FA4E-8580-1D5D5ED1C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E8446-5A3F-DF46-AE74-BEC76CBB0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1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E5BEA0-12C3-4046-ABF7-E297BAA93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81EB36-63DA-4340-A287-10898404F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0121AD-644E-F44D-9037-29DE8CC72A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A7DD9E-0CB2-1846-8FD7-3C0F8CEEF8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3DF9C0-96B3-1B42-A668-0991E97400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A7809D-670D-3947-9E09-E79E13639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Put </a:t>
            </a:r>
            <a:r>
              <a:rPr lang="en-US" altLang="en-US" sz="2000" dirty="0">
                <a:solidFill>
                  <a:srgbClr val="FF3300"/>
                </a:solidFill>
              </a:rPr>
              <a:t>your</a:t>
            </a:r>
            <a:r>
              <a:rPr lang="en-US" altLang="en-US" sz="2000" dirty="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 dirty="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 dirty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</a:rPr>
              <a:t>  ---  </a:t>
            </a:r>
            <a:r>
              <a:rPr lang="en-US" altLang="en-US" sz="1600" i="1" dirty="0">
                <a:solidFill>
                  <a:schemeClr val="accent2"/>
                </a:solidFill>
              </a:rPr>
              <a:t>(The last 4 digits of your </a:t>
            </a:r>
            <a:r>
              <a:rPr lang="en-US" altLang="en-US" sz="1600" i="1" dirty="0" err="1">
                <a:solidFill>
                  <a:schemeClr val="accent2"/>
                </a:solidFill>
              </a:rPr>
              <a:t>OleMiss</a:t>
            </a:r>
            <a:r>
              <a:rPr lang="en-US" altLang="en-US" sz="1600" i="1" dirty="0">
                <a:solidFill>
                  <a:schemeClr val="accent2"/>
                </a:solidFill>
              </a:rPr>
              <a:t> ID.)</a:t>
            </a:r>
            <a:endParaRPr lang="en-US" altLang="en-US" sz="2400" i="1" dirty="0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4267200"/>
            <a:ext cx="1219200" cy="304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42">
            <a:extLst>
              <a:ext uri="{FF2B5EF4-FFF2-40B4-BE49-F238E27FC236}">
                <a16:creationId xmlns:a16="http://schemas.microsoft.com/office/drawing/2014/main" id="{2F7B3157-7C79-344C-81BB-0C7E47B5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996756"/>
            <a:ext cx="5461000" cy="138499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Part VI, </a:t>
            </a:r>
            <a:r>
              <a:rPr lang="en-US" altLang="en-US" sz="2000" dirty="0"/>
              <a:t>Chapters 19-23</a:t>
            </a:r>
            <a:r>
              <a:rPr lang="en-US" altLang="en-US" sz="2000" i="1" dirty="0"/>
              <a:t>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580-697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highlight>
                  <a:srgbClr val="00FF00"/>
                </a:highlight>
              </a:rPr>
              <a:t>Note: the book contains much more than the class, a cursory reading will suffice.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CA257-A600-734A-920B-CDF95AA3CB65}"/>
              </a:ext>
            </a:extLst>
          </p:cNvPr>
          <p:cNvSpPr txBox="1"/>
          <p:nvPr/>
        </p:nvSpPr>
        <p:spPr>
          <a:xfrm>
            <a:off x="2586442" y="2983209"/>
            <a:ext cx="43572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 3 : April 24 (Friday) 2:00 pm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>
            <a:extLst>
              <a:ext uri="{FF2B5EF4-FFF2-40B4-BE49-F238E27FC236}">
                <a16:creationId xmlns:a16="http://schemas.microsoft.com/office/drawing/2014/main" id="{CC3422C2-A848-9648-A368-CEBAD01B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28355" name="Text Box 3">
            <a:extLst>
              <a:ext uri="{FF2B5EF4-FFF2-40B4-BE49-F238E27FC236}">
                <a16:creationId xmlns:a16="http://schemas.microsoft.com/office/drawing/2014/main" id="{D6912A82-FAED-3241-8E52-DB987F545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2714CD04-67C6-4B42-BF7B-10300B632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 </a:t>
            </a:r>
          </a:p>
        </p:txBody>
      </p:sp>
      <p:sp>
        <p:nvSpPr>
          <p:cNvPr id="228357" name="Text Box 5">
            <a:extLst>
              <a:ext uri="{FF2B5EF4-FFF2-40B4-BE49-F238E27FC236}">
                <a16:creationId xmlns:a16="http://schemas.microsoft.com/office/drawing/2014/main" id="{9B89E68E-3C67-3E40-85BD-3F52AF854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28358" name="Text Box 6">
            <a:extLst>
              <a:ext uri="{FF2B5EF4-FFF2-40B4-BE49-F238E27FC236}">
                <a16:creationId xmlns:a16="http://schemas.microsoft.com/office/drawing/2014/main" id="{1466B185-EBB2-E241-89E1-7A9D55D0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28359" name="Text Box 7">
            <a:extLst>
              <a:ext uri="{FF2B5EF4-FFF2-40B4-BE49-F238E27FC236}">
                <a16:creationId xmlns:a16="http://schemas.microsoft.com/office/drawing/2014/main" id="{AECB27DE-4757-314A-87C6-7ACC9126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28360" name="Text Box 8">
            <a:extLst>
              <a:ext uri="{FF2B5EF4-FFF2-40B4-BE49-F238E27FC236}">
                <a16:creationId xmlns:a16="http://schemas.microsoft.com/office/drawing/2014/main" id="{645BB166-9717-6D45-A947-7C3B1C62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651558DC-67C0-9943-89A6-C776AD26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28362" name="Text Box 10">
            <a:extLst>
              <a:ext uri="{FF2B5EF4-FFF2-40B4-BE49-F238E27FC236}">
                <a16:creationId xmlns:a16="http://schemas.microsoft.com/office/drawing/2014/main" id="{0C2B27E2-036D-7B47-8E9F-2CE14BB5C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8363" name="Text Box 11">
            <a:extLst>
              <a:ext uri="{FF2B5EF4-FFF2-40B4-BE49-F238E27FC236}">
                <a16:creationId xmlns:a16="http://schemas.microsoft.com/office/drawing/2014/main" id="{F4E3D2F4-C84C-4341-A60D-949695554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BBCB1D3F-2ABC-CD4E-BC4F-F1D48A9F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9780264D-E0DF-5244-BB6E-F9B65E5E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28366" name="Text Box 14">
            <a:extLst>
              <a:ext uri="{FF2B5EF4-FFF2-40B4-BE49-F238E27FC236}">
                <a16:creationId xmlns:a16="http://schemas.microsoft.com/office/drawing/2014/main" id="{F5B5DED5-13F3-3D41-8305-F7637907D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28367" name="Text Box 15">
            <a:extLst>
              <a:ext uri="{FF2B5EF4-FFF2-40B4-BE49-F238E27FC236}">
                <a16:creationId xmlns:a16="http://schemas.microsoft.com/office/drawing/2014/main" id="{15681DBE-870A-584C-8341-030ED310C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28368" name="Text Box 16">
            <a:extLst>
              <a:ext uri="{FF2B5EF4-FFF2-40B4-BE49-F238E27FC236}">
                <a16:creationId xmlns:a16="http://schemas.microsoft.com/office/drawing/2014/main" id="{67574D0B-21C8-3543-A96C-B52D92FC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8369" name="Text Box 17">
            <a:extLst>
              <a:ext uri="{FF2B5EF4-FFF2-40B4-BE49-F238E27FC236}">
                <a16:creationId xmlns:a16="http://schemas.microsoft.com/office/drawing/2014/main" id="{C9C40FCE-E492-394A-B21A-11F2B002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A1F7B138-3C1F-854D-BD6A-E151A1EEC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28371" name="Text Box 19">
            <a:extLst>
              <a:ext uri="{FF2B5EF4-FFF2-40B4-BE49-F238E27FC236}">
                <a16:creationId xmlns:a16="http://schemas.microsoft.com/office/drawing/2014/main" id="{3D801E6B-D151-A247-9973-3CDEA539F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8372" name="Text Box 20">
            <a:extLst>
              <a:ext uri="{FF2B5EF4-FFF2-40B4-BE49-F238E27FC236}">
                <a16:creationId xmlns:a16="http://schemas.microsoft.com/office/drawing/2014/main" id="{4D94A03E-48BF-5444-94C3-C78DDCF2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28373" name="Text Box 21">
            <a:extLst>
              <a:ext uri="{FF2B5EF4-FFF2-40B4-BE49-F238E27FC236}">
                <a16:creationId xmlns:a16="http://schemas.microsoft.com/office/drawing/2014/main" id="{FF52E72F-9342-E845-B3D6-6D53481AD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29494C59-A97D-BB4E-BB43-781826AB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28375" name="Text Box 23">
            <a:extLst>
              <a:ext uri="{FF2B5EF4-FFF2-40B4-BE49-F238E27FC236}">
                <a16:creationId xmlns:a16="http://schemas.microsoft.com/office/drawing/2014/main" id="{E4061080-41E1-F842-A3EA-8D7BB26C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28376" name="Text Box 24">
            <a:extLst>
              <a:ext uri="{FF2B5EF4-FFF2-40B4-BE49-F238E27FC236}">
                <a16:creationId xmlns:a16="http://schemas.microsoft.com/office/drawing/2014/main" id="{A0D82F7D-E451-D24A-8021-40482E17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C856C5A2-BCB7-7C44-8BE9-D619DC9B1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28378" name="Text Box 26">
            <a:extLst>
              <a:ext uri="{FF2B5EF4-FFF2-40B4-BE49-F238E27FC236}">
                <a16:creationId xmlns:a16="http://schemas.microsoft.com/office/drawing/2014/main" id="{ABAA6891-C03B-6745-87B5-C3AD7ADA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28379" name="Text Box 27">
            <a:extLst>
              <a:ext uri="{FF2B5EF4-FFF2-40B4-BE49-F238E27FC236}">
                <a16:creationId xmlns:a16="http://schemas.microsoft.com/office/drawing/2014/main" id="{2E528AE3-7159-3E41-BFD1-088EF27C3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28380" name="Text Box 28">
            <a:extLst>
              <a:ext uri="{FF2B5EF4-FFF2-40B4-BE49-F238E27FC236}">
                <a16:creationId xmlns:a16="http://schemas.microsoft.com/office/drawing/2014/main" id="{F11F8A73-275C-2C49-99D0-6F67367B5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28381" name="Text Box 29">
            <a:extLst>
              <a:ext uri="{FF2B5EF4-FFF2-40B4-BE49-F238E27FC236}">
                <a16:creationId xmlns:a16="http://schemas.microsoft.com/office/drawing/2014/main" id="{3EDE0D91-DAAD-8048-A6FB-596591BA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28383" name="Text Box 31">
            <a:extLst>
              <a:ext uri="{FF2B5EF4-FFF2-40B4-BE49-F238E27FC236}">
                <a16:creationId xmlns:a16="http://schemas.microsoft.com/office/drawing/2014/main" id="{B79339D3-CD60-BF4A-9E5F-A170F0BDD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5275"/>
            <a:ext cx="8001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far is the farthest galaxy?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A few astronomical units: all galaxies are part of the Solar System.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As far as the far edge of the Milky Way: all galaxies are part of our Milky Way.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 </a:t>
            </a:r>
            <a:r>
              <a:rPr lang="en-US" altLang="en-US" sz="2400" b="1" dirty="0"/>
              <a:t>There are galaxies a few million light years away, and there is only empty space beyond that.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There are galaxies everywhere as far as we can see.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A988A-3503-614B-9325-423FB1F2599B}"/>
              </a:ext>
            </a:extLst>
          </p:cNvPr>
          <p:cNvSpPr txBox="1"/>
          <p:nvPr/>
        </p:nvSpPr>
        <p:spPr>
          <a:xfrm>
            <a:off x="417443" y="39756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animBg="1"/>
      <p:bldP spid="228355" grpId="0" animBg="1"/>
      <p:bldP spid="228357" grpId="0" animBg="1"/>
      <p:bldP spid="228358" grpId="0" animBg="1"/>
      <p:bldP spid="228359" grpId="0" animBg="1"/>
      <p:bldP spid="228360" grpId="0" animBg="1"/>
      <p:bldP spid="228361" grpId="0" animBg="1"/>
      <p:bldP spid="228362" grpId="0" animBg="1"/>
      <p:bldP spid="228363" grpId="0" animBg="1"/>
      <p:bldP spid="228364" grpId="0" animBg="1"/>
      <p:bldP spid="228365" grpId="0" animBg="1"/>
      <p:bldP spid="228366" grpId="0" animBg="1"/>
      <p:bldP spid="228367" grpId="0" animBg="1"/>
      <p:bldP spid="228368" grpId="0" animBg="1"/>
      <p:bldP spid="228369" grpId="0" animBg="1"/>
      <p:bldP spid="228370" grpId="0" animBg="1"/>
      <p:bldP spid="228371" grpId="0" animBg="1"/>
      <p:bldP spid="228372" grpId="0" animBg="1"/>
      <p:bldP spid="228373" grpId="0" animBg="1"/>
      <p:bldP spid="228374" grpId="0" animBg="1"/>
      <p:bldP spid="228375" grpId="0" animBg="1"/>
      <p:bldP spid="228376" grpId="0" animBg="1"/>
      <p:bldP spid="228377" grpId="0" animBg="1"/>
      <p:bldP spid="228378" grpId="0" animBg="1"/>
      <p:bldP spid="228379" grpId="0" animBg="1"/>
      <p:bldP spid="228380" grpId="0" animBg="1"/>
      <p:bldP spid="228381" grpId="0" animBg="1"/>
      <p:bldP spid="228383" grpId="0"/>
      <p:bldP spid="22838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8F4FE88F-D901-6544-ACA6-C48E45DC9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81275"/>
            <a:ext cx="41449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Held together by gravity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- stars are on orbit around center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Sun - 200 million years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30D02E5B-C3C8-D145-BF98-1BAA762A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90" y="501650"/>
            <a:ext cx="4338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FFFF"/>
                </a:solidFill>
              </a:rPr>
              <a:t>The true shape of the Galaxy</a:t>
            </a:r>
            <a:endParaRPr lang="en-US" altLang="en-US" sz="2400" dirty="0">
              <a:solidFill>
                <a:srgbClr val="66FFFF"/>
              </a:solidFill>
            </a:endParaRP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34F0AD01-9277-3E40-B940-EACDA0A0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8925"/>
            <a:ext cx="31242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9F304AAA-DA0A-1247-8DCB-35456C76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1736725"/>
            <a:ext cx="1208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The Sun</a:t>
            </a:r>
            <a:endParaRPr lang="en-US" altLang="en-US" sz="2400"/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9EEB6BA6-B4F9-E142-B05D-D1D7D0609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025" y="1981200"/>
            <a:ext cx="2974975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3E825B6A-0743-1A43-851A-37317241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114800"/>
            <a:ext cx="22717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Oval 8">
            <a:extLst>
              <a:ext uri="{FF2B5EF4-FFF2-40B4-BE49-F238E27FC236}">
                <a16:creationId xmlns:a16="http://schemas.microsoft.com/office/drawing/2014/main" id="{9849FD47-35B5-3341-9357-D5F65224B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0"/>
            <a:ext cx="9906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Text Box 9">
            <a:extLst>
              <a:ext uri="{FF2B5EF4-FFF2-40B4-BE49-F238E27FC236}">
                <a16:creationId xmlns:a16="http://schemas.microsoft.com/office/drawing/2014/main" id="{89EB2692-6246-EB44-B1E3-79F10DA95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5059363"/>
            <a:ext cx="30083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      </a:t>
            </a:r>
            <a:r>
              <a:rPr lang="en-US" altLang="en-US" sz="2000" u="sng">
                <a:solidFill>
                  <a:srgbClr val="FFFF00"/>
                </a:solidFill>
              </a:rPr>
              <a:t>How do we know:</a:t>
            </a:r>
            <a:endParaRPr lang="en-US" altLang="en-US" sz="18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Stars move in the sky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  a few arc seconds per century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  called “proper” motion</a:t>
            </a:r>
            <a:endParaRPr lang="en-US" altLang="en-US" sz="2400"/>
          </a:p>
        </p:txBody>
      </p:sp>
      <p:sp>
        <p:nvSpPr>
          <p:cNvPr id="33802" name="Rectangle 10">
            <a:extLst>
              <a:ext uri="{FF2B5EF4-FFF2-40B4-BE49-F238E27FC236}">
                <a16:creationId xmlns:a16="http://schemas.microsoft.com/office/drawing/2014/main" id="{516FB2BA-C990-FA4B-9B42-98B4B8ECF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219200"/>
            <a:ext cx="1981200" cy="685800"/>
          </a:xfrm>
        </p:spPr>
        <p:txBody>
          <a:bodyPr/>
          <a:lstStyle/>
          <a:p>
            <a:r>
              <a:rPr lang="en-US" altLang="en-US" sz="1800"/>
              <a:t>Shape of the Galaxy</a:t>
            </a:r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Line 6">
            <a:extLst>
              <a:ext uri="{FF2B5EF4-FFF2-40B4-BE49-F238E27FC236}">
                <a16:creationId xmlns:a16="http://schemas.microsoft.com/office/drawing/2014/main" id="{9EEB6BA6-B4F9-E142-B05D-D1D7D0609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766" y="5537774"/>
            <a:ext cx="2974975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10">
            <a:extLst>
              <a:ext uri="{FF2B5EF4-FFF2-40B4-BE49-F238E27FC236}">
                <a16:creationId xmlns:a16="http://schemas.microsoft.com/office/drawing/2014/main" id="{516FB2BA-C990-FA4B-9B42-98B4B8ECF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219200"/>
            <a:ext cx="1981200" cy="685800"/>
          </a:xfrm>
        </p:spPr>
        <p:txBody>
          <a:bodyPr/>
          <a:lstStyle/>
          <a:p>
            <a:r>
              <a:rPr lang="en-US" altLang="en-US" sz="1800"/>
              <a:t>Shape of the Galaxy</a:t>
            </a:r>
            <a:endParaRPr lang="en-US" altLang="en-US"/>
          </a:p>
        </p:txBody>
      </p:sp>
      <p:pic>
        <p:nvPicPr>
          <p:cNvPr id="3" name="Picture 2" descr="A galaxy with stars and names&#10;&#10;Description automatically generated with medium confidence">
            <a:extLst>
              <a:ext uri="{FF2B5EF4-FFF2-40B4-BE49-F238E27FC236}">
                <a16:creationId xmlns:a16="http://schemas.microsoft.com/office/drawing/2014/main" id="{4C0D6EF5-68FB-0843-A819-1D74347C7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0"/>
            <a:ext cx="5892865" cy="6858000"/>
          </a:xfrm>
          <a:prstGeom prst="rect">
            <a:avLst/>
          </a:prstGeom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30D02E5B-C3C8-D145-BF98-1BAA762A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5" y="152400"/>
            <a:ext cx="4360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Where is the Sun (and Earth)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 in the Galaxy?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9F304AAA-DA0A-1247-8DCB-35456C76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791200"/>
            <a:ext cx="583813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Sun</a:t>
            </a:r>
            <a:endParaRPr lang="en-US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87D74-CB76-1F43-854C-899943E923C9}"/>
              </a:ext>
            </a:extLst>
          </p:cNvPr>
          <p:cNvSpPr txBox="1"/>
          <p:nvPr/>
        </p:nvSpPr>
        <p:spPr>
          <a:xfrm>
            <a:off x="152400" y="5868652"/>
            <a:ext cx="4854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 a ‘spur’ connecting two spiral arms</a:t>
            </a: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(in the middle of a small empty bubble)</a:t>
            </a:r>
          </a:p>
        </p:txBody>
      </p:sp>
    </p:spTree>
    <p:extLst>
      <p:ext uri="{BB962C8B-B14F-4D97-AF65-F5344CB8AC3E}">
        <p14:creationId xmlns:p14="http://schemas.microsoft.com/office/powerpoint/2010/main" val="194710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42140A2-CD34-8B42-B1F2-60A88FBE5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>
            <a:extLst>
              <a:ext uri="{FF2B5EF4-FFF2-40B4-BE49-F238E27FC236}">
                <a16:creationId xmlns:a16="http://schemas.microsoft.com/office/drawing/2014/main" id="{57BBDE8B-0A2C-1640-8C10-5A4DFDD54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7635" name="Text Box 3">
            <a:extLst>
              <a:ext uri="{FF2B5EF4-FFF2-40B4-BE49-F238E27FC236}">
                <a16:creationId xmlns:a16="http://schemas.microsoft.com/office/drawing/2014/main" id="{D6499780-CED0-AE45-A17E-781789C3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01BFB2B6-4163-E546-B6EB-543F7918E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3E9FAFCA-4B49-6546-B695-2572BD407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7638" name="Text Box 6">
            <a:extLst>
              <a:ext uri="{FF2B5EF4-FFF2-40B4-BE49-F238E27FC236}">
                <a16:creationId xmlns:a16="http://schemas.microsoft.com/office/drawing/2014/main" id="{0026AF62-C1F5-BB48-8709-A0A5C2F85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6858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Where is the Sun located in the Galaxy?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In the center.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	</a:t>
            </a:r>
            <a:r>
              <a:rPr lang="en-US" altLang="en-US" sz="2400" b="1" dirty="0">
                <a:solidFill>
                  <a:srgbClr val="FF0000"/>
                </a:solidFill>
              </a:rPr>
              <a:t>Halfway form the center, but away from a spiral arm.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Inside a spiral arm FIX THIS!.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The Sun is not in the Galaxy at all.</a:t>
            </a:r>
          </a:p>
        </p:txBody>
      </p:sp>
      <p:sp>
        <p:nvSpPr>
          <p:cNvPr id="197639" name="Text Box 7">
            <a:extLst>
              <a:ext uri="{FF2B5EF4-FFF2-40B4-BE49-F238E27FC236}">
                <a16:creationId xmlns:a16="http://schemas.microsoft.com/office/drawing/2014/main" id="{52DC870F-B50C-1049-A2D9-BD4B481C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16E49B04-3889-9D4B-BB9C-70DAE8C0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7641" name="Text Box 9">
            <a:extLst>
              <a:ext uri="{FF2B5EF4-FFF2-40B4-BE49-F238E27FC236}">
                <a16:creationId xmlns:a16="http://schemas.microsoft.com/office/drawing/2014/main" id="{1C830678-5A85-2B4F-8AF8-7E3B040CE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7642" name="Text Box 10">
            <a:extLst>
              <a:ext uri="{FF2B5EF4-FFF2-40B4-BE49-F238E27FC236}">
                <a16:creationId xmlns:a16="http://schemas.microsoft.com/office/drawing/2014/main" id="{6DFBABFA-0D4F-2144-931E-BD4221BB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7643" name="Text Box 11">
            <a:extLst>
              <a:ext uri="{FF2B5EF4-FFF2-40B4-BE49-F238E27FC236}">
                <a16:creationId xmlns:a16="http://schemas.microsoft.com/office/drawing/2014/main" id="{8A824D6E-31AB-8C45-B602-280822C4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7644" name="Text Box 12">
            <a:extLst>
              <a:ext uri="{FF2B5EF4-FFF2-40B4-BE49-F238E27FC236}">
                <a16:creationId xmlns:a16="http://schemas.microsoft.com/office/drawing/2014/main" id="{DB2748D3-5ACE-1447-B118-B52D09350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7645" name="Text Box 13">
            <a:extLst>
              <a:ext uri="{FF2B5EF4-FFF2-40B4-BE49-F238E27FC236}">
                <a16:creationId xmlns:a16="http://schemas.microsoft.com/office/drawing/2014/main" id="{0C56611B-B3A1-854D-9C14-F331E1E4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7646" name="Text Box 14">
            <a:extLst>
              <a:ext uri="{FF2B5EF4-FFF2-40B4-BE49-F238E27FC236}">
                <a16:creationId xmlns:a16="http://schemas.microsoft.com/office/drawing/2014/main" id="{F4CD9D93-82D2-0940-A936-16CFDCD4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7647" name="Text Box 15">
            <a:extLst>
              <a:ext uri="{FF2B5EF4-FFF2-40B4-BE49-F238E27FC236}">
                <a16:creationId xmlns:a16="http://schemas.microsoft.com/office/drawing/2014/main" id="{C0794871-57AE-2942-9CD4-C60D7A331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7648" name="Text Box 16">
            <a:extLst>
              <a:ext uri="{FF2B5EF4-FFF2-40B4-BE49-F238E27FC236}">
                <a16:creationId xmlns:a16="http://schemas.microsoft.com/office/drawing/2014/main" id="{D382A695-E12D-6C4D-B97E-3F0FCE884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7649" name="Text Box 17">
            <a:extLst>
              <a:ext uri="{FF2B5EF4-FFF2-40B4-BE49-F238E27FC236}">
                <a16:creationId xmlns:a16="http://schemas.microsoft.com/office/drawing/2014/main" id="{CCF3667C-4E9A-A34E-9418-BEDCF75F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7650" name="Text Box 18">
            <a:extLst>
              <a:ext uri="{FF2B5EF4-FFF2-40B4-BE49-F238E27FC236}">
                <a16:creationId xmlns:a16="http://schemas.microsoft.com/office/drawing/2014/main" id="{CAD23D52-A5F0-AD4A-8143-B9250CA8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7651" name="Text Box 19">
            <a:extLst>
              <a:ext uri="{FF2B5EF4-FFF2-40B4-BE49-F238E27FC236}">
                <a16:creationId xmlns:a16="http://schemas.microsoft.com/office/drawing/2014/main" id="{0970A74B-2456-2D4D-A386-9F27D1CA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7652" name="Text Box 20">
            <a:extLst>
              <a:ext uri="{FF2B5EF4-FFF2-40B4-BE49-F238E27FC236}">
                <a16:creationId xmlns:a16="http://schemas.microsoft.com/office/drawing/2014/main" id="{D8E0A6F1-6D7E-8746-9F81-0CA18D22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7653" name="Text Box 21">
            <a:extLst>
              <a:ext uri="{FF2B5EF4-FFF2-40B4-BE49-F238E27FC236}">
                <a16:creationId xmlns:a16="http://schemas.microsoft.com/office/drawing/2014/main" id="{99615BD0-D626-9344-8537-04E5521B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7654" name="Text Box 22">
            <a:extLst>
              <a:ext uri="{FF2B5EF4-FFF2-40B4-BE49-F238E27FC236}">
                <a16:creationId xmlns:a16="http://schemas.microsoft.com/office/drawing/2014/main" id="{44FCFE72-5F8B-2D4F-BD12-AF1052D9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7655" name="Text Box 23">
            <a:extLst>
              <a:ext uri="{FF2B5EF4-FFF2-40B4-BE49-F238E27FC236}">
                <a16:creationId xmlns:a16="http://schemas.microsoft.com/office/drawing/2014/main" id="{5D786ACA-A7FF-6746-9763-054BFFE4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7656" name="Text Box 24">
            <a:extLst>
              <a:ext uri="{FF2B5EF4-FFF2-40B4-BE49-F238E27FC236}">
                <a16:creationId xmlns:a16="http://schemas.microsoft.com/office/drawing/2014/main" id="{F65A3B95-374F-7846-9008-B5BF7FCA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7657" name="Text Box 25">
            <a:extLst>
              <a:ext uri="{FF2B5EF4-FFF2-40B4-BE49-F238E27FC236}">
                <a16:creationId xmlns:a16="http://schemas.microsoft.com/office/drawing/2014/main" id="{3E298532-2E10-0940-B8C3-328C09BD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7658" name="Text Box 26">
            <a:extLst>
              <a:ext uri="{FF2B5EF4-FFF2-40B4-BE49-F238E27FC236}">
                <a16:creationId xmlns:a16="http://schemas.microsoft.com/office/drawing/2014/main" id="{B81B06A6-4A3D-3A49-A6DC-3FD301B73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7659" name="Text Box 27">
            <a:extLst>
              <a:ext uri="{FF2B5EF4-FFF2-40B4-BE49-F238E27FC236}">
                <a16:creationId xmlns:a16="http://schemas.microsoft.com/office/drawing/2014/main" id="{3A3FF1C1-AD84-BD45-9226-D399C072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7660" name="Text Box 28">
            <a:extLst>
              <a:ext uri="{FF2B5EF4-FFF2-40B4-BE49-F238E27FC236}">
                <a16:creationId xmlns:a16="http://schemas.microsoft.com/office/drawing/2014/main" id="{9ACC2183-58F6-6D4F-B44E-FA44160E0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7661" name="Text Box 29">
            <a:extLst>
              <a:ext uri="{FF2B5EF4-FFF2-40B4-BE49-F238E27FC236}">
                <a16:creationId xmlns:a16="http://schemas.microsoft.com/office/drawing/2014/main" id="{9AC865AD-A5E7-2941-A157-A4A43671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7662" name="Text Box 30">
            <a:extLst>
              <a:ext uri="{FF2B5EF4-FFF2-40B4-BE49-F238E27FC236}">
                <a16:creationId xmlns:a16="http://schemas.microsoft.com/office/drawing/2014/main" id="{EAD5E58C-8580-AC4B-B376-D8410196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7663" name="Text Box 31">
            <a:extLst>
              <a:ext uri="{FF2B5EF4-FFF2-40B4-BE49-F238E27FC236}">
                <a16:creationId xmlns:a16="http://schemas.microsoft.com/office/drawing/2014/main" id="{8EB19FBF-B880-2C42-BA21-6D2042C2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7664" name="Text Box 32">
            <a:extLst>
              <a:ext uri="{FF2B5EF4-FFF2-40B4-BE49-F238E27FC236}">
                <a16:creationId xmlns:a16="http://schemas.microsoft.com/office/drawing/2014/main" id="{93C18D7F-49C7-5A47-8452-A6659C0DB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7665" name="Text Box 33">
            <a:extLst>
              <a:ext uri="{FF2B5EF4-FFF2-40B4-BE49-F238E27FC236}">
                <a16:creationId xmlns:a16="http://schemas.microsoft.com/office/drawing/2014/main" id="{6526CFF7-B165-D840-9157-9E5D1DE30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7666" name="Text Box 34">
            <a:extLst>
              <a:ext uri="{FF2B5EF4-FFF2-40B4-BE49-F238E27FC236}">
                <a16:creationId xmlns:a16="http://schemas.microsoft.com/office/drawing/2014/main" id="{CEE9A81A-B70A-D64D-A034-51FDF70A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7667" name="Text Box 35">
            <a:extLst>
              <a:ext uri="{FF2B5EF4-FFF2-40B4-BE49-F238E27FC236}">
                <a16:creationId xmlns:a16="http://schemas.microsoft.com/office/drawing/2014/main" id="{E65A1955-C75E-5945-A03C-B903E658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97668" name="Text Box 36">
            <a:extLst>
              <a:ext uri="{FF2B5EF4-FFF2-40B4-BE49-F238E27FC236}">
                <a16:creationId xmlns:a16="http://schemas.microsoft.com/office/drawing/2014/main" id="{20A852B9-97E7-3746-B877-A361606A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 animBg="1"/>
      <p:bldP spid="197635" grpId="0" animBg="1"/>
      <p:bldP spid="197637" grpId="0" animBg="1"/>
      <p:bldP spid="197638" grpId="0"/>
      <p:bldP spid="197638" grpId="1"/>
      <p:bldP spid="197639" grpId="0" animBg="1"/>
      <p:bldP spid="197640" grpId="0" animBg="1"/>
      <p:bldP spid="197641" grpId="0" animBg="1"/>
      <p:bldP spid="197642" grpId="0" animBg="1"/>
      <p:bldP spid="197643" grpId="0" animBg="1"/>
      <p:bldP spid="197644" grpId="0" animBg="1"/>
      <p:bldP spid="197645" grpId="0" animBg="1"/>
      <p:bldP spid="197646" grpId="0" animBg="1"/>
      <p:bldP spid="197647" grpId="0" animBg="1"/>
      <p:bldP spid="197648" grpId="0" animBg="1"/>
      <p:bldP spid="197649" grpId="0" animBg="1"/>
      <p:bldP spid="197650" grpId="0" animBg="1"/>
      <p:bldP spid="197651" grpId="0" animBg="1"/>
      <p:bldP spid="197652" grpId="0" animBg="1"/>
      <p:bldP spid="197653" grpId="0" animBg="1"/>
      <p:bldP spid="197654" grpId="0" animBg="1"/>
      <p:bldP spid="197655" grpId="0" animBg="1"/>
      <p:bldP spid="197656" grpId="0" animBg="1"/>
      <p:bldP spid="197657" grpId="0" animBg="1"/>
      <p:bldP spid="197658" grpId="0" animBg="1"/>
      <p:bldP spid="197659" grpId="0" animBg="1"/>
      <p:bldP spid="197660" grpId="0" animBg="1"/>
      <p:bldP spid="197661" grpId="0" animBg="1"/>
      <p:bldP spid="197662" grpId="0" animBg="1"/>
      <p:bldP spid="197663" grpId="0" animBg="1"/>
      <p:bldP spid="197664" grpId="0" animBg="1"/>
      <p:bldP spid="197665" grpId="0" animBg="1"/>
      <p:bldP spid="197666" grpId="0" animBg="1"/>
      <p:bldP spid="197667" grpId="0" animBg="1"/>
      <p:bldP spid="1976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>
            <a:extLst>
              <a:ext uri="{FF2B5EF4-FFF2-40B4-BE49-F238E27FC236}">
                <a16:creationId xmlns:a16="http://schemas.microsoft.com/office/drawing/2014/main" id="{3D875F5B-3AD9-AA40-85C4-3EC6B96E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9683" name="Text Box 3">
            <a:extLst>
              <a:ext uri="{FF2B5EF4-FFF2-40B4-BE49-F238E27FC236}">
                <a16:creationId xmlns:a16="http://schemas.microsoft.com/office/drawing/2014/main" id="{08A07FE7-6769-664B-BB6F-91EE3D7F8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E6EC4228-2C4D-1040-9909-92651B730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67D4B159-8C2A-5C45-AC2E-CA95B3F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9686" name="Text Box 6">
            <a:extLst>
              <a:ext uri="{FF2B5EF4-FFF2-40B4-BE49-F238E27FC236}">
                <a16:creationId xmlns:a16="http://schemas.microsoft.com/office/drawing/2014/main" id="{7A4AE05E-471B-B64E-8329-5D4A09605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6858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does the Sun move in the Galaxy?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It is motionless.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	</a:t>
            </a:r>
            <a:r>
              <a:rPr lang="en-US" altLang="en-US" sz="2400" b="1" dirty="0">
                <a:solidFill>
                  <a:srgbClr val="FF0000"/>
                </a:solidFill>
              </a:rPr>
              <a:t>It revolves around the center.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It is moving out of the Galaxy in a straight line.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It is falling into the center, but will arrive only in 10 billion years.</a:t>
            </a:r>
          </a:p>
        </p:txBody>
      </p:sp>
      <p:sp>
        <p:nvSpPr>
          <p:cNvPr id="199687" name="Text Box 7">
            <a:extLst>
              <a:ext uri="{FF2B5EF4-FFF2-40B4-BE49-F238E27FC236}">
                <a16:creationId xmlns:a16="http://schemas.microsoft.com/office/drawing/2014/main" id="{FCED9892-A2BC-764A-94AE-3DC8BD47C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1607E2AA-FB47-0549-BCDF-7BCDCE2B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9689" name="Text Box 9">
            <a:extLst>
              <a:ext uri="{FF2B5EF4-FFF2-40B4-BE49-F238E27FC236}">
                <a16:creationId xmlns:a16="http://schemas.microsoft.com/office/drawing/2014/main" id="{D4E68A21-F9B6-0A4F-89E0-FE562C036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9690" name="Text Box 10">
            <a:extLst>
              <a:ext uri="{FF2B5EF4-FFF2-40B4-BE49-F238E27FC236}">
                <a16:creationId xmlns:a16="http://schemas.microsoft.com/office/drawing/2014/main" id="{F1385125-42C5-D842-B63E-56E983061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9691" name="Text Box 11">
            <a:extLst>
              <a:ext uri="{FF2B5EF4-FFF2-40B4-BE49-F238E27FC236}">
                <a16:creationId xmlns:a16="http://schemas.microsoft.com/office/drawing/2014/main" id="{EC502272-ADEC-2B49-8DF4-2867A1CEE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9692" name="Text Box 12">
            <a:extLst>
              <a:ext uri="{FF2B5EF4-FFF2-40B4-BE49-F238E27FC236}">
                <a16:creationId xmlns:a16="http://schemas.microsoft.com/office/drawing/2014/main" id="{820A939B-A6F4-C44D-B5BE-BB493F65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9693" name="Text Box 13">
            <a:extLst>
              <a:ext uri="{FF2B5EF4-FFF2-40B4-BE49-F238E27FC236}">
                <a16:creationId xmlns:a16="http://schemas.microsoft.com/office/drawing/2014/main" id="{EC95592D-CFA5-514A-8E56-B31454DE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9694" name="Text Box 14">
            <a:extLst>
              <a:ext uri="{FF2B5EF4-FFF2-40B4-BE49-F238E27FC236}">
                <a16:creationId xmlns:a16="http://schemas.microsoft.com/office/drawing/2014/main" id="{FB8AB8D4-398E-5942-8A69-1835FEEC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9695" name="Text Box 15">
            <a:extLst>
              <a:ext uri="{FF2B5EF4-FFF2-40B4-BE49-F238E27FC236}">
                <a16:creationId xmlns:a16="http://schemas.microsoft.com/office/drawing/2014/main" id="{D3A2B963-04DF-DB4D-86FC-FCA77A0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9696" name="Text Box 16">
            <a:extLst>
              <a:ext uri="{FF2B5EF4-FFF2-40B4-BE49-F238E27FC236}">
                <a16:creationId xmlns:a16="http://schemas.microsoft.com/office/drawing/2014/main" id="{2C0632BC-8229-D644-B90E-BBE769116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9697" name="Text Box 17">
            <a:extLst>
              <a:ext uri="{FF2B5EF4-FFF2-40B4-BE49-F238E27FC236}">
                <a16:creationId xmlns:a16="http://schemas.microsoft.com/office/drawing/2014/main" id="{DA012999-A143-3346-8497-E4C6505C2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9698" name="Text Box 18">
            <a:extLst>
              <a:ext uri="{FF2B5EF4-FFF2-40B4-BE49-F238E27FC236}">
                <a16:creationId xmlns:a16="http://schemas.microsoft.com/office/drawing/2014/main" id="{D1031089-2D66-4544-94B3-F41CADD2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9699" name="Text Box 19">
            <a:extLst>
              <a:ext uri="{FF2B5EF4-FFF2-40B4-BE49-F238E27FC236}">
                <a16:creationId xmlns:a16="http://schemas.microsoft.com/office/drawing/2014/main" id="{128E6390-3C9C-A948-ACC3-B44324796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9700" name="Text Box 20">
            <a:extLst>
              <a:ext uri="{FF2B5EF4-FFF2-40B4-BE49-F238E27FC236}">
                <a16:creationId xmlns:a16="http://schemas.microsoft.com/office/drawing/2014/main" id="{BA642D04-C17F-FC40-AF96-45A4E2000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9701" name="Text Box 21">
            <a:extLst>
              <a:ext uri="{FF2B5EF4-FFF2-40B4-BE49-F238E27FC236}">
                <a16:creationId xmlns:a16="http://schemas.microsoft.com/office/drawing/2014/main" id="{927A1667-33D4-BE4C-A7C7-ECCEDEA00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9702" name="Text Box 22">
            <a:extLst>
              <a:ext uri="{FF2B5EF4-FFF2-40B4-BE49-F238E27FC236}">
                <a16:creationId xmlns:a16="http://schemas.microsoft.com/office/drawing/2014/main" id="{8D24F175-6064-3243-859D-38D164614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9703" name="Text Box 23">
            <a:extLst>
              <a:ext uri="{FF2B5EF4-FFF2-40B4-BE49-F238E27FC236}">
                <a16:creationId xmlns:a16="http://schemas.microsoft.com/office/drawing/2014/main" id="{9CD32FC5-EB8E-0A40-A8AF-22615B81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9704" name="Text Box 24">
            <a:extLst>
              <a:ext uri="{FF2B5EF4-FFF2-40B4-BE49-F238E27FC236}">
                <a16:creationId xmlns:a16="http://schemas.microsoft.com/office/drawing/2014/main" id="{1A796444-C4EF-424C-86C2-05F83F40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9705" name="Text Box 25">
            <a:extLst>
              <a:ext uri="{FF2B5EF4-FFF2-40B4-BE49-F238E27FC236}">
                <a16:creationId xmlns:a16="http://schemas.microsoft.com/office/drawing/2014/main" id="{C341C0CD-317A-FA46-ABC8-A8679F8CE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9706" name="Text Box 26">
            <a:extLst>
              <a:ext uri="{FF2B5EF4-FFF2-40B4-BE49-F238E27FC236}">
                <a16:creationId xmlns:a16="http://schemas.microsoft.com/office/drawing/2014/main" id="{0C630F13-787A-904F-B01C-54227EFF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9707" name="Text Box 27">
            <a:extLst>
              <a:ext uri="{FF2B5EF4-FFF2-40B4-BE49-F238E27FC236}">
                <a16:creationId xmlns:a16="http://schemas.microsoft.com/office/drawing/2014/main" id="{81475235-ED64-3242-84FC-7652377C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9708" name="Text Box 28">
            <a:extLst>
              <a:ext uri="{FF2B5EF4-FFF2-40B4-BE49-F238E27FC236}">
                <a16:creationId xmlns:a16="http://schemas.microsoft.com/office/drawing/2014/main" id="{54017DBF-AC21-D941-BD22-81C2A5EE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9709" name="Text Box 29">
            <a:extLst>
              <a:ext uri="{FF2B5EF4-FFF2-40B4-BE49-F238E27FC236}">
                <a16:creationId xmlns:a16="http://schemas.microsoft.com/office/drawing/2014/main" id="{AE2802B1-1199-0344-AD80-8BF720BD2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9710" name="Text Box 30">
            <a:extLst>
              <a:ext uri="{FF2B5EF4-FFF2-40B4-BE49-F238E27FC236}">
                <a16:creationId xmlns:a16="http://schemas.microsoft.com/office/drawing/2014/main" id="{4B2E7BB6-BC8A-2A42-AE82-93BA61BA8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9711" name="Text Box 31">
            <a:extLst>
              <a:ext uri="{FF2B5EF4-FFF2-40B4-BE49-F238E27FC236}">
                <a16:creationId xmlns:a16="http://schemas.microsoft.com/office/drawing/2014/main" id="{86923EE5-5000-194C-A2D2-CBF27E8A0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9712" name="Text Box 32">
            <a:extLst>
              <a:ext uri="{FF2B5EF4-FFF2-40B4-BE49-F238E27FC236}">
                <a16:creationId xmlns:a16="http://schemas.microsoft.com/office/drawing/2014/main" id="{C3C75302-0C14-3043-AAC4-F5B5F2BC9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9713" name="Text Box 33">
            <a:extLst>
              <a:ext uri="{FF2B5EF4-FFF2-40B4-BE49-F238E27FC236}">
                <a16:creationId xmlns:a16="http://schemas.microsoft.com/office/drawing/2014/main" id="{D94B0400-7F40-D543-A896-7DF974DB8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9714" name="Text Box 34">
            <a:extLst>
              <a:ext uri="{FF2B5EF4-FFF2-40B4-BE49-F238E27FC236}">
                <a16:creationId xmlns:a16="http://schemas.microsoft.com/office/drawing/2014/main" id="{02136331-2151-2644-B9D1-04E60E02C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9715" name="Text Box 35">
            <a:extLst>
              <a:ext uri="{FF2B5EF4-FFF2-40B4-BE49-F238E27FC236}">
                <a16:creationId xmlns:a16="http://schemas.microsoft.com/office/drawing/2014/main" id="{C2EE1C17-ED1A-D747-A373-543C048E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 animBg="1"/>
      <p:bldP spid="199683" grpId="0" animBg="1"/>
      <p:bldP spid="199685" grpId="0" animBg="1"/>
      <p:bldP spid="199686" grpId="0"/>
      <p:bldP spid="199686" grpId="1"/>
      <p:bldP spid="199687" grpId="0" animBg="1"/>
      <p:bldP spid="199688" grpId="0" animBg="1"/>
      <p:bldP spid="199689" grpId="0" animBg="1"/>
      <p:bldP spid="199690" grpId="0" animBg="1"/>
      <p:bldP spid="199691" grpId="0" animBg="1"/>
      <p:bldP spid="199692" grpId="0" animBg="1"/>
      <p:bldP spid="199693" grpId="0" animBg="1"/>
      <p:bldP spid="199694" grpId="0" animBg="1"/>
      <p:bldP spid="199695" grpId="0" animBg="1"/>
      <p:bldP spid="199696" grpId="0" animBg="1"/>
      <p:bldP spid="199697" grpId="0" animBg="1"/>
      <p:bldP spid="199698" grpId="0" animBg="1"/>
      <p:bldP spid="199699" grpId="0" animBg="1"/>
      <p:bldP spid="199700" grpId="0" animBg="1"/>
      <p:bldP spid="199701" grpId="0" animBg="1"/>
      <p:bldP spid="199702" grpId="0" animBg="1"/>
      <p:bldP spid="199703" grpId="0" animBg="1"/>
      <p:bldP spid="199704" grpId="0" animBg="1"/>
      <p:bldP spid="199705" grpId="0" animBg="1"/>
      <p:bldP spid="199706" grpId="0" animBg="1"/>
      <p:bldP spid="199707" grpId="0" animBg="1"/>
      <p:bldP spid="199708" grpId="0" animBg="1"/>
      <p:bldP spid="199709" grpId="0" animBg="1"/>
      <p:bldP spid="199710" grpId="0" animBg="1"/>
      <p:bldP spid="199711" grpId="0" animBg="1"/>
      <p:bldP spid="199712" grpId="0" animBg="1"/>
      <p:bldP spid="199713" grpId="0" animBg="1"/>
      <p:bldP spid="199714" grpId="0" animBg="1"/>
      <p:bldP spid="1997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0A34BE14-7FBA-0141-816C-DE1B514A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57200"/>
            <a:ext cx="38576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>
                <a:solidFill>
                  <a:srgbClr val="FFFF00"/>
                </a:solidFill>
              </a:rPr>
              <a:t>Recall: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all stars with their planets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the Milky Way in the sky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all “nebulae”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>
                <a:solidFill>
                  <a:srgbClr val="FFFF00"/>
                </a:solidFill>
              </a:rPr>
              <a:t>are part of our Galaxy …</a:t>
            </a: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but there are other galaxies:</a:t>
            </a:r>
            <a:endParaRPr lang="en-US" altLang="en-US" sz="2400"/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F95B4385-A71A-A34E-B99F-E9455426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0"/>
            <a:ext cx="29972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2EA5EFCC-D496-EB44-A106-42E4F7F7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0"/>
            <a:ext cx="14541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6">
            <a:extLst>
              <a:ext uri="{FF2B5EF4-FFF2-40B4-BE49-F238E27FC236}">
                <a16:creationId xmlns:a16="http://schemas.microsoft.com/office/drawing/2014/main" id="{9DE2978D-03A0-9E41-99AA-3FB45D158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1238250"/>
            <a:ext cx="6142038" cy="190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>
            <a:extLst>
              <a:ext uri="{FF2B5EF4-FFF2-40B4-BE49-F238E27FC236}">
                <a16:creationId xmlns:a16="http://schemas.microsoft.com/office/drawing/2014/main" id="{51B74744-7ADC-FD4B-80DE-183BD9A770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641350"/>
            <a:ext cx="1568450" cy="349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7" name="Picture 8">
            <a:extLst>
              <a:ext uri="{FF2B5EF4-FFF2-40B4-BE49-F238E27FC236}">
                <a16:creationId xmlns:a16="http://schemas.microsoft.com/office/drawing/2014/main" id="{A9CD0C76-7920-F840-A720-1B691FE3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365375"/>
            <a:ext cx="33226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Line 9">
            <a:extLst>
              <a:ext uri="{FF2B5EF4-FFF2-40B4-BE49-F238E27FC236}">
                <a16:creationId xmlns:a16="http://schemas.microsoft.com/office/drawing/2014/main" id="{F99A7470-67E0-DD46-BFDB-82E51AAB5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905000"/>
            <a:ext cx="3657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9" name="Picture 10">
            <a:extLst>
              <a:ext uri="{FF2B5EF4-FFF2-40B4-BE49-F238E27FC236}">
                <a16:creationId xmlns:a16="http://schemas.microsoft.com/office/drawing/2014/main" id="{CFF14340-04E3-0744-8674-7AFE7D3F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>
            <a:extLst>
              <a:ext uri="{FF2B5EF4-FFF2-40B4-BE49-F238E27FC236}">
                <a16:creationId xmlns:a16="http://schemas.microsoft.com/office/drawing/2014/main" id="{CCA1F4A7-C91F-CA4E-80B2-A8594F13E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23622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Line 12">
            <a:extLst>
              <a:ext uri="{FF2B5EF4-FFF2-40B4-BE49-F238E27FC236}">
                <a16:creationId xmlns:a16="http://schemas.microsoft.com/office/drawing/2014/main" id="{C3D936DA-8162-C849-9F4D-1D6D58414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552700"/>
            <a:ext cx="1679575" cy="266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3">
            <a:extLst>
              <a:ext uri="{FF2B5EF4-FFF2-40B4-BE49-F238E27FC236}">
                <a16:creationId xmlns:a16="http://schemas.microsoft.com/office/drawing/2014/main" id="{E1CF628F-8E41-CC43-8A88-92CD61A2F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590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4">
            <a:extLst>
              <a:ext uri="{FF2B5EF4-FFF2-40B4-BE49-F238E27FC236}">
                <a16:creationId xmlns:a16="http://schemas.microsoft.com/office/drawing/2014/main" id="{CD0D4FFA-D4CC-9B4D-B04A-934F9081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5">
            <a:extLst>
              <a:ext uri="{FF2B5EF4-FFF2-40B4-BE49-F238E27FC236}">
                <a16:creationId xmlns:a16="http://schemas.microsoft.com/office/drawing/2014/main" id="{9255A8DB-F97F-4A43-A18A-E767D36F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53075"/>
            <a:ext cx="1657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6">
            <a:extLst>
              <a:ext uri="{FF2B5EF4-FFF2-40B4-BE49-F238E27FC236}">
                <a16:creationId xmlns:a16="http://schemas.microsoft.com/office/drawing/2014/main" id="{C8E3FA63-B928-8045-A9A9-1BBCDFF2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583238"/>
            <a:ext cx="1325562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7">
            <a:extLst>
              <a:ext uri="{FF2B5EF4-FFF2-40B4-BE49-F238E27FC236}">
                <a16:creationId xmlns:a16="http://schemas.microsoft.com/office/drawing/2014/main" id="{B5F12016-7697-C140-B292-104A303166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0"/>
            <a:ext cx="4006850" cy="641350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</a:rPr>
              <a:t>Galaxies</a:t>
            </a:r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B42E5DDA-86A8-6848-B9E2-7FBEEC29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98688"/>
            <a:ext cx="18192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82F64CC8-695C-8445-9CDB-2731F45C5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842963"/>
            <a:ext cx="153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Spiral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Sa - Sb - Sc</a:t>
            </a:r>
            <a:endParaRPr lang="en-US" altLang="en-US" sz="2400"/>
          </a:p>
        </p:txBody>
      </p:sp>
      <p:sp>
        <p:nvSpPr>
          <p:cNvPr id="17412" name="Text Box 6">
            <a:extLst>
              <a:ext uri="{FF2B5EF4-FFF2-40B4-BE49-F238E27FC236}">
                <a16:creationId xmlns:a16="http://schemas.microsoft.com/office/drawing/2014/main" id="{1BC02441-1D04-BA4A-B41D-5DD86720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4144963"/>
            <a:ext cx="217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Barred spiral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SBa - SBb - SBc</a:t>
            </a:r>
            <a:endParaRPr lang="en-US" altLang="en-US" sz="2400"/>
          </a:p>
        </p:txBody>
      </p:sp>
      <p:sp>
        <p:nvSpPr>
          <p:cNvPr id="17413" name="Text Box 7">
            <a:extLst>
              <a:ext uri="{FF2B5EF4-FFF2-40B4-BE49-F238E27FC236}">
                <a16:creationId xmlns:a16="http://schemas.microsoft.com/office/drawing/2014/main" id="{39108113-E1B8-0146-82F2-90E2AFFC5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3397250"/>
            <a:ext cx="286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All sorts of irregular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</a:t>
            </a:r>
            <a:endParaRPr lang="en-US" altLang="en-US" sz="2400"/>
          </a:p>
        </p:txBody>
      </p:sp>
      <p:pic>
        <p:nvPicPr>
          <p:cNvPr id="17414" name="Picture 8">
            <a:extLst>
              <a:ext uri="{FF2B5EF4-FFF2-40B4-BE49-F238E27FC236}">
                <a16:creationId xmlns:a16="http://schemas.microsoft.com/office/drawing/2014/main" id="{0511B7B2-2EA5-244E-8698-1190603F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2444750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10">
            <a:extLst>
              <a:ext uri="{FF2B5EF4-FFF2-40B4-BE49-F238E27FC236}">
                <a16:creationId xmlns:a16="http://schemas.microsoft.com/office/drawing/2014/main" id="{11F78508-9C82-9249-BA48-E94B5936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163"/>
            <a:ext cx="15240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Text Box 11">
            <a:extLst>
              <a:ext uri="{FF2B5EF4-FFF2-40B4-BE49-F238E27FC236}">
                <a16:creationId xmlns:a16="http://schemas.microsoft.com/office/drawing/2014/main" id="{37F13725-8970-B74F-AAED-BC16C2F9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38" y="1614488"/>
            <a:ext cx="2630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FFFF"/>
                </a:solidFill>
              </a:rPr>
              <a:t>(Our galaxy is SBb)</a:t>
            </a:r>
            <a:endParaRPr lang="en-US" altLang="en-US" sz="2400"/>
          </a:p>
        </p:txBody>
      </p:sp>
      <p:sp>
        <p:nvSpPr>
          <p:cNvPr id="17417" name="Line 18">
            <a:extLst>
              <a:ext uri="{FF2B5EF4-FFF2-40B4-BE49-F238E27FC236}">
                <a16:creationId xmlns:a16="http://schemas.microsoft.com/office/drawing/2014/main" id="{C167440C-1D69-3845-B036-CC5DD1691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746125"/>
            <a:ext cx="838200" cy="80963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8" name="Picture 3" descr="A diagram of a spiral galaxy&#10;&#10;Description automatically generated">
            <a:extLst>
              <a:ext uri="{FF2B5EF4-FFF2-40B4-BE49-F238E27FC236}">
                <a16:creationId xmlns:a16="http://schemas.microsoft.com/office/drawing/2014/main" id="{394B213C-881C-844C-8B67-6F34E6F7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08000"/>
            <a:ext cx="57245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4">
            <a:extLst>
              <a:ext uri="{FF2B5EF4-FFF2-40B4-BE49-F238E27FC236}">
                <a16:creationId xmlns:a16="http://schemas.microsoft.com/office/drawing/2014/main" id="{5B00E277-3378-AE49-A979-56E71D4B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38" y="6142038"/>
            <a:ext cx="2649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66CCFF"/>
                </a:solidFill>
              </a:rPr>
              <a:t> </a:t>
            </a:r>
            <a:r>
              <a:rPr lang="en-US" altLang="en-US" sz="1600" u="sng">
                <a:solidFill>
                  <a:srgbClr val="66CCFF"/>
                </a:solidFill>
              </a:rPr>
              <a:t>Interstellar gas in spiral arms: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Star formation there</a:t>
            </a:r>
            <a:endParaRPr lang="en-US" altLang="en-US" sz="2400"/>
          </a:p>
        </p:txBody>
      </p:sp>
      <p:sp>
        <p:nvSpPr>
          <p:cNvPr id="17420" name="Line 15">
            <a:extLst>
              <a:ext uri="{FF2B5EF4-FFF2-40B4-BE49-F238E27FC236}">
                <a16:creationId xmlns:a16="http://schemas.microsoft.com/office/drawing/2014/main" id="{33C680B2-D78F-814F-8B4C-697F780F2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618038"/>
            <a:ext cx="0" cy="15986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6">
            <a:extLst>
              <a:ext uri="{FF2B5EF4-FFF2-40B4-BE49-F238E27FC236}">
                <a16:creationId xmlns:a16="http://schemas.microsoft.com/office/drawing/2014/main" id="{423BDBA6-7035-4143-AC61-6E8A9265C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99363" y="2838450"/>
            <a:ext cx="96837" cy="641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Text Box 12">
            <a:extLst>
              <a:ext uri="{FF2B5EF4-FFF2-40B4-BE49-F238E27FC236}">
                <a16:creationId xmlns:a16="http://schemas.microsoft.com/office/drawing/2014/main" id="{59E061A9-7617-5445-B257-083F5B8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3976688"/>
            <a:ext cx="2130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No interstellar gas: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No star formation today</a:t>
            </a:r>
            <a:endParaRPr lang="en-US" altLang="en-US" sz="2400"/>
          </a:p>
        </p:txBody>
      </p:sp>
      <p:sp>
        <p:nvSpPr>
          <p:cNvPr id="17423" name="Line 13">
            <a:extLst>
              <a:ext uri="{FF2B5EF4-FFF2-40B4-BE49-F238E27FC236}">
                <a16:creationId xmlns:a16="http://schemas.microsoft.com/office/drawing/2014/main" id="{0564D70D-7C90-8447-BC15-152F350B1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1888" y="3378200"/>
            <a:ext cx="0" cy="660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Rectangle 17">
            <a:extLst>
              <a:ext uri="{FF2B5EF4-FFF2-40B4-BE49-F238E27FC236}">
                <a16:creationId xmlns:a16="http://schemas.microsoft.com/office/drawing/2014/main" id="{C6DC5734-23E4-D04D-97B4-C1758F4F09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4763"/>
            <a:ext cx="5105400" cy="503237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</a:rPr>
              <a:t>The classification of galaxies</a:t>
            </a:r>
            <a:endParaRPr lang="en-US" altLang="en-US"/>
          </a:p>
        </p:txBody>
      </p:sp>
      <p:sp>
        <p:nvSpPr>
          <p:cNvPr id="17425" name="Line 19">
            <a:extLst>
              <a:ext uri="{FF2B5EF4-FFF2-40B4-BE49-F238E27FC236}">
                <a16:creationId xmlns:a16="http://schemas.microsoft.com/office/drawing/2014/main" id="{A79308D8-3866-9742-840C-DA23ADA2F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724400"/>
            <a:ext cx="138113" cy="477838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26" name="Picture 4">
            <a:extLst>
              <a:ext uri="{FF2B5EF4-FFF2-40B4-BE49-F238E27FC236}">
                <a16:creationId xmlns:a16="http://schemas.microsoft.com/office/drawing/2014/main" id="{B8FDFDCF-9759-B849-9D0E-3296FE50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2203450"/>
            <a:ext cx="10874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Line 16">
            <a:extLst>
              <a:ext uri="{FF2B5EF4-FFF2-40B4-BE49-F238E27FC236}">
                <a16:creationId xmlns:a16="http://schemas.microsoft.com/office/drawing/2014/main" id="{2C4133CD-3A40-BB44-A037-AA8962AAF7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2819400"/>
            <a:ext cx="85725" cy="660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BF9F64-C388-E142-B4A9-F6528CAB06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M31</a:t>
            </a:r>
          </a:p>
        </p:txBody>
      </p:sp>
      <p:pic>
        <p:nvPicPr>
          <p:cNvPr id="19459" name="Picture 3" descr="AndromedaRGB12L">
            <a:extLst>
              <a:ext uri="{FF2B5EF4-FFF2-40B4-BE49-F238E27FC236}">
                <a16:creationId xmlns:a16="http://schemas.microsoft.com/office/drawing/2014/main" id="{2449C959-EB62-E440-8E48-D3CE703D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87937DA8-8580-A645-A340-7BFB0655B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-90488"/>
            <a:ext cx="8661400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A very close one:  the Andromeda Galaxy  (M31)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~ 2 million light years</a:t>
            </a:r>
            <a:endParaRPr lang="en-US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ight light in the sky&#10;&#10;Description automatically generated">
            <a:extLst>
              <a:ext uri="{FF2B5EF4-FFF2-40B4-BE49-F238E27FC236}">
                <a16:creationId xmlns:a16="http://schemas.microsoft.com/office/drawing/2014/main" id="{80D3D092-280C-2E49-BAA9-B881C95E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9" y="0"/>
            <a:ext cx="8992899" cy="6850368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D6B7BFF-5E39-5841-A2CD-5D9372CC1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0" y="39587"/>
            <a:ext cx="4016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A giant elliptical galaxy – M87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7010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19305137-E16E-904D-B77D-FCA47671AA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NGC 4676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D34A78CD-122F-C644-9CB6-7FECE531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>
            <a:extLst>
              <a:ext uri="{FF2B5EF4-FFF2-40B4-BE49-F238E27FC236}">
                <a16:creationId xmlns:a16="http://schemas.microsoft.com/office/drawing/2014/main" id="{6D1762B5-4D51-4940-BDCC-33905E44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-92075"/>
            <a:ext cx="415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An irregular galaxy - NGC 4676</a:t>
            </a:r>
            <a:endParaRPr lang="en-US" altLang="en-US" sz="2400"/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6D2F7A59-2120-7C40-AA74-F83993A6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6553200"/>
            <a:ext cx="2598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 spiral galaxy in the background</a:t>
            </a:r>
            <a:endParaRPr lang="en-US" altLang="en-US" sz="2400"/>
          </a:p>
        </p:txBody>
      </p:sp>
      <p:sp>
        <p:nvSpPr>
          <p:cNvPr id="21510" name="Line 5">
            <a:extLst>
              <a:ext uri="{FF2B5EF4-FFF2-40B4-BE49-F238E27FC236}">
                <a16:creationId xmlns:a16="http://schemas.microsoft.com/office/drawing/2014/main" id="{35F9AB3F-30B0-4E4B-8CDF-0157B98827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6553200"/>
            <a:ext cx="860425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7919CD8-8593-1B4B-8560-71C1D25BA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1877E679-FADF-D248-875B-52272155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533AAFAF-3B42-724B-96C1-AB2279B3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08D62E20-2B4C-6440-9696-1CA796F21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4</a:t>
            </a: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3E0809BA-DAB3-BC4E-B352-05CD2763A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E8861AB1-8A50-1847-B249-66B432FD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65275"/>
            <a:ext cx="5105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type of a galaxy is ours?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Elliptical (E3).</a:t>
            </a:r>
            <a:r>
              <a:rPr lang="en-US" altLang="en-US" sz="1800" b="1" dirty="0"/>
              <a:t> 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Irregular (I).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Lenticular (S0)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Regular spiral (Sb). </a:t>
            </a:r>
            <a:endParaRPr lang="en-US" altLang="en-US" b="1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</a:rPr>
              <a:t>Barred spiral (</a:t>
            </a:r>
            <a:r>
              <a:rPr lang="en-US" altLang="en-US" sz="2400" b="1" dirty="0" err="1">
                <a:solidFill>
                  <a:srgbClr val="FF0000"/>
                </a:solidFill>
              </a:rPr>
              <a:t>SBb</a:t>
            </a:r>
            <a:r>
              <a:rPr lang="en-US" altLang="en-US" sz="2400" b="1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D5C78B31-2D4B-B747-980D-895F1AFA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B17999F0-DCBE-0740-9E43-7DB36546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87401" name="Text Box 9">
            <a:extLst>
              <a:ext uri="{FF2B5EF4-FFF2-40B4-BE49-F238E27FC236}">
                <a16:creationId xmlns:a16="http://schemas.microsoft.com/office/drawing/2014/main" id="{ACDB55A0-5042-F341-A8DA-2DB4762C4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7402" name="Text Box 10">
            <a:extLst>
              <a:ext uri="{FF2B5EF4-FFF2-40B4-BE49-F238E27FC236}">
                <a16:creationId xmlns:a16="http://schemas.microsoft.com/office/drawing/2014/main" id="{95AC8952-2813-DF44-AA0B-364A502C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87403" name="Text Box 11">
            <a:extLst>
              <a:ext uri="{FF2B5EF4-FFF2-40B4-BE49-F238E27FC236}">
                <a16:creationId xmlns:a16="http://schemas.microsoft.com/office/drawing/2014/main" id="{379933D6-AC0A-7D49-88BF-D82BC14C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A766D26C-93DB-A944-B793-9E6E36211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87405" name="Text Box 13">
            <a:extLst>
              <a:ext uri="{FF2B5EF4-FFF2-40B4-BE49-F238E27FC236}">
                <a16:creationId xmlns:a16="http://schemas.microsoft.com/office/drawing/2014/main" id="{3A77488F-4D16-364D-AFEC-DBBA26AB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7406" name="Text Box 14">
            <a:extLst>
              <a:ext uri="{FF2B5EF4-FFF2-40B4-BE49-F238E27FC236}">
                <a16:creationId xmlns:a16="http://schemas.microsoft.com/office/drawing/2014/main" id="{6A41A2A8-9B8F-1C40-B138-22A39C5FE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87407" name="Text Box 15">
            <a:extLst>
              <a:ext uri="{FF2B5EF4-FFF2-40B4-BE49-F238E27FC236}">
                <a16:creationId xmlns:a16="http://schemas.microsoft.com/office/drawing/2014/main" id="{D09F366C-0123-9045-8AC8-37789C58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87408" name="Text Box 16">
            <a:extLst>
              <a:ext uri="{FF2B5EF4-FFF2-40B4-BE49-F238E27FC236}">
                <a16:creationId xmlns:a16="http://schemas.microsoft.com/office/drawing/2014/main" id="{CFF333B9-A465-0645-9297-B3BA8590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AA22C25D-8608-B84F-9E14-BE9FD3D0A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87410" name="Text Box 18">
            <a:extLst>
              <a:ext uri="{FF2B5EF4-FFF2-40B4-BE49-F238E27FC236}">
                <a16:creationId xmlns:a16="http://schemas.microsoft.com/office/drawing/2014/main" id="{D08C5320-A013-8947-9B97-8D449391F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87411" name="Text Box 19">
            <a:extLst>
              <a:ext uri="{FF2B5EF4-FFF2-40B4-BE49-F238E27FC236}">
                <a16:creationId xmlns:a16="http://schemas.microsoft.com/office/drawing/2014/main" id="{D7F4BF5B-1157-6840-9F68-A88BBC55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7412" name="Text Box 20">
            <a:extLst>
              <a:ext uri="{FF2B5EF4-FFF2-40B4-BE49-F238E27FC236}">
                <a16:creationId xmlns:a16="http://schemas.microsoft.com/office/drawing/2014/main" id="{3E3956B4-01D2-0F4F-985D-6EADB7B5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7413" name="Text Box 21">
            <a:extLst>
              <a:ext uri="{FF2B5EF4-FFF2-40B4-BE49-F238E27FC236}">
                <a16:creationId xmlns:a16="http://schemas.microsoft.com/office/drawing/2014/main" id="{2A150865-0CE1-4645-B8D4-6BDF1D92F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87414" name="Text Box 22">
            <a:extLst>
              <a:ext uri="{FF2B5EF4-FFF2-40B4-BE49-F238E27FC236}">
                <a16:creationId xmlns:a16="http://schemas.microsoft.com/office/drawing/2014/main" id="{C20B188F-ADC9-0849-943E-DA48F996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924FC2F2-4C48-AE41-92CA-176A1F007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7416" name="Text Box 24">
            <a:extLst>
              <a:ext uri="{FF2B5EF4-FFF2-40B4-BE49-F238E27FC236}">
                <a16:creationId xmlns:a16="http://schemas.microsoft.com/office/drawing/2014/main" id="{C74B90BE-6BF3-6C44-B02F-665ABE288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7417" name="Text Box 25">
            <a:extLst>
              <a:ext uri="{FF2B5EF4-FFF2-40B4-BE49-F238E27FC236}">
                <a16:creationId xmlns:a16="http://schemas.microsoft.com/office/drawing/2014/main" id="{994C95A6-B1D0-DA45-823F-16D52AF1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7418" name="Text Box 26">
            <a:extLst>
              <a:ext uri="{FF2B5EF4-FFF2-40B4-BE49-F238E27FC236}">
                <a16:creationId xmlns:a16="http://schemas.microsoft.com/office/drawing/2014/main" id="{AE869236-86BF-A24A-ADD3-F84EAE089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87419" name="Text Box 27">
            <a:extLst>
              <a:ext uri="{FF2B5EF4-FFF2-40B4-BE49-F238E27FC236}">
                <a16:creationId xmlns:a16="http://schemas.microsoft.com/office/drawing/2014/main" id="{D3DA232F-B903-4442-98A4-9AFB7801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87420" name="Text Box 28">
            <a:extLst>
              <a:ext uri="{FF2B5EF4-FFF2-40B4-BE49-F238E27FC236}">
                <a16:creationId xmlns:a16="http://schemas.microsoft.com/office/drawing/2014/main" id="{E37386A8-4183-3848-BD52-731F07F5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87421" name="Text Box 29">
            <a:extLst>
              <a:ext uri="{FF2B5EF4-FFF2-40B4-BE49-F238E27FC236}">
                <a16:creationId xmlns:a16="http://schemas.microsoft.com/office/drawing/2014/main" id="{1A0741C3-957E-6F4A-B1A5-57C1D48D9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87422" name="Text Box 30">
            <a:extLst>
              <a:ext uri="{FF2B5EF4-FFF2-40B4-BE49-F238E27FC236}">
                <a16:creationId xmlns:a16="http://schemas.microsoft.com/office/drawing/2014/main" id="{657E072F-ADB8-1B4A-8CD9-05640442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87423" name="Text Box 31">
            <a:extLst>
              <a:ext uri="{FF2B5EF4-FFF2-40B4-BE49-F238E27FC236}">
                <a16:creationId xmlns:a16="http://schemas.microsoft.com/office/drawing/2014/main" id="{BDA209BA-56E5-E546-8D9A-CC0FD39C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87424" name="Text Box 32">
            <a:extLst>
              <a:ext uri="{FF2B5EF4-FFF2-40B4-BE49-F238E27FC236}">
                <a16:creationId xmlns:a16="http://schemas.microsoft.com/office/drawing/2014/main" id="{63F5318F-DE2B-384F-BD2D-B4D42DD9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87425" name="Text Box 33">
            <a:extLst>
              <a:ext uri="{FF2B5EF4-FFF2-40B4-BE49-F238E27FC236}">
                <a16:creationId xmlns:a16="http://schemas.microsoft.com/office/drawing/2014/main" id="{3A2FC828-9CBE-A047-8FBA-862EF8541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87426" name="Text Box 34">
            <a:extLst>
              <a:ext uri="{FF2B5EF4-FFF2-40B4-BE49-F238E27FC236}">
                <a16:creationId xmlns:a16="http://schemas.microsoft.com/office/drawing/2014/main" id="{80114100-2C9D-F845-8F30-1DCF5A7E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87427" name="Text Box 35">
            <a:extLst>
              <a:ext uri="{FF2B5EF4-FFF2-40B4-BE49-F238E27FC236}">
                <a16:creationId xmlns:a16="http://schemas.microsoft.com/office/drawing/2014/main" id="{0523C193-2736-5449-9745-400EC1977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87428" name="Text Box 36">
            <a:extLst>
              <a:ext uri="{FF2B5EF4-FFF2-40B4-BE49-F238E27FC236}">
                <a16:creationId xmlns:a16="http://schemas.microsoft.com/office/drawing/2014/main" id="{A23B8AFD-215B-944E-BC8E-DC05FEFB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nimBg="1"/>
      <p:bldP spid="187395" grpId="0" animBg="1"/>
      <p:bldP spid="187397" grpId="0" animBg="1"/>
      <p:bldP spid="187398" grpId="0"/>
      <p:bldP spid="187398" grpId="1"/>
      <p:bldP spid="187399" grpId="0" animBg="1"/>
      <p:bldP spid="187400" grpId="0" animBg="1"/>
      <p:bldP spid="187401" grpId="0" animBg="1"/>
      <p:bldP spid="187402" grpId="0" animBg="1"/>
      <p:bldP spid="187403" grpId="0" animBg="1"/>
      <p:bldP spid="187404" grpId="0" animBg="1"/>
      <p:bldP spid="187405" grpId="0" animBg="1"/>
      <p:bldP spid="187406" grpId="0" animBg="1"/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3" grpId="0" animBg="1"/>
      <p:bldP spid="187414" grpId="0" animBg="1"/>
      <p:bldP spid="187415" grpId="0" animBg="1"/>
      <p:bldP spid="187416" grpId="0" animBg="1"/>
      <p:bldP spid="187417" grpId="0" animBg="1"/>
      <p:bldP spid="187418" grpId="0" animBg="1"/>
      <p:bldP spid="187419" grpId="0" animBg="1"/>
      <p:bldP spid="187420" grpId="0" animBg="1"/>
      <p:bldP spid="187421" grpId="0" animBg="1"/>
      <p:bldP spid="187422" grpId="0" animBg="1"/>
      <p:bldP spid="187423" grpId="0" animBg="1"/>
      <p:bldP spid="187424" grpId="0" animBg="1"/>
      <p:bldP spid="187425" grpId="0" animBg="1"/>
      <p:bldP spid="187426" grpId="0" animBg="1"/>
      <p:bldP spid="187427" grpId="0" animBg="1"/>
      <p:bldP spid="1874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>
            <a:extLst>
              <a:ext uri="{FF2B5EF4-FFF2-40B4-BE49-F238E27FC236}">
                <a16:creationId xmlns:a16="http://schemas.microsoft.com/office/drawing/2014/main" id="{D7176233-9A13-5649-82EB-6994E49E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1491" name="Text Box 3">
            <a:extLst>
              <a:ext uri="{FF2B5EF4-FFF2-40B4-BE49-F238E27FC236}">
                <a16:creationId xmlns:a16="http://schemas.microsoft.com/office/drawing/2014/main" id="{21E7D393-0A6D-DF40-902A-C2D469C9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5E7D6ED3-E79C-3745-855F-0A9B9B3F9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5 </a:t>
            </a: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081B4EEF-F77E-244B-9955-3023DE33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1494" name="Text Box 6">
            <a:extLst>
              <a:ext uri="{FF2B5EF4-FFF2-40B4-BE49-F238E27FC236}">
                <a16:creationId xmlns:a16="http://schemas.microsoft.com/office/drawing/2014/main" id="{8E06235B-E371-AF4F-9036-F619BFC70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63700"/>
            <a:ext cx="7315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happens if two galaxies collide?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They both blow up.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Stars hit each other in the collision.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	</a:t>
            </a:r>
            <a:r>
              <a:rPr lang="en-US" altLang="en-US" sz="2400" b="1" dirty="0">
                <a:solidFill>
                  <a:srgbClr val="FF0000"/>
                </a:solidFill>
              </a:rPr>
              <a:t>They pass through each other but the gravity of each galaxy distorts the other.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They pass through each other without interaction.</a:t>
            </a: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E2E699F7-616D-1946-A5F4-3504306C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1496" name="Text Box 8">
            <a:extLst>
              <a:ext uri="{FF2B5EF4-FFF2-40B4-BE49-F238E27FC236}">
                <a16:creationId xmlns:a16="http://schemas.microsoft.com/office/drawing/2014/main" id="{096E464F-06FE-D141-87FE-589C1519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1497" name="Text Box 9">
            <a:extLst>
              <a:ext uri="{FF2B5EF4-FFF2-40B4-BE49-F238E27FC236}">
                <a16:creationId xmlns:a16="http://schemas.microsoft.com/office/drawing/2014/main" id="{96B78C4D-C99F-8B44-B820-D5BD18E67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1498" name="Text Box 10">
            <a:extLst>
              <a:ext uri="{FF2B5EF4-FFF2-40B4-BE49-F238E27FC236}">
                <a16:creationId xmlns:a16="http://schemas.microsoft.com/office/drawing/2014/main" id="{490F82C6-90BB-1943-9F22-B83B255A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1499" name="Text Box 11">
            <a:extLst>
              <a:ext uri="{FF2B5EF4-FFF2-40B4-BE49-F238E27FC236}">
                <a16:creationId xmlns:a16="http://schemas.microsoft.com/office/drawing/2014/main" id="{CE5E4CE0-51AE-7C4F-8D6A-2D6CB33A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1500" name="Text Box 12">
            <a:extLst>
              <a:ext uri="{FF2B5EF4-FFF2-40B4-BE49-F238E27FC236}">
                <a16:creationId xmlns:a16="http://schemas.microsoft.com/office/drawing/2014/main" id="{39F9E434-C2C2-1147-AD67-09EAA3C4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1501" name="Text Box 13">
            <a:extLst>
              <a:ext uri="{FF2B5EF4-FFF2-40B4-BE49-F238E27FC236}">
                <a16:creationId xmlns:a16="http://schemas.microsoft.com/office/drawing/2014/main" id="{021C3907-B501-3A45-98AA-E47238C7B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1502" name="Text Box 14">
            <a:extLst>
              <a:ext uri="{FF2B5EF4-FFF2-40B4-BE49-F238E27FC236}">
                <a16:creationId xmlns:a16="http://schemas.microsoft.com/office/drawing/2014/main" id="{EE307AB1-EED8-5A40-91A0-8660E385D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1503" name="Text Box 15">
            <a:extLst>
              <a:ext uri="{FF2B5EF4-FFF2-40B4-BE49-F238E27FC236}">
                <a16:creationId xmlns:a16="http://schemas.microsoft.com/office/drawing/2014/main" id="{7CD4639A-B766-9E44-A71D-940E6EF72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1504" name="Text Box 16">
            <a:extLst>
              <a:ext uri="{FF2B5EF4-FFF2-40B4-BE49-F238E27FC236}">
                <a16:creationId xmlns:a16="http://schemas.microsoft.com/office/drawing/2014/main" id="{27BBE543-D72D-5048-AA75-3094163B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1505" name="Text Box 17">
            <a:extLst>
              <a:ext uri="{FF2B5EF4-FFF2-40B4-BE49-F238E27FC236}">
                <a16:creationId xmlns:a16="http://schemas.microsoft.com/office/drawing/2014/main" id="{2D79A164-1D19-2D49-8005-6CF644BAA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1506" name="Text Box 18">
            <a:extLst>
              <a:ext uri="{FF2B5EF4-FFF2-40B4-BE49-F238E27FC236}">
                <a16:creationId xmlns:a16="http://schemas.microsoft.com/office/drawing/2014/main" id="{D0848582-A092-464F-9AFB-57F0D7E00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1507" name="Text Box 19">
            <a:extLst>
              <a:ext uri="{FF2B5EF4-FFF2-40B4-BE49-F238E27FC236}">
                <a16:creationId xmlns:a16="http://schemas.microsoft.com/office/drawing/2014/main" id="{55B3AF7E-76A2-9C49-A690-06004216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1508" name="Text Box 20">
            <a:extLst>
              <a:ext uri="{FF2B5EF4-FFF2-40B4-BE49-F238E27FC236}">
                <a16:creationId xmlns:a16="http://schemas.microsoft.com/office/drawing/2014/main" id="{14D88F00-515C-D64D-B67B-B3717A1E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1509" name="Text Box 21">
            <a:extLst>
              <a:ext uri="{FF2B5EF4-FFF2-40B4-BE49-F238E27FC236}">
                <a16:creationId xmlns:a16="http://schemas.microsoft.com/office/drawing/2014/main" id="{941AC39A-CCD8-E540-84F4-B1E338AB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1510" name="Text Box 22">
            <a:extLst>
              <a:ext uri="{FF2B5EF4-FFF2-40B4-BE49-F238E27FC236}">
                <a16:creationId xmlns:a16="http://schemas.microsoft.com/office/drawing/2014/main" id="{469ECC0F-E933-014F-9C62-BC52700E8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1511" name="Text Box 23">
            <a:extLst>
              <a:ext uri="{FF2B5EF4-FFF2-40B4-BE49-F238E27FC236}">
                <a16:creationId xmlns:a16="http://schemas.microsoft.com/office/drawing/2014/main" id="{1CCB1BFD-803D-CA4C-A342-D723EF5D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1512" name="Text Box 24">
            <a:extLst>
              <a:ext uri="{FF2B5EF4-FFF2-40B4-BE49-F238E27FC236}">
                <a16:creationId xmlns:a16="http://schemas.microsoft.com/office/drawing/2014/main" id="{70968865-37EB-7742-AAE3-1B5E75BF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1513" name="Text Box 25">
            <a:extLst>
              <a:ext uri="{FF2B5EF4-FFF2-40B4-BE49-F238E27FC236}">
                <a16:creationId xmlns:a16="http://schemas.microsoft.com/office/drawing/2014/main" id="{93B4D87D-7663-334D-AAA8-F064EBEA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1514" name="Text Box 26">
            <a:extLst>
              <a:ext uri="{FF2B5EF4-FFF2-40B4-BE49-F238E27FC236}">
                <a16:creationId xmlns:a16="http://schemas.microsoft.com/office/drawing/2014/main" id="{053CB3B5-ECE8-A44F-A2D2-14B3E311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1515" name="Text Box 27">
            <a:extLst>
              <a:ext uri="{FF2B5EF4-FFF2-40B4-BE49-F238E27FC236}">
                <a16:creationId xmlns:a16="http://schemas.microsoft.com/office/drawing/2014/main" id="{F3F8B57A-1FBB-BE49-849A-357758DA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1516" name="Text Box 28">
            <a:extLst>
              <a:ext uri="{FF2B5EF4-FFF2-40B4-BE49-F238E27FC236}">
                <a16:creationId xmlns:a16="http://schemas.microsoft.com/office/drawing/2014/main" id="{997EEEC3-543F-C948-A53A-20A3FB30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1517" name="Text Box 29">
            <a:extLst>
              <a:ext uri="{FF2B5EF4-FFF2-40B4-BE49-F238E27FC236}">
                <a16:creationId xmlns:a16="http://schemas.microsoft.com/office/drawing/2014/main" id="{C0CA139D-4D18-B343-BFBF-5C335AFE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1518" name="Text Box 30">
            <a:extLst>
              <a:ext uri="{FF2B5EF4-FFF2-40B4-BE49-F238E27FC236}">
                <a16:creationId xmlns:a16="http://schemas.microsoft.com/office/drawing/2014/main" id="{3DB1D80D-BDEE-874A-8BF0-95D9BEDC0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1519" name="Text Box 31">
            <a:extLst>
              <a:ext uri="{FF2B5EF4-FFF2-40B4-BE49-F238E27FC236}">
                <a16:creationId xmlns:a16="http://schemas.microsoft.com/office/drawing/2014/main" id="{AB21FE98-038F-294C-A770-6E1D90C3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1520" name="Text Box 32">
            <a:extLst>
              <a:ext uri="{FF2B5EF4-FFF2-40B4-BE49-F238E27FC236}">
                <a16:creationId xmlns:a16="http://schemas.microsoft.com/office/drawing/2014/main" id="{FB850502-142D-9547-AE94-7D062A90B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1521" name="Text Box 33">
            <a:extLst>
              <a:ext uri="{FF2B5EF4-FFF2-40B4-BE49-F238E27FC236}">
                <a16:creationId xmlns:a16="http://schemas.microsoft.com/office/drawing/2014/main" id="{FF705FE1-7A7A-E945-82EE-1C40085F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1522" name="Text Box 34">
            <a:extLst>
              <a:ext uri="{FF2B5EF4-FFF2-40B4-BE49-F238E27FC236}">
                <a16:creationId xmlns:a16="http://schemas.microsoft.com/office/drawing/2014/main" id="{D7C4D27A-59C5-5346-B61B-F9BD0651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1523" name="Text Box 35">
            <a:extLst>
              <a:ext uri="{FF2B5EF4-FFF2-40B4-BE49-F238E27FC236}">
                <a16:creationId xmlns:a16="http://schemas.microsoft.com/office/drawing/2014/main" id="{31D4AE8A-5783-9847-A37E-EF154E0C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91524" name="Text Box 36">
            <a:extLst>
              <a:ext uri="{FF2B5EF4-FFF2-40B4-BE49-F238E27FC236}">
                <a16:creationId xmlns:a16="http://schemas.microsoft.com/office/drawing/2014/main" id="{8A916A35-E250-454E-B12F-4A4AEDDB2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/>
      <p:bldP spid="191491" grpId="0" animBg="1"/>
      <p:bldP spid="191493" grpId="0" animBg="1"/>
      <p:bldP spid="191494" grpId="0"/>
      <p:bldP spid="191494" grpId="1"/>
      <p:bldP spid="191495" grpId="0" animBg="1"/>
      <p:bldP spid="191496" grpId="0" animBg="1"/>
      <p:bldP spid="191497" grpId="0" animBg="1"/>
      <p:bldP spid="191498" grpId="0" animBg="1"/>
      <p:bldP spid="191499" grpId="0" animBg="1"/>
      <p:bldP spid="191500" grpId="0" animBg="1"/>
      <p:bldP spid="191501" grpId="0" animBg="1"/>
      <p:bldP spid="191502" grpId="0" animBg="1"/>
      <p:bldP spid="191503" grpId="0" animBg="1"/>
      <p:bldP spid="191504" grpId="0" animBg="1"/>
      <p:bldP spid="191505" grpId="0" animBg="1"/>
      <p:bldP spid="191506" grpId="0" animBg="1"/>
      <p:bldP spid="191507" grpId="0" animBg="1"/>
      <p:bldP spid="191508" grpId="0" animBg="1"/>
      <p:bldP spid="191509" grpId="0" animBg="1"/>
      <p:bldP spid="191510" grpId="0" animBg="1"/>
      <p:bldP spid="191511" grpId="0" animBg="1"/>
      <p:bldP spid="191512" grpId="0" animBg="1"/>
      <p:bldP spid="191513" grpId="0" animBg="1"/>
      <p:bldP spid="191514" grpId="0" animBg="1"/>
      <p:bldP spid="191515" grpId="0" animBg="1"/>
      <p:bldP spid="191516" grpId="0" animBg="1"/>
      <p:bldP spid="191517" grpId="0" animBg="1"/>
      <p:bldP spid="191518" grpId="0" animBg="1"/>
      <p:bldP spid="191519" grpId="0" animBg="1"/>
      <p:bldP spid="191520" grpId="0" animBg="1"/>
      <p:bldP spid="191521" grpId="0" animBg="1"/>
      <p:bldP spid="191522" grpId="0" animBg="1"/>
      <p:bldP spid="191523" grpId="0" animBg="1"/>
      <p:bldP spid="191524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865</Words>
  <Application>Microsoft Macintosh PowerPoint</Application>
  <PresentationFormat>On-screen Show (4:3)</PresentationFormat>
  <Paragraphs>287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</vt:lpstr>
      <vt:lpstr>Blank Presentation</vt:lpstr>
      <vt:lpstr>Setup:</vt:lpstr>
      <vt:lpstr>Galaxies</vt:lpstr>
      <vt:lpstr>The classification of galaxies</vt:lpstr>
      <vt:lpstr>M31</vt:lpstr>
      <vt:lpstr>PowerPoint Presentation</vt:lpstr>
      <vt:lpstr>NGC 4676</vt:lpstr>
      <vt:lpstr>Questions coming …</vt:lpstr>
      <vt:lpstr>Question 4</vt:lpstr>
      <vt:lpstr>Question 5 </vt:lpstr>
      <vt:lpstr>Question 6 </vt:lpstr>
      <vt:lpstr>Shape of the Galaxy</vt:lpstr>
      <vt:lpstr>Shape of the Galaxy</vt:lpstr>
      <vt:lpstr>Questions coming …</vt:lpstr>
      <vt:lpstr>Question 7</vt:lpstr>
      <vt:lpstr>Question 8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Galaxies</dc:title>
  <cp:lastModifiedBy>Tibor Torma</cp:lastModifiedBy>
  <cp:revision>46</cp:revision>
  <dcterms:modified xsi:type="dcterms:W3CDTF">2026-04-20T17:52:01Z</dcterms:modified>
</cp:coreProperties>
</file>