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90" r:id="rId2"/>
    <p:sldId id="392" r:id="rId3"/>
    <p:sldId id="388" r:id="rId4"/>
    <p:sldId id="417" r:id="rId5"/>
    <p:sldId id="410" r:id="rId6"/>
    <p:sldId id="419" r:id="rId7"/>
    <p:sldId id="389" r:id="rId8"/>
    <p:sldId id="376" r:id="rId9"/>
    <p:sldId id="418" r:id="rId10"/>
    <p:sldId id="411" r:id="rId11"/>
    <p:sldId id="413" r:id="rId12"/>
    <p:sldId id="390" r:id="rId13"/>
    <p:sldId id="416" r:id="rId14"/>
    <p:sldId id="409" r:id="rId15"/>
    <p:sldId id="414" r:id="rId16"/>
    <p:sldId id="420" r:id="rId17"/>
    <p:sldId id="385" r:id="rId18"/>
    <p:sldId id="379" r:id="rId19"/>
    <p:sldId id="394" r:id="rId20"/>
    <p:sldId id="395" r:id="rId21"/>
    <p:sldId id="39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47" autoAdjust="0"/>
    <p:restoredTop sz="97933" autoAdjust="0"/>
  </p:normalViewPr>
  <p:slideViewPr>
    <p:cSldViewPr>
      <p:cViewPr varScale="1">
        <p:scale>
          <a:sx n="186" d="100"/>
          <a:sy n="186" d="100"/>
        </p:scale>
        <p:origin x="216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8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ACCF50-292A-3847-BBB0-F45C7171A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B9261-ACA8-0A48-91B2-AF33BEF63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46A43A-1CDF-964B-B6B0-B21C31FA382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5FC0D-C55A-8547-9977-7F22EC1BC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D0C0C-34CD-8E4F-B544-429FCC34F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C9A73-86B7-4745-A593-2C6BE6A7F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8F79D93-CD7B-8D45-829E-A0DB6E2130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21E72BE-AAC6-A94A-911D-9FA824CF82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8727299-F2E2-1842-8C7B-677A1B1FF9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35D38FF-15CD-2440-80E5-790F83E2A9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EF6888A-9340-8547-B15F-5C291470B6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46792CD-FBC0-3741-BD02-01047CF0A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756F27-40A5-F94E-8148-B0AE5240EC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D57CD3-FC83-8147-9B20-6DC0CF899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2983D57A-1253-A240-94FF-7E719D40F59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7244E621-6ED9-064E-AEDA-F6AE55B8EDF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407F879D-7ADF-3446-BA7E-4866EF17D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932DE3-14C8-2B44-81C3-8819C9177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D0AFF44-3383-A14B-AADF-B67D454E9D3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7F90F44F-20B9-0B47-8CD6-8C5DDCECC1F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C876D653-6790-4041-AE24-36DC110C8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04CCB6-AB1A-7340-B6EA-6B51A3B2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E582B72-6968-2E46-B081-F085C6C48BB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63DAE28A-49AE-C847-AE6D-0AA73F8A8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13C1B44D-5C89-5546-B810-BA8446A60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7F2186-F3CD-404E-A3F0-EC410C345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4ED11E6-B0FE-CD42-BADA-2A0336B5D1F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85DF93DA-6143-6847-B9A8-26A2F00FF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C0F47B0-A128-B248-BE6C-BB981AAA2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D83183-CF2E-CA4E-95B9-57E8632A4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BA18863-3C22-6946-8CAD-8E6B7C69759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49E1F444-17F8-6A4C-B183-80C76FA3B7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83016BD-A1AF-7342-8275-7EF01E9CE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95E4DA-2C35-2840-8692-50487EF82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8AC9719-0217-1D40-BF4F-13F45612C6E1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2AF7EAA8-A2C3-D740-9A33-A551C1FBF9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61E08E5-9337-F64D-B4C2-AEB220961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95E4DA-2C35-2840-8692-50487EF82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8AC9719-0217-1D40-BF4F-13F45612C6E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2AF7EAA8-A2C3-D740-9A33-A551C1FBF9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61E08E5-9337-F64D-B4C2-AEB220961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24090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A95914-72CB-2245-ACB3-70FB10708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B401461-39B4-A04C-832E-5BC8EE3F033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45762" name="Rectangle 2">
            <a:extLst>
              <a:ext uri="{FF2B5EF4-FFF2-40B4-BE49-F238E27FC236}">
                <a16:creationId xmlns:a16="http://schemas.microsoft.com/office/drawing/2014/main" id="{CBFFA3F7-AF74-1D4C-8681-6262132AC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C11FFC76-50A6-3645-8404-EDEB6FE68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D3A3C6-4E3D-A84F-A317-60D872B2F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AD962F5-3FA9-3C48-B142-472BFDA2B50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1AFFAEB4-6044-9445-BECD-F47C006A8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4C328C79-991A-2B4A-A6AF-3064F7E5E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4A9507-D69A-D741-AB9E-098B7B6F5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E8F44A1-BAE7-B841-BD64-04FD8436B62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90DE00E6-88C9-A643-A23C-ADA81C6F8FF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788F29A2-4961-984F-B52C-D77B98139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AB2E31-54E1-A144-A1FA-1FF3D07CE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5C9AC9E-1421-C944-AA66-F8EF246EDDE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FA7D0DD2-6D69-8C42-8645-F70FDEFF2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AA87B43F-E373-F247-9158-E72654A6C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4F8225-7D68-DB4D-BD53-B37CB62F4D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3FD1458-6E45-F64C-B674-C2EF9453BC6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866CDEB1-3A8A-6444-807B-7DB1E9FFF95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09F15DC-367B-E84D-8B81-5304BC81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8B095B-96E5-1741-871C-1AE34AE99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2F9AD5B-4059-A345-AEDD-CA95F74AE65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FD8CC761-18B5-004C-BEFA-ECBE3524072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4D4E5448-B48B-F042-8A72-96AC949A9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57C956-1D29-594D-B114-1CA37DE84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564AB01-850D-0F4B-9ABA-294F024CD09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FC132A70-B15B-504C-ACC5-8E3CF9CDF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3B3CB5F7-6D6B-D64C-BDD9-AF552E9B2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D83183-CF2E-CA4E-95B9-57E8632A4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BA18863-3C22-6946-8CAD-8E6B7C69759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49E1F444-17F8-6A4C-B183-80C76FA3B7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83016BD-A1AF-7342-8275-7EF01E9CE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2951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6FA5BF-4A11-F941-99F6-4B154F566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3BFA8A4-B7A8-754D-B0C7-76418566C0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BA433B11-AF36-0A4E-B997-272565379F8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19585C7D-C3C5-CE47-98D9-F41CE44AB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6FA5BF-4A11-F941-99F6-4B154F566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3BFA8A4-B7A8-754D-B0C7-76418566C0D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BA433B11-AF36-0A4E-B997-272565379F8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19585C7D-C3C5-CE47-98D9-F41CE44AB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6248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159583-01A1-CA4C-BB7B-6D482A52CC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590CEA9-2DCB-CE4C-B34B-C5C007DB7C4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91210CB2-E3B3-8543-B7BA-0810C4099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20B52ADC-7413-1549-9541-F393753E1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D6BD64-A978-A94E-928B-5A0382888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31A36D9-2B70-2244-851F-D2CD3AC63DE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F6BED8CC-FBFA-0C42-81B6-BCEC93599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BC53708A-3B39-3B49-9533-471C2DED9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D83183-CF2E-CA4E-95B9-57E8632A4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BA18863-3C22-6946-8CAD-8E6B7C69759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49E1F444-17F8-6A4C-B183-80C76FA3B7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83016BD-A1AF-7342-8275-7EF01E9CE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6992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336028-0495-BF47-B251-1F9691727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B2F9CF-D529-CF4B-A3B4-35C155AF5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C144E-71FF-1D43-B1D3-B2DFD236C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866FE-6E54-F640-B00A-32C1A8366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9C275-125F-824F-86AA-26920E91F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FA93F-7CF8-3F45-887F-1DABE46A1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0A1F6F-0711-1449-9F5A-09C484F70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31C22-E455-514C-ACB4-CD7F435D6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4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81873E-BDC3-2341-8FB0-A5440E812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C5EA1-DC85-234B-85C1-137A9E8ED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ADFD26-97DB-F24C-9B51-9DFE93BD8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40004-71E7-2247-974E-A603E4188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D5C1F8-3113-9349-818C-A9ADA569C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163B1-CDC2-5D4E-8ADD-266E90E70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B7553-F3F6-BA49-A621-0216117AB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F1A3-F795-4547-8313-C2F36913D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93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07D22-2B75-C843-8B18-D606B4191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F91E2-0298-6343-B31C-3C6543FBA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484C7-4422-F343-8E8F-78DA02193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7A6BE-BBCC-5E46-9F26-55B53C781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0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C9717-D374-F044-8A37-EFD7F5E4B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6307A-1912-B241-9BEF-1A5E245BA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34A50-71EE-754C-BB2A-B13FD0808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7DEDB-1666-F041-8445-93DA1F6DD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2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7BE93E-E859-B44A-A20D-2131C423F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483251-C4CA-4C46-A65A-118BCDE9B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7F7013-238D-F849-BAB0-9A7F7B56C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9E9CE-7A92-E241-AFF8-B81FBD8D6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4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380683-BAC1-814C-8D93-697DF764F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A52BA2-2FED-7143-B927-BD6799EF4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482A8C-A57C-2340-BA4E-539DA9952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509C4-62F8-C140-B113-5B2DC7980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AE9545-0D22-EA4E-869B-766DB37E9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E7CA38-FD9E-414F-AA28-3C4DC45B0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8F421F-5E20-E242-98EF-AEA3271D12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ECFAB-D550-AE48-9275-79955F40D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34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6AFD0-A1CB-7B46-BB1F-C27DDC157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D8839-E6F7-914A-852E-49E089FEF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0E83B-3D8E-494C-BEAC-BB07E3C4B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1A5B9-428D-7B49-B41C-59E11F245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52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4DBCB-9E30-404E-AC9A-3B85B1AD2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BB028-E22F-8A4B-B6DC-8CD079249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91CAE-6868-9B49-8195-264C002F2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9781F-8DF8-AB4E-B51B-D67578F13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8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2DAB3D-E1F9-5245-B378-45E515A34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C9C441-24F4-534B-BE08-4E7CD3DB4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DB8C11-867D-5E4A-8011-F4FF0F8AF4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04351F-92D8-624B-A7CA-E6B21114CD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3D2868-E428-3942-B425-D647B56E91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8C8093-1F35-F541-9E57-68DB2FA8AE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Star Birth, </a:t>
            </a:r>
            <a:r>
              <a:rPr lang="en-US" altLang="en-US" sz="2000" dirty="0"/>
              <a:t>Chapter 16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513-533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>
            <a:extLst>
              <a:ext uri="{FF2B5EF4-FFF2-40B4-BE49-F238E27FC236}">
                <a16:creationId xmlns:a16="http://schemas.microsoft.com/office/drawing/2014/main" id="{95D83D23-5900-494C-9187-00A0488A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1F1FBC81-D937-F443-99D8-79DC25F4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17D922A6-9E33-CC4D-8C50-5DD378287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221189" name="Text Box 5">
            <a:extLst>
              <a:ext uri="{FF2B5EF4-FFF2-40B4-BE49-F238E27FC236}">
                <a16:creationId xmlns:a16="http://schemas.microsoft.com/office/drawing/2014/main" id="{FF815D5C-8B56-2845-A1E6-5E82D565F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21190" name="Text Box 6">
            <a:extLst>
              <a:ext uri="{FF2B5EF4-FFF2-40B4-BE49-F238E27FC236}">
                <a16:creationId xmlns:a16="http://schemas.microsoft.com/office/drawing/2014/main" id="{9FF85A7C-11F9-9142-82BB-95E1DCA12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8534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Will the Orion Nebula collapse into one large star? 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	Yes, eventually.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	</a:t>
            </a:r>
            <a:r>
              <a:rPr lang="en-US" altLang="x-none" sz="2400" b="1" dirty="0"/>
              <a:t>No, because it is made of gas that has no gravity of its own.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	</a:t>
            </a:r>
            <a:r>
              <a:rPr lang="en-US" altLang="x-none" sz="2400" b="1" dirty="0">
                <a:solidFill>
                  <a:srgbClr val="FF0000"/>
                </a:solidFill>
              </a:rPr>
              <a:t>No, but smaller parts of it will collapse into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	</a:t>
            </a:r>
            <a:r>
              <a:rPr lang="en-US" altLang="x-none" sz="2400" b="1" dirty="0"/>
              <a:t>No, because stars are not formed by collapsing gas clouds.</a:t>
            </a:r>
          </a:p>
        </p:txBody>
      </p:sp>
      <p:sp>
        <p:nvSpPr>
          <p:cNvPr id="221191" name="Text Box 7">
            <a:extLst>
              <a:ext uri="{FF2B5EF4-FFF2-40B4-BE49-F238E27FC236}">
                <a16:creationId xmlns:a16="http://schemas.microsoft.com/office/drawing/2014/main" id="{96DCA1A9-48B5-EF43-AA51-31EB1435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1192" name="Text Box 8">
            <a:extLst>
              <a:ext uri="{FF2B5EF4-FFF2-40B4-BE49-F238E27FC236}">
                <a16:creationId xmlns:a16="http://schemas.microsoft.com/office/drawing/2014/main" id="{066E8570-7A47-FC42-A06B-5D4CA27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21193" name="Text Box 9">
            <a:extLst>
              <a:ext uri="{FF2B5EF4-FFF2-40B4-BE49-F238E27FC236}">
                <a16:creationId xmlns:a16="http://schemas.microsoft.com/office/drawing/2014/main" id="{41F3A5E3-BE81-A940-B5C2-950E6FA7F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21194" name="Text Box 10">
            <a:extLst>
              <a:ext uri="{FF2B5EF4-FFF2-40B4-BE49-F238E27FC236}">
                <a16:creationId xmlns:a16="http://schemas.microsoft.com/office/drawing/2014/main" id="{0B9F0234-9DAC-754D-872B-9639768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21195" name="Text Box 11">
            <a:extLst>
              <a:ext uri="{FF2B5EF4-FFF2-40B4-BE49-F238E27FC236}">
                <a16:creationId xmlns:a16="http://schemas.microsoft.com/office/drawing/2014/main" id="{6DDC1351-96CB-884C-991D-93D732F5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21196" name="Text Box 12">
            <a:extLst>
              <a:ext uri="{FF2B5EF4-FFF2-40B4-BE49-F238E27FC236}">
                <a16:creationId xmlns:a16="http://schemas.microsoft.com/office/drawing/2014/main" id="{2D03817F-8D9D-F842-93ED-58DDD6C5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21197" name="Text Box 13">
            <a:extLst>
              <a:ext uri="{FF2B5EF4-FFF2-40B4-BE49-F238E27FC236}">
                <a16:creationId xmlns:a16="http://schemas.microsoft.com/office/drawing/2014/main" id="{11E2388B-7BE0-3B43-B4B3-8055394CC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21198" name="Text Box 14">
            <a:extLst>
              <a:ext uri="{FF2B5EF4-FFF2-40B4-BE49-F238E27FC236}">
                <a16:creationId xmlns:a16="http://schemas.microsoft.com/office/drawing/2014/main" id="{18E76FFF-BC48-1044-B41E-80F14BAE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21199" name="Text Box 15">
            <a:extLst>
              <a:ext uri="{FF2B5EF4-FFF2-40B4-BE49-F238E27FC236}">
                <a16:creationId xmlns:a16="http://schemas.microsoft.com/office/drawing/2014/main" id="{00DE135E-DAF3-E64F-8B30-30D32BE2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1200" name="Text Box 16">
            <a:extLst>
              <a:ext uri="{FF2B5EF4-FFF2-40B4-BE49-F238E27FC236}">
                <a16:creationId xmlns:a16="http://schemas.microsoft.com/office/drawing/2014/main" id="{C016060D-E817-B241-B4EC-07F12F32E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1201" name="Text Box 17">
            <a:extLst>
              <a:ext uri="{FF2B5EF4-FFF2-40B4-BE49-F238E27FC236}">
                <a16:creationId xmlns:a16="http://schemas.microsoft.com/office/drawing/2014/main" id="{F825F565-A9A4-C141-A108-DE0D473E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1202" name="Text Box 18">
            <a:extLst>
              <a:ext uri="{FF2B5EF4-FFF2-40B4-BE49-F238E27FC236}">
                <a16:creationId xmlns:a16="http://schemas.microsoft.com/office/drawing/2014/main" id="{11E655C9-4D3A-3748-A50A-8E4927A1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1203" name="Text Box 19">
            <a:extLst>
              <a:ext uri="{FF2B5EF4-FFF2-40B4-BE49-F238E27FC236}">
                <a16:creationId xmlns:a16="http://schemas.microsoft.com/office/drawing/2014/main" id="{21E0D63E-94AB-6B4E-A690-48CDF674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1204" name="Text Box 20">
            <a:extLst>
              <a:ext uri="{FF2B5EF4-FFF2-40B4-BE49-F238E27FC236}">
                <a16:creationId xmlns:a16="http://schemas.microsoft.com/office/drawing/2014/main" id="{229D3859-FC85-7E48-8984-19E017A8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1205" name="Text Box 21">
            <a:extLst>
              <a:ext uri="{FF2B5EF4-FFF2-40B4-BE49-F238E27FC236}">
                <a16:creationId xmlns:a16="http://schemas.microsoft.com/office/drawing/2014/main" id="{80C40CE7-F5AC-AD41-8750-FDC214694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1206" name="Text Box 22">
            <a:extLst>
              <a:ext uri="{FF2B5EF4-FFF2-40B4-BE49-F238E27FC236}">
                <a16:creationId xmlns:a16="http://schemas.microsoft.com/office/drawing/2014/main" id="{AA373BE6-B0DD-E845-9E5B-3A9AD6CAE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1207" name="Text Box 23">
            <a:extLst>
              <a:ext uri="{FF2B5EF4-FFF2-40B4-BE49-F238E27FC236}">
                <a16:creationId xmlns:a16="http://schemas.microsoft.com/office/drawing/2014/main" id="{9C303EB7-891F-5E40-949A-5179AE986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1208" name="Text Box 24">
            <a:extLst>
              <a:ext uri="{FF2B5EF4-FFF2-40B4-BE49-F238E27FC236}">
                <a16:creationId xmlns:a16="http://schemas.microsoft.com/office/drawing/2014/main" id="{FAD96CFD-50FA-6848-900B-266C947E3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1209" name="Text Box 25">
            <a:extLst>
              <a:ext uri="{FF2B5EF4-FFF2-40B4-BE49-F238E27FC236}">
                <a16:creationId xmlns:a16="http://schemas.microsoft.com/office/drawing/2014/main" id="{643FCED6-5F56-D347-BA62-161265F3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1210" name="Text Box 26">
            <a:extLst>
              <a:ext uri="{FF2B5EF4-FFF2-40B4-BE49-F238E27FC236}">
                <a16:creationId xmlns:a16="http://schemas.microsoft.com/office/drawing/2014/main" id="{12A7E7A4-9FB2-EA46-90B4-EDCAFF2A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21211" name="Text Box 27">
            <a:extLst>
              <a:ext uri="{FF2B5EF4-FFF2-40B4-BE49-F238E27FC236}">
                <a16:creationId xmlns:a16="http://schemas.microsoft.com/office/drawing/2014/main" id="{548BF918-ABC1-2340-A3C2-37BD976A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21212" name="Text Box 28">
            <a:extLst>
              <a:ext uri="{FF2B5EF4-FFF2-40B4-BE49-F238E27FC236}">
                <a16:creationId xmlns:a16="http://schemas.microsoft.com/office/drawing/2014/main" id="{991848D7-A24A-F147-BA5D-87E0E970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21213" name="Text Box 29">
            <a:extLst>
              <a:ext uri="{FF2B5EF4-FFF2-40B4-BE49-F238E27FC236}">
                <a16:creationId xmlns:a16="http://schemas.microsoft.com/office/drawing/2014/main" id="{9170246D-C80C-D846-AD8A-7DD3DEDE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21214" name="Text Box 30">
            <a:extLst>
              <a:ext uri="{FF2B5EF4-FFF2-40B4-BE49-F238E27FC236}">
                <a16:creationId xmlns:a16="http://schemas.microsoft.com/office/drawing/2014/main" id="{7292D92F-1AD2-3F4C-9C3A-3A2DCEB1E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21215" name="Text Box 31">
            <a:extLst>
              <a:ext uri="{FF2B5EF4-FFF2-40B4-BE49-F238E27FC236}">
                <a16:creationId xmlns:a16="http://schemas.microsoft.com/office/drawing/2014/main" id="{073ABFA5-0750-FC4C-923B-4482AA8D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21216" name="Text Box 32">
            <a:extLst>
              <a:ext uri="{FF2B5EF4-FFF2-40B4-BE49-F238E27FC236}">
                <a16:creationId xmlns:a16="http://schemas.microsoft.com/office/drawing/2014/main" id="{F2FD22B3-872F-F94F-8B8A-D88C46E9E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21217" name="Text Box 33">
            <a:extLst>
              <a:ext uri="{FF2B5EF4-FFF2-40B4-BE49-F238E27FC236}">
                <a16:creationId xmlns:a16="http://schemas.microsoft.com/office/drawing/2014/main" id="{6F9E51C5-7239-924F-AFB6-7816A580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21218" name="Text Box 34">
            <a:extLst>
              <a:ext uri="{FF2B5EF4-FFF2-40B4-BE49-F238E27FC236}">
                <a16:creationId xmlns:a16="http://schemas.microsoft.com/office/drawing/2014/main" id="{F307345D-BF12-7045-8B39-A26A26803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21219" name="Text Box 35">
            <a:extLst>
              <a:ext uri="{FF2B5EF4-FFF2-40B4-BE49-F238E27FC236}">
                <a16:creationId xmlns:a16="http://schemas.microsoft.com/office/drawing/2014/main" id="{CC32542E-15F9-4344-9E6D-5E00A040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21220" name="Text Box 36">
            <a:extLst>
              <a:ext uri="{FF2B5EF4-FFF2-40B4-BE49-F238E27FC236}">
                <a16:creationId xmlns:a16="http://schemas.microsoft.com/office/drawing/2014/main" id="{0585D374-7FE4-5641-A1BF-8B4C37B35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  <p:bldP spid="221187" grpId="0" animBg="1"/>
      <p:bldP spid="221189" grpId="0" animBg="1"/>
      <p:bldP spid="221190" grpId="0"/>
      <p:bldP spid="221190" grpId="1"/>
      <p:bldP spid="221191" grpId="0" animBg="1"/>
      <p:bldP spid="221192" grpId="0" animBg="1"/>
      <p:bldP spid="221193" grpId="0" animBg="1"/>
      <p:bldP spid="221194" grpId="0" animBg="1"/>
      <p:bldP spid="221195" grpId="0" animBg="1"/>
      <p:bldP spid="221196" grpId="0" animBg="1"/>
      <p:bldP spid="221197" grpId="0" animBg="1"/>
      <p:bldP spid="221198" grpId="0" animBg="1"/>
      <p:bldP spid="221199" grpId="0" animBg="1"/>
      <p:bldP spid="221200" grpId="0" animBg="1"/>
      <p:bldP spid="221201" grpId="0" animBg="1"/>
      <p:bldP spid="221202" grpId="0" animBg="1"/>
      <p:bldP spid="221203" grpId="0" animBg="1"/>
      <p:bldP spid="221204" grpId="0" animBg="1"/>
      <p:bldP spid="221205" grpId="0" animBg="1"/>
      <p:bldP spid="221206" grpId="0" animBg="1"/>
      <p:bldP spid="221207" grpId="0" animBg="1"/>
      <p:bldP spid="221208" grpId="0" animBg="1"/>
      <p:bldP spid="221209" grpId="0" animBg="1"/>
      <p:bldP spid="221210" grpId="0" animBg="1"/>
      <p:bldP spid="221211" grpId="0" animBg="1"/>
      <p:bldP spid="221212" grpId="0" animBg="1"/>
      <p:bldP spid="221213" grpId="0" animBg="1"/>
      <p:bldP spid="221214" grpId="0" animBg="1"/>
      <p:bldP spid="221215" grpId="0" animBg="1"/>
      <p:bldP spid="221216" grpId="0" animBg="1"/>
      <p:bldP spid="221217" grpId="0" animBg="1"/>
      <p:bldP spid="221218" grpId="0" animBg="1"/>
      <p:bldP spid="221219" grpId="0" animBg="1"/>
      <p:bldP spid="221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8387CCA3-2ABE-EC48-8FF2-19AF489A7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11C725DC-6E58-7F42-AC8E-33F9B074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938B199C-1A76-C04A-8F30-DC4E8A7C0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225285" name="Text Box 5">
            <a:extLst>
              <a:ext uri="{FF2B5EF4-FFF2-40B4-BE49-F238E27FC236}">
                <a16:creationId xmlns:a16="http://schemas.microsoft.com/office/drawing/2014/main" id="{1CCFFFC4-9B87-524C-9BF6-5A068556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9E736898-171C-1640-9D21-EE7A19CB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6248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Why are there many double stars?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rgbClr val="00CC00"/>
                </a:solidFill>
              </a:rPr>
              <a:t> </a:t>
            </a: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Because stars are thrown off the center of the Galaxy in bunches.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Because supernova explosions result in stars split into parts.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Because a collapsing gas cloud fragments into small pieces.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Because stars collide so often that they stay stuck together.</a:t>
            </a:r>
          </a:p>
        </p:txBody>
      </p:sp>
      <p:sp>
        <p:nvSpPr>
          <p:cNvPr id="225287" name="Text Box 7">
            <a:extLst>
              <a:ext uri="{FF2B5EF4-FFF2-40B4-BE49-F238E27FC236}">
                <a16:creationId xmlns:a16="http://schemas.microsoft.com/office/drawing/2014/main" id="{874EBED6-3853-D14E-AB85-E893D76F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5288" name="Text Box 8">
            <a:extLst>
              <a:ext uri="{FF2B5EF4-FFF2-40B4-BE49-F238E27FC236}">
                <a16:creationId xmlns:a16="http://schemas.microsoft.com/office/drawing/2014/main" id="{64224011-3DD0-6641-AE15-1C9EB4CA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25289" name="Text Box 9">
            <a:extLst>
              <a:ext uri="{FF2B5EF4-FFF2-40B4-BE49-F238E27FC236}">
                <a16:creationId xmlns:a16="http://schemas.microsoft.com/office/drawing/2014/main" id="{5FC96B34-1F6E-5F48-BB02-1E500C68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25290" name="Text Box 10">
            <a:extLst>
              <a:ext uri="{FF2B5EF4-FFF2-40B4-BE49-F238E27FC236}">
                <a16:creationId xmlns:a16="http://schemas.microsoft.com/office/drawing/2014/main" id="{C2896572-4474-E445-B342-FF1E4ACDB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25291" name="Text Box 11">
            <a:extLst>
              <a:ext uri="{FF2B5EF4-FFF2-40B4-BE49-F238E27FC236}">
                <a16:creationId xmlns:a16="http://schemas.microsoft.com/office/drawing/2014/main" id="{7C7D8A38-0AC0-6248-BA36-7F0EFB560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25292" name="Text Box 12">
            <a:extLst>
              <a:ext uri="{FF2B5EF4-FFF2-40B4-BE49-F238E27FC236}">
                <a16:creationId xmlns:a16="http://schemas.microsoft.com/office/drawing/2014/main" id="{692EA238-C1AD-F041-B1AA-24CFE42E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25293" name="Text Box 13">
            <a:extLst>
              <a:ext uri="{FF2B5EF4-FFF2-40B4-BE49-F238E27FC236}">
                <a16:creationId xmlns:a16="http://schemas.microsoft.com/office/drawing/2014/main" id="{EE6A8A0E-3880-E04D-B637-139A4B9A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25294" name="Text Box 14">
            <a:extLst>
              <a:ext uri="{FF2B5EF4-FFF2-40B4-BE49-F238E27FC236}">
                <a16:creationId xmlns:a16="http://schemas.microsoft.com/office/drawing/2014/main" id="{58731E59-9702-1649-813D-53E19868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25295" name="Text Box 15">
            <a:extLst>
              <a:ext uri="{FF2B5EF4-FFF2-40B4-BE49-F238E27FC236}">
                <a16:creationId xmlns:a16="http://schemas.microsoft.com/office/drawing/2014/main" id="{261E1E77-76CE-8D44-A737-5D0C8C06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5296" name="Text Box 16">
            <a:extLst>
              <a:ext uri="{FF2B5EF4-FFF2-40B4-BE49-F238E27FC236}">
                <a16:creationId xmlns:a16="http://schemas.microsoft.com/office/drawing/2014/main" id="{0DA56C81-D61D-4A44-9B08-648B6E0E5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5297" name="Text Box 17">
            <a:extLst>
              <a:ext uri="{FF2B5EF4-FFF2-40B4-BE49-F238E27FC236}">
                <a16:creationId xmlns:a16="http://schemas.microsoft.com/office/drawing/2014/main" id="{FD14CAAA-61EA-614F-AEDA-B7F9E045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5298" name="Text Box 18">
            <a:extLst>
              <a:ext uri="{FF2B5EF4-FFF2-40B4-BE49-F238E27FC236}">
                <a16:creationId xmlns:a16="http://schemas.microsoft.com/office/drawing/2014/main" id="{42A58805-360D-344D-818D-7DDE08A8A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5299" name="Text Box 19">
            <a:extLst>
              <a:ext uri="{FF2B5EF4-FFF2-40B4-BE49-F238E27FC236}">
                <a16:creationId xmlns:a16="http://schemas.microsoft.com/office/drawing/2014/main" id="{4667B39E-646F-BE43-92E1-2439A0C67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5300" name="Text Box 20">
            <a:extLst>
              <a:ext uri="{FF2B5EF4-FFF2-40B4-BE49-F238E27FC236}">
                <a16:creationId xmlns:a16="http://schemas.microsoft.com/office/drawing/2014/main" id="{E20E96E0-4227-6641-8B13-195CB91A3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5301" name="Text Box 21">
            <a:extLst>
              <a:ext uri="{FF2B5EF4-FFF2-40B4-BE49-F238E27FC236}">
                <a16:creationId xmlns:a16="http://schemas.microsoft.com/office/drawing/2014/main" id="{7C559932-C247-A744-A6A0-123F0DBD2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5302" name="Text Box 22">
            <a:extLst>
              <a:ext uri="{FF2B5EF4-FFF2-40B4-BE49-F238E27FC236}">
                <a16:creationId xmlns:a16="http://schemas.microsoft.com/office/drawing/2014/main" id="{A7EC1C87-B797-AD4D-B721-EF5CAA04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5303" name="Text Box 23">
            <a:extLst>
              <a:ext uri="{FF2B5EF4-FFF2-40B4-BE49-F238E27FC236}">
                <a16:creationId xmlns:a16="http://schemas.microsoft.com/office/drawing/2014/main" id="{AADE8F35-10C4-6146-B533-3709C1D8B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5304" name="Text Box 24">
            <a:extLst>
              <a:ext uri="{FF2B5EF4-FFF2-40B4-BE49-F238E27FC236}">
                <a16:creationId xmlns:a16="http://schemas.microsoft.com/office/drawing/2014/main" id="{29CA1A68-F429-C54C-8498-51D7F363B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5305" name="Text Box 25">
            <a:extLst>
              <a:ext uri="{FF2B5EF4-FFF2-40B4-BE49-F238E27FC236}">
                <a16:creationId xmlns:a16="http://schemas.microsoft.com/office/drawing/2014/main" id="{55029E19-4885-6A40-B886-5751E1FE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5306" name="Text Box 26">
            <a:extLst>
              <a:ext uri="{FF2B5EF4-FFF2-40B4-BE49-F238E27FC236}">
                <a16:creationId xmlns:a16="http://schemas.microsoft.com/office/drawing/2014/main" id="{E16F5E7E-CDEE-2149-8C50-FBBA4C2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25307" name="Text Box 27">
            <a:extLst>
              <a:ext uri="{FF2B5EF4-FFF2-40B4-BE49-F238E27FC236}">
                <a16:creationId xmlns:a16="http://schemas.microsoft.com/office/drawing/2014/main" id="{ED75A8F6-06BA-C94F-8784-8361D970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25308" name="Text Box 28">
            <a:extLst>
              <a:ext uri="{FF2B5EF4-FFF2-40B4-BE49-F238E27FC236}">
                <a16:creationId xmlns:a16="http://schemas.microsoft.com/office/drawing/2014/main" id="{BA48E3C3-A273-1540-9CA7-1DFE23952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25309" name="Text Box 29">
            <a:extLst>
              <a:ext uri="{FF2B5EF4-FFF2-40B4-BE49-F238E27FC236}">
                <a16:creationId xmlns:a16="http://schemas.microsoft.com/office/drawing/2014/main" id="{C8D4ACA9-5F67-9341-BA3C-EB393F8B6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25310" name="Text Box 30">
            <a:extLst>
              <a:ext uri="{FF2B5EF4-FFF2-40B4-BE49-F238E27FC236}">
                <a16:creationId xmlns:a16="http://schemas.microsoft.com/office/drawing/2014/main" id="{B4EE437E-ABFD-F043-9F33-43E85531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25311" name="Text Box 31">
            <a:extLst>
              <a:ext uri="{FF2B5EF4-FFF2-40B4-BE49-F238E27FC236}">
                <a16:creationId xmlns:a16="http://schemas.microsoft.com/office/drawing/2014/main" id="{C47847C9-75EA-3943-927D-6278FAC9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25312" name="Text Box 32">
            <a:extLst>
              <a:ext uri="{FF2B5EF4-FFF2-40B4-BE49-F238E27FC236}">
                <a16:creationId xmlns:a16="http://schemas.microsoft.com/office/drawing/2014/main" id="{E13CA542-1AA4-5543-B001-3F906366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25313" name="Text Box 33">
            <a:extLst>
              <a:ext uri="{FF2B5EF4-FFF2-40B4-BE49-F238E27FC236}">
                <a16:creationId xmlns:a16="http://schemas.microsoft.com/office/drawing/2014/main" id="{BD840BA5-BAB9-7849-B9A7-97658FFE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25314" name="Text Box 34">
            <a:extLst>
              <a:ext uri="{FF2B5EF4-FFF2-40B4-BE49-F238E27FC236}">
                <a16:creationId xmlns:a16="http://schemas.microsoft.com/office/drawing/2014/main" id="{807BB478-1876-2349-A19F-8B7B0CA73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25315" name="Text Box 35">
            <a:extLst>
              <a:ext uri="{FF2B5EF4-FFF2-40B4-BE49-F238E27FC236}">
                <a16:creationId xmlns:a16="http://schemas.microsoft.com/office/drawing/2014/main" id="{A404E293-5658-564B-975F-AF8EFE64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nimBg="1"/>
      <p:bldP spid="225283" grpId="0" animBg="1"/>
      <p:bldP spid="225285" grpId="0" animBg="1"/>
      <p:bldP spid="225286" grpId="0"/>
      <p:bldP spid="225286" grpId="1"/>
      <p:bldP spid="225287" grpId="0" animBg="1"/>
      <p:bldP spid="225288" grpId="0" animBg="1"/>
      <p:bldP spid="225289" grpId="0" animBg="1"/>
      <p:bldP spid="225290" grpId="0" animBg="1"/>
      <p:bldP spid="225291" grpId="0" animBg="1"/>
      <p:bldP spid="225292" grpId="0" animBg="1"/>
      <p:bldP spid="225293" grpId="0" animBg="1"/>
      <p:bldP spid="225294" grpId="0" animBg="1"/>
      <p:bldP spid="225295" grpId="0" animBg="1"/>
      <p:bldP spid="225296" grpId="0" animBg="1"/>
      <p:bldP spid="225297" grpId="0" animBg="1"/>
      <p:bldP spid="225298" grpId="0" animBg="1"/>
      <p:bldP spid="225299" grpId="0" animBg="1"/>
      <p:bldP spid="225300" grpId="0" animBg="1"/>
      <p:bldP spid="225301" grpId="0" animBg="1"/>
      <p:bldP spid="225302" grpId="0" animBg="1"/>
      <p:bldP spid="225303" grpId="0" animBg="1"/>
      <p:bldP spid="225304" grpId="0" animBg="1"/>
      <p:bldP spid="225305" grpId="0" animBg="1"/>
      <p:bldP spid="225306" grpId="0" animBg="1"/>
      <p:bldP spid="225307" grpId="0" animBg="1"/>
      <p:bldP spid="225308" grpId="0" animBg="1"/>
      <p:bldP spid="225309" grpId="0" animBg="1"/>
      <p:bldP spid="225310" grpId="0" animBg="1"/>
      <p:bldP spid="225311" grpId="0" animBg="1"/>
      <p:bldP spid="225312" grpId="0" animBg="1"/>
      <p:bldP spid="225313" grpId="0" animBg="1"/>
      <p:bldP spid="225314" grpId="0" animBg="1"/>
      <p:bldP spid="2253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D5724C73-A453-C947-8C41-F7B0843D72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43600" y="5181600"/>
            <a:ext cx="1752600" cy="533400"/>
          </a:xfrm>
        </p:spPr>
        <p:txBody>
          <a:bodyPr/>
          <a:lstStyle/>
          <a:p>
            <a:pPr>
              <a:defRPr/>
            </a:pPr>
            <a:r>
              <a:rPr lang="en-US" altLang="x-none" sz="1400">
                <a:solidFill>
                  <a:schemeClr val="tx1"/>
                </a:solidFill>
              </a:rPr>
              <a:t>Nebula turns into star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96A9547C-1B95-9A4B-99B8-59B40EDD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750"/>
            <a:ext cx="8305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3600" b="1">
                <a:solidFill>
                  <a:srgbClr val="FF0000"/>
                </a:solidFill>
              </a:rPr>
              <a:t>Collapse heats up star - hydrogen ignites</a:t>
            </a:r>
            <a:endParaRPr lang="en-US" altLang="x-none" sz="36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>
                <a:solidFill>
                  <a:schemeClr val="bg1"/>
                </a:solidFill>
              </a:rPr>
              <a:t>     </a:t>
            </a:r>
          </a:p>
          <a:p>
            <a:pPr>
              <a:defRPr/>
            </a:pPr>
            <a:r>
              <a:rPr lang="en-US" altLang="x-none">
                <a:solidFill>
                  <a:schemeClr val="bg1"/>
                </a:solidFill>
              </a:rPr>
              <a:t>     Newly formed star is still unstable</a:t>
            </a:r>
          </a:p>
          <a:p>
            <a:pPr>
              <a:defRPr/>
            </a:pPr>
            <a:r>
              <a:rPr lang="en-US" altLang="x-none">
                <a:solidFill>
                  <a:schemeClr val="bg1"/>
                </a:solidFill>
              </a:rPr>
              <a:t>     Called a ‘T Tauri’ variable star</a:t>
            </a:r>
          </a:p>
          <a:p>
            <a:pPr>
              <a:defRPr/>
            </a:pPr>
            <a:r>
              <a:rPr lang="en-US" altLang="x-none">
                <a:solidFill>
                  <a:schemeClr val="bg1"/>
                </a:solidFill>
              </a:rPr>
              <a:t>     Has strong stellar wind, cleans out gas in ~ 100 million yrs</a:t>
            </a:r>
          </a:p>
        </p:txBody>
      </p:sp>
      <p:pic>
        <p:nvPicPr>
          <p:cNvPr id="25604" name="Picture 8" descr="DisksProtoplanets_398x399">
            <a:extLst>
              <a:ext uri="{FF2B5EF4-FFF2-40B4-BE49-F238E27FC236}">
                <a16:creationId xmlns:a16="http://schemas.microsoft.com/office/drawing/2014/main" id="{F90526A3-2FFF-5440-8BF6-FF3415A6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286000"/>
            <a:ext cx="4562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1" name="Text Box 9">
            <a:extLst>
              <a:ext uri="{FF2B5EF4-FFF2-40B4-BE49-F238E27FC236}">
                <a16:creationId xmlns:a16="http://schemas.microsoft.com/office/drawing/2014/main" id="{33118934-C2AB-FE44-BAD4-82E780A7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414713"/>
            <a:ext cx="3932238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Stars are born in a “cocoon”</a:t>
            </a:r>
          </a:p>
          <a:p>
            <a:pPr algn="ctr"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</a:t>
            </a:r>
            <a:r>
              <a:rPr lang="en-US" altLang="x-none" b="1" dirty="0">
                <a:solidFill>
                  <a:srgbClr val="FFFF00"/>
                </a:solidFill>
              </a:rPr>
              <a:t>of</a:t>
            </a:r>
          </a:p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gas and dust</a:t>
            </a:r>
          </a:p>
          <a:p>
            <a:pPr algn="ctr"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which 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26A90D2B-DCC9-EB44-AE6D-6F87724D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5318125"/>
            <a:ext cx="161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gets collected</a:t>
            </a:r>
          </a:p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into planets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F836E1BD-F593-1C47-9DD4-91555F51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5268913"/>
            <a:ext cx="1692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gets blown off</a:t>
            </a:r>
          </a:p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by the star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033344D1-4DB0-FE45-A90D-EB4DFC8D7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5468938"/>
            <a:ext cx="94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600" b="1" i="1">
                <a:solidFill>
                  <a:srgbClr val="00CC00"/>
                </a:solidFill>
              </a:rPr>
              <a:t>AND/OR</a:t>
            </a:r>
            <a:endParaRPr lang="en-US" altLang="x-none" sz="1600" b="1" i="1"/>
          </a:p>
        </p:txBody>
      </p:sp>
      <p:sp>
        <p:nvSpPr>
          <p:cNvPr id="177165" name="Line 13">
            <a:extLst>
              <a:ext uri="{FF2B5EF4-FFF2-40B4-BE49-F238E27FC236}">
                <a16:creationId xmlns:a16="http://schemas.microsoft.com/office/drawing/2014/main" id="{D3FC1C0F-9B85-2D42-ABB2-E85BC975C0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5063" y="4860925"/>
            <a:ext cx="762000" cy="455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166" name="Line 14">
            <a:extLst>
              <a:ext uri="{FF2B5EF4-FFF2-40B4-BE49-F238E27FC236}">
                <a16:creationId xmlns:a16="http://schemas.microsoft.com/office/drawing/2014/main" id="{D2D5AC04-E17C-D642-8EB9-B4B88F1D3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6663" y="4862513"/>
            <a:ext cx="577850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8DAC4728-9E4A-7E40-BD03-95B3530A0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2514600"/>
            <a:ext cx="2397125" cy="6191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i="1">
                <a:solidFill>
                  <a:srgbClr val="00CC00"/>
                </a:solidFill>
              </a:rPr>
              <a:t>Proto-planetary disks</a:t>
            </a:r>
          </a:p>
          <a:p>
            <a:pPr algn="ctr">
              <a:defRPr/>
            </a:pPr>
            <a:r>
              <a:rPr lang="en-US" altLang="x-none" sz="1400" i="1">
                <a:solidFill>
                  <a:srgbClr val="00CC00"/>
                </a:solidFill>
              </a:rPr>
              <a:t>(~ 100 AU size)</a:t>
            </a:r>
          </a:p>
        </p:txBody>
      </p:sp>
      <p:sp>
        <p:nvSpPr>
          <p:cNvPr id="177168" name="Line 16">
            <a:extLst>
              <a:ext uri="{FF2B5EF4-FFF2-40B4-BE49-F238E27FC236}">
                <a16:creationId xmlns:a16="http://schemas.microsoft.com/office/drawing/2014/main" id="{4B87D804-A306-F843-83D7-95B1E84A6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838200" cy="381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8E3CB1A-37E3-9240-BC2A-B73C01EAFB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67600" y="5791200"/>
            <a:ext cx="1143000" cy="304800"/>
          </a:xfrm>
        </p:spPr>
        <p:txBody>
          <a:bodyPr/>
          <a:lstStyle/>
          <a:p>
            <a:pPr>
              <a:defRPr/>
            </a:pPr>
            <a:r>
              <a:rPr lang="en-US" altLang="x-none" sz="1400">
                <a:solidFill>
                  <a:schemeClr val="tx1"/>
                </a:solidFill>
              </a:rPr>
              <a:t>Planets form</a:t>
            </a:r>
          </a:p>
        </p:txBody>
      </p:sp>
      <p:sp>
        <p:nvSpPr>
          <p:cNvPr id="249859" name="Text Box 3">
            <a:extLst>
              <a:ext uri="{FF2B5EF4-FFF2-40B4-BE49-F238E27FC236}">
                <a16:creationId xmlns:a16="http://schemas.microsoft.com/office/drawing/2014/main" id="{86C64058-3A4F-0F4D-ACEC-F82025C29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Remaining interstellar gas and dust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  turns disk shape (friction) 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  and sticks together into planets</a:t>
            </a:r>
          </a:p>
        </p:txBody>
      </p:sp>
      <p:pic>
        <p:nvPicPr>
          <p:cNvPr id="249862" name="Picture 6">
            <a:extLst>
              <a:ext uri="{FF2B5EF4-FFF2-40B4-BE49-F238E27FC236}">
                <a16:creationId xmlns:a16="http://schemas.microsoft.com/office/drawing/2014/main" id="{149BBDA8-178C-784D-894B-5B6DCC4A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"/>
          <a:stretch>
            <a:fillRect/>
          </a:stretch>
        </p:blipFill>
        <p:spPr bwMode="auto">
          <a:xfrm>
            <a:off x="0" y="3889375"/>
            <a:ext cx="47244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9863" name="Picture 7">
            <a:extLst>
              <a:ext uri="{FF2B5EF4-FFF2-40B4-BE49-F238E27FC236}">
                <a16:creationId xmlns:a16="http://schemas.microsoft.com/office/drawing/2014/main" id="{A795D424-39C1-E247-8F83-316203A1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43488"/>
            <a:ext cx="3554413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4" name="Picture 8" descr="Summary_371x408">
            <a:extLst>
              <a:ext uri="{FF2B5EF4-FFF2-40B4-BE49-F238E27FC236}">
                <a16:creationId xmlns:a16="http://schemas.microsoft.com/office/drawing/2014/main" id="{37B259A3-B8FF-B145-962D-50ED9C1A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0"/>
            <a:ext cx="44323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5" name="Text Box 9">
            <a:extLst>
              <a:ext uri="{FF2B5EF4-FFF2-40B4-BE49-F238E27FC236}">
                <a16:creationId xmlns:a16="http://schemas.microsoft.com/office/drawing/2014/main" id="{05EFB956-314F-694D-B44C-B6548230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>
                <a:solidFill>
                  <a:srgbClr val="FF3300"/>
                </a:solidFill>
              </a:rPr>
              <a:t>Planets clean up dust/rocks</a:t>
            </a:r>
          </a:p>
          <a:p>
            <a:pPr>
              <a:defRPr/>
            </a:pPr>
            <a:r>
              <a:rPr lang="en-US" altLang="x-none">
                <a:solidFill>
                  <a:srgbClr val="FF3300"/>
                </a:solidFill>
              </a:rPr>
              <a:t>   and feel heavy bombardment </a:t>
            </a:r>
          </a:p>
          <a:p>
            <a:pPr>
              <a:defRPr/>
            </a:pPr>
            <a:r>
              <a:rPr lang="en-US" altLang="x-none">
                <a:solidFill>
                  <a:srgbClr val="FF3300"/>
                </a:solidFill>
              </a:rPr>
              <a:t>          for ~ 1 billion years</a:t>
            </a:r>
          </a:p>
          <a:p>
            <a:pPr>
              <a:defRPr/>
            </a:pPr>
            <a:r>
              <a:rPr lang="en-US" altLang="x-none">
                <a:solidFill>
                  <a:srgbClr val="FF3300"/>
                </a:solidFill>
              </a:rPr>
              <a:t>          get cratered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8298274-F2B9-3E4D-8702-98125975A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>
            <a:extLst>
              <a:ext uri="{FF2B5EF4-FFF2-40B4-BE49-F238E27FC236}">
                <a16:creationId xmlns:a16="http://schemas.microsoft.com/office/drawing/2014/main" id="{339A2BF8-3CC2-6C40-903A-325FB93F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C29E6081-3D73-7A4D-A55B-D7880F21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B6A56E2B-C3AE-F146-9A76-71018598D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 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43A9FDE9-FCBF-7240-AFD3-7B90CA35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7334" name="Text Box 6">
            <a:extLst>
              <a:ext uri="{FF2B5EF4-FFF2-40B4-BE49-F238E27FC236}">
                <a16:creationId xmlns:a16="http://schemas.microsoft.com/office/drawing/2014/main" id="{E1F950A0-CC7F-E041-9B20-C1AFACC9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7C0B9EE7-A762-A14A-AD6A-1CE424A5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7336" name="Text Box 8">
            <a:extLst>
              <a:ext uri="{FF2B5EF4-FFF2-40B4-BE49-F238E27FC236}">
                <a16:creationId xmlns:a16="http://schemas.microsoft.com/office/drawing/2014/main" id="{844B2F4E-E510-7841-AE9E-CA37ED91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27337" name="Text Box 9">
            <a:extLst>
              <a:ext uri="{FF2B5EF4-FFF2-40B4-BE49-F238E27FC236}">
                <a16:creationId xmlns:a16="http://schemas.microsoft.com/office/drawing/2014/main" id="{0BC93041-1818-974E-A67C-84D4AD73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338" name="Text Box 10">
            <a:extLst>
              <a:ext uri="{FF2B5EF4-FFF2-40B4-BE49-F238E27FC236}">
                <a16:creationId xmlns:a16="http://schemas.microsoft.com/office/drawing/2014/main" id="{24714772-1B7D-8949-9359-B61AB873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7339" name="Text Box 11">
            <a:extLst>
              <a:ext uri="{FF2B5EF4-FFF2-40B4-BE49-F238E27FC236}">
                <a16:creationId xmlns:a16="http://schemas.microsoft.com/office/drawing/2014/main" id="{CFB73323-D52A-AB4C-A205-1044E33C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7340" name="Text Box 12">
            <a:extLst>
              <a:ext uri="{FF2B5EF4-FFF2-40B4-BE49-F238E27FC236}">
                <a16:creationId xmlns:a16="http://schemas.microsoft.com/office/drawing/2014/main" id="{97A8FE30-2A74-9843-A44E-F735EA19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7341" name="Text Box 13">
            <a:extLst>
              <a:ext uri="{FF2B5EF4-FFF2-40B4-BE49-F238E27FC236}">
                <a16:creationId xmlns:a16="http://schemas.microsoft.com/office/drawing/2014/main" id="{CF6C5F9D-ED2E-0848-9721-22B49B61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7342" name="Text Box 14">
            <a:extLst>
              <a:ext uri="{FF2B5EF4-FFF2-40B4-BE49-F238E27FC236}">
                <a16:creationId xmlns:a16="http://schemas.microsoft.com/office/drawing/2014/main" id="{F9F275FA-D1BE-B343-990C-92B9C8FDA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7343" name="Text Box 15">
            <a:extLst>
              <a:ext uri="{FF2B5EF4-FFF2-40B4-BE49-F238E27FC236}">
                <a16:creationId xmlns:a16="http://schemas.microsoft.com/office/drawing/2014/main" id="{32783A8B-C091-DE42-8E52-658AE902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7344" name="Text Box 16">
            <a:extLst>
              <a:ext uri="{FF2B5EF4-FFF2-40B4-BE49-F238E27FC236}">
                <a16:creationId xmlns:a16="http://schemas.microsoft.com/office/drawing/2014/main" id="{A525F01A-1909-A446-9351-C5973C8A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7345" name="Text Box 17">
            <a:extLst>
              <a:ext uri="{FF2B5EF4-FFF2-40B4-BE49-F238E27FC236}">
                <a16:creationId xmlns:a16="http://schemas.microsoft.com/office/drawing/2014/main" id="{5EDE7E68-5CCC-2946-BBFA-45EAEEAF6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7346" name="Text Box 18">
            <a:extLst>
              <a:ext uri="{FF2B5EF4-FFF2-40B4-BE49-F238E27FC236}">
                <a16:creationId xmlns:a16="http://schemas.microsoft.com/office/drawing/2014/main" id="{D5086D38-568C-A840-8E37-23882730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7347" name="Text Box 19">
            <a:extLst>
              <a:ext uri="{FF2B5EF4-FFF2-40B4-BE49-F238E27FC236}">
                <a16:creationId xmlns:a16="http://schemas.microsoft.com/office/drawing/2014/main" id="{E9FE1561-1934-D54C-9102-39A0E941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7348" name="Text Box 20">
            <a:extLst>
              <a:ext uri="{FF2B5EF4-FFF2-40B4-BE49-F238E27FC236}">
                <a16:creationId xmlns:a16="http://schemas.microsoft.com/office/drawing/2014/main" id="{55D0433B-B562-7D40-AD7B-559A7E6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27349" name="Text Box 21">
            <a:extLst>
              <a:ext uri="{FF2B5EF4-FFF2-40B4-BE49-F238E27FC236}">
                <a16:creationId xmlns:a16="http://schemas.microsoft.com/office/drawing/2014/main" id="{07057275-A13A-1E4B-A02C-7BBDCAAE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27350" name="Text Box 22">
            <a:extLst>
              <a:ext uri="{FF2B5EF4-FFF2-40B4-BE49-F238E27FC236}">
                <a16:creationId xmlns:a16="http://schemas.microsoft.com/office/drawing/2014/main" id="{FD36D4DA-C150-4F49-818F-5EC5FF1B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27351" name="Text Box 23">
            <a:extLst>
              <a:ext uri="{FF2B5EF4-FFF2-40B4-BE49-F238E27FC236}">
                <a16:creationId xmlns:a16="http://schemas.microsoft.com/office/drawing/2014/main" id="{CAD5455B-35E1-2A46-AD73-4EA8D828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27352" name="Text Box 24">
            <a:extLst>
              <a:ext uri="{FF2B5EF4-FFF2-40B4-BE49-F238E27FC236}">
                <a16:creationId xmlns:a16="http://schemas.microsoft.com/office/drawing/2014/main" id="{BEDDC4BD-C7E0-4348-8183-CC9A0785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27353" name="Text Box 25">
            <a:extLst>
              <a:ext uri="{FF2B5EF4-FFF2-40B4-BE49-F238E27FC236}">
                <a16:creationId xmlns:a16="http://schemas.microsoft.com/office/drawing/2014/main" id="{F7663ED2-1242-4645-8BDD-9123EDAD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27354" name="Text Box 26">
            <a:extLst>
              <a:ext uri="{FF2B5EF4-FFF2-40B4-BE49-F238E27FC236}">
                <a16:creationId xmlns:a16="http://schemas.microsoft.com/office/drawing/2014/main" id="{AE71EB8A-D399-5245-9531-30B73A89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27355" name="Text Box 27">
            <a:extLst>
              <a:ext uri="{FF2B5EF4-FFF2-40B4-BE49-F238E27FC236}">
                <a16:creationId xmlns:a16="http://schemas.microsoft.com/office/drawing/2014/main" id="{31306520-577C-E146-815A-D2357707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27356" name="Text Box 28">
            <a:extLst>
              <a:ext uri="{FF2B5EF4-FFF2-40B4-BE49-F238E27FC236}">
                <a16:creationId xmlns:a16="http://schemas.microsoft.com/office/drawing/2014/main" id="{841DCD33-E8EA-C24C-A2A7-AC1BA34A4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27357" name="Text Box 29">
            <a:extLst>
              <a:ext uri="{FF2B5EF4-FFF2-40B4-BE49-F238E27FC236}">
                <a16:creationId xmlns:a16="http://schemas.microsoft.com/office/drawing/2014/main" id="{F9ACA56C-7B4A-A44C-B275-17519819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27358" name="Text Box 30">
            <a:extLst>
              <a:ext uri="{FF2B5EF4-FFF2-40B4-BE49-F238E27FC236}">
                <a16:creationId xmlns:a16="http://schemas.microsoft.com/office/drawing/2014/main" id="{CE4ACA94-252F-274C-9E80-FF578C5D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227359" name="Text Box 31">
            <a:extLst>
              <a:ext uri="{FF2B5EF4-FFF2-40B4-BE49-F238E27FC236}">
                <a16:creationId xmlns:a16="http://schemas.microsoft.com/office/drawing/2014/main" id="{192AB849-32C2-D54D-93D0-B2DA23CCB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7924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How are planets formed?</a:t>
            </a:r>
            <a:endParaRPr lang="en-US" altLang="x-none" b="1" dirty="0"/>
          </a:p>
          <a:p>
            <a:pPr>
              <a:defRPr/>
            </a:pPr>
            <a:r>
              <a:rPr lang="en-US" altLang="x-none" b="1" dirty="0"/>
              <a:t> </a:t>
            </a:r>
            <a:r>
              <a:rPr lang="en-US" altLang="x-none" sz="2000" b="1" dirty="0"/>
              <a:t> </a:t>
            </a:r>
            <a:r>
              <a:rPr lang="en-US" altLang="x-none" b="1" dirty="0">
                <a:solidFill>
                  <a:schemeClr val="accent2"/>
                </a:solidFill>
              </a:rPr>
              <a:t>  </a:t>
            </a:r>
            <a:r>
              <a:rPr lang="en-US" altLang="x-none" b="1" dirty="0"/>
              <a:t> 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They are thrown out from the depths of the Sun.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B </a:t>
            </a:r>
            <a:r>
              <a:rPr lang="en-US" altLang="x-none" b="1" dirty="0">
                <a:solidFill>
                  <a:srgbClr val="FF0000"/>
                </a:solidFill>
              </a:rPr>
              <a:t>From the leftover gas and dust after star formation.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C</a:t>
            </a:r>
            <a:r>
              <a:rPr lang="en-US" altLang="x-none" dirty="0"/>
              <a:t> </a:t>
            </a:r>
            <a:r>
              <a:rPr lang="en-US" altLang="x-none" b="1" dirty="0"/>
              <a:t>They are formed in the interstellar space and stars capture them when they come close.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dirty="0"/>
              <a:t> </a:t>
            </a:r>
            <a:r>
              <a:rPr lang="en-US" altLang="x-none" b="1" dirty="0"/>
              <a:t>They form from the breakup of the black hole in the center of the Galaxy.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They form in supernova explosions.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641E-4252-8441-B610-3F42C6BD2679}"/>
              </a:ext>
            </a:extLst>
          </p:cNvPr>
          <p:cNvSpPr txBox="1"/>
          <p:nvPr/>
        </p:nvSpPr>
        <p:spPr>
          <a:xfrm>
            <a:off x="109993" y="762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1" grpId="0" animBg="1"/>
      <p:bldP spid="227333" grpId="0" animBg="1"/>
      <p:bldP spid="227334" grpId="0" animBg="1"/>
      <p:bldP spid="227335" grpId="0" animBg="1"/>
      <p:bldP spid="227336" grpId="0" animBg="1"/>
      <p:bldP spid="227337" grpId="0" animBg="1"/>
      <p:bldP spid="227338" grpId="0" animBg="1"/>
      <p:bldP spid="227339" grpId="0" animBg="1"/>
      <p:bldP spid="227340" grpId="0" animBg="1"/>
      <p:bldP spid="227341" grpId="0" animBg="1"/>
      <p:bldP spid="227342" grpId="0" animBg="1"/>
      <p:bldP spid="227343" grpId="0" animBg="1"/>
      <p:bldP spid="227344" grpId="0" animBg="1"/>
      <p:bldP spid="227345" grpId="0" animBg="1"/>
      <p:bldP spid="227346" grpId="0" animBg="1"/>
      <p:bldP spid="227347" grpId="0" animBg="1"/>
      <p:bldP spid="227348" grpId="0" animBg="1"/>
      <p:bldP spid="227349" grpId="0" animBg="1"/>
      <p:bldP spid="227350" grpId="0" animBg="1"/>
      <p:bldP spid="227351" grpId="0" animBg="1"/>
      <p:bldP spid="227352" grpId="0" animBg="1"/>
      <p:bldP spid="227353" grpId="0" animBg="1"/>
      <p:bldP spid="227354" grpId="0" animBg="1"/>
      <p:bldP spid="227355" grpId="0" animBg="1"/>
      <p:bldP spid="227356" grpId="0" animBg="1"/>
      <p:bldP spid="227357" grpId="0" animBg="1"/>
      <p:bldP spid="227358" grpId="0"/>
      <p:bldP spid="227359" grpId="0"/>
      <p:bldP spid="22735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>
            <a:extLst>
              <a:ext uri="{FF2B5EF4-FFF2-40B4-BE49-F238E27FC236}">
                <a16:creationId xmlns:a16="http://schemas.microsoft.com/office/drawing/2014/main" id="{339A2BF8-3CC2-6C40-903A-325FB93F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C29E6081-3D73-7A4D-A55B-D7880F21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B6A56E2B-C3AE-F146-9A76-71018598D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43A9FDE9-FCBF-7240-AFD3-7B90CA35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7334" name="Text Box 6">
            <a:extLst>
              <a:ext uri="{FF2B5EF4-FFF2-40B4-BE49-F238E27FC236}">
                <a16:creationId xmlns:a16="http://schemas.microsoft.com/office/drawing/2014/main" id="{E1F950A0-CC7F-E041-9B20-C1AFACC9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7C0B9EE7-A762-A14A-AD6A-1CE424A5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7336" name="Text Box 8">
            <a:extLst>
              <a:ext uri="{FF2B5EF4-FFF2-40B4-BE49-F238E27FC236}">
                <a16:creationId xmlns:a16="http://schemas.microsoft.com/office/drawing/2014/main" id="{844B2F4E-E510-7841-AE9E-CA37ED91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27337" name="Text Box 9">
            <a:extLst>
              <a:ext uri="{FF2B5EF4-FFF2-40B4-BE49-F238E27FC236}">
                <a16:creationId xmlns:a16="http://schemas.microsoft.com/office/drawing/2014/main" id="{0BC93041-1818-974E-A67C-84D4AD73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338" name="Text Box 10">
            <a:extLst>
              <a:ext uri="{FF2B5EF4-FFF2-40B4-BE49-F238E27FC236}">
                <a16:creationId xmlns:a16="http://schemas.microsoft.com/office/drawing/2014/main" id="{24714772-1B7D-8949-9359-B61AB873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7339" name="Text Box 11">
            <a:extLst>
              <a:ext uri="{FF2B5EF4-FFF2-40B4-BE49-F238E27FC236}">
                <a16:creationId xmlns:a16="http://schemas.microsoft.com/office/drawing/2014/main" id="{CFB73323-D52A-AB4C-A205-1044E33C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7340" name="Text Box 12">
            <a:extLst>
              <a:ext uri="{FF2B5EF4-FFF2-40B4-BE49-F238E27FC236}">
                <a16:creationId xmlns:a16="http://schemas.microsoft.com/office/drawing/2014/main" id="{97A8FE30-2A74-9843-A44E-F735EA19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7341" name="Text Box 13">
            <a:extLst>
              <a:ext uri="{FF2B5EF4-FFF2-40B4-BE49-F238E27FC236}">
                <a16:creationId xmlns:a16="http://schemas.microsoft.com/office/drawing/2014/main" id="{CF6C5F9D-ED2E-0848-9721-22B49B61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7342" name="Text Box 14">
            <a:extLst>
              <a:ext uri="{FF2B5EF4-FFF2-40B4-BE49-F238E27FC236}">
                <a16:creationId xmlns:a16="http://schemas.microsoft.com/office/drawing/2014/main" id="{F9F275FA-D1BE-B343-990C-92B9C8FDA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7343" name="Text Box 15">
            <a:extLst>
              <a:ext uri="{FF2B5EF4-FFF2-40B4-BE49-F238E27FC236}">
                <a16:creationId xmlns:a16="http://schemas.microsoft.com/office/drawing/2014/main" id="{32783A8B-C091-DE42-8E52-658AE902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7344" name="Text Box 16">
            <a:extLst>
              <a:ext uri="{FF2B5EF4-FFF2-40B4-BE49-F238E27FC236}">
                <a16:creationId xmlns:a16="http://schemas.microsoft.com/office/drawing/2014/main" id="{A525F01A-1909-A446-9351-C5973C8A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7345" name="Text Box 17">
            <a:extLst>
              <a:ext uri="{FF2B5EF4-FFF2-40B4-BE49-F238E27FC236}">
                <a16:creationId xmlns:a16="http://schemas.microsoft.com/office/drawing/2014/main" id="{5EDE7E68-5CCC-2946-BBFA-45EAEEAF6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7346" name="Text Box 18">
            <a:extLst>
              <a:ext uri="{FF2B5EF4-FFF2-40B4-BE49-F238E27FC236}">
                <a16:creationId xmlns:a16="http://schemas.microsoft.com/office/drawing/2014/main" id="{D5086D38-568C-A840-8E37-23882730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7347" name="Text Box 19">
            <a:extLst>
              <a:ext uri="{FF2B5EF4-FFF2-40B4-BE49-F238E27FC236}">
                <a16:creationId xmlns:a16="http://schemas.microsoft.com/office/drawing/2014/main" id="{E9FE1561-1934-D54C-9102-39A0E941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7348" name="Text Box 20">
            <a:extLst>
              <a:ext uri="{FF2B5EF4-FFF2-40B4-BE49-F238E27FC236}">
                <a16:creationId xmlns:a16="http://schemas.microsoft.com/office/drawing/2014/main" id="{55D0433B-B562-7D40-AD7B-559A7E6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27349" name="Text Box 21">
            <a:extLst>
              <a:ext uri="{FF2B5EF4-FFF2-40B4-BE49-F238E27FC236}">
                <a16:creationId xmlns:a16="http://schemas.microsoft.com/office/drawing/2014/main" id="{07057275-A13A-1E4B-A02C-7BBDCAAE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27350" name="Text Box 22">
            <a:extLst>
              <a:ext uri="{FF2B5EF4-FFF2-40B4-BE49-F238E27FC236}">
                <a16:creationId xmlns:a16="http://schemas.microsoft.com/office/drawing/2014/main" id="{FD36D4DA-C150-4F49-818F-5EC5FF1B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27351" name="Text Box 23">
            <a:extLst>
              <a:ext uri="{FF2B5EF4-FFF2-40B4-BE49-F238E27FC236}">
                <a16:creationId xmlns:a16="http://schemas.microsoft.com/office/drawing/2014/main" id="{CAD5455B-35E1-2A46-AD73-4EA8D828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27352" name="Text Box 24">
            <a:extLst>
              <a:ext uri="{FF2B5EF4-FFF2-40B4-BE49-F238E27FC236}">
                <a16:creationId xmlns:a16="http://schemas.microsoft.com/office/drawing/2014/main" id="{BEDDC4BD-C7E0-4348-8183-CC9A0785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27353" name="Text Box 25">
            <a:extLst>
              <a:ext uri="{FF2B5EF4-FFF2-40B4-BE49-F238E27FC236}">
                <a16:creationId xmlns:a16="http://schemas.microsoft.com/office/drawing/2014/main" id="{F7663ED2-1242-4645-8BDD-9123EDAD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27354" name="Text Box 26">
            <a:extLst>
              <a:ext uri="{FF2B5EF4-FFF2-40B4-BE49-F238E27FC236}">
                <a16:creationId xmlns:a16="http://schemas.microsoft.com/office/drawing/2014/main" id="{AE71EB8A-D399-5245-9531-30B73A89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27355" name="Text Box 27">
            <a:extLst>
              <a:ext uri="{FF2B5EF4-FFF2-40B4-BE49-F238E27FC236}">
                <a16:creationId xmlns:a16="http://schemas.microsoft.com/office/drawing/2014/main" id="{31306520-577C-E146-815A-D2357707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27356" name="Text Box 28">
            <a:extLst>
              <a:ext uri="{FF2B5EF4-FFF2-40B4-BE49-F238E27FC236}">
                <a16:creationId xmlns:a16="http://schemas.microsoft.com/office/drawing/2014/main" id="{841DCD33-E8EA-C24C-A2A7-AC1BA34A4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27357" name="Text Box 29">
            <a:extLst>
              <a:ext uri="{FF2B5EF4-FFF2-40B4-BE49-F238E27FC236}">
                <a16:creationId xmlns:a16="http://schemas.microsoft.com/office/drawing/2014/main" id="{F9ACA56C-7B4A-A44C-B275-17519819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27359" name="Text Box 31">
            <a:extLst>
              <a:ext uri="{FF2B5EF4-FFF2-40B4-BE49-F238E27FC236}">
                <a16:creationId xmlns:a16="http://schemas.microsoft.com/office/drawing/2014/main" id="{192AB849-32C2-D54D-93D0-B2DA23CCB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763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How long after star formation do planets arise?</a:t>
            </a:r>
            <a:endParaRPr lang="en-US" altLang="x-none" b="1" dirty="0"/>
          </a:p>
          <a:p>
            <a:pPr>
              <a:defRPr/>
            </a:pPr>
            <a:r>
              <a:rPr lang="en-US" altLang="x-none" b="1" dirty="0"/>
              <a:t> </a:t>
            </a:r>
            <a:r>
              <a:rPr lang="en-US" altLang="x-none" sz="2000" b="1" dirty="0"/>
              <a:t> </a:t>
            </a:r>
            <a:r>
              <a:rPr lang="en-US" altLang="x-none" b="1" dirty="0">
                <a:solidFill>
                  <a:schemeClr val="accent2"/>
                </a:solidFill>
              </a:rPr>
              <a:t>  </a:t>
            </a:r>
            <a:r>
              <a:rPr lang="en-US" altLang="x-none" b="1" dirty="0"/>
              <a:t> 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Planets are formed at the same time as stars.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B </a:t>
            </a:r>
            <a:r>
              <a:rPr lang="en-US" altLang="x-none" b="1" dirty="0"/>
              <a:t>Planets are formed a few thousand years after their stars.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C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</a:rPr>
              <a:t>Planets need about 100 million years to stick together in a protoplanetary disc.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dirty="0"/>
              <a:t> </a:t>
            </a:r>
            <a:r>
              <a:rPr lang="en-US" altLang="x-none" b="1" dirty="0"/>
              <a:t>They form billions of years after their stars.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There is no relationship, planets may form first, or they may forms long after their stars do.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641E-4252-8441-B610-3F42C6BD2679}"/>
              </a:ext>
            </a:extLst>
          </p:cNvPr>
          <p:cNvSpPr txBox="1"/>
          <p:nvPr/>
        </p:nvSpPr>
        <p:spPr>
          <a:xfrm>
            <a:off x="109993" y="762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2833883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1" grpId="0" animBg="1"/>
      <p:bldP spid="227333" grpId="0" animBg="1"/>
      <p:bldP spid="227334" grpId="0" animBg="1"/>
      <p:bldP spid="227335" grpId="0" animBg="1"/>
      <p:bldP spid="227336" grpId="0" animBg="1"/>
      <p:bldP spid="227337" grpId="0" animBg="1"/>
      <p:bldP spid="227338" grpId="0" animBg="1"/>
      <p:bldP spid="227339" grpId="0" animBg="1"/>
      <p:bldP spid="227340" grpId="0" animBg="1"/>
      <p:bldP spid="227341" grpId="0" animBg="1"/>
      <p:bldP spid="227342" grpId="0" animBg="1"/>
      <p:bldP spid="227343" grpId="0" animBg="1"/>
      <p:bldP spid="227344" grpId="0" animBg="1"/>
      <p:bldP spid="227345" grpId="0" animBg="1"/>
      <p:bldP spid="227346" grpId="0" animBg="1"/>
      <p:bldP spid="227347" grpId="0" animBg="1"/>
      <p:bldP spid="227348" grpId="0" animBg="1"/>
      <p:bldP spid="227349" grpId="0" animBg="1"/>
      <p:bldP spid="227350" grpId="0" animBg="1"/>
      <p:bldP spid="227351" grpId="0" animBg="1"/>
      <p:bldP spid="227352" grpId="0" animBg="1"/>
      <p:bldP spid="227353" grpId="0" animBg="1"/>
      <p:bldP spid="227354" grpId="0" animBg="1"/>
      <p:bldP spid="227355" grpId="0" animBg="1"/>
      <p:bldP spid="227356" grpId="0" animBg="1"/>
      <p:bldP spid="227357" grpId="0" animBg="1"/>
      <p:bldP spid="227359" grpId="0"/>
      <p:bldP spid="2273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>
            <a:extLst>
              <a:ext uri="{FF2B5EF4-FFF2-40B4-BE49-F238E27FC236}">
                <a16:creationId xmlns:a16="http://schemas.microsoft.com/office/drawing/2014/main" id="{8A8CE9D9-E485-AF45-AEDC-8843B3DA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915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• Once collapse started, gravity of gas increases: accelerating collapse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   - but </a:t>
            </a:r>
            <a:r>
              <a:rPr lang="en-US" altLang="x-none" i="1">
                <a:solidFill>
                  <a:srgbClr val="FFFF00"/>
                </a:solidFill>
              </a:rPr>
              <a:t>something must start it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• Interstellar clouds are moving around 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   - </a:t>
            </a:r>
            <a:r>
              <a:rPr lang="en-US" altLang="x-none" i="1">
                <a:solidFill>
                  <a:srgbClr val="FFFF00"/>
                </a:solidFill>
              </a:rPr>
              <a:t>dense regions do arise randomly</a:t>
            </a:r>
            <a:r>
              <a:rPr lang="en-US" altLang="x-none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         (just as in normal clouds on  Earth – there you get rain)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• For the Sun, proof exists: collapse of cloud was started by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          a </a:t>
            </a:r>
            <a:r>
              <a:rPr lang="en-US" altLang="x-none" i="1">
                <a:solidFill>
                  <a:srgbClr val="FFFF00"/>
                </a:solidFill>
              </a:rPr>
              <a:t>nearby supernova explosion</a:t>
            </a:r>
          </a:p>
        </p:txBody>
      </p:sp>
      <p:pic>
        <p:nvPicPr>
          <p:cNvPr id="172035" name="Picture 3">
            <a:extLst>
              <a:ext uri="{FF2B5EF4-FFF2-40B4-BE49-F238E27FC236}">
                <a16:creationId xmlns:a16="http://schemas.microsoft.com/office/drawing/2014/main" id="{E99DD58E-B689-9449-A9BA-A171C3ED3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4088" r="4865"/>
          <a:stretch>
            <a:fillRect/>
          </a:stretch>
        </p:blipFill>
        <p:spPr bwMode="auto">
          <a:xfrm>
            <a:off x="3124200" y="3505200"/>
            <a:ext cx="327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2036" name="AutoShape 4">
            <a:extLst>
              <a:ext uri="{FF2B5EF4-FFF2-40B4-BE49-F238E27FC236}">
                <a16:creationId xmlns:a16="http://schemas.microsoft.com/office/drawing/2014/main" id="{3E361D7B-06D3-E447-AB3A-1F6A91FF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648200"/>
            <a:ext cx="2114550" cy="19431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SuperNova</a:t>
            </a:r>
            <a:endParaRPr lang="en-US" altLang="x-none"/>
          </a:p>
        </p:txBody>
      </p:sp>
      <p:sp>
        <p:nvSpPr>
          <p:cNvPr id="172037" name="AutoShape 5">
            <a:extLst>
              <a:ext uri="{FF2B5EF4-FFF2-40B4-BE49-F238E27FC236}">
                <a16:creationId xmlns:a16="http://schemas.microsoft.com/office/drawing/2014/main" id="{E75F3702-A8AB-094F-AD2C-CF7725AF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78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AutoShape 6">
            <a:extLst>
              <a:ext uri="{FF2B5EF4-FFF2-40B4-BE49-F238E27FC236}">
                <a16:creationId xmlns:a16="http://schemas.microsoft.com/office/drawing/2014/main" id="{7C2FC3BC-BC97-504C-B99C-8CD6A532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648200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Text Box 7">
            <a:extLst>
              <a:ext uri="{FF2B5EF4-FFF2-40B4-BE49-F238E27FC236}">
                <a16:creationId xmlns:a16="http://schemas.microsoft.com/office/drawing/2014/main" id="{199BB444-1F9C-B64A-BE10-B8869E8FD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25875"/>
            <a:ext cx="1665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The Sun</a:t>
            </a:r>
          </a:p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formed here</a:t>
            </a:r>
          </a:p>
        </p:txBody>
      </p:sp>
      <p:sp>
        <p:nvSpPr>
          <p:cNvPr id="172040" name="Line 8">
            <a:extLst>
              <a:ext uri="{FF2B5EF4-FFF2-40B4-BE49-F238E27FC236}">
                <a16:creationId xmlns:a16="http://schemas.microsoft.com/office/drawing/2014/main" id="{E40A135F-4FE1-4841-9ACA-4D202BD1D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038600"/>
            <a:ext cx="190500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041" name="Rectangle 9">
            <a:extLst>
              <a:ext uri="{FF2B5EF4-FFF2-40B4-BE49-F238E27FC236}">
                <a16:creationId xmlns:a16="http://schemas.microsoft.com/office/drawing/2014/main" id="{494BDB2F-C367-6A49-A489-DE45A7D0D2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5105400" cy="609600"/>
          </a:xfrm>
        </p:spPr>
        <p:txBody>
          <a:bodyPr/>
          <a:lstStyle/>
          <a:p>
            <a:pPr>
              <a:defRPr/>
            </a:pPr>
            <a:r>
              <a:rPr lang="en-US" altLang="x-none" sz="3600" b="1">
                <a:solidFill>
                  <a:srgbClr val="FF0000"/>
                </a:solidFill>
              </a:rPr>
              <a:t>What starts the collapse?</a:t>
            </a:r>
            <a:endParaRPr lang="en-US" altLang="x-none"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9301D456-7B7A-864B-90ED-D7FF603C3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x-none" sz="3200" b="1">
                <a:solidFill>
                  <a:srgbClr val="FF0000"/>
                </a:solidFill>
              </a:rPr>
              <a:t>What induced the birth of the Sun?</a:t>
            </a:r>
            <a:endParaRPr lang="en-US" altLang="x-none"/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17FAA2F2-0A60-404D-97F9-C3C65195C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762000"/>
            <a:ext cx="837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A close-by supernova! - How do we know? - Xe</a:t>
            </a:r>
            <a:r>
              <a:rPr lang="en-US" altLang="x-none" b="1" baseline="30000">
                <a:solidFill>
                  <a:srgbClr val="66FFFF"/>
                </a:solidFill>
              </a:rPr>
              <a:t>129</a:t>
            </a:r>
            <a:r>
              <a:rPr lang="en-US" altLang="x-none" b="1">
                <a:solidFill>
                  <a:srgbClr val="66FFFF"/>
                </a:solidFill>
              </a:rPr>
              <a:t> in meteorites</a:t>
            </a: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71A96F27-A41A-634F-98E4-4513523DA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4125"/>
            <a:ext cx="9144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• Xe</a:t>
            </a:r>
            <a:r>
              <a:rPr lang="en-US" altLang="x-none" b="1" baseline="30000">
                <a:solidFill>
                  <a:srgbClr val="FFFF00"/>
                </a:solidFill>
              </a:rPr>
              <a:t>129</a:t>
            </a:r>
            <a:r>
              <a:rPr lang="en-US" altLang="x-none" b="1">
                <a:solidFill>
                  <a:srgbClr val="FFFF00"/>
                </a:solidFill>
              </a:rPr>
              <a:t> is found trapped inside meteorites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• Xenon is a noble gas: could not get into meteorites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• Must be a radioactive decay product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• Process: I</a:t>
            </a:r>
            <a:r>
              <a:rPr lang="en-US" altLang="x-none" b="1" baseline="30000">
                <a:solidFill>
                  <a:srgbClr val="FFFF00"/>
                </a:solidFill>
              </a:rPr>
              <a:t>129</a:t>
            </a:r>
            <a:r>
              <a:rPr lang="en-US" altLang="x-none" b="1">
                <a:solidFill>
                  <a:srgbClr val="FFFF00"/>
                </a:solidFill>
              </a:rPr>
              <a:t> </a:t>
            </a:r>
            <a:r>
              <a:rPr lang="en-US" altLang="x-none" b="1">
                <a:solidFill>
                  <a:srgbClr val="FFFF00"/>
                </a:solidFill>
                <a:sym typeface="Wingdings" charset="2"/>
              </a:rPr>
              <a:t> </a:t>
            </a:r>
            <a:r>
              <a:rPr lang="en-US" altLang="x-none" b="1">
                <a:solidFill>
                  <a:srgbClr val="FFFF00"/>
                </a:solidFill>
              </a:rPr>
              <a:t>Xe</a:t>
            </a:r>
            <a:r>
              <a:rPr lang="en-US" altLang="x-none" b="1" baseline="30000">
                <a:solidFill>
                  <a:srgbClr val="FFFF00"/>
                </a:solidFill>
              </a:rPr>
              <a:t>129</a:t>
            </a:r>
            <a:r>
              <a:rPr lang="en-US" altLang="x-none" b="1">
                <a:solidFill>
                  <a:srgbClr val="FFFF00"/>
                </a:solidFill>
              </a:rPr>
              <a:t> + e</a:t>
            </a:r>
            <a:r>
              <a:rPr lang="en-US" altLang="x-none" b="1" baseline="30000">
                <a:solidFill>
                  <a:srgbClr val="FFFF00"/>
                </a:solidFill>
              </a:rPr>
              <a:t>- </a:t>
            </a:r>
            <a:r>
              <a:rPr lang="en-US" altLang="x-none" b="1">
                <a:solidFill>
                  <a:srgbClr val="FFFF00"/>
                </a:solidFill>
              </a:rPr>
              <a:t>+ </a:t>
            </a:r>
            <a:r>
              <a:rPr lang="en-US" altLang="x-none" b="1">
                <a:solidFill>
                  <a:srgbClr val="FFFF00"/>
                </a:solidFill>
                <a:latin typeface="Symbol" charset="2"/>
                <a:sym typeface="Symbol" charset="2"/>
              </a:rPr>
              <a:t></a:t>
            </a:r>
            <a:r>
              <a:rPr lang="en-US" altLang="x-none" b="1">
                <a:solidFill>
                  <a:srgbClr val="FFFF00"/>
                </a:solidFill>
              </a:rPr>
              <a:t>,  half-life = 17 million years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• How did the I</a:t>
            </a:r>
            <a:r>
              <a:rPr lang="en-US" altLang="x-none" b="1" baseline="30000">
                <a:solidFill>
                  <a:srgbClr val="FFFF00"/>
                </a:solidFill>
              </a:rPr>
              <a:t>129 </a:t>
            </a:r>
            <a:r>
              <a:rPr lang="en-US" altLang="x-none" b="1">
                <a:solidFill>
                  <a:srgbClr val="FFFF00"/>
                </a:solidFill>
              </a:rPr>
              <a:t>get stuck in meteorites? 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      – Must have been there when the meteorite froze.</a:t>
            </a:r>
          </a:p>
          <a:p>
            <a:pPr>
              <a:defRPr/>
            </a:pPr>
            <a:r>
              <a:rPr lang="en-US" altLang="x-none" b="1"/>
              <a:t>	- </a:t>
            </a:r>
            <a:r>
              <a:rPr lang="en-US" altLang="x-none" b="1" i="1">
                <a:solidFill>
                  <a:srgbClr val="FF3300"/>
                </a:solidFill>
              </a:rPr>
              <a:t>Within 10-20 million years before the solar system formed, </a:t>
            </a:r>
          </a:p>
          <a:p>
            <a:pPr>
              <a:defRPr/>
            </a:pPr>
            <a:r>
              <a:rPr lang="en-US" altLang="x-none" b="1" i="1">
                <a:solidFill>
                  <a:srgbClr val="FF3300"/>
                </a:solidFill>
              </a:rPr>
              <a:t>	   a SN must have exploded in the vicinity!</a:t>
            </a:r>
            <a:endParaRPr lang="en-US" altLang="x-none" b="1">
              <a:solidFill>
                <a:srgbClr val="FF3300"/>
              </a:solidFill>
            </a:endParaRPr>
          </a:p>
        </p:txBody>
      </p:sp>
      <p:pic>
        <p:nvPicPr>
          <p:cNvPr id="41989" name="Picture 5" descr="Murchison_250x195">
            <a:extLst>
              <a:ext uri="{FF2B5EF4-FFF2-40B4-BE49-F238E27FC236}">
                <a16:creationId xmlns:a16="http://schemas.microsoft.com/office/drawing/2014/main" id="{97FDF786-5193-D14F-BA35-A8BA7C38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9925"/>
            <a:ext cx="3048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" name="Text Box 6">
            <a:extLst>
              <a:ext uri="{FF2B5EF4-FFF2-40B4-BE49-F238E27FC236}">
                <a16:creationId xmlns:a16="http://schemas.microsoft.com/office/drawing/2014/main" id="{27C410D5-21A3-0347-BEDC-3650773D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5029200"/>
            <a:ext cx="34782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00CC00"/>
                </a:solidFill>
              </a:rPr>
              <a:t>The powerful initial push</a:t>
            </a:r>
          </a:p>
          <a:p>
            <a:pPr algn="ctr">
              <a:defRPr/>
            </a:pPr>
            <a:r>
              <a:rPr lang="en-US" altLang="x-none" b="1">
                <a:solidFill>
                  <a:srgbClr val="00CC00"/>
                </a:solidFill>
              </a:rPr>
              <a:t>from a SN is enough</a:t>
            </a:r>
          </a:p>
          <a:p>
            <a:pPr algn="ctr">
              <a:defRPr/>
            </a:pPr>
            <a:r>
              <a:rPr lang="en-US" altLang="x-none" b="1">
                <a:solidFill>
                  <a:srgbClr val="00CC00"/>
                </a:solidFill>
              </a:rPr>
              <a:t> to trigger the collapse</a:t>
            </a:r>
          </a:p>
          <a:p>
            <a:pPr algn="ctr">
              <a:defRPr/>
            </a:pPr>
            <a:r>
              <a:rPr lang="en-US" altLang="x-none" b="1">
                <a:solidFill>
                  <a:srgbClr val="00CC00"/>
                </a:solidFill>
              </a:rPr>
              <a:t>of the solar nebula.</a:t>
            </a:r>
            <a:endParaRPr lang="en-US" altLang="x-none" b="1"/>
          </a:p>
        </p:txBody>
      </p:sp>
      <p:sp>
        <p:nvSpPr>
          <p:cNvPr id="165895" name="Line 7">
            <a:extLst>
              <a:ext uri="{FF2B5EF4-FFF2-40B4-BE49-F238E27FC236}">
                <a16:creationId xmlns:a16="http://schemas.microsoft.com/office/drawing/2014/main" id="{D91F5142-37C5-114C-9B99-AB07FF5CBA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1910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92" name="Picture 8" descr="CollapseTrigger_243x241">
            <a:extLst>
              <a:ext uri="{FF2B5EF4-FFF2-40B4-BE49-F238E27FC236}">
                <a16:creationId xmlns:a16="http://schemas.microsoft.com/office/drawing/2014/main" id="{5792AD8B-7B8F-ED46-B0B2-FA3AE079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2040" r="5714"/>
          <a:stretch>
            <a:fillRect/>
          </a:stretch>
        </p:blipFill>
        <p:spPr bwMode="auto">
          <a:xfrm>
            <a:off x="6489700" y="4038600"/>
            <a:ext cx="2654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Line 9">
            <a:extLst>
              <a:ext uri="{FF2B5EF4-FFF2-40B4-BE49-F238E27FC236}">
                <a16:creationId xmlns:a16="http://schemas.microsoft.com/office/drawing/2014/main" id="{434EC618-A8DD-FA47-BD98-0BBD57D66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7150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898" name="Line 10">
            <a:extLst>
              <a:ext uri="{FF2B5EF4-FFF2-40B4-BE49-F238E27FC236}">
                <a16:creationId xmlns:a16="http://schemas.microsoft.com/office/drawing/2014/main" id="{6244E60F-FC4A-4545-B02D-5D98692547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8674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899" name="Text Box 11">
            <a:extLst>
              <a:ext uri="{FF2B5EF4-FFF2-40B4-BE49-F238E27FC236}">
                <a16:creationId xmlns:a16="http://schemas.microsoft.com/office/drawing/2014/main" id="{75FEFC15-66F8-F54B-954A-796750EE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6019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SN</a:t>
            </a:r>
            <a:endParaRPr lang="en-US" altLang="x-none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7D436818-2348-374E-A9E9-E30E14F90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>
            <a:extLst>
              <a:ext uri="{FF2B5EF4-FFF2-40B4-BE49-F238E27FC236}">
                <a16:creationId xmlns:a16="http://schemas.microsoft.com/office/drawing/2014/main" id="{49F4546B-AB8A-B14C-9180-A3CF4139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9204" name="Picture 4">
            <a:extLst>
              <a:ext uri="{FF2B5EF4-FFF2-40B4-BE49-F238E27FC236}">
                <a16:creationId xmlns:a16="http://schemas.microsoft.com/office/drawing/2014/main" id="{028A2580-D315-1D4B-BDFC-F64EF0F7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657600"/>
            <a:ext cx="28114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9208" name="Text Box 8">
            <a:extLst>
              <a:ext uri="{FF2B5EF4-FFF2-40B4-BE49-F238E27FC236}">
                <a16:creationId xmlns:a16="http://schemas.microsoft.com/office/drawing/2014/main" id="{2D508934-2EEE-A64C-A432-D7E3B39D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436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00CC00"/>
                </a:solidFill>
              </a:rPr>
              <a:t>A galaxy (like ours)</a:t>
            </a:r>
            <a:endParaRPr lang="en-US" altLang="x-none"/>
          </a:p>
        </p:txBody>
      </p:sp>
      <p:sp>
        <p:nvSpPr>
          <p:cNvPr id="179209" name="Rectangle 9">
            <a:extLst>
              <a:ext uri="{FF2B5EF4-FFF2-40B4-BE49-F238E27FC236}">
                <a16:creationId xmlns:a16="http://schemas.microsoft.com/office/drawing/2014/main" id="{B7FCD404-C955-FA48-93F8-1400CDCDF8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38100"/>
            <a:ext cx="5789612" cy="968375"/>
          </a:xfrm>
        </p:spPr>
        <p:txBody>
          <a:bodyPr/>
          <a:lstStyle/>
          <a:p>
            <a:pPr>
              <a:defRPr/>
            </a:pPr>
            <a:r>
              <a:rPr lang="en-US" altLang="x-none" sz="3600" b="1">
                <a:solidFill>
                  <a:srgbClr val="FF0000"/>
                </a:solidFill>
              </a:rPr>
              <a:t>Stars are born</a:t>
            </a:r>
            <a:br>
              <a:rPr lang="en-US" altLang="x-none" sz="3600" b="1">
                <a:solidFill>
                  <a:srgbClr val="FF0000"/>
                </a:solidFill>
              </a:rPr>
            </a:br>
            <a:r>
              <a:rPr lang="en-US" altLang="x-none" sz="3600" b="1">
                <a:solidFill>
                  <a:srgbClr val="FF0000"/>
                </a:solidFill>
              </a:rPr>
              <a:t>in molecular clouds</a:t>
            </a:r>
            <a:endParaRPr lang="en-US" altLang="x-none"/>
          </a:p>
        </p:txBody>
      </p:sp>
      <p:pic>
        <p:nvPicPr>
          <p:cNvPr id="17414" name="Picture 10" descr="Picture 1">
            <a:extLst>
              <a:ext uri="{FF2B5EF4-FFF2-40B4-BE49-F238E27FC236}">
                <a16:creationId xmlns:a16="http://schemas.microsoft.com/office/drawing/2014/main" id="{53B796D2-667C-A043-9075-DA51EBD08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1275"/>
            <a:ext cx="4832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Line 5">
            <a:extLst>
              <a:ext uri="{FF2B5EF4-FFF2-40B4-BE49-F238E27FC236}">
                <a16:creationId xmlns:a16="http://schemas.microsoft.com/office/drawing/2014/main" id="{23C5BD29-4A97-8D49-AC47-A4F43EB0C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692275"/>
            <a:ext cx="2309813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206" name="Line 6">
            <a:extLst>
              <a:ext uri="{FF2B5EF4-FFF2-40B4-BE49-F238E27FC236}">
                <a16:creationId xmlns:a16="http://schemas.microsoft.com/office/drawing/2014/main" id="{3B76C549-6C85-A247-90A2-50EE95FBA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39624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211" name="Text Box 11">
            <a:extLst>
              <a:ext uri="{FF2B5EF4-FFF2-40B4-BE49-F238E27FC236}">
                <a16:creationId xmlns:a16="http://schemas.microsoft.com/office/drawing/2014/main" id="{C9B9866E-CEB0-FC46-8F74-F1E30D83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2819400"/>
            <a:ext cx="35226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>
                <a:solidFill>
                  <a:srgbClr val="FFFF00"/>
                </a:solidFill>
              </a:rPr>
              <a:t>~ 100 light years in size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FFFF00"/>
                </a:solidFill>
              </a:rPr>
              <a:t>Density: 10,000 atoms/cm</a:t>
            </a:r>
            <a:r>
              <a:rPr lang="en-US" altLang="x-none" baseline="30000" dirty="0">
                <a:solidFill>
                  <a:srgbClr val="FFFF00"/>
                </a:solidFill>
              </a:rPr>
              <a:t>3</a:t>
            </a:r>
            <a:endParaRPr lang="en-US" altLang="x-none" dirty="0"/>
          </a:p>
        </p:txBody>
      </p:sp>
      <p:sp>
        <p:nvSpPr>
          <p:cNvPr id="17418" name="TextBox 1">
            <a:extLst>
              <a:ext uri="{FF2B5EF4-FFF2-40B4-BE49-F238E27FC236}">
                <a16:creationId xmlns:a16="http://schemas.microsoft.com/office/drawing/2014/main" id="{935F0607-5B91-0A47-A2AD-2AC01EDFF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77000"/>
            <a:ext cx="863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[A diffuse nebula is a small part of a molecular cloud that is ionized by embedded hot stars.]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>
            <a:extLst>
              <a:ext uri="{FF2B5EF4-FFF2-40B4-BE49-F238E27FC236}">
                <a16:creationId xmlns:a16="http://schemas.microsoft.com/office/drawing/2014/main" id="{1862A2F1-0371-1841-BD72-66C9A73B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446ED29B-BFA6-0F40-B83B-8C469A12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4B62691E-18FD-E940-B577-A92124C7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188421" name="Text Box 5">
            <a:extLst>
              <a:ext uri="{FF2B5EF4-FFF2-40B4-BE49-F238E27FC236}">
                <a16:creationId xmlns:a16="http://schemas.microsoft.com/office/drawing/2014/main" id="{08A04675-EE11-BF4C-8E2F-491B555B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8422" name="Text Box 6">
            <a:extLst>
              <a:ext uri="{FF2B5EF4-FFF2-40B4-BE49-F238E27FC236}">
                <a16:creationId xmlns:a16="http://schemas.microsoft.com/office/drawing/2014/main" id="{5C00066F-5C1F-5345-8BB4-AA5B278F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52538"/>
            <a:ext cx="6705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triggered the collapse of the gas cloud that gave birth to the Sun?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	A collision with another star.</a:t>
            </a:r>
            <a:r>
              <a:rPr lang="en-US" altLang="x-none" sz="1800" b="1" dirty="0"/>
              <a:t> 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	</a:t>
            </a:r>
            <a:r>
              <a:rPr lang="en-US" altLang="x-none" sz="2400" b="1" dirty="0">
                <a:solidFill>
                  <a:srgbClr val="FF0000"/>
                </a:solidFill>
              </a:rPr>
              <a:t>A nearby supernova explosion.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	</a:t>
            </a:r>
            <a:r>
              <a:rPr lang="en-US" altLang="x-none" sz="2400" b="1" dirty="0"/>
              <a:t>It was a spontaneous collapse.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	</a:t>
            </a:r>
            <a:r>
              <a:rPr lang="en-US" altLang="x-none" sz="2400" b="1" dirty="0"/>
              <a:t>A sudden strengthening of the magnetic field of the Galaxy.</a:t>
            </a:r>
          </a:p>
        </p:txBody>
      </p:sp>
      <p:sp>
        <p:nvSpPr>
          <p:cNvPr id="188423" name="Text Box 7">
            <a:extLst>
              <a:ext uri="{FF2B5EF4-FFF2-40B4-BE49-F238E27FC236}">
                <a16:creationId xmlns:a16="http://schemas.microsoft.com/office/drawing/2014/main" id="{8DCECA6F-5BD0-5743-AE54-525040E7A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8424" name="Text Box 8">
            <a:extLst>
              <a:ext uri="{FF2B5EF4-FFF2-40B4-BE49-F238E27FC236}">
                <a16:creationId xmlns:a16="http://schemas.microsoft.com/office/drawing/2014/main" id="{2100DB2B-8CAE-9449-9E1A-B659E2D8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8425" name="Text Box 9">
            <a:extLst>
              <a:ext uri="{FF2B5EF4-FFF2-40B4-BE49-F238E27FC236}">
                <a16:creationId xmlns:a16="http://schemas.microsoft.com/office/drawing/2014/main" id="{AD24114A-C911-4445-9CFE-FA01A7197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id="{148F3142-B90D-B84F-BAA7-F6729BF06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8427" name="Text Box 11">
            <a:extLst>
              <a:ext uri="{FF2B5EF4-FFF2-40B4-BE49-F238E27FC236}">
                <a16:creationId xmlns:a16="http://schemas.microsoft.com/office/drawing/2014/main" id="{28887BFB-F3B6-E745-A02A-22B4C3F3D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8428" name="Text Box 12">
            <a:extLst>
              <a:ext uri="{FF2B5EF4-FFF2-40B4-BE49-F238E27FC236}">
                <a16:creationId xmlns:a16="http://schemas.microsoft.com/office/drawing/2014/main" id="{D78DC886-FBB0-1C42-AD15-4A38C677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8429" name="Text Box 13">
            <a:extLst>
              <a:ext uri="{FF2B5EF4-FFF2-40B4-BE49-F238E27FC236}">
                <a16:creationId xmlns:a16="http://schemas.microsoft.com/office/drawing/2014/main" id="{740BBC5A-4644-3948-83CF-863754813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8430" name="Text Box 14">
            <a:extLst>
              <a:ext uri="{FF2B5EF4-FFF2-40B4-BE49-F238E27FC236}">
                <a16:creationId xmlns:a16="http://schemas.microsoft.com/office/drawing/2014/main" id="{79D401F1-D4CB-874B-A4E2-8C1BEE683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8431" name="Text Box 15">
            <a:extLst>
              <a:ext uri="{FF2B5EF4-FFF2-40B4-BE49-F238E27FC236}">
                <a16:creationId xmlns:a16="http://schemas.microsoft.com/office/drawing/2014/main" id="{043306AE-0AB7-FB4F-8BF2-5378212A6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8432" name="Text Box 16">
            <a:extLst>
              <a:ext uri="{FF2B5EF4-FFF2-40B4-BE49-F238E27FC236}">
                <a16:creationId xmlns:a16="http://schemas.microsoft.com/office/drawing/2014/main" id="{D5A1683C-02E1-804D-9412-53AC2DD0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8433" name="Text Box 17">
            <a:extLst>
              <a:ext uri="{FF2B5EF4-FFF2-40B4-BE49-F238E27FC236}">
                <a16:creationId xmlns:a16="http://schemas.microsoft.com/office/drawing/2014/main" id="{03F6968E-AD9F-4E40-9C68-20A0304D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8434" name="Text Box 18">
            <a:extLst>
              <a:ext uri="{FF2B5EF4-FFF2-40B4-BE49-F238E27FC236}">
                <a16:creationId xmlns:a16="http://schemas.microsoft.com/office/drawing/2014/main" id="{95AB0A0A-93BB-5342-AD25-572E5D3C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8435" name="Text Box 19">
            <a:extLst>
              <a:ext uri="{FF2B5EF4-FFF2-40B4-BE49-F238E27FC236}">
                <a16:creationId xmlns:a16="http://schemas.microsoft.com/office/drawing/2014/main" id="{765B9E7B-D6EF-364D-A04B-3C679F907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8436" name="Text Box 20">
            <a:extLst>
              <a:ext uri="{FF2B5EF4-FFF2-40B4-BE49-F238E27FC236}">
                <a16:creationId xmlns:a16="http://schemas.microsoft.com/office/drawing/2014/main" id="{F6ADA192-9A77-7448-B788-302F6F94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8437" name="Text Box 21">
            <a:extLst>
              <a:ext uri="{FF2B5EF4-FFF2-40B4-BE49-F238E27FC236}">
                <a16:creationId xmlns:a16="http://schemas.microsoft.com/office/drawing/2014/main" id="{3B2BC294-9E67-E246-AC85-34476486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8438" name="Text Box 22">
            <a:extLst>
              <a:ext uri="{FF2B5EF4-FFF2-40B4-BE49-F238E27FC236}">
                <a16:creationId xmlns:a16="http://schemas.microsoft.com/office/drawing/2014/main" id="{ECD5F719-60CA-DE48-85F8-7A1AB703A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8439" name="Text Box 23">
            <a:extLst>
              <a:ext uri="{FF2B5EF4-FFF2-40B4-BE49-F238E27FC236}">
                <a16:creationId xmlns:a16="http://schemas.microsoft.com/office/drawing/2014/main" id="{E8F51B8B-308F-614C-810A-4EF51A093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8440" name="Text Box 24">
            <a:extLst>
              <a:ext uri="{FF2B5EF4-FFF2-40B4-BE49-F238E27FC236}">
                <a16:creationId xmlns:a16="http://schemas.microsoft.com/office/drawing/2014/main" id="{A616669C-F48B-C749-89CD-E1D70B8C3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8441" name="Text Box 25">
            <a:extLst>
              <a:ext uri="{FF2B5EF4-FFF2-40B4-BE49-F238E27FC236}">
                <a16:creationId xmlns:a16="http://schemas.microsoft.com/office/drawing/2014/main" id="{ADD4C7A7-66F1-4041-A7AC-3E020481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8442" name="Text Box 26">
            <a:extLst>
              <a:ext uri="{FF2B5EF4-FFF2-40B4-BE49-F238E27FC236}">
                <a16:creationId xmlns:a16="http://schemas.microsoft.com/office/drawing/2014/main" id="{FDBA8FCB-8027-A243-8A9E-525E2AD67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8443" name="Text Box 27">
            <a:extLst>
              <a:ext uri="{FF2B5EF4-FFF2-40B4-BE49-F238E27FC236}">
                <a16:creationId xmlns:a16="http://schemas.microsoft.com/office/drawing/2014/main" id="{099FA420-F283-BF40-A83E-745846DA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8444" name="Text Box 28">
            <a:extLst>
              <a:ext uri="{FF2B5EF4-FFF2-40B4-BE49-F238E27FC236}">
                <a16:creationId xmlns:a16="http://schemas.microsoft.com/office/drawing/2014/main" id="{2B07FD52-5A58-A846-917A-A19D24526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8445" name="Text Box 29">
            <a:extLst>
              <a:ext uri="{FF2B5EF4-FFF2-40B4-BE49-F238E27FC236}">
                <a16:creationId xmlns:a16="http://schemas.microsoft.com/office/drawing/2014/main" id="{387D3125-F789-FC44-A42E-7579BC6F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8446" name="Text Box 30">
            <a:extLst>
              <a:ext uri="{FF2B5EF4-FFF2-40B4-BE49-F238E27FC236}">
                <a16:creationId xmlns:a16="http://schemas.microsoft.com/office/drawing/2014/main" id="{F513BAFA-E4AD-9146-AE95-FE0B0A36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8447" name="Text Box 31">
            <a:extLst>
              <a:ext uri="{FF2B5EF4-FFF2-40B4-BE49-F238E27FC236}">
                <a16:creationId xmlns:a16="http://schemas.microsoft.com/office/drawing/2014/main" id="{05DFF689-2DCC-9849-9B63-42A1DB74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8448" name="Text Box 32">
            <a:extLst>
              <a:ext uri="{FF2B5EF4-FFF2-40B4-BE49-F238E27FC236}">
                <a16:creationId xmlns:a16="http://schemas.microsoft.com/office/drawing/2014/main" id="{FFA52A81-82EE-3741-A7F9-FFFDCA7F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8449" name="Text Box 33">
            <a:extLst>
              <a:ext uri="{FF2B5EF4-FFF2-40B4-BE49-F238E27FC236}">
                <a16:creationId xmlns:a16="http://schemas.microsoft.com/office/drawing/2014/main" id="{071D9042-D1B8-DF4C-BC6D-2CD55D85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8450" name="Text Box 34">
            <a:extLst>
              <a:ext uri="{FF2B5EF4-FFF2-40B4-BE49-F238E27FC236}">
                <a16:creationId xmlns:a16="http://schemas.microsoft.com/office/drawing/2014/main" id="{C5B83577-1A05-BF4C-81A5-4F6C031F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8451" name="Text Box 35">
            <a:extLst>
              <a:ext uri="{FF2B5EF4-FFF2-40B4-BE49-F238E27FC236}">
                <a16:creationId xmlns:a16="http://schemas.microsoft.com/office/drawing/2014/main" id="{7805E849-AD8D-6C47-A53D-389B67C2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8452" name="Text Box 36">
            <a:extLst>
              <a:ext uri="{FF2B5EF4-FFF2-40B4-BE49-F238E27FC236}">
                <a16:creationId xmlns:a16="http://schemas.microsoft.com/office/drawing/2014/main" id="{F3100BC4-0A4C-C946-BFD8-3FD918922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nimBg="1"/>
      <p:bldP spid="188419" grpId="0" animBg="1"/>
      <p:bldP spid="188421" grpId="0" animBg="1"/>
      <p:bldP spid="188422" grpId="0"/>
      <p:bldP spid="188422" grpId="1"/>
      <p:bldP spid="188423" grpId="0" animBg="1"/>
      <p:bldP spid="188424" grpId="0" animBg="1"/>
      <p:bldP spid="188425" grpId="0" animBg="1"/>
      <p:bldP spid="188426" grpId="0" animBg="1"/>
      <p:bldP spid="188427" grpId="0" animBg="1"/>
      <p:bldP spid="188428" grpId="0" animBg="1"/>
      <p:bldP spid="188429" grpId="0" animBg="1"/>
      <p:bldP spid="188430" grpId="0" animBg="1"/>
      <p:bldP spid="188431" grpId="0" animBg="1"/>
      <p:bldP spid="188432" grpId="0" animBg="1"/>
      <p:bldP spid="188433" grpId="0" animBg="1"/>
      <p:bldP spid="188434" grpId="0" animBg="1"/>
      <p:bldP spid="188435" grpId="0" animBg="1"/>
      <p:bldP spid="188436" grpId="0" animBg="1"/>
      <p:bldP spid="188437" grpId="0" animBg="1"/>
      <p:bldP spid="188438" grpId="0" animBg="1"/>
      <p:bldP spid="188439" grpId="0" animBg="1"/>
      <p:bldP spid="188440" grpId="0" animBg="1"/>
      <p:bldP spid="188441" grpId="0" animBg="1"/>
      <p:bldP spid="188442" grpId="0" animBg="1"/>
      <p:bldP spid="188443" grpId="0" animBg="1"/>
      <p:bldP spid="188444" grpId="0" animBg="1"/>
      <p:bldP spid="188445" grpId="0" animBg="1"/>
      <p:bldP spid="188446" grpId="0" animBg="1"/>
      <p:bldP spid="188447" grpId="0" animBg="1"/>
      <p:bldP spid="188448" grpId="0" animBg="1"/>
      <p:bldP spid="188449" grpId="0" animBg="1"/>
      <p:bldP spid="188450" grpId="0" animBg="1"/>
      <p:bldP spid="188451" grpId="0" animBg="1"/>
      <p:bldP spid="1884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>
            <a:extLst>
              <a:ext uri="{FF2B5EF4-FFF2-40B4-BE49-F238E27FC236}">
                <a16:creationId xmlns:a16="http://schemas.microsoft.com/office/drawing/2014/main" id="{4F6E9FEE-B03F-0942-8048-8F9E629F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B2ACF4D0-03DA-BF4F-A467-D2407304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6485B415-BB4A-D741-AC14-72F864F1C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>
                <a:solidFill>
                  <a:srgbClr val="FF0000"/>
                </a:solidFill>
              </a:rPr>
              <a:t>Question 11</a:t>
            </a:r>
            <a:endParaRPr lang="en-US" altLang="x-none" sz="6000" b="1" dirty="0">
              <a:solidFill>
                <a:srgbClr val="FF0000"/>
              </a:solidFill>
            </a:endParaRPr>
          </a:p>
        </p:txBody>
      </p:sp>
      <p:sp>
        <p:nvSpPr>
          <p:cNvPr id="192517" name="Text Box 5">
            <a:extLst>
              <a:ext uri="{FF2B5EF4-FFF2-40B4-BE49-F238E27FC236}">
                <a16:creationId xmlns:a16="http://schemas.microsoft.com/office/drawing/2014/main" id="{FCE86122-7291-CF4E-8E89-7CDCB1A0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92518" name="Text Box 6">
            <a:extLst>
              <a:ext uri="{FF2B5EF4-FFF2-40B4-BE49-F238E27FC236}">
                <a16:creationId xmlns:a16="http://schemas.microsoft.com/office/drawing/2014/main" id="{66481A25-FA5F-A148-A137-517A445C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52538"/>
            <a:ext cx="66675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proof do we have about the explosion of a supernova </a:t>
            </a:r>
            <a:r>
              <a:rPr lang="en-US" altLang="x-none" sz="2400" b="1" i="1" dirty="0">
                <a:solidFill>
                  <a:schemeClr val="accent2"/>
                </a:solidFill>
              </a:rPr>
              <a:t>just before</a:t>
            </a:r>
            <a:r>
              <a:rPr lang="en-US" altLang="x-none" sz="2400" b="1" dirty="0">
                <a:solidFill>
                  <a:schemeClr val="accent2"/>
                </a:solidFill>
              </a:rPr>
              <a:t> the birth of the Sun?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	Radiation damage to the surface of the Moon.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	</a:t>
            </a:r>
            <a:r>
              <a:rPr lang="en-US" altLang="x-none" sz="2400" b="1" dirty="0"/>
              <a:t>The existence of gold on Earth.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The isotope composition of meteorites.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	</a:t>
            </a:r>
            <a:r>
              <a:rPr lang="en-US" altLang="x-none" sz="2400" b="1" dirty="0"/>
              <a:t>The existence of oxygen on Earth.</a:t>
            </a:r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id="{E16C0103-0BF3-394E-A1A9-583DE18E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92520" name="Text Box 8">
            <a:extLst>
              <a:ext uri="{FF2B5EF4-FFF2-40B4-BE49-F238E27FC236}">
                <a16:creationId xmlns:a16="http://schemas.microsoft.com/office/drawing/2014/main" id="{6D2EC76E-B67A-B240-99E1-5585E648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92521" name="Text Box 9">
            <a:extLst>
              <a:ext uri="{FF2B5EF4-FFF2-40B4-BE49-F238E27FC236}">
                <a16:creationId xmlns:a16="http://schemas.microsoft.com/office/drawing/2014/main" id="{4227BA9A-ACE7-A742-9064-4BEEBC7E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92522" name="Text Box 10">
            <a:extLst>
              <a:ext uri="{FF2B5EF4-FFF2-40B4-BE49-F238E27FC236}">
                <a16:creationId xmlns:a16="http://schemas.microsoft.com/office/drawing/2014/main" id="{4F3EE046-4219-BC4B-A81A-4A66EF05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92523" name="Text Box 11">
            <a:extLst>
              <a:ext uri="{FF2B5EF4-FFF2-40B4-BE49-F238E27FC236}">
                <a16:creationId xmlns:a16="http://schemas.microsoft.com/office/drawing/2014/main" id="{075F96B7-6495-D04E-BDAF-06CB6DF0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92524" name="Text Box 12">
            <a:extLst>
              <a:ext uri="{FF2B5EF4-FFF2-40B4-BE49-F238E27FC236}">
                <a16:creationId xmlns:a16="http://schemas.microsoft.com/office/drawing/2014/main" id="{87D906F3-5C79-2E48-A22A-66622E201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92525" name="Text Box 13">
            <a:extLst>
              <a:ext uri="{FF2B5EF4-FFF2-40B4-BE49-F238E27FC236}">
                <a16:creationId xmlns:a16="http://schemas.microsoft.com/office/drawing/2014/main" id="{18F13350-FE8A-FB4F-92AC-29151DA5A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92526" name="Text Box 14">
            <a:extLst>
              <a:ext uri="{FF2B5EF4-FFF2-40B4-BE49-F238E27FC236}">
                <a16:creationId xmlns:a16="http://schemas.microsoft.com/office/drawing/2014/main" id="{F338E24D-5AF1-1A43-811D-82DA0ACA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92527" name="Text Box 15">
            <a:extLst>
              <a:ext uri="{FF2B5EF4-FFF2-40B4-BE49-F238E27FC236}">
                <a16:creationId xmlns:a16="http://schemas.microsoft.com/office/drawing/2014/main" id="{C20977E6-D522-C043-88F5-AD533B1D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92528" name="Text Box 16">
            <a:extLst>
              <a:ext uri="{FF2B5EF4-FFF2-40B4-BE49-F238E27FC236}">
                <a16:creationId xmlns:a16="http://schemas.microsoft.com/office/drawing/2014/main" id="{66C2A3E1-6DF5-AD4C-9191-EED954C4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92529" name="Text Box 17">
            <a:extLst>
              <a:ext uri="{FF2B5EF4-FFF2-40B4-BE49-F238E27FC236}">
                <a16:creationId xmlns:a16="http://schemas.microsoft.com/office/drawing/2014/main" id="{4EE43ED4-4A51-B446-A7B0-AC0D734D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92530" name="Text Box 18">
            <a:extLst>
              <a:ext uri="{FF2B5EF4-FFF2-40B4-BE49-F238E27FC236}">
                <a16:creationId xmlns:a16="http://schemas.microsoft.com/office/drawing/2014/main" id="{973346F4-1A1A-9F45-8F73-6DF6DDE8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92531" name="Text Box 19">
            <a:extLst>
              <a:ext uri="{FF2B5EF4-FFF2-40B4-BE49-F238E27FC236}">
                <a16:creationId xmlns:a16="http://schemas.microsoft.com/office/drawing/2014/main" id="{A4FAA1C8-5793-C740-95BD-4F5B239CE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92532" name="Text Box 20">
            <a:extLst>
              <a:ext uri="{FF2B5EF4-FFF2-40B4-BE49-F238E27FC236}">
                <a16:creationId xmlns:a16="http://schemas.microsoft.com/office/drawing/2014/main" id="{630312D6-C3FF-E745-B0BD-C1230E9B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92533" name="Text Box 21">
            <a:extLst>
              <a:ext uri="{FF2B5EF4-FFF2-40B4-BE49-F238E27FC236}">
                <a16:creationId xmlns:a16="http://schemas.microsoft.com/office/drawing/2014/main" id="{CC00F329-01C4-E94D-B7ED-2B1D633A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92534" name="Text Box 22">
            <a:extLst>
              <a:ext uri="{FF2B5EF4-FFF2-40B4-BE49-F238E27FC236}">
                <a16:creationId xmlns:a16="http://schemas.microsoft.com/office/drawing/2014/main" id="{00BCF4D3-F757-2D42-9B13-013B6AF48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92535" name="Text Box 23">
            <a:extLst>
              <a:ext uri="{FF2B5EF4-FFF2-40B4-BE49-F238E27FC236}">
                <a16:creationId xmlns:a16="http://schemas.microsoft.com/office/drawing/2014/main" id="{70A95146-CE64-6F46-B475-E22682852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2536" name="Text Box 24">
            <a:extLst>
              <a:ext uri="{FF2B5EF4-FFF2-40B4-BE49-F238E27FC236}">
                <a16:creationId xmlns:a16="http://schemas.microsoft.com/office/drawing/2014/main" id="{8AF56348-7D4B-984A-8B6A-DE473425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92537" name="Text Box 25">
            <a:extLst>
              <a:ext uri="{FF2B5EF4-FFF2-40B4-BE49-F238E27FC236}">
                <a16:creationId xmlns:a16="http://schemas.microsoft.com/office/drawing/2014/main" id="{5E36939C-D297-E645-9B38-2C1FB613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2538" name="Text Box 26">
            <a:extLst>
              <a:ext uri="{FF2B5EF4-FFF2-40B4-BE49-F238E27FC236}">
                <a16:creationId xmlns:a16="http://schemas.microsoft.com/office/drawing/2014/main" id="{E664B799-FAE0-FA48-8007-4D7A65A7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92539" name="Text Box 27">
            <a:extLst>
              <a:ext uri="{FF2B5EF4-FFF2-40B4-BE49-F238E27FC236}">
                <a16:creationId xmlns:a16="http://schemas.microsoft.com/office/drawing/2014/main" id="{B4536967-9A53-DE44-9BC5-8B35749FC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92540" name="Text Box 28">
            <a:extLst>
              <a:ext uri="{FF2B5EF4-FFF2-40B4-BE49-F238E27FC236}">
                <a16:creationId xmlns:a16="http://schemas.microsoft.com/office/drawing/2014/main" id="{D3DAAC2D-1654-8E40-A87D-8AB07E85D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92541" name="Text Box 29">
            <a:extLst>
              <a:ext uri="{FF2B5EF4-FFF2-40B4-BE49-F238E27FC236}">
                <a16:creationId xmlns:a16="http://schemas.microsoft.com/office/drawing/2014/main" id="{304E4F22-3420-4149-99EF-6598414A3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92542" name="Text Box 30">
            <a:extLst>
              <a:ext uri="{FF2B5EF4-FFF2-40B4-BE49-F238E27FC236}">
                <a16:creationId xmlns:a16="http://schemas.microsoft.com/office/drawing/2014/main" id="{F7D23CA7-210B-834F-B2BD-3543A79D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92543" name="Text Box 31">
            <a:extLst>
              <a:ext uri="{FF2B5EF4-FFF2-40B4-BE49-F238E27FC236}">
                <a16:creationId xmlns:a16="http://schemas.microsoft.com/office/drawing/2014/main" id="{BE8CB819-AE1B-D444-802B-803FBE6D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92544" name="Text Box 32">
            <a:extLst>
              <a:ext uri="{FF2B5EF4-FFF2-40B4-BE49-F238E27FC236}">
                <a16:creationId xmlns:a16="http://schemas.microsoft.com/office/drawing/2014/main" id="{F7C24D6E-13DB-F040-82D9-F7CAA184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92545" name="Text Box 33">
            <a:extLst>
              <a:ext uri="{FF2B5EF4-FFF2-40B4-BE49-F238E27FC236}">
                <a16:creationId xmlns:a16="http://schemas.microsoft.com/office/drawing/2014/main" id="{3064E525-F995-BB42-A49D-AB5AF838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92546" name="Text Box 34">
            <a:extLst>
              <a:ext uri="{FF2B5EF4-FFF2-40B4-BE49-F238E27FC236}">
                <a16:creationId xmlns:a16="http://schemas.microsoft.com/office/drawing/2014/main" id="{40A94749-7E7C-AC48-AA56-A6EA6A313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92547" name="Text Box 35">
            <a:extLst>
              <a:ext uri="{FF2B5EF4-FFF2-40B4-BE49-F238E27FC236}">
                <a16:creationId xmlns:a16="http://schemas.microsoft.com/office/drawing/2014/main" id="{B2C853B0-FE42-1341-92A3-202E597C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15" grpId="0" animBg="1"/>
      <p:bldP spid="192517" grpId="0" animBg="1"/>
      <p:bldP spid="192518" grpId="0"/>
      <p:bldP spid="192518" grpId="1"/>
      <p:bldP spid="192519" grpId="0" animBg="1"/>
      <p:bldP spid="192520" grpId="0" animBg="1"/>
      <p:bldP spid="192521" grpId="0" animBg="1"/>
      <p:bldP spid="192522" grpId="0" animBg="1"/>
      <p:bldP spid="192523" grpId="0" animBg="1"/>
      <p:bldP spid="192524" grpId="0" animBg="1"/>
      <p:bldP spid="192525" grpId="0" animBg="1"/>
      <p:bldP spid="192526" grpId="0" animBg="1"/>
      <p:bldP spid="192527" grpId="0" animBg="1"/>
      <p:bldP spid="192528" grpId="0" animBg="1"/>
      <p:bldP spid="192529" grpId="0" animBg="1"/>
      <p:bldP spid="192530" grpId="0" animBg="1"/>
      <p:bldP spid="192531" grpId="0" animBg="1"/>
      <p:bldP spid="192532" grpId="0" animBg="1"/>
      <p:bldP spid="192533" grpId="0" animBg="1"/>
      <p:bldP spid="192534" grpId="0" animBg="1"/>
      <p:bldP spid="192535" grpId="0" animBg="1"/>
      <p:bldP spid="192536" grpId="0" animBg="1"/>
      <p:bldP spid="192537" grpId="0" animBg="1"/>
      <p:bldP spid="192538" grpId="0" animBg="1"/>
      <p:bldP spid="192539" grpId="0" animBg="1"/>
      <p:bldP spid="192540" grpId="0" animBg="1"/>
      <p:bldP spid="192541" grpId="0" animBg="1"/>
      <p:bldP spid="192542" grpId="0" animBg="1"/>
      <p:bldP spid="192543" grpId="0" animBg="1"/>
      <p:bldP spid="192544" grpId="0" animBg="1"/>
      <p:bldP spid="192545" grpId="0" animBg="1"/>
      <p:bldP spid="192546" grpId="0" animBg="1"/>
      <p:bldP spid="1925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7" name="Rectangle 13">
            <a:extLst>
              <a:ext uri="{FF2B5EF4-FFF2-40B4-BE49-F238E27FC236}">
                <a16:creationId xmlns:a16="http://schemas.microsoft.com/office/drawing/2014/main" id="{B84F50F7-2C5E-E94A-8DB7-9753898F2C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00800" y="3597275"/>
            <a:ext cx="1219200" cy="701675"/>
          </a:xfrm>
        </p:spPr>
        <p:txBody>
          <a:bodyPr/>
          <a:lstStyle/>
          <a:p>
            <a:pPr>
              <a:defRPr/>
            </a:pPr>
            <a:r>
              <a:rPr lang="en-US" altLang="x-none" sz="1400" b="1">
                <a:solidFill>
                  <a:schemeClr val="tx1"/>
                </a:solidFill>
              </a:rPr>
              <a:t>Collapse</a:t>
            </a:r>
            <a:endParaRPr lang="en-US" altLang="x-none" sz="1400">
              <a:solidFill>
                <a:schemeClr val="tx1"/>
              </a:solidFill>
            </a:endParaRPr>
          </a:p>
        </p:txBody>
      </p:sp>
      <p:sp>
        <p:nvSpPr>
          <p:cNvPr id="175106" name="Text Box 2">
            <a:extLst>
              <a:ext uri="{FF2B5EF4-FFF2-40B4-BE49-F238E27FC236}">
                <a16:creationId xmlns:a16="http://schemas.microsoft.com/office/drawing/2014/main" id="{04C92DDA-6A40-574A-BF90-46E1288A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228600"/>
            <a:ext cx="5819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Dense regions of a molecular cloud collapse</a:t>
            </a:r>
            <a:endParaRPr lang="en-US" altLang="x-none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altLang="x-none">
                <a:solidFill>
                  <a:srgbClr val="FFFF00"/>
                </a:solidFill>
              </a:rPr>
              <a:t>under their own weight ~ 100 million years</a:t>
            </a:r>
          </a:p>
          <a:p>
            <a:pPr algn="ctr">
              <a:defRPr/>
            </a:pPr>
            <a:r>
              <a:rPr lang="en-US" altLang="x-none">
                <a:solidFill>
                  <a:srgbClr val="FFFF00"/>
                </a:solidFill>
              </a:rPr>
              <a:t>Density: 10</a:t>
            </a:r>
            <a:r>
              <a:rPr lang="en-US" altLang="x-none" baseline="30000">
                <a:solidFill>
                  <a:srgbClr val="FFFF00"/>
                </a:solidFill>
              </a:rPr>
              <a:t>8 </a:t>
            </a:r>
            <a:r>
              <a:rPr lang="en-US" altLang="x-none">
                <a:solidFill>
                  <a:srgbClr val="FFFF00"/>
                </a:solidFill>
              </a:rPr>
              <a:t>atoms/cm</a:t>
            </a:r>
            <a:r>
              <a:rPr lang="en-US" altLang="x-none" baseline="30000">
                <a:solidFill>
                  <a:srgbClr val="FFFF00"/>
                </a:solidFill>
              </a:rPr>
              <a:t>3</a:t>
            </a:r>
            <a:r>
              <a:rPr lang="en-US" altLang="x-none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75107" name="Picture 3">
            <a:extLst>
              <a:ext uri="{FF2B5EF4-FFF2-40B4-BE49-F238E27FC236}">
                <a16:creationId xmlns:a16="http://schemas.microsoft.com/office/drawing/2014/main" id="{FDD711FE-6518-FE49-9A7F-F0A8CEFD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2688"/>
            <a:ext cx="400050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5108" name="Text Box 4">
            <a:extLst>
              <a:ext uri="{FF2B5EF4-FFF2-40B4-BE49-F238E27FC236}">
                <a16:creationId xmlns:a16="http://schemas.microsoft.com/office/drawing/2014/main" id="{202A944C-E305-5E4F-B8AD-3E609DDD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4603750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A molecular cloud</a:t>
            </a:r>
            <a:endParaRPr lang="en-US" altLang="x-none"/>
          </a:p>
        </p:txBody>
      </p:sp>
      <p:sp>
        <p:nvSpPr>
          <p:cNvPr id="175109" name="AutoShape 5">
            <a:extLst>
              <a:ext uri="{FF2B5EF4-FFF2-40B4-BE49-F238E27FC236}">
                <a16:creationId xmlns:a16="http://schemas.microsoft.com/office/drawing/2014/main" id="{66534E79-C601-5C4C-A819-B7A99F86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2209800"/>
            <a:ext cx="1828800" cy="76200"/>
          </a:xfrm>
          <a:prstGeom prst="leftRightArrow">
            <a:avLst>
              <a:gd name="adj1" fmla="val 50000"/>
              <a:gd name="adj2" fmla="val 48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0" name="Text Box 6">
            <a:extLst>
              <a:ext uri="{FF2B5EF4-FFF2-40B4-BE49-F238E27FC236}">
                <a16:creationId xmlns:a16="http://schemas.microsoft.com/office/drawing/2014/main" id="{9453DD76-7BE9-1047-9257-A6A4CD88D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1752600"/>
            <a:ext cx="199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3300"/>
                </a:solidFill>
              </a:rPr>
              <a:t>100 light years</a:t>
            </a:r>
            <a:endParaRPr lang="en-US" altLang="x-none"/>
          </a:p>
        </p:txBody>
      </p:sp>
      <p:pic>
        <p:nvPicPr>
          <p:cNvPr id="175111" name="Picture 7">
            <a:extLst>
              <a:ext uri="{FF2B5EF4-FFF2-40B4-BE49-F238E27FC236}">
                <a16:creationId xmlns:a16="http://schemas.microsoft.com/office/drawing/2014/main" id="{AE3C6F5D-35D9-314A-A06E-920E4BCE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175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5112" name="Rectangle 8">
            <a:extLst>
              <a:ext uri="{FF2B5EF4-FFF2-40B4-BE49-F238E27FC236}">
                <a16:creationId xmlns:a16="http://schemas.microsoft.com/office/drawing/2014/main" id="{EED363B7-453D-A941-A67C-868D0D208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16275"/>
            <a:ext cx="152400" cy="7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3" name="Line 9">
            <a:extLst>
              <a:ext uri="{FF2B5EF4-FFF2-40B4-BE49-F238E27FC236}">
                <a16:creationId xmlns:a16="http://schemas.microsoft.com/office/drawing/2014/main" id="{64BC07D7-EF1D-F147-9199-39CD922FBB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835275"/>
            <a:ext cx="3124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4" name="AutoShape 10">
            <a:extLst>
              <a:ext uri="{FF2B5EF4-FFF2-40B4-BE49-F238E27FC236}">
                <a16:creationId xmlns:a16="http://schemas.microsoft.com/office/drawing/2014/main" id="{C12DEF0B-9AB6-5845-B45E-79DA4C87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1981200"/>
            <a:ext cx="1828800" cy="76200"/>
          </a:xfrm>
          <a:prstGeom prst="leftRightArrow">
            <a:avLst>
              <a:gd name="adj1" fmla="val 50000"/>
              <a:gd name="adj2" fmla="val 48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4BBB6F91-50AC-E745-A78A-3354E028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524000"/>
            <a:ext cx="209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3300"/>
                </a:solidFill>
              </a:rPr>
              <a:t>1 - 2 light years</a:t>
            </a:r>
            <a:endParaRPr lang="en-US" altLang="x-none"/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218ACE74-9615-084C-ACB9-1FD8E7C7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533400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A Bok globula</a:t>
            </a:r>
            <a:endParaRPr lang="en-US" altLang="x-none"/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B29B2B68-7EC2-754F-9097-A553D49E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6019800"/>
            <a:ext cx="6577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chemeClr val="bg1"/>
                </a:solidFill>
              </a:rPr>
              <a:t>(A closeby supernova can help to start the collapse!)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8298274-F2B9-3E4D-8702-98125975A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3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1804BE55-0B0E-7643-BAEB-7E051D07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62716005-67B1-1242-A67D-A98B5F7C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53C0FC5F-6C69-4743-9F16-E9F472CF2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2A9A0716-3ECF-6648-A66F-E15E87DB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623A989B-3CDB-2747-8311-3C55554D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are stars formed from?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	From interstellar gas clouds.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	</a:t>
            </a:r>
            <a:r>
              <a:rPr lang="en-US" altLang="x-none" sz="2400" b="1" dirty="0"/>
              <a:t>They are thrown out of the black hole in the center of the Galaxy.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	</a:t>
            </a:r>
            <a:r>
              <a:rPr lang="en-US" altLang="x-none" sz="2400" b="1" dirty="0"/>
              <a:t>They were present already when the Universe started.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	They were produced by volcanic activity on planets like Earth.</a:t>
            </a: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C55BAE4F-B476-7442-86E6-24FC7864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7142973-1147-2F47-8296-38C0D01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CA3E3E95-2172-0747-803D-E685A2F3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FE7CA06A-47F3-2447-9F34-9FC1B7CD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AEA690E1-87D8-9A48-B612-DEA13BF2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AAAFE72B-DDB6-6945-A7C7-A68B86E0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7F9C6227-1858-4C42-B6AF-1BAF1B786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19150" name="Text Box 14">
            <a:extLst>
              <a:ext uri="{FF2B5EF4-FFF2-40B4-BE49-F238E27FC236}">
                <a16:creationId xmlns:a16="http://schemas.microsoft.com/office/drawing/2014/main" id="{8D6B9E83-C7CC-2F4F-84FA-B17A8177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724E62D9-7092-E14F-BC8B-90059E6B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19152" name="Text Box 16">
            <a:extLst>
              <a:ext uri="{FF2B5EF4-FFF2-40B4-BE49-F238E27FC236}">
                <a16:creationId xmlns:a16="http://schemas.microsoft.com/office/drawing/2014/main" id="{F91B14EE-B8CC-F146-AEA4-EF68E23F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19153" name="Text Box 17">
            <a:extLst>
              <a:ext uri="{FF2B5EF4-FFF2-40B4-BE49-F238E27FC236}">
                <a16:creationId xmlns:a16="http://schemas.microsoft.com/office/drawing/2014/main" id="{3112A80E-A053-F242-899E-71E2EAD3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19154" name="Text Box 18">
            <a:extLst>
              <a:ext uri="{FF2B5EF4-FFF2-40B4-BE49-F238E27FC236}">
                <a16:creationId xmlns:a16="http://schemas.microsoft.com/office/drawing/2014/main" id="{4582A81C-2D29-484F-B5FB-8DA14871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19155" name="Text Box 19">
            <a:extLst>
              <a:ext uri="{FF2B5EF4-FFF2-40B4-BE49-F238E27FC236}">
                <a16:creationId xmlns:a16="http://schemas.microsoft.com/office/drawing/2014/main" id="{E1989444-BE1C-FB40-8420-6E291D2D3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19156" name="Text Box 20">
            <a:extLst>
              <a:ext uri="{FF2B5EF4-FFF2-40B4-BE49-F238E27FC236}">
                <a16:creationId xmlns:a16="http://schemas.microsoft.com/office/drawing/2014/main" id="{21376F1B-62BD-814F-B1DF-5969BF0C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9157" name="Text Box 21">
            <a:extLst>
              <a:ext uri="{FF2B5EF4-FFF2-40B4-BE49-F238E27FC236}">
                <a16:creationId xmlns:a16="http://schemas.microsoft.com/office/drawing/2014/main" id="{3B84D513-D105-814F-B3A1-4888E17D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19158" name="Text Box 22">
            <a:extLst>
              <a:ext uri="{FF2B5EF4-FFF2-40B4-BE49-F238E27FC236}">
                <a16:creationId xmlns:a16="http://schemas.microsoft.com/office/drawing/2014/main" id="{62A34E80-D68B-5E44-B621-AECCDB91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19159" name="Text Box 23">
            <a:extLst>
              <a:ext uri="{FF2B5EF4-FFF2-40B4-BE49-F238E27FC236}">
                <a16:creationId xmlns:a16="http://schemas.microsoft.com/office/drawing/2014/main" id="{47C7838D-B428-994E-BEA7-FE867FE3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19160" name="Text Box 24">
            <a:extLst>
              <a:ext uri="{FF2B5EF4-FFF2-40B4-BE49-F238E27FC236}">
                <a16:creationId xmlns:a16="http://schemas.microsoft.com/office/drawing/2014/main" id="{3D14FE8A-AE70-2742-B9B3-70F22887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19161" name="Text Box 25">
            <a:extLst>
              <a:ext uri="{FF2B5EF4-FFF2-40B4-BE49-F238E27FC236}">
                <a16:creationId xmlns:a16="http://schemas.microsoft.com/office/drawing/2014/main" id="{23D547AE-2EFD-0D49-8475-A9F80D9CE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9162" name="Text Box 26">
            <a:extLst>
              <a:ext uri="{FF2B5EF4-FFF2-40B4-BE49-F238E27FC236}">
                <a16:creationId xmlns:a16="http://schemas.microsoft.com/office/drawing/2014/main" id="{4EA4FFFB-10B1-5C4A-8236-BE8348C0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19163" name="Text Box 27">
            <a:extLst>
              <a:ext uri="{FF2B5EF4-FFF2-40B4-BE49-F238E27FC236}">
                <a16:creationId xmlns:a16="http://schemas.microsoft.com/office/drawing/2014/main" id="{4FBECA86-B12A-F547-8F1C-F30A7C6B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19164" name="Text Box 28">
            <a:extLst>
              <a:ext uri="{FF2B5EF4-FFF2-40B4-BE49-F238E27FC236}">
                <a16:creationId xmlns:a16="http://schemas.microsoft.com/office/drawing/2014/main" id="{BCBA46D8-01C3-E447-813B-9F3F4B1F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19165" name="Text Box 29">
            <a:extLst>
              <a:ext uri="{FF2B5EF4-FFF2-40B4-BE49-F238E27FC236}">
                <a16:creationId xmlns:a16="http://schemas.microsoft.com/office/drawing/2014/main" id="{137C3B4B-8BD8-C84C-BD13-20D567D5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19166" name="Text Box 30">
            <a:extLst>
              <a:ext uri="{FF2B5EF4-FFF2-40B4-BE49-F238E27FC236}">
                <a16:creationId xmlns:a16="http://schemas.microsoft.com/office/drawing/2014/main" id="{3B037DA1-DDF0-5E45-88F0-A4D149ED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19167" name="Text Box 31">
            <a:extLst>
              <a:ext uri="{FF2B5EF4-FFF2-40B4-BE49-F238E27FC236}">
                <a16:creationId xmlns:a16="http://schemas.microsoft.com/office/drawing/2014/main" id="{CDA8C814-E4D9-8F4C-AF42-5C5A647B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19168" name="Text Box 32">
            <a:extLst>
              <a:ext uri="{FF2B5EF4-FFF2-40B4-BE49-F238E27FC236}">
                <a16:creationId xmlns:a16="http://schemas.microsoft.com/office/drawing/2014/main" id="{1A32E4D6-5BAC-AB41-A00E-9E82B2EF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19169" name="Text Box 33">
            <a:extLst>
              <a:ext uri="{FF2B5EF4-FFF2-40B4-BE49-F238E27FC236}">
                <a16:creationId xmlns:a16="http://schemas.microsoft.com/office/drawing/2014/main" id="{2A310123-F91C-254E-B074-6053D68ED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19170" name="Text Box 34">
            <a:extLst>
              <a:ext uri="{FF2B5EF4-FFF2-40B4-BE49-F238E27FC236}">
                <a16:creationId xmlns:a16="http://schemas.microsoft.com/office/drawing/2014/main" id="{B6908B4D-8281-2446-92B4-5A7529A3B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19171" name="Text Box 35">
            <a:extLst>
              <a:ext uri="{FF2B5EF4-FFF2-40B4-BE49-F238E27FC236}">
                <a16:creationId xmlns:a16="http://schemas.microsoft.com/office/drawing/2014/main" id="{1838255C-59C8-A841-89A2-8B2288D4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19172" name="Text Box 36">
            <a:extLst>
              <a:ext uri="{FF2B5EF4-FFF2-40B4-BE49-F238E27FC236}">
                <a16:creationId xmlns:a16="http://schemas.microsoft.com/office/drawing/2014/main" id="{F25EDE64-B1F3-FD49-B659-D83FBE06A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  <p:bldP spid="219139" grpId="0" animBg="1"/>
      <p:bldP spid="219141" grpId="0" animBg="1"/>
      <p:bldP spid="219142" grpId="0"/>
      <p:bldP spid="219142" grpId="1"/>
      <p:bldP spid="219143" grpId="0" animBg="1"/>
      <p:bldP spid="219144" grpId="0" animBg="1"/>
      <p:bldP spid="219145" grpId="0" animBg="1"/>
      <p:bldP spid="219146" grpId="0" animBg="1"/>
      <p:bldP spid="219147" grpId="0" animBg="1"/>
      <p:bldP spid="219148" grpId="0" animBg="1"/>
      <p:bldP spid="219149" grpId="0" animBg="1"/>
      <p:bldP spid="219150" grpId="0" animBg="1"/>
      <p:bldP spid="219151" grpId="0" animBg="1"/>
      <p:bldP spid="219152" grpId="0" animBg="1"/>
      <p:bldP spid="219153" grpId="0" animBg="1"/>
      <p:bldP spid="219154" grpId="0" animBg="1"/>
      <p:bldP spid="219155" grpId="0" animBg="1"/>
      <p:bldP spid="219156" grpId="0" animBg="1"/>
      <p:bldP spid="219157" grpId="0" animBg="1"/>
      <p:bldP spid="219158" grpId="0" animBg="1"/>
      <p:bldP spid="219159" grpId="0" animBg="1"/>
      <p:bldP spid="219160" grpId="0" animBg="1"/>
      <p:bldP spid="219161" grpId="0" animBg="1"/>
      <p:bldP spid="219162" grpId="0" animBg="1"/>
      <p:bldP spid="219163" grpId="0" animBg="1"/>
      <p:bldP spid="219164" grpId="0" animBg="1"/>
      <p:bldP spid="219165" grpId="0" animBg="1"/>
      <p:bldP spid="219166" grpId="0" animBg="1"/>
      <p:bldP spid="219167" grpId="0" animBg="1"/>
      <p:bldP spid="219168" grpId="0" animBg="1"/>
      <p:bldP spid="219169" grpId="0" animBg="1"/>
      <p:bldP spid="219170" grpId="0" animBg="1"/>
      <p:bldP spid="219171" grpId="0" animBg="1"/>
      <p:bldP spid="219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1804BE55-0B0E-7643-BAEB-7E051D07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62716005-67B1-1242-A67D-A98B5F7C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53C0FC5F-6C69-4743-9F16-E9F472CF2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2A9A0716-3ECF-6648-A66F-E15E87DB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623A989B-3CDB-2747-8311-3C55554D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75438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dense is a molecular cloud, compared to air?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	Much denser, as dense as water.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	</a:t>
            </a:r>
            <a:r>
              <a:rPr lang="en-US" altLang="x-none" sz="2400" b="1" dirty="0"/>
              <a:t>About a hundred times denser.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	</a:t>
            </a:r>
            <a:r>
              <a:rPr lang="en-US" altLang="x-none" sz="2400" b="1" dirty="0"/>
              <a:t>The same.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	Somewhat less dense.</a:t>
            </a:r>
            <a:endParaRPr lang="en-US" altLang="x-none" sz="2400" b="1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E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	Much less dense, even much less dense that what we call ‘vacuum’ in a lab.</a:t>
            </a: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C55BAE4F-B476-7442-86E6-24FC7864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7142973-1147-2F47-8296-38C0D01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CA3E3E95-2172-0747-803D-E685A2F3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FE7CA06A-47F3-2447-9F34-9FC1B7CD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AEA690E1-87D8-9A48-B612-DEA13BF2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AAAFE72B-DDB6-6945-A7C7-A68B86E0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7F9C6227-1858-4C42-B6AF-1BAF1B786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19150" name="Text Box 14">
            <a:extLst>
              <a:ext uri="{FF2B5EF4-FFF2-40B4-BE49-F238E27FC236}">
                <a16:creationId xmlns:a16="http://schemas.microsoft.com/office/drawing/2014/main" id="{8D6B9E83-C7CC-2F4F-84FA-B17A8177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724E62D9-7092-E14F-BC8B-90059E6B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19152" name="Text Box 16">
            <a:extLst>
              <a:ext uri="{FF2B5EF4-FFF2-40B4-BE49-F238E27FC236}">
                <a16:creationId xmlns:a16="http://schemas.microsoft.com/office/drawing/2014/main" id="{F91B14EE-B8CC-F146-AEA4-EF68E23F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19153" name="Text Box 17">
            <a:extLst>
              <a:ext uri="{FF2B5EF4-FFF2-40B4-BE49-F238E27FC236}">
                <a16:creationId xmlns:a16="http://schemas.microsoft.com/office/drawing/2014/main" id="{3112A80E-A053-F242-899E-71E2EAD3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19154" name="Text Box 18">
            <a:extLst>
              <a:ext uri="{FF2B5EF4-FFF2-40B4-BE49-F238E27FC236}">
                <a16:creationId xmlns:a16="http://schemas.microsoft.com/office/drawing/2014/main" id="{4582A81C-2D29-484F-B5FB-8DA14871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19155" name="Text Box 19">
            <a:extLst>
              <a:ext uri="{FF2B5EF4-FFF2-40B4-BE49-F238E27FC236}">
                <a16:creationId xmlns:a16="http://schemas.microsoft.com/office/drawing/2014/main" id="{E1989444-BE1C-FB40-8420-6E291D2D3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19156" name="Text Box 20">
            <a:extLst>
              <a:ext uri="{FF2B5EF4-FFF2-40B4-BE49-F238E27FC236}">
                <a16:creationId xmlns:a16="http://schemas.microsoft.com/office/drawing/2014/main" id="{21376F1B-62BD-814F-B1DF-5969BF0C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9157" name="Text Box 21">
            <a:extLst>
              <a:ext uri="{FF2B5EF4-FFF2-40B4-BE49-F238E27FC236}">
                <a16:creationId xmlns:a16="http://schemas.microsoft.com/office/drawing/2014/main" id="{3B84D513-D105-814F-B3A1-4888E17D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19158" name="Text Box 22">
            <a:extLst>
              <a:ext uri="{FF2B5EF4-FFF2-40B4-BE49-F238E27FC236}">
                <a16:creationId xmlns:a16="http://schemas.microsoft.com/office/drawing/2014/main" id="{62A34E80-D68B-5E44-B621-AECCDB91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19159" name="Text Box 23">
            <a:extLst>
              <a:ext uri="{FF2B5EF4-FFF2-40B4-BE49-F238E27FC236}">
                <a16:creationId xmlns:a16="http://schemas.microsoft.com/office/drawing/2014/main" id="{47C7838D-B428-994E-BEA7-FE867FE3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19160" name="Text Box 24">
            <a:extLst>
              <a:ext uri="{FF2B5EF4-FFF2-40B4-BE49-F238E27FC236}">
                <a16:creationId xmlns:a16="http://schemas.microsoft.com/office/drawing/2014/main" id="{3D14FE8A-AE70-2742-B9B3-70F22887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19161" name="Text Box 25">
            <a:extLst>
              <a:ext uri="{FF2B5EF4-FFF2-40B4-BE49-F238E27FC236}">
                <a16:creationId xmlns:a16="http://schemas.microsoft.com/office/drawing/2014/main" id="{23D547AE-2EFD-0D49-8475-A9F80D9CE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9162" name="Text Box 26">
            <a:extLst>
              <a:ext uri="{FF2B5EF4-FFF2-40B4-BE49-F238E27FC236}">
                <a16:creationId xmlns:a16="http://schemas.microsoft.com/office/drawing/2014/main" id="{4EA4FFFB-10B1-5C4A-8236-BE8348C0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19163" name="Text Box 27">
            <a:extLst>
              <a:ext uri="{FF2B5EF4-FFF2-40B4-BE49-F238E27FC236}">
                <a16:creationId xmlns:a16="http://schemas.microsoft.com/office/drawing/2014/main" id="{4FBECA86-B12A-F547-8F1C-F30A7C6B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19164" name="Text Box 28">
            <a:extLst>
              <a:ext uri="{FF2B5EF4-FFF2-40B4-BE49-F238E27FC236}">
                <a16:creationId xmlns:a16="http://schemas.microsoft.com/office/drawing/2014/main" id="{BCBA46D8-01C3-E447-813B-9F3F4B1F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19165" name="Text Box 29">
            <a:extLst>
              <a:ext uri="{FF2B5EF4-FFF2-40B4-BE49-F238E27FC236}">
                <a16:creationId xmlns:a16="http://schemas.microsoft.com/office/drawing/2014/main" id="{137C3B4B-8BD8-C84C-BD13-20D567D5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19166" name="Text Box 30">
            <a:extLst>
              <a:ext uri="{FF2B5EF4-FFF2-40B4-BE49-F238E27FC236}">
                <a16:creationId xmlns:a16="http://schemas.microsoft.com/office/drawing/2014/main" id="{3B037DA1-DDF0-5E45-88F0-A4D149ED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19167" name="Text Box 31">
            <a:extLst>
              <a:ext uri="{FF2B5EF4-FFF2-40B4-BE49-F238E27FC236}">
                <a16:creationId xmlns:a16="http://schemas.microsoft.com/office/drawing/2014/main" id="{CDA8C814-E4D9-8F4C-AF42-5C5A647B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19168" name="Text Box 32">
            <a:extLst>
              <a:ext uri="{FF2B5EF4-FFF2-40B4-BE49-F238E27FC236}">
                <a16:creationId xmlns:a16="http://schemas.microsoft.com/office/drawing/2014/main" id="{1A32E4D6-5BAC-AB41-A00E-9E82B2EF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19169" name="Text Box 33">
            <a:extLst>
              <a:ext uri="{FF2B5EF4-FFF2-40B4-BE49-F238E27FC236}">
                <a16:creationId xmlns:a16="http://schemas.microsoft.com/office/drawing/2014/main" id="{2A310123-F91C-254E-B074-6053D68ED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19170" name="Text Box 34">
            <a:extLst>
              <a:ext uri="{FF2B5EF4-FFF2-40B4-BE49-F238E27FC236}">
                <a16:creationId xmlns:a16="http://schemas.microsoft.com/office/drawing/2014/main" id="{B6908B4D-8281-2446-92B4-5A7529A3B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19171" name="Text Box 35">
            <a:extLst>
              <a:ext uri="{FF2B5EF4-FFF2-40B4-BE49-F238E27FC236}">
                <a16:creationId xmlns:a16="http://schemas.microsoft.com/office/drawing/2014/main" id="{1838255C-59C8-A841-89A2-8B2288D4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2012882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  <p:bldP spid="219139" grpId="0" animBg="1"/>
      <p:bldP spid="219141" grpId="0" animBg="1"/>
      <p:bldP spid="219142" grpId="0"/>
      <p:bldP spid="219142" grpId="1"/>
      <p:bldP spid="219143" grpId="0" animBg="1"/>
      <p:bldP spid="219144" grpId="0" animBg="1"/>
      <p:bldP spid="219145" grpId="0" animBg="1"/>
      <p:bldP spid="219146" grpId="0" animBg="1"/>
      <p:bldP spid="219147" grpId="0" animBg="1"/>
      <p:bldP spid="219148" grpId="0" animBg="1"/>
      <p:bldP spid="219149" grpId="0" animBg="1"/>
      <p:bldP spid="219150" grpId="0" animBg="1"/>
      <p:bldP spid="219151" grpId="0" animBg="1"/>
      <p:bldP spid="219152" grpId="0" animBg="1"/>
      <p:bldP spid="219153" grpId="0" animBg="1"/>
      <p:bldP spid="219154" grpId="0" animBg="1"/>
      <p:bldP spid="219155" grpId="0" animBg="1"/>
      <p:bldP spid="219156" grpId="0" animBg="1"/>
      <p:bldP spid="219157" grpId="0" animBg="1"/>
      <p:bldP spid="219158" grpId="0" animBg="1"/>
      <p:bldP spid="219159" grpId="0" animBg="1"/>
      <p:bldP spid="219160" grpId="0" animBg="1"/>
      <p:bldP spid="219161" grpId="0" animBg="1"/>
      <p:bldP spid="219162" grpId="0" animBg="1"/>
      <p:bldP spid="219163" grpId="0" animBg="1"/>
      <p:bldP spid="219164" grpId="0" animBg="1"/>
      <p:bldP spid="219165" grpId="0" animBg="1"/>
      <p:bldP spid="219166" grpId="0" animBg="1"/>
      <p:bldP spid="219167" grpId="0" animBg="1"/>
      <p:bldP spid="219168" grpId="0" animBg="1"/>
      <p:bldP spid="219169" grpId="0" animBg="1"/>
      <p:bldP spid="219170" grpId="0" animBg="1"/>
      <p:bldP spid="219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26460A9-0BDB-4B4C-AD64-5C81F9883E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0" y="47625"/>
            <a:ext cx="1828800" cy="774700"/>
          </a:xfrm>
        </p:spPr>
        <p:txBody>
          <a:bodyPr/>
          <a:lstStyle/>
          <a:p>
            <a:pPr>
              <a:defRPr/>
            </a:pPr>
            <a:r>
              <a:rPr lang="en-US" altLang="x-none" sz="2400"/>
              <a:t>Fragmentation</a:t>
            </a:r>
            <a:endParaRPr lang="en-US" altLang="x-none"/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2D6C1BE9-B695-FA4B-81F1-A4E4DB3D5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381000"/>
            <a:ext cx="74279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Fragmentation:</a:t>
            </a:r>
            <a:r>
              <a:rPr lang="en-US" altLang="x-none" dirty="0">
                <a:solidFill>
                  <a:srgbClr val="FFFF00"/>
                </a:solidFill>
              </a:rPr>
              <a:t> small regions (size of a star) collapse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FFFF00"/>
                </a:solidFill>
              </a:rPr>
              <a:t>faster than the whole cloud: ~ 100, 000 years</a:t>
            </a:r>
          </a:p>
          <a:p>
            <a:pPr algn="ctr">
              <a:defRPr/>
            </a:pPr>
            <a:r>
              <a:rPr lang="en-US" altLang="x-none" dirty="0">
                <a:solidFill>
                  <a:schemeClr val="bg1"/>
                </a:solidFill>
              </a:rPr>
              <a:t>Clusters of stars AND double-triple stars are born at a time</a:t>
            </a:r>
          </a:p>
        </p:txBody>
      </p:sp>
      <p:pic>
        <p:nvPicPr>
          <p:cNvPr id="176132" name="Picture 4">
            <a:extLst>
              <a:ext uri="{FF2B5EF4-FFF2-40B4-BE49-F238E27FC236}">
                <a16:creationId xmlns:a16="http://schemas.microsoft.com/office/drawing/2014/main" id="{EA7C4DE0-FAF9-E94B-A096-0CABD6DE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175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6133" name="AutoShape 5">
            <a:extLst>
              <a:ext uri="{FF2B5EF4-FFF2-40B4-BE49-F238E27FC236}">
                <a16:creationId xmlns:a16="http://schemas.microsoft.com/office/drawing/2014/main" id="{A9D14525-DBE6-B343-B7F2-9FCA66965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2438400"/>
            <a:ext cx="1828800" cy="76200"/>
          </a:xfrm>
          <a:prstGeom prst="leftRightArrow">
            <a:avLst>
              <a:gd name="adj1" fmla="val 50000"/>
              <a:gd name="adj2" fmla="val 48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34" name="Text Box 6">
            <a:extLst>
              <a:ext uri="{FF2B5EF4-FFF2-40B4-BE49-F238E27FC236}">
                <a16:creationId xmlns:a16="http://schemas.microsoft.com/office/drawing/2014/main" id="{EB9BD73F-5D22-D145-88A7-ECED3C75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1981200"/>
            <a:ext cx="209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3300"/>
                </a:solidFill>
              </a:rPr>
              <a:t>1 - 2 light years</a:t>
            </a:r>
            <a:endParaRPr lang="en-US" altLang="x-none"/>
          </a:p>
        </p:txBody>
      </p:sp>
      <p:sp>
        <p:nvSpPr>
          <p:cNvPr id="176135" name="Text Box 7">
            <a:extLst>
              <a:ext uri="{FF2B5EF4-FFF2-40B4-BE49-F238E27FC236}">
                <a16:creationId xmlns:a16="http://schemas.microsoft.com/office/drawing/2014/main" id="{669E82A3-5886-D24F-9135-FDF86BE84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763" y="579120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A Bok globula</a:t>
            </a:r>
            <a:endParaRPr lang="en-US" altLang="x-none"/>
          </a:p>
        </p:txBody>
      </p:sp>
      <p:sp>
        <p:nvSpPr>
          <p:cNvPr id="176136" name="Oval 8">
            <a:extLst>
              <a:ext uri="{FF2B5EF4-FFF2-40B4-BE49-F238E27FC236}">
                <a16:creationId xmlns:a16="http://schemas.microsoft.com/office/drawing/2014/main" id="{26E2732A-65E9-F74A-B2AE-F25E76909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81200"/>
            <a:ext cx="1295400" cy="8461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37" name="Oval 9">
            <a:extLst>
              <a:ext uri="{FF2B5EF4-FFF2-40B4-BE49-F238E27FC236}">
                <a16:creationId xmlns:a16="http://schemas.microsoft.com/office/drawing/2014/main" id="{856C0D2A-948E-DC4B-A163-356AD579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92475"/>
            <a:ext cx="914400" cy="1066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38" name="Oval 10">
            <a:extLst>
              <a:ext uri="{FF2B5EF4-FFF2-40B4-BE49-F238E27FC236}">
                <a16:creationId xmlns:a16="http://schemas.microsoft.com/office/drawing/2014/main" id="{A1FEB8BA-0BAE-B34A-9BFD-4F95A3182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40275"/>
            <a:ext cx="914400" cy="10509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39" name="Line 11">
            <a:extLst>
              <a:ext uri="{FF2B5EF4-FFF2-40B4-BE49-F238E27FC236}">
                <a16:creationId xmlns:a16="http://schemas.microsoft.com/office/drawing/2014/main" id="{B074B016-B41F-2C49-85D5-8AF0C44537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2667000"/>
            <a:ext cx="4038600" cy="13271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0" name="Line 12">
            <a:extLst>
              <a:ext uri="{FF2B5EF4-FFF2-40B4-BE49-F238E27FC236}">
                <a16:creationId xmlns:a16="http://schemas.microsoft.com/office/drawing/2014/main" id="{37E0F096-2754-F040-B761-3635D1DD11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3910013"/>
            <a:ext cx="4648200" cy="1603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1" name="Line 13">
            <a:extLst>
              <a:ext uri="{FF2B5EF4-FFF2-40B4-BE49-F238E27FC236}">
                <a16:creationId xmlns:a16="http://schemas.microsoft.com/office/drawing/2014/main" id="{85BCDEC9-389A-E34B-A581-E12B9A241B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4511675"/>
            <a:ext cx="403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2" name="Oval 14">
            <a:extLst>
              <a:ext uri="{FF2B5EF4-FFF2-40B4-BE49-F238E27FC236}">
                <a16:creationId xmlns:a16="http://schemas.microsoft.com/office/drawing/2014/main" id="{76C9180E-9A95-1B46-9CB7-5B4254DD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7035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3" name="Oval 15">
            <a:extLst>
              <a:ext uri="{FF2B5EF4-FFF2-40B4-BE49-F238E27FC236}">
                <a16:creationId xmlns:a16="http://schemas.microsoft.com/office/drawing/2014/main" id="{42D81846-2AAE-204D-8DB5-EEB63181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9415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4" name="Oval 16">
            <a:extLst>
              <a:ext uri="{FF2B5EF4-FFF2-40B4-BE49-F238E27FC236}">
                <a16:creationId xmlns:a16="http://schemas.microsoft.com/office/drawing/2014/main" id="{521F1492-5CC8-B64C-A191-95B975E8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59275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5" name="AutoShape 17">
            <a:extLst>
              <a:ext uri="{FF2B5EF4-FFF2-40B4-BE49-F238E27FC236}">
                <a16:creationId xmlns:a16="http://schemas.microsoft.com/office/drawing/2014/main" id="{6585BE18-23E6-D34B-8891-D8BE90C4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44888"/>
            <a:ext cx="609600" cy="601662"/>
          </a:xfrm>
          <a:custGeom>
            <a:avLst/>
            <a:gdLst>
              <a:gd name="T0" fmla="*/ 1 w 609600"/>
              <a:gd name="T1" fmla="*/ 229814 h 601662"/>
              <a:gd name="T2" fmla="*/ 232848 w 609600"/>
              <a:gd name="T3" fmla="*/ 229815 h 601662"/>
              <a:gd name="T4" fmla="*/ 304800 w 609600"/>
              <a:gd name="T5" fmla="*/ 0 h 601662"/>
              <a:gd name="T6" fmla="*/ 376752 w 609600"/>
              <a:gd name="T7" fmla="*/ 229815 h 601662"/>
              <a:gd name="T8" fmla="*/ 609599 w 609600"/>
              <a:gd name="T9" fmla="*/ 229814 h 601662"/>
              <a:gd name="T10" fmla="*/ 421221 w 609600"/>
              <a:gd name="T11" fmla="*/ 371846 h 601662"/>
              <a:gd name="T12" fmla="*/ 493176 w 609600"/>
              <a:gd name="T13" fmla="*/ 601660 h 601662"/>
              <a:gd name="T14" fmla="*/ 304800 w 609600"/>
              <a:gd name="T15" fmla="*/ 459626 h 601662"/>
              <a:gd name="T16" fmla="*/ 116424 w 609600"/>
              <a:gd name="T17" fmla="*/ 601660 h 601662"/>
              <a:gd name="T18" fmla="*/ 188379 w 609600"/>
              <a:gd name="T19" fmla="*/ 371846 h 601662"/>
              <a:gd name="T20" fmla="*/ 1 w 609600"/>
              <a:gd name="T21" fmla="*/ 229814 h 60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600" h="601662">
                <a:moveTo>
                  <a:pt x="1" y="229814"/>
                </a:moveTo>
                <a:lnTo>
                  <a:pt x="232848" y="229815"/>
                </a:lnTo>
                <a:lnTo>
                  <a:pt x="304800" y="0"/>
                </a:lnTo>
                <a:lnTo>
                  <a:pt x="376752" y="229815"/>
                </a:lnTo>
                <a:lnTo>
                  <a:pt x="609599" y="229814"/>
                </a:lnTo>
                <a:lnTo>
                  <a:pt x="421221" y="371846"/>
                </a:lnTo>
                <a:lnTo>
                  <a:pt x="493176" y="601660"/>
                </a:lnTo>
                <a:lnTo>
                  <a:pt x="304800" y="459626"/>
                </a:lnTo>
                <a:lnTo>
                  <a:pt x="116424" y="601660"/>
                </a:lnTo>
                <a:lnTo>
                  <a:pt x="188379" y="371846"/>
                </a:lnTo>
                <a:lnTo>
                  <a:pt x="1" y="229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AutoShape 18">
            <a:extLst>
              <a:ext uri="{FF2B5EF4-FFF2-40B4-BE49-F238E27FC236}">
                <a16:creationId xmlns:a16="http://schemas.microsoft.com/office/drawing/2014/main" id="{7B4A9F7A-A4AA-3C4F-A342-51410F8E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95850"/>
            <a:ext cx="609600" cy="601663"/>
          </a:xfrm>
          <a:custGeom>
            <a:avLst/>
            <a:gdLst>
              <a:gd name="T0" fmla="*/ 1 w 609600"/>
              <a:gd name="T1" fmla="*/ 229814 h 601663"/>
              <a:gd name="T2" fmla="*/ 232848 w 609600"/>
              <a:gd name="T3" fmla="*/ 229816 h 601663"/>
              <a:gd name="T4" fmla="*/ 304800 w 609600"/>
              <a:gd name="T5" fmla="*/ 0 h 601663"/>
              <a:gd name="T6" fmla="*/ 376752 w 609600"/>
              <a:gd name="T7" fmla="*/ 229816 h 601663"/>
              <a:gd name="T8" fmla="*/ 609599 w 609600"/>
              <a:gd name="T9" fmla="*/ 229814 h 601663"/>
              <a:gd name="T10" fmla="*/ 421221 w 609600"/>
              <a:gd name="T11" fmla="*/ 371847 h 601663"/>
              <a:gd name="T12" fmla="*/ 493176 w 609600"/>
              <a:gd name="T13" fmla="*/ 601661 h 601663"/>
              <a:gd name="T14" fmla="*/ 304800 w 609600"/>
              <a:gd name="T15" fmla="*/ 459626 h 601663"/>
              <a:gd name="T16" fmla="*/ 116424 w 609600"/>
              <a:gd name="T17" fmla="*/ 601661 h 601663"/>
              <a:gd name="T18" fmla="*/ 188379 w 609600"/>
              <a:gd name="T19" fmla="*/ 371847 h 601663"/>
              <a:gd name="T20" fmla="*/ 1 w 609600"/>
              <a:gd name="T21" fmla="*/ 229814 h 6016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600" h="601663">
                <a:moveTo>
                  <a:pt x="1" y="229814"/>
                </a:moveTo>
                <a:lnTo>
                  <a:pt x="232848" y="229816"/>
                </a:lnTo>
                <a:lnTo>
                  <a:pt x="304800" y="0"/>
                </a:lnTo>
                <a:lnTo>
                  <a:pt x="376752" y="229816"/>
                </a:lnTo>
                <a:lnTo>
                  <a:pt x="609599" y="229814"/>
                </a:lnTo>
                <a:lnTo>
                  <a:pt x="421221" y="371847"/>
                </a:lnTo>
                <a:lnTo>
                  <a:pt x="493176" y="601661"/>
                </a:lnTo>
                <a:lnTo>
                  <a:pt x="304800" y="459626"/>
                </a:lnTo>
                <a:lnTo>
                  <a:pt x="116424" y="601661"/>
                </a:lnTo>
                <a:lnTo>
                  <a:pt x="188379" y="371847"/>
                </a:lnTo>
                <a:lnTo>
                  <a:pt x="1" y="229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AutoShape 19">
            <a:extLst>
              <a:ext uri="{FF2B5EF4-FFF2-40B4-BE49-F238E27FC236}">
                <a16:creationId xmlns:a16="http://schemas.microsoft.com/office/drawing/2014/main" id="{46AC125A-9AD2-A24B-9098-A0C973FB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36775"/>
            <a:ext cx="609600" cy="601663"/>
          </a:xfrm>
          <a:custGeom>
            <a:avLst/>
            <a:gdLst>
              <a:gd name="T0" fmla="*/ 1 w 609600"/>
              <a:gd name="T1" fmla="*/ 229814 h 601663"/>
              <a:gd name="T2" fmla="*/ 232848 w 609600"/>
              <a:gd name="T3" fmla="*/ 229816 h 601663"/>
              <a:gd name="T4" fmla="*/ 304800 w 609600"/>
              <a:gd name="T5" fmla="*/ 0 h 601663"/>
              <a:gd name="T6" fmla="*/ 376752 w 609600"/>
              <a:gd name="T7" fmla="*/ 229816 h 601663"/>
              <a:gd name="T8" fmla="*/ 609599 w 609600"/>
              <a:gd name="T9" fmla="*/ 229814 h 601663"/>
              <a:gd name="T10" fmla="*/ 421221 w 609600"/>
              <a:gd name="T11" fmla="*/ 371847 h 601663"/>
              <a:gd name="T12" fmla="*/ 493176 w 609600"/>
              <a:gd name="T13" fmla="*/ 601661 h 601663"/>
              <a:gd name="T14" fmla="*/ 304800 w 609600"/>
              <a:gd name="T15" fmla="*/ 459626 h 601663"/>
              <a:gd name="T16" fmla="*/ 116424 w 609600"/>
              <a:gd name="T17" fmla="*/ 601661 h 601663"/>
              <a:gd name="T18" fmla="*/ 188379 w 609600"/>
              <a:gd name="T19" fmla="*/ 371847 h 601663"/>
              <a:gd name="T20" fmla="*/ 1 w 609600"/>
              <a:gd name="T21" fmla="*/ 229814 h 6016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600" h="601663">
                <a:moveTo>
                  <a:pt x="1" y="229814"/>
                </a:moveTo>
                <a:lnTo>
                  <a:pt x="232848" y="229816"/>
                </a:lnTo>
                <a:lnTo>
                  <a:pt x="304800" y="0"/>
                </a:lnTo>
                <a:lnTo>
                  <a:pt x="376752" y="229816"/>
                </a:lnTo>
                <a:lnTo>
                  <a:pt x="609599" y="229814"/>
                </a:lnTo>
                <a:lnTo>
                  <a:pt x="421221" y="371847"/>
                </a:lnTo>
                <a:lnTo>
                  <a:pt x="493176" y="601661"/>
                </a:lnTo>
                <a:lnTo>
                  <a:pt x="304800" y="459626"/>
                </a:lnTo>
                <a:lnTo>
                  <a:pt x="116424" y="601661"/>
                </a:lnTo>
                <a:lnTo>
                  <a:pt x="188379" y="371847"/>
                </a:lnTo>
                <a:lnTo>
                  <a:pt x="1" y="229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Text Box 20">
            <a:extLst>
              <a:ext uri="{FF2B5EF4-FFF2-40B4-BE49-F238E27FC236}">
                <a16:creationId xmlns:a16="http://schemas.microsoft.com/office/drawing/2014/main" id="{74C49148-83B0-4644-8265-AED499F4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2057400"/>
            <a:ext cx="67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Star</a:t>
            </a:r>
          </a:p>
        </p:txBody>
      </p:sp>
      <p:sp>
        <p:nvSpPr>
          <p:cNvPr id="176149" name="Text Box 21">
            <a:extLst>
              <a:ext uri="{FF2B5EF4-FFF2-40B4-BE49-F238E27FC236}">
                <a16:creationId xmlns:a16="http://schemas.microsoft.com/office/drawing/2014/main" id="{1EFFBA44-283B-6B43-8B1C-E3AF51D8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191000"/>
            <a:ext cx="67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Star</a:t>
            </a:r>
          </a:p>
        </p:txBody>
      </p:sp>
      <p:sp>
        <p:nvSpPr>
          <p:cNvPr id="176150" name="Text Box 22">
            <a:extLst>
              <a:ext uri="{FF2B5EF4-FFF2-40B4-BE49-F238E27FC236}">
                <a16:creationId xmlns:a16="http://schemas.microsoft.com/office/drawing/2014/main" id="{ECDD9FAD-6046-BE44-8664-BE429C65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Star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BAD7E65B-E3CE-A549-960A-2D0BD09CD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685800"/>
          </a:xfrm>
        </p:spPr>
        <p:txBody>
          <a:bodyPr/>
          <a:lstStyle/>
          <a:p>
            <a:pPr>
              <a:defRPr/>
            </a:pPr>
            <a:r>
              <a:rPr lang="en-US" altLang="x-none" sz="3200">
                <a:solidFill>
                  <a:srgbClr val="FF0000"/>
                </a:solidFill>
              </a:rPr>
              <a:t>Fragmentation and heat-up</a:t>
            </a:r>
            <a:endParaRPr lang="en-US" altLang="x-none"/>
          </a:p>
        </p:txBody>
      </p:sp>
      <p:pic>
        <p:nvPicPr>
          <p:cNvPr id="23555" name="Picture 3" descr="Fragmentation_374x133">
            <a:extLst>
              <a:ext uri="{FF2B5EF4-FFF2-40B4-BE49-F238E27FC236}">
                <a16:creationId xmlns:a16="http://schemas.microsoft.com/office/drawing/2014/main" id="{5DD11333-840A-5040-B308-60AE2BA2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54864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tarForming_290x225">
            <a:extLst>
              <a:ext uri="{FF2B5EF4-FFF2-40B4-BE49-F238E27FC236}">
                <a16:creationId xmlns:a16="http://schemas.microsoft.com/office/drawing/2014/main" id="{95E09C6A-E28F-E84B-8232-87744FF8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298" r="6667" b="3297"/>
          <a:stretch>
            <a:fillRect/>
          </a:stretch>
        </p:blipFill>
        <p:spPr bwMode="auto">
          <a:xfrm>
            <a:off x="381000" y="762000"/>
            <a:ext cx="42672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ocQuintuplet_300x184">
            <a:extLst>
              <a:ext uri="{FF2B5EF4-FFF2-40B4-BE49-F238E27FC236}">
                <a16:creationId xmlns:a16="http://schemas.microsoft.com/office/drawing/2014/main" id="{4DF769F3-193A-BA4B-9E2A-3BDB4968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1054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3" name="Rectangle 7">
            <a:extLst>
              <a:ext uri="{FF2B5EF4-FFF2-40B4-BE49-F238E27FC236}">
                <a16:creationId xmlns:a16="http://schemas.microsoft.com/office/drawing/2014/main" id="{55E5BA12-6016-A04B-84B4-CFB4F19E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55626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827" name="Rectangle 11">
            <a:extLst>
              <a:ext uri="{FF2B5EF4-FFF2-40B4-BE49-F238E27FC236}">
                <a16:creationId xmlns:a16="http://schemas.microsoft.com/office/drawing/2014/main" id="{D35E7A3B-8AF3-5143-9F0B-EC0A5A1E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76800"/>
            <a:ext cx="228600" cy="1981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F5AF0959-BA6F-DA46-8E8B-9D4874E53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838200"/>
            <a:ext cx="31892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Cloud contracts: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	</a:t>
            </a:r>
            <a:r>
              <a:rPr lang="en-US" altLang="x-none" b="1">
                <a:solidFill>
                  <a:srgbClr val="66FFFF"/>
                </a:solidFill>
              </a:rPr>
              <a:t>- gets hot</a:t>
            </a:r>
          </a:p>
          <a:p>
            <a:pPr>
              <a:defRPr/>
            </a:pPr>
            <a:r>
              <a:rPr lang="en-US" altLang="x-none" b="1">
                <a:solidFill>
                  <a:srgbClr val="66FFFF"/>
                </a:solidFill>
              </a:rPr>
              <a:t>	- H ignites</a:t>
            </a:r>
          </a:p>
          <a:p>
            <a:pPr>
              <a:defRPr/>
            </a:pPr>
            <a:r>
              <a:rPr lang="en-US" altLang="x-none" b="1">
                <a:solidFill>
                  <a:srgbClr val="66FFFF"/>
                </a:solidFill>
              </a:rPr>
              <a:t>	- becomes a star</a:t>
            </a:r>
            <a:endParaRPr lang="en-US" altLang="x-none" b="1">
              <a:solidFill>
                <a:srgbClr val="FF0000"/>
              </a:solidFill>
            </a:endParaRP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812150C4-C57F-BD46-9185-16BD3B5E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4086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Smaller pieces collapse faster: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	</a:t>
            </a:r>
            <a:r>
              <a:rPr lang="en-US" altLang="x-none" b="1">
                <a:solidFill>
                  <a:srgbClr val="66FFFF"/>
                </a:solidFill>
              </a:rPr>
              <a:t>- cloud fragments</a:t>
            </a:r>
          </a:p>
          <a:p>
            <a:pPr>
              <a:defRPr/>
            </a:pPr>
            <a:r>
              <a:rPr lang="en-US" altLang="x-none" b="1">
                <a:solidFill>
                  <a:srgbClr val="66FFFF"/>
                </a:solidFill>
              </a:rPr>
              <a:t>	- star clusters are born</a:t>
            </a:r>
          </a:p>
          <a:p>
            <a:pPr>
              <a:defRPr/>
            </a:pPr>
            <a:r>
              <a:rPr lang="en-US" altLang="x-none" b="1">
                <a:solidFill>
                  <a:srgbClr val="66FFFF"/>
                </a:solidFill>
              </a:rPr>
              <a:t>	- binary stars are born</a:t>
            </a:r>
            <a:endParaRPr lang="en-US" altLang="x-none" b="1">
              <a:solidFill>
                <a:srgbClr val="FF0000"/>
              </a:solidFill>
            </a:endParaRP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5319DC3F-5D23-8544-8FCB-2B308D97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4433888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800" b="1" i="1">
                <a:solidFill>
                  <a:srgbClr val="66FFFF"/>
                </a:solidFill>
              </a:rPr>
              <a:t>A star forming</a:t>
            </a:r>
            <a:endParaRPr lang="en-US" altLang="x-none" b="1"/>
          </a:p>
        </p:txBody>
      </p:sp>
      <p:sp>
        <p:nvSpPr>
          <p:cNvPr id="162831" name="Line 15">
            <a:extLst>
              <a:ext uri="{FF2B5EF4-FFF2-40B4-BE49-F238E27FC236}">
                <a16:creationId xmlns:a16="http://schemas.microsoft.com/office/drawing/2014/main" id="{06832EEB-2BC2-6F4B-8B28-00290C2F2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743200"/>
            <a:ext cx="762000" cy="18288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8298274-F2B9-3E4D-8702-98125975A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710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1494</Words>
  <Application>Microsoft Macintosh PowerPoint</Application>
  <PresentationFormat>On-screen Show (4:3)</PresentationFormat>
  <Paragraphs>444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Symbol</vt:lpstr>
      <vt:lpstr>Times</vt:lpstr>
      <vt:lpstr>Blank Presentation</vt:lpstr>
      <vt:lpstr>Setup:</vt:lpstr>
      <vt:lpstr>Stars are born in molecular clouds</vt:lpstr>
      <vt:lpstr>Collapse</vt:lpstr>
      <vt:lpstr>Questions coming …</vt:lpstr>
      <vt:lpstr>Question 4</vt:lpstr>
      <vt:lpstr>Question 5</vt:lpstr>
      <vt:lpstr>Fragmentation</vt:lpstr>
      <vt:lpstr>Fragmentation and heat-up</vt:lpstr>
      <vt:lpstr>Questions coming …</vt:lpstr>
      <vt:lpstr>Question 6</vt:lpstr>
      <vt:lpstr>Question 7</vt:lpstr>
      <vt:lpstr>Nebula turns into star</vt:lpstr>
      <vt:lpstr>Planets form</vt:lpstr>
      <vt:lpstr>Questions coming …</vt:lpstr>
      <vt:lpstr>Question 8 </vt:lpstr>
      <vt:lpstr>Question 9 </vt:lpstr>
      <vt:lpstr>What starts the collapse?</vt:lpstr>
      <vt:lpstr>What induced the birth of the Sun?</vt:lpstr>
      <vt:lpstr>Questions coming …</vt:lpstr>
      <vt:lpstr>Question 10</vt:lpstr>
      <vt:lpstr>Question 11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Interstellar matter</dc:title>
  <cp:lastModifiedBy>Tibor Torma</cp:lastModifiedBy>
  <cp:revision>60</cp:revision>
  <dcterms:modified xsi:type="dcterms:W3CDTF">2026-04-15T17:50:15Z</dcterms:modified>
</cp:coreProperties>
</file>