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6" r:id="rId2"/>
    <p:sldId id="432" r:id="rId3"/>
    <p:sldId id="433" r:id="rId4"/>
    <p:sldId id="444" r:id="rId5"/>
    <p:sldId id="435" r:id="rId6"/>
    <p:sldId id="447" r:id="rId7"/>
    <p:sldId id="361" r:id="rId8"/>
    <p:sldId id="359" r:id="rId9"/>
    <p:sldId id="438" r:id="rId10"/>
    <p:sldId id="445" r:id="rId11"/>
    <p:sldId id="442" r:id="rId12"/>
    <p:sldId id="44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/>
    <p:restoredTop sz="91429"/>
  </p:normalViewPr>
  <p:slideViewPr>
    <p:cSldViewPr>
      <p:cViewPr varScale="1">
        <p:scale>
          <a:sx n="117" d="100"/>
          <a:sy n="117" d="100"/>
        </p:scale>
        <p:origin x="19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4A4D33-9063-ED42-9631-764EE6D14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4D4B3-4F59-0249-9DB2-466A88B8CA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D804A15-40C3-974E-B027-9EF2EE23359B}" type="datetimeFigureOut">
              <a:rPr lang="en-US"/>
              <a:pPr>
                <a:defRPr/>
              </a:pPr>
              <a:t>4/11/26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81487-D9D4-DC4D-AFA4-C134CD570B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6C436-2D84-1E45-8DAE-B5D9B12D1F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5A17E6-5E5F-C344-BE44-B9A72EE18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72B8194-6789-4C4B-9996-F922C6D2FF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F30C132-FA5C-6947-A784-5AA8D7D601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61C420D-022A-9342-A18F-CF4C80959C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6F15B23-0109-314E-96A2-315F7C70FC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6B2C5D-7E02-4F41-8458-EB8E8E5D55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25F00EB-702A-F546-B1BB-9208051A1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9F335E-1600-494A-B39D-0897A5927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DCD23887-26F5-B442-8C8B-CDF863013A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8F27F5F-60FC-B344-AF61-0A4E8894D240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2334D92-C4C5-4940-81C2-87B4CA3A3F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3D3226CD-F8D4-704B-826F-458E65AF7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E48DE827-6F5E-2048-8342-9DA339E4A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C9DCC07-90EE-6B4D-BED6-4911A8D74BAE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77706A1-5D1C-664D-BA0C-DE282C4F2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BE0B5AA6-7F09-4440-A6D6-D2E87F96B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AA34CB81-78B4-5A4A-85F9-A584BC0B5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1FD1AD3-0914-6149-BFF6-76B5748731F2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CBB035F-5F00-1F45-B25C-3D995A8B9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3FE91C84-1AB7-F742-99FC-3924A0A67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34B84E4D-3BC4-B14B-9A0C-1D608A42E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9AF2CAF-6C02-2045-8EAA-14DEFE13F01E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B4A66513-683D-D042-B85F-3FA532F1E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9396FAA7-DD57-0B43-AE99-F6582FEAD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9363F6D-EE6D-5B4C-A5FB-4C64760D2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50C6FA-6C3B-CA43-950D-F5084CF313C5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B25BA19-D287-974C-AE52-79D29F783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2D3A3A37-DEED-374A-B998-45C47BBB2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46A32347-3E12-FE48-A356-89908A15A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B14255F-EF5A-DE47-8CDF-12603BBCC96F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CF2FD78-21B5-A240-9257-BFE9344548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2125DB2-7874-1642-9DF3-37A282E1D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A44EEA56-A9A4-ED4F-891F-B015B66195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AD8945E-C1CD-3948-9B44-27AEBE652811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A3F1F6C-38DE-0A48-86B6-4BA2D119A3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FF2CB0EF-7DAE-3548-B123-D5D378DFC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65977B83-08AB-2544-BEE4-BEC9C64AFB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5A83B4E-7738-7D41-8B26-D5A3CB1A1CD1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ABD0ED9-8D0F-FD4C-A88E-7304B55CF2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F89F6728-C76B-0142-9343-BCEFE95D5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88DEAE2-973C-4946-BB81-82CA21788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596466B-AA6A-E942-BB81-96F38B63F0D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5BD6DDD-101C-3343-93F2-1FC8E22FA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9AABDD1A-2752-5443-B577-2F04A0A3C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E1C63694-2C52-4446-9D15-67C1F572F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DBFD4DB-B2A2-7849-86DB-33975F5139B4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85AAF09-03CD-F049-A99E-F44A64881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315122F3-12C0-EA40-A134-A63349FB5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76BDA11E-05F4-9F47-BCC0-9C37F6E3C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5702CEF-5857-6C4F-A50E-904196449E3D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A869842C-3146-0148-92E1-4570811D6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EA128973-A1DF-1B4A-AF2C-929466772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411F8DCA-756A-7245-8963-522D794EA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1FD1420-E82F-4D44-8C95-F1DBD79DBE78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899B477-92EB-5C44-B967-DE3BCB6C0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89D6441F-359F-9042-B560-0FDE276E7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3A1395-E2D4-6547-B9CE-4CCF82C9E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08795C-EE24-FF49-9A61-1C1C24B83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B72AE5-758E-524D-A071-7E17512F4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ACDF0-A09E-CB4E-A6BA-D2B606B88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4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662F2-A417-A044-8D7E-89EFE17B1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4F01C-C87E-BA4B-997F-597E3CA64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7838B2-2C2C-6240-AB06-F85162282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8D69-998F-D242-8977-1E6416D25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3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D56460-D1C0-2A47-9452-7F58E834D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BB1301-77B7-E74F-A87A-6687EBCD4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105D9-FD46-4B4C-BE87-2427701CF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A574-8A39-7C4F-8CFF-20026904F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28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8F8B7-419D-5349-B6CA-BF64337B7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45A63-1EF3-4A44-A79C-93E6B400E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70EA74-A6B4-024B-A779-876CC8CB6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A2B1-4718-2344-AF17-3187EEFD2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8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3898B0-3A32-B24E-9C7F-393C6731C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C1355-0D66-9842-981F-7C3B28294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434A67-9918-7343-BA7B-32167232C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3FE3-6ABF-2F43-8403-DFF42E77D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3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188D8-97CB-CE4F-BC76-5E866F3FF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0DA9E-4885-1845-A0F6-E956582F4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2BFD8-8AC0-2242-918F-0CDB3CDEF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45D1C-B6B7-FD4B-96CF-07CCC205E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46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058E13-625F-4A4D-BFF2-0ECC3D192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A3A6A3-7F2B-1248-A727-AE4194906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B67EA9-E208-BB4A-8158-7CB3AF236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89AC-0698-494D-9D37-A7EA96DCA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00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40AF2D-32A5-CA4A-985D-7C9EBCCE8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7A1C41-55F2-7244-A79A-7C0475C67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078F6E-9A3C-0044-AB0D-405E1F894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5A84E-3CC1-EC42-A437-ACE80BC6D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17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59229E-D7E5-854A-BB6E-FC4CC1A2F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E442A3-677D-174C-B735-54550C77D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CD88BA-1BCC-0E46-A01C-6B09A1D09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BF704-36F9-5E41-B52E-63AFDACC3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66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4EDAB-B43E-6A47-B4DA-982F3A005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46826-B0CE-9F46-BE81-5648FFF12D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CEE668-9AFB-0C44-879C-ED1CB510B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E709-F74B-2B48-A7C6-647CCCCDA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3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4B254-1E2A-8B40-B3F7-394B066FA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9993E-E5F5-FA49-A942-C8461BC7E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FEC28-C141-C144-AD66-67344B00A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89D9-B694-2E41-BCFE-EB4C75714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9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2DB70-4DE6-B34C-872F-7A2EA466D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DE7492-7BE6-814A-B09F-31F8B6F94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40436E-C56F-8C44-8CCF-C6DBD298C1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004B09-6136-044C-B0A8-C526D9A9AD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1A2F6A-3B03-454E-B4B4-C8949810A5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069B7D-DD38-D54C-99E7-4D13B5EEA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9" name="Rectangle 13">
            <a:extLst>
              <a:ext uri="{FF2B5EF4-FFF2-40B4-BE49-F238E27FC236}">
                <a16:creationId xmlns:a16="http://schemas.microsoft.com/office/drawing/2014/main" id="{4A1353D5-FCBD-5C47-A9E0-14273EB7A6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Type-Ia SN</a:t>
            </a: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FBE8BF77-AA29-7B4D-834A-275F7A19C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482600"/>
            <a:ext cx="8458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White dwarfs:</a:t>
            </a:r>
            <a:r>
              <a:rPr lang="en-US" altLang="en-US" sz="2400" b="1">
                <a:solidFill>
                  <a:srgbClr val="00CC00"/>
                </a:solidFill>
              </a:rPr>
              <a:t>   Normally </a:t>
            </a:r>
            <a:r>
              <a:rPr lang="ja-JP" altLang="en-US" sz="2400" b="1">
                <a:solidFill>
                  <a:srgbClr val="00CC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>
                <a:solidFill>
                  <a:srgbClr val="00CC00"/>
                </a:solidFill>
              </a:rPr>
              <a:t>decent</a:t>
            </a:r>
            <a:r>
              <a:rPr lang="ja-JP" altLang="en-US" sz="2400" b="1">
                <a:solidFill>
                  <a:srgbClr val="00CC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b="1">
                <a:solidFill>
                  <a:srgbClr val="00CC00"/>
                </a:solidFill>
              </a:rPr>
              <a:t> objects, slowly cooling off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                                Density ~ 1,000,000 g/cm</a:t>
            </a:r>
            <a:r>
              <a:rPr lang="en-US" altLang="en-US" sz="2400" b="1" baseline="30000">
                <a:solidFill>
                  <a:srgbClr val="00CC00"/>
                </a:solidFill>
              </a:rPr>
              <a:t>3</a:t>
            </a:r>
            <a:r>
              <a:rPr lang="en-US" altLang="en-US" sz="2400" b="1">
                <a:solidFill>
                  <a:srgbClr val="00CC00"/>
                </a:solidFill>
              </a:rPr>
              <a:t> - atoms touch</a:t>
            </a:r>
            <a:endParaRPr lang="en-US" altLang="en-US" sz="2400"/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43994FCE-7CF0-844B-A637-6C066407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46188"/>
            <a:ext cx="685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When part of a close binary, can produce “</a:t>
            </a:r>
            <a:r>
              <a:rPr lang="en-US" altLang="en-US" sz="2400" i="1">
                <a:solidFill>
                  <a:srgbClr val="FFFF00"/>
                </a:solidFill>
              </a:rPr>
              <a:t>fireworks”:</a:t>
            </a:r>
            <a:endParaRPr lang="en-US" altLang="en-US" sz="2400" i="1"/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45755946-C6C0-A24B-BA9A-C798680F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3150"/>
            <a:ext cx="4114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>
            <a:extLst>
              <a:ext uri="{FF2B5EF4-FFF2-40B4-BE49-F238E27FC236}">
                <a16:creationId xmlns:a16="http://schemas.microsoft.com/office/drawing/2014/main" id="{BB771A1C-AA1D-954C-841A-419E3043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331946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Normal star</a:t>
            </a:r>
            <a:endParaRPr lang="en-US" altLang="en-US" sz="2400"/>
          </a:p>
        </p:txBody>
      </p:sp>
      <p:sp>
        <p:nvSpPr>
          <p:cNvPr id="31751" name="Text Box 6">
            <a:extLst>
              <a:ext uri="{FF2B5EF4-FFF2-40B4-BE49-F238E27FC236}">
                <a16:creationId xmlns:a16="http://schemas.microsoft.com/office/drawing/2014/main" id="{924F7979-AE29-8849-ACEB-2979D3404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3321050"/>
            <a:ext cx="193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White dwarf inside</a:t>
            </a:r>
            <a:endParaRPr lang="en-US" altLang="en-US" sz="2400"/>
          </a:p>
        </p:txBody>
      </p:sp>
      <p:sp>
        <p:nvSpPr>
          <p:cNvPr id="31752" name="Line 7">
            <a:extLst>
              <a:ext uri="{FF2B5EF4-FFF2-40B4-BE49-F238E27FC236}">
                <a16:creationId xmlns:a16="http://schemas.microsoft.com/office/drawing/2014/main" id="{46E879C7-1DDB-6C43-BEDE-8B2C2D89A1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7738" y="3582988"/>
            <a:ext cx="42862" cy="1751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8">
            <a:extLst>
              <a:ext uri="{FF2B5EF4-FFF2-40B4-BE49-F238E27FC236}">
                <a16:creationId xmlns:a16="http://schemas.microsoft.com/office/drawing/2014/main" id="{6F7B49B3-B7F8-ED4D-AD26-289EF165B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613150"/>
            <a:ext cx="76200" cy="882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4">
            <a:extLst>
              <a:ext uri="{FF2B5EF4-FFF2-40B4-BE49-F238E27FC236}">
                <a16:creationId xmlns:a16="http://schemas.microsoft.com/office/drawing/2014/main" id="{E3D7D18B-D1AB-9044-AC90-86FBEE143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26988"/>
            <a:ext cx="4786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solidFill>
                  <a:srgbClr val="FF3300"/>
                </a:solidFill>
              </a:rPr>
              <a:t>Novae </a:t>
            </a:r>
            <a:r>
              <a:rPr lang="en-US" altLang="en-US" sz="2000" b="1" i="1" u="sng">
                <a:solidFill>
                  <a:srgbClr val="FF3300"/>
                </a:solidFill>
              </a:rPr>
              <a:t>and</a:t>
            </a:r>
            <a:r>
              <a:rPr lang="en-US" altLang="en-US" sz="2800" b="1" i="1" u="sng">
                <a:solidFill>
                  <a:srgbClr val="FF3300"/>
                </a:solidFill>
              </a:rPr>
              <a:t> Type-Ia supernovae</a:t>
            </a:r>
            <a:endParaRPr lang="en-US" altLang="en-US" sz="2400" u="sng"/>
          </a:p>
        </p:txBody>
      </p:sp>
      <p:sp>
        <p:nvSpPr>
          <p:cNvPr id="31755" name="TextBox 1">
            <a:extLst>
              <a:ext uri="{FF2B5EF4-FFF2-40B4-BE49-F238E27FC236}">
                <a16:creationId xmlns:a16="http://schemas.microsoft.com/office/drawing/2014/main" id="{7DF1834F-FDC0-A547-B1D3-44D904AD4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741488"/>
            <a:ext cx="4487863" cy="1508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White dwarf steals hydrogen 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 H piles up on its hot surface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suddenly ignites: a </a:t>
            </a:r>
            <a:r>
              <a:rPr lang="en-US" altLang="en-US" sz="2400" i="1">
                <a:solidFill>
                  <a:schemeClr val="bg1"/>
                </a:solidFill>
              </a:rPr>
              <a:t>nova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M=-8</a:t>
            </a:r>
            <a:r>
              <a:rPr lang="en-US" altLang="en-US" sz="2000" i="1" baseline="30000">
                <a:solidFill>
                  <a:schemeClr val="bg1"/>
                </a:solidFill>
              </a:rPr>
              <a:t>mg</a:t>
            </a:r>
            <a:r>
              <a:rPr lang="en-US" altLang="en-US" sz="2000" i="1">
                <a:solidFill>
                  <a:schemeClr val="bg1"/>
                </a:solidFill>
              </a:rPr>
              <a:t>, a few per year in the Galaxy</a:t>
            </a:r>
          </a:p>
        </p:txBody>
      </p:sp>
      <p:sp>
        <p:nvSpPr>
          <p:cNvPr id="31756" name="TextBox 21">
            <a:extLst>
              <a:ext uri="{FF2B5EF4-FFF2-40B4-BE49-F238E27FC236}">
                <a16:creationId xmlns:a16="http://schemas.microsoft.com/office/drawing/2014/main" id="{2568FC2F-D8AD-E043-9DA5-2B3B6C66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1741488"/>
            <a:ext cx="4586287" cy="1508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White dwarf steals hydrogen 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 mass grows over 1.44 solar, collapses: a </a:t>
            </a:r>
            <a:r>
              <a:rPr lang="en-US" altLang="en-US" sz="2400" i="1">
                <a:solidFill>
                  <a:schemeClr val="bg1"/>
                </a:solidFill>
              </a:rPr>
              <a:t>Type-Ia supernova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M=-19</a:t>
            </a:r>
            <a:r>
              <a:rPr lang="en-US" altLang="en-US" sz="2000" i="1" baseline="30000">
                <a:solidFill>
                  <a:schemeClr val="bg1"/>
                </a:solidFill>
              </a:rPr>
              <a:t>mg</a:t>
            </a:r>
            <a:r>
              <a:rPr lang="en-US" altLang="en-US" sz="2000" i="1">
                <a:solidFill>
                  <a:schemeClr val="bg1"/>
                </a:solidFill>
              </a:rPr>
              <a:t>, a few per millinea in the Galaxy</a:t>
            </a:r>
          </a:p>
        </p:txBody>
      </p:sp>
      <p:pic>
        <p:nvPicPr>
          <p:cNvPr id="31757" name="Picture 7">
            <a:extLst>
              <a:ext uri="{FF2B5EF4-FFF2-40B4-BE49-F238E27FC236}">
                <a16:creationId xmlns:a16="http://schemas.microsoft.com/office/drawing/2014/main" id="{DAA1C889-7C9D-9E4C-9C72-1CEC62C83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9896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 Box 12">
            <a:extLst>
              <a:ext uri="{FF2B5EF4-FFF2-40B4-BE49-F238E27FC236}">
                <a16:creationId xmlns:a16="http://schemas.microsoft.com/office/drawing/2014/main" id="{2630358D-1AAB-6B4D-B7CF-EF5156F98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75088"/>
            <a:ext cx="2509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66FFFF"/>
                </a:solidFill>
              </a:rPr>
              <a:t>IR+X-ray photo of an old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66FFFF"/>
                </a:solidFill>
              </a:rPr>
              <a:t>Type-Ia SN remnant G299.2-2.9</a:t>
            </a:r>
            <a:endParaRPr lang="en-US" altLang="en-US" sz="1400"/>
          </a:p>
        </p:txBody>
      </p:sp>
      <p:pic>
        <p:nvPicPr>
          <p:cNvPr id="31759" name="Picture 9">
            <a:extLst>
              <a:ext uri="{FF2B5EF4-FFF2-40B4-BE49-F238E27FC236}">
                <a16:creationId xmlns:a16="http://schemas.microsoft.com/office/drawing/2014/main" id="{E65ED296-09AF-4645-887A-7A3B345EC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4186238"/>
            <a:ext cx="27051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TextBox 10">
            <a:extLst>
              <a:ext uri="{FF2B5EF4-FFF2-40B4-BE49-F238E27FC236}">
                <a16:creationId xmlns:a16="http://schemas.microsoft.com/office/drawing/2014/main" id="{8673003A-D619-A649-89DD-E3C9E5B5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3408363"/>
            <a:ext cx="2327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00"/>
                </a:solidFill>
              </a:rPr>
              <a:t>Nova Cassiopeiae 2021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00"/>
                </a:solidFill>
              </a:rPr>
              <a:t>on 3/19/2021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00"/>
                </a:solidFill>
              </a:rPr>
              <a:t>at 7.5mg still brightening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>
            <a:extLst>
              <a:ext uri="{FF2B5EF4-FFF2-40B4-BE49-F238E27FC236}">
                <a16:creationId xmlns:a16="http://schemas.microsoft.com/office/drawing/2014/main" id="{856A37B7-212D-E14E-8CB9-FEDCAA54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5459" name="Text Box 3">
            <a:extLst>
              <a:ext uri="{FF2B5EF4-FFF2-40B4-BE49-F238E27FC236}">
                <a16:creationId xmlns:a16="http://schemas.microsoft.com/office/drawing/2014/main" id="{7C4D41F5-7FF4-944C-B585-80458547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75460" name="Rectangle 4">
            <a:extLst>
              <a:ext uri="{FF2B5EF4-FFF2-40B4-BE49-F238E27FC236}">
                <a16:creationId xmlns:a16="http://schemas.microsoft.com/office/drawing/2014/main" id="{EFF867E3-5F2E-7D4E-9245-4B02A7C11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10</a:t>
            </a:r>
          </a:p>
        </p:txBody>
      </p:sp>
      <p:sp>
        <p:nvSpPr>
          <p:cNvPr id="275461" name="Text Box 5">
            <a:extLst>
              <a:ext uri="{FF2B5EF4-FFF2-40B4-BE49-F238E27FC236}">
                <a16:creationId xmlns:a16="http://schemas.microsoft.com/office/drawing/2014/main" id="{42D6AF57-82E1-6841-BBDC-9F79B52D3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75462" name="Text Box 6">
            <a:extLst>
              <a:ext uri="{FF2B5EF4-FFF2-40B4-BE49-F238E27FC236}">
                <a16:creationId xmlns:a16="http://schemas.microsoft.com/office/drawing/2014/main" id="{567B2259-6242-A143-A419-ECA32AD25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75463" name="Text Box 7">
            <a:extLst>
              <a:ext uri="{FF2B5EF4-FFF2-40B4-BE49-F238E27FC236}">
                <a16:creationId xmlns:a16="http://schemas.microsoft.com/office/drawing/2014/main" id="{7B3C066C-DEF5-B64C-84DC-88C91CFD1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75464" name="Text Box 8">
            <a:extLst>
              <a:ext uri="{FF2B5EF4-FFF2-40B4-BE49-F238E27FC236}">
                <a16:creationId xmlns:a16="http://schemas.microsoft.com/office/drawing/2014/main" id="{61B3575E-338F-3642-AC90-58361FD0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5465" name="Text Box 9">
            <a:extLst>
              <a:ext uri="{FF2B5EF4-FFF2-40B4-BE49-F238E27FC236}">
                <a16:creationId xmlns:a16="http://schemas.microsoft.com/office/drawing/2014/main" id="{7A7253F6-2CC7-4942-AAB9-C00A4381E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5466" name="Text Box 10">
            <a:extLst>
              <a:ext uri="{FF2B5EF4-FFF2-40B4-BE49-F238E27FC236}">
                <a16:creationId xmlns:a16="http://schemas.microsoft.com/office/drawing/2014/main" id="{14EA0808-9D7C-394F-BC75-1B3AF5BB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5467" name="Text Box 11">
            <a:extLst>
              <a:ext uri="{FF2B5EF4-FFF2-40B4-BE49-F238E27FC236}">
                <a16:creationId xmlns:a16="http://schemas.microsoft.com/office/drawing/2014/main" id="{25E00220-7E7D-A040-B1C7-8314E5C02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5468" name="Text Box 12">
            <a:extLst>
              <a:ext uri="{FF2B5EF4-FFF2-40B4-BE49-F238E27FC236}">
                <a16:creationId xmlns:a16="http://schemas.microsoft.com/office/drawing/2014/main" id="{C455B958-77F4-2044-A0B2-865753A6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5469" name="Text Box 13">
            <a:extLst>
              <a:ext uri="{FF2B5EF4-FFF2-40B4-BE49-F238E27FC236}">
                <a16:creationId xmlns:a16="http://schemas.microsoft.com/office/drawing/2014/main" id="{EB55675F-D76A-1F49-90D9-D09268EB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5470" name="Text Box 14">
            <a:extLst>
              <a:ext uri="{FF2B5EF4-FFF2-40B4-BE49-F238E27FC236}">
                <a16:creationId xmlns:a16="http://schemas.microsoft.com/office/drawing/2014/main" id="{06E83934-3478-3C4A-B246-CFD91C1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5471" name="Text Box 15">
            <a:extLst>
              <a:ext uri="{FF2B5EF4-FFF2-40B4-BE49-F238E27FC236}">
                <a16:creationId xmlns:a16="http://schemas.microsoft.com/office/drawing/2014/main" id="{DC3D5A06-B24E-1D42-A419-0CE057B5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5472" name="Text Box 16">
            <a:extLst>
              <a:ext uri="{FF2B5EF4-FFF2-40B4-BE49-F238E27FC236}">
                <a16:creationId xmlns:a16="http://schemas.microsoft.com/office/drawing/2014/main" id="{4A162175-DC75-EA41-A075-4E24E8D11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5473" name="Text Box 17">
            <a:extLst>
              <a:ext uri="{FF2B5EF4-FFF2-40B4-BE49-F238E27FC236}">
                <a16:creationId xmlns:a16="http://schemas.microsoft.com/office/drawing/2014/main" id="{5BD1EF3C-3CF3-454B-9BE2-0831D2D6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5474" name="Text Box 18">
            <a:extLst>
              <a:ext uri="{FF2B5EF4-FFF2-40B4-BE49-F238E27FC236}">
                <a16:creationId xmlns:a16="http://schemas.microsoft.com/office/drawing/2014/main" id="{FBC17438-2F24-F34F-B5F4-1D195E25F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5475" name="Text Box 19">
            <a:extLst>
              <a:ext uri="{FF2B5EF4-FFF2-40B4-BE49-F238E27FC236}">
                <a16:creationId xmlns:a16="http://schemas.microsoft.com/office/drawing/2014/main" id="{3FFFCEDD-7D8E-3549-B382-D1CCE26D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5476" name="Text Box 20">
            <a:extLst>
              <a:ext uri="{FF2B5EF4-FFF2-40B4-BE49-F238E27FC236}">
                <a16:creationId xmlns:a16="http://schemas.microsoft.com/office/drawing/2014/main" id="{263EEEE8-2A83-814A-9E4E-FA459FE9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5477" name="Text Box 21">
            <a:extLst>
              <a:ext uri="{FF2B5EF4-FFF2-40B4-BE49-F238E27FC236}">
                <a16:creationId xmlns:a16="http://schemas.microsoft.com/office/drawing/2014/main" id="{220D10E5-1786-CB4F-BAF0-EECEE709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5478" name="Text Box 22">
            <a:extLst>
              <a:ext uri="{FF2B5EF4-FFF2-40B4-BE49-F238E27FC236}">
                <a16:creationId xmlns:a16="http://schemas.microsoft.com/office/drawing/2014/main" id="{63554367-D84A-1941-9470-F546764B6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5479" name="Text Box 23">
            <a:extLst>
              <a:ext uri="{FF2B5EF4-FFF2-40B4-BE49-F238E27FC236}">
                <a16:creationId xmlns:a16="http://schemas.microsoft.com/office/drawing/2014/main" id="{A7A9FE2A-6FAA-7348-8CCD-77FF7A17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5480" name="Text Box 24">
            <a:extLst>
              <a:ext uri="{FF2B5EF4-FFF2-40B4-BE49-F238E27FC236}">
                <a16:creationId xmlns:a16="http://schemas.microsoft.com/office/drawing/2014/main" id="{37281852-2E72-374C-BBD0-228579F3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5481" name="Text Box 25">
            <a:extLst>
              <a:ext uri="{FF2B5EF4-FFF2-40B4-BE49-F238E27FC236}">
                <a16:creationId xmlns:a16="http://schemas.microsoft.com/office/drawing/2014/main" id="{1F67F613-6BD0-1542-B735-FC4197EA6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5482" name="Text Box 26">
            <a:extLst>
              <a:ext uri="{FF2B5EF4-FFF2-40B4-BE49-F238E27FC236}">
                <a16:creationId xmlns:a16="http://schemas.microsoft.com/office/drawing/2014/main" id="{0FC044BD-0B46-E444-B961-DBFA5DA0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5483" name="Text Box 27">
            <a:extLst>
              <a:ext uri="{FF2B5EF4-FFF2-40B4-BE49-F238E27FC236}">
                <a16:creationId xmlns:a16="http://schemas.microsoft.com/office/drawing/2014/main" id="{E6590E42-CFEF-8F49-B753-8474DDAD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5484" name="Text Box 28">
            <a:extLst>
              <a:ext uri="{FF2B5EF4-FFF2-40B4-BE49-F238E27FC236}">
                <a16:creationId xmlns:a16="http://schemas.microsoft.com/office/drawing/2014/main" id="{ADF8776C-F5CC-784E-BB09-E3FDA0F0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5485" name="Text Box 29">
            <a:extLst>
              <a:ext uri="{FF2B5EF4-FFF2-40B4-BE49-F238E27FC236}">
                <a16:creationId xmlns:a16="http://schemas.microsoft.com/office/drawing/2014/main" id="{87FAFDFC-8F52-1040-A102-AF1D2F15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5486" name="Text Box 30">
            <a:extLst>
              <a:ext uri="{FF2B5EF4-FFF2-40B4-BE49-F238E27FC236}">
                <a16:creationId xmlns:a16="http://schemas.microsoft.com/office/drawing/2014/main" id="{8D8FC15C-6C9A-234F-AFAB-671A1D247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275487" name="Text Box 31">
            <a:extLst>
              <a:ext uri="{FF2B5EF4-FFF2-40B4-BE49-F238E27FC236}">
                <a16:creationId xmlns:a16="http://schemas.microsoft.com/office/drawing/2014/main" id="{43D8E9FD-CC97-C740-9E94-94EEC0A4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779739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provides the energy for the Crab Nebula to glow?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Its gas is hot and is radiating off its heat as it is cooling.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Its gas is collapsing under its gravity, so it is heated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</a:rPr>
              <a:t>Charged particles emitted from the neutron star.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A black hole in the middle.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 Hydrogen is fused into helium in the interstellar space.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C99B1-8499-AD41-BB1C-729B75BE3517}"/>
              </a:ext>
            </a:extLst>
          </p:cNvPr>
          <p:cNvSpPr txBox="1"/>
          <p:nvPr/>
        </p:nvSpPr>
        <p:spPr>
          <a:xfrm>
            <a:off x="413657" y="381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nimBg="1"/>
      <p:bldP spid="275459" grpId="0" animBg="1"/>
      <p:bldP spid="275461" grpId="0" animBg="1"/>
      <p:bldP spid="275462" grpId="0" animBg="1"/>
      <p:bldP spid="275463" grpId="0" animBg="1"/>
      <p:bldP spid="275464" grpId="0" animBg="1"/>
      <p:bldP spid="275465" grpId="0" animBg="1"/>
      <p:bldP spid="275466" grpId="0" animBg="1"/>
      <p:bldP spid="275467" grpId="0" animBg="1"/>
      <p:bldP spid="275468" grpId="0" animBg="1"/>
      <p:bldP spid="275469" grpId="0" animBg="1"/>
      <p:bldP spid="275470" grpId="0" animBg="1"/>
      <p:bldP spid="275471" grpId="0" animBg="1"/>
      <p:bldP spid="275472" grpId="0" animBg="1"/>
      <p:bldP spid="275473" grpId="0" animBg="1"/>
      <p:bldP spid="275474" grpId="0" animBg="1"/>
      <p:bldP spid="275475" grpId="0" animBg="1"/>
      <p:bldP spid="275476" grpId="0" animBg="1"/>
      <p:bldP spid="275477" grpId="0" animBg="1"/>
      <p:bldP spid="275478" grpId="0" animBg="1"/>
      <p:bldP spid="275479" grpId="0" animBg="1"/>
      <p:bldP spid="275480" grpId="0" animBg="1"/>
      <p:bldP spid="275481" grpId="0" animBg="1"/>
      <p:bldP spid="275482" grpId="0" animBg="1"/>
      <p:bldP spid="275483" grpId="0" animBg="1"/>
      <p:bldP spid="275484" grpId="0" animBg="1"/>
      <p:bldP spid="275485" grpId="0" animBg="1"/>
      <p:bldP spid="275486" grpId="0"/>
      <p:bldP spid="275487" grpId="0"/>
      <p:bldP spid="27548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>
            <a:extLst>
              <a:ext uri="{FF2B5EF4-FFF2-40B4-BE49-F238E27FC236}">
                <a16:creationId xmlns:a16="http://schemas.microsoft.com/office/drawing/2014/main" id="{29051D61-CC2D-E640-B203-FE095022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9315" name="Text Box 3">
            <a:extLst>
              <a:ext uri="{FF2B5EF4-FFF2-40B4-BE49-F238E27FC236}">
                <a16:creationId xmlns:a16="http://schemas.microsoft.com/office/drawing/2014/main" id="{20700C5E-F413-434E-A3BE-CA81FA529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9316" name="Rectangle 4">
            <a:extLst>
              <a:ext uri="{FF2B5EF4-FFF2-40B4-BE49-F238E27FC236}">
                <a16:creationId xmlns:a16="http://schemas.microsoft.com/office/drawing/2014/main" id="{A4A920BB-AC8B-D14F-946C-8F3883AF5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11</a:t>
            </a:r>
          </a:p>
        </p:txBody>
      </p:sp>
      <p:sp>
        <p:nvSpPr>
          <p:cNvPr id="269317" name="Text Box 5">
            <a:extLst>
              <a:ext uri="{FF2B5EF4-FFF2-40B4-BE49-F238E27FC236}">
                <a16:creationId xmlns:a16="http://schemas.microsoft.com/office/drawing/2014/main" id="{17C902C5-E129-4D4A-AE7A-8A9841FF4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9318" name="Text Box 6">
            <a:extLst>
              <a:ext uri="{FF2B5EF4-FFF2-40B4-BE49-F238E27FC236}">
                <a16:creationId xmlns:a16="http://schemas.microsoft.com/office/drawing/2014/main" id="{0AD80B1B-D9CE-924D-B2A4-FFA4828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698050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pulsar?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	A star that periodically changes its size.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	</a:t>
            </a:r>
            <a:r>
              <a:rPr lang="en-US" altLang="en-US" sz="2400" b="1" dirty="0">
                <a:solidFill>
                  <a:srgbClr val="FF0000"/>
                </a:solidFill>
              </a:rPr>
              <a:t>A neutron star formed in a supernova explosion</a:t>
            </a:r>
            <a:r>
              <a:rPr lang="en-US" altLang="en-US" sz="2400" b="1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	</a:t>
            </a:r>
            <a:r>
              <a:rPr lang="en-US" altLang="en-US" sz="2400" b="1" dirty="0"/>
              <a:t>A planet emitting radio signals.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	</a:t>
            </a:r>
            <a:r>
              <a:rPr lang="en-US" altLang="en-US" sz="2400" b="1" dirty="0"/>
              <a:t>A special type of binary stars.</a:t>
            </a:r>
          </a:p>
        </p:txBody>
      </p:sp>
      <p:sp>
        <p:nvSpPr>
          <p:cNvPr id="269319" name="Text Box 7">
            <a:extLst>
              <a:ext uri="{FF2B5EF4-FFF2-40B4-BE49-F238E27FC236}">
                <a16:creationId xmlns:a16="http://schemas.microsoft.com/office/drawing/2014/main" id="{AA4F513D-FD5E-0F41-9622-6202D2A9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9320" name="Text Box 8">
            <a:extLst>
              <a:ext uri="{FF2B5EF4-FFF2-40B4-BE49-F238E27FC236}">
                <a16:creationId xmlns:a16="http://schemas.microsoft.com/office/drawing/2014/main" id="{6230F30C-B576-6044-B2B4-CBBCED7FC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9321" name="Text Box 9">
            <a:extLst>
              <a:ext uri="{FF2B5EF4-FFF2-40B4-BE49-F238E27FC236}">
                <a16:creationId xmlns:a16="http://schemas.microsoft.com/office/drawing/2014/main" id="{C53F10B0-C795-524F-8626-F37B3682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9322" name="Text Box 10">
            <a:extLst>
              <a:ext uri="{FF2B5EF4-FFF2-40B4-BE49-F238E27FC236}">
                <a16:creationId xmlns:a16="http://schemas.microsoft.com/office/drawing/2014/main" id="{E281D938-18A7-5042-B077-5074CC8A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9323" name="Text Box 11">
            <a:extLst>
              <a:ext uri="{FF2B5EF4-FFF2-40B4-BE49-F238E27FC236}">
                <a16:creationId xmlns:a16="http://schemas.microsoft.com/office/drawing/2014/main" id="{4123116B-1D73-C54C-B13C-DB34CC29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9324" name="Text Box 12">
            <a:extLst>
              <a:ext uri="{FF2B5EF4-FFF2-40B4-BE49-F238E27FC236}">
                <a16:creationId xmlns:a16="http://schemas.microsoft.com/office/drawing/2014/main" id="{00DA38A7-8CB6-0E4A-AB7E-787A3DBC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9325" name="Text Box 13">
            <a:extLst>
              <a:ext uri="{FF2B5EF4-FFF2-40B4-BE49-F238E27FC236}">
                <a16:creationId xmlns:a16="http://schemas.microsoft.com/office/drawing/2014/main" id="{3521E6E7-ABD3-7544-80C8-776D4E92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9326" name="Text Box 14">
            <a:extLst>
              <a:ext uri="{FF2B5EF4-FFF2-40B4-BE49-F238E27FC236}">
                <a16:creationId xmlns:a16="http://schemas.microsoft.com/office/drawing/2014/main" id="{29071D24-4092-174D-B7EB-E52096912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9327" name="Text Box 15">
            <a:extLst>
              <a:ext uri="{FF2B5EF4-FFF2-40B4-BE49-F238E27FC236}">
                <a16:creationId xmlns:a16="http://schemas.microsoft.com/office/drawing/2014/main" id="{3C057119-B847-1A47-804D-702B88F2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9328" name="Text Box 16">
            <a:extLst>
              <a:ext uri="{FF2B5EF4-FFF2-40B4-BE49-F238E27FC236}">
                <a16:creationId xmlns:a16="http://schemas.microsoft.com/office/drawing/2014/main" id="{63359C23-B2BB-FC4B-A2C2-B0561605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9329" name="Text Box 17">
            <a:extLst>
              <a:ext uri="{FF2B5EF4-FFF2-40B4-BE49-F238E27FC236}">
                <a16:creationId xmlns:a16="http://schemas.microsoft.com/office/drawing/2014/main" id="{8875E7CE-FC18-804A-B08D-8387C473D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9330" name="Text Box 18">
            <a:extLst>
              <a:ext uri="{FF2B5EF4-FFF2-40B4-BE49-F238E27FC236}">
                <a16:creationId xmlns:a16="http://schemas.microsoft.com/office/drawing/2014/main" id="{49939E21-00E1-FB4C-8B54-98F0F3E37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9331" name="Text Box 19">
            <a:extLst>
              <a:ext uri="{FF2B5EF4-FFF2-40B4-BE49-F238E27FC236}">
                <a16:creationId xmlns:a16="http://schemas.microsoft.com/office/drawing/2014/main" id="{6483B772-6F55-384A-8CB2-B0AE08610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9332" name="Text Box 20">
            <a:extLst>
              <a:ext uri="{FF2B5EF4-FFF2-40B4-BE49-F238E27FC236}">
                <a16:creationId xmlns:a16="http://schemas.microsoft.com/office/drawing/2014/main" id="{B5EC4F49-ED8F-E042-BE8A-FF4D5D040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9333" name="Text Box 21">
            <a:extLst>
              <a:ext uri="{FF2B5EF4-FFF2-40B4-BE49-F238E27FC236}">
                <a16:creationId xmlns:a16="http://schemas.microsoft.com/office/drawing/2014/main" id="{6F391BDD-73A4-CF44-95C4-7DE7D93BD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9334" name="Text Box 22">
            <a:extLst>
              <a:ext uri="{FF2B5EF4-FFF2-40B4-BE49-F238E27FC236}">
                <a16:creationId xmlns:a16="http://schemas.microsoft.com/office/drawing/2014/main" id="{F5567123-EF21-044B-982F-B41CD747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9335" name="Text Box 23">
            <a:extLst>
              <a:ext uri="{FF2B5EF4-FFF2-40B4-BE49-F238E27FC236}">
                <a16:creationId xmlns:a16="http://schemas.microsoft.com/office/drawing/2014/main" id="{C4448B37-D669-AC42-AEE4-21133888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9336" name="Text Box 24">
            <a:extLst>
              <a:ext uri="{FF2B5EF4-FFF2-40B4-BE49-F238E27FC236}">
                <a16:creationId xmlns:a16="http://schemas.microsoft.com/office/drawing/2014/main" id="{1B2181CE-8ED0-F74D-9E26-A305990C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9337" name="Text Box 25">
            <a:extLst>
              <a:ext uri="{FF2B5EF4-FFF2-40B4-BE49-F238E27FC236}">
                <a16:creationId xmlns:a16="http://schemas.microsoft.com/office/drawing/2014/main" id="{161032D3-A439-3C49-AFAE-E565435F8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9338" name="Text Box 26">
            <a:extLst>
              <a:ext uri="{FF2B5EF4-FFF2-40B4-BE49-F238E27FC236}">
                <a16:creationId xmlns:a16="http://schemas.microsoft.com/office/drawing/2014/main" id="{A96AD982-2976-EC42-BF1F-F6D931E5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9339" name="Text Box 27">
            <a:extLst>
              <a:ext uri="{FF2B5EF4-FFF2-40B4-BE49-F238E27FC236}">
                <a16:creationId xmlns:a16="http://schemas.microsoft.com/office/drawing/2014/main" id="{57A81B04-C3BA-F94B-8650-8D83C46F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9340" name="Text Box 28">
            <a:extLst>
              <a:ext uri="{FF2B5EF4-FFF2-40B4-BE49-F238E27FC236}">
                <a16:creationId xmlns:a16="http://schemas.microsoft.com/office/drawing/2014/main" id="{5A335217-9E2B-904E-B913-DE0BBB4A9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9341" name="Text Box 29">
            <a:extLst>
              <a:ext uri="{FF2B5EF4-FFF2-40B4-BE49-F238E27FC236}">
                <a16:creationId xmlns:a16="http://schemas.microsoft.com/office/drawing/2014/main" id="{8B807198-F20A-C94C-8547-7C5C8A1B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9342" name="Text Box 30">
            <a:extLst>
              <a:ext uri="{FF2B5EF4-FFF2-40B4-BE49-F238E27FC236}">
                <a16:creationId xmlns:a16="http://schemas.microsoft.com/office/drawing/2014/main" id="{C1E28C10-CDBE-8D46-9211-54E92583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9343" name="Text Box 31">
            <a:extLst>
              <a:ext uri="{FF2B5EF4-FFF2-40B4-BE49-F238E27FC236}">
                <a16:creationId xmlns:a16="http://schemas.microsoft.com/office/drawing/2014/main" id="{278699F2-4E5C-1E45-8E4C-6EF41A38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9344" name="Text Box 32">
            <a:extLst>
              <a:ext uri="{FF2B5EF4-FFF2-40B4-BE49-F238E27FC236}">
                <a16:creationId xmlns:a16="http://schemas.microsoft.com/office/drawing/2014/main" id="{4280FA47-0277-9E43-8709-F0BBAD8B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9345" name="Text Box 33">
            <a:extLst>
              <a:ext uri="{FF2B5EF4-FFF2-40B4-BE49-F238E27FC236}">
                <a16:creationId xmlns:a16="http://schemas.microsoft.com/office/drawing/2014/main" id="{A116B75D-42CB-8A4B-952E-4F3494BE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9346" name="Text Box 34">
            <a:extLst>
              <a:ext uri="{FF2B5EF4-FFF2-40B4-BE49-F238E27FC236}">
                <a16:creationId xmlns:a16="http://schemas.microsoft.com/office/drawing/2014/main" id="{0A12A9CD-E7F4-FA47-B460-0DA32AEAF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9347" name="Text Box 35">
            <a:extLst>
              <a:ext uri="{FF2B5EF4-FFF2-40B4-BE49-F238E27FC236}">
                <a16:creationId xmlns:a16="http://schemas.microsoft.com/office/drawing/2014/main" id="{4693DC27-6EA1-0C48-9B1A-3F342317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69348" name="Text Box 36">
            <a:extLst>
              <a:ext uri="{FF2B5EF4-FFF2-40B4-BE49-F238E27FC236}">
                <a16:creationId xmlns:a16="http://schemas.microsoft.com/office/drawing/2014/main" id="{11C287A6-A068-8C4A-976D-82FF925CC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nimBg="1"/>
      <p:bldP spid="269315" grpId="0" animBg="1"/>
      <p:bldP spid="269317" grpId="0" animBg="1"/>
      <p:bldP spid="269318" grpId="0"/>
      <p:bldP spid="269318" grpId="1"/>
      <p:bldP spid="269319" grpId="0" animBg="1"/>
      <p:bldP spid="269320" grpId="0" animBg="1"/>
      <p:bldP spid="269321" grpId="0" animBg="1"/>
      <p:bldP spid="269322" grpId="0" animBg="1"/>
      <p:bldP spid="269323" grpId="0" animBg="1"/>
      <p:bldP spid="269324" grpId="0" animBg="1"/>
      <p:bldP spid="269325" grpId="0" animBg="1"/>
      <p:bldP spid="269326" grpId="0" animBg="1"/>
      <p:bldP spid="269327" grpId="0" animBg="1"/>
      <p:bldP spid="269328" grpId="0" animBg="1"/>
      <p:bldP spid="269329" grpId="0" animBg="1"/>
      <p:bldP spid="269330" grpId="0" animBg="1"/>
      <p:bldP spid="269331" grpId="0" animBg="1"/>
      <p:bldP spid="269332" grpId="0" animBg="1"/>
      <p:bldP spid="269333" grpId="0" animBg="1"/>
      <p:bldP spid="269334" grpId="0" animBg="1"/>
      <p:bldP spid="269335" grpId="0" animBg="1"/>
      <p:bldP spid="269336" grpId="0" animBg="1"/>
      <p:bldP spid="269337" grpId="0" animBg="1"/>
      <p:bldP spid="269338" grpId="0" animBg="1"/>
      <p:bldP spid="269339" grpId="0" animBg="1"/>
      <p:bldP spid="269340" grpId="0" animBg="1"/>
      <p:bldP spid="269341" grpId="0" animBg="1"/>
      <p:bldP spid="269342" grpId="0" animBg="1"/>
      <p:bldP spid="269343" grpId="0" animBg="1"/>
      <p:bldP spid="269344" grpId="0" animBg="1"/>
      <p:bldP spid="269345" grpId="0" animBg="1"/>
      <p:bldP spid="269346" grpId="0" animBg="1"/>
      <p:bldP spid="269347" grpId="0" animBg="1"/>
      <p:bldP spid="2693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>
            <a:extLst>
              <a:ext uri="{FF2B5EF4-FFF2-40B4-BE49-F238E27FC236}">
                <a16:creationId xmlns:a16="http://schemas.microsoft.com/office/drawing/2014/main" id="{77BCE160-7C7E-0845-8AE4-A6745D79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7267" name="Text Box 3">
            <a:extLst>
              <a:ext uri="{FF2B5EF4-FFF2-40B4-BE49-F238E27FC236}">
                <a16:creationId xmlns:a16="http://schemas.microsoft.com/office/drawing/2014/main" id="{10E55E0A-A8CF-DA46-BF21-32C8C30B7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01E5A024-6D2F-EB47-A466-E9C7CB2CB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cs typeface="+mj-cs"/>
              </a:rPr>
              <a:t>Question 12</a:t>
            </a:r>
            <a:endParaRPr lang="en-US" sz="60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67269" name="Text Box 5">
            <a:extLst>
              <a:ext uri="{FF2B5EF4-FFF2-40B4-BE49-F238E27FC236}">
                <a16:creationId xmlns:a16="http://schemas.microsoft.com/office/drawing/2014/main" id="{E7F29BCD-1E98-314A-9060-AF37F911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7270" name="Text Box 6">
            <a:extLst>
              <a:ext uri="{FF2B5EF4-FFF2-40B4-BE49-F238E27FC236}">
                <a16:creationId xmlns:a16="http://schemas.microsoft.com/office/drawing/2014/main" id="{536C55BF-1B87-4643-B805-52C565FC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47800"/>
            <a:ext cx="4899931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fast does a typical pulsar spin?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	Many times every second.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	</a:t>
            </a:r>
            <a:r>
              <a:rPr lang="en-US" altLang="en-US" sz="2400" b="1" dirty="0"/>
              <a:t>A few times a minute.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	</a:t>
            </a:r>
            <a:r>
              <a:rPr lang="en-US" altLang="en-US" sz="2400" b="1" dirty="0"/>
              <a:t>Once a week.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	</a:t>
            </a:r>
            <a:r>
              <a:rPr lang="en-US" altLang="en-US" sz="2400" b="1" dirty="0"/>
              <a:t>Once a year.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	</a:t>
            </a:r>
            <a:r>
              <a:rPr lang="en-US" altLang="en-US" sz="2400" b="1" dirty="0"/>
              <a:t>Does not spin at all.</a:t>
            </a:r>
          </a:p>
        </p:txBody>
      </p:sp>
      <p:sp>
        <p:nvSpPr>
          <p:cNvPr id="267271" name="Text Box 7">
            <a:extLst>
              <a:ext uri="{FF2B5EF4-FFF2-40B4-BE49-F238E27FC236}">
                <a16:creationId xmlns:a16="http://schemas.microsoft.com/office/drawing/2014/main" id="{09C7A7CB-0BE1-8B4C-97B9-23999467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7272" name="Text Box 8">
            <a:extLst>
              <a:ext uri="{FF2B5EF4-FFF2-40B4-BE49-F238E27FC236}">
                <a16:creationId xmlns:a16="http://schemas.microsoft.com/office/drawing/2014/main" id="{9F9202BA-F5F8-CF49-BAE5-77E7AA745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7273" name="Text Box 9">
            <a:extLst>
              <a:ext uri="{FF2B5EF4-FFF2-40B4-BE49-F238E27FC236}">
                <a16:creationId xmlns:a16="http://schemas.microsoft.com/office/drawing/2014/main" id="{BAEE0D64-BEA2-1646-B12A-99E0621D2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7274" name="Text Box 10">
            <a:extLst>
              <a:ext uri="{FF2B5EF4-FFF2-40B4-BE49-F238E27FC236}">
                <a16:creationId xmlns:a16="http://schemas.microsoft.com/office/drawing/2014/main" id="{4DB80BCE-A6D9-EB47-83BD-6B63BC0B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7275" name="Text Box 11">
            <a:extLst>
              <a:ext uri="{FF2B5EF4-FFF2-40B4-BE49-F238E27FC236}">
                <a16:creationId xmlns:a16="http://schemas.microsoft.com/office/drawing/2014/main" id="{D401A3BA-B1E2-5746-BD4E-25FF4573A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7276" name="Text Box 12">
            <a:extLst>
              <a:ext uri="{FF2B5EF4-FFF2-40B4-BE49-F238E27FC236}">
                <a16:creationId xmlns:a16="http://schemas.microsoft.com/office/drawing/2014/main" id="{FE9E8B59-ED19-AD41-B65F-37E273DE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7277" name="Text Box 13">
            <a:extLst>
              <a:ext uri="{FF2B5EF4-FFF2-40B4-BE49-F238E27FC236}">
                <a16:creationId xmlns:a16="http://schemas.microsoft.com/office/drawing/2014/main" id="{B562BB07-4525-DC44-8826-641D9E49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7278" name="Text Box 14">
            <a:extLst>
              <a:ext uri="{FF2B5EF4-FFF2-40B4-BE49-F238E27FC236}">
                <a16:creationId xmlns:a16="http://schemas.microsoft.com/office/drawing/2014/main" id="{981ACE27-309A-D24F-B7A1-607DAC58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7279" name="Text Box 15">
            <a:extLst>
              <a:ext uri="{FF2B5EF4-FFF2-40B4-BE49-F238E27FC236}">
                <a16:creationId xmlns:a16="http://schemas.microsoft.com/office/drawing/2014/main" id="{A8608EC1-5E8B-5E46-B1DE-25401020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7280" name="Text Box 16">
            <a:extLst>
              <a:ext uri="{FF2B5EF4-FFF2-40B4-BE49-F238E27FC236}">
                <a16:creationId xmlns:a16="http://schemas.microsoft.com/office/drawing/2014/main" id="{44887456-1291-B94D-8CC8-3CC037892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7281" name="Text Box 17">
            <a:extLst>
              <a:ext uri="{FF2B5EF4-FFF2-40B4-BE49-F238E27FC236}">
                <a16:creationId xmlns:a16="http://schemas.microsoft.com/office/drawing/2014/main" id="{7A13FD01-8136-3247-8439-034AD6E17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7282" name="Text Box 18">
            <a:extLst>
              <a:ext uri="{FF2B5EF4-FFF2-40B4-BE49-F238E27FC236}">
                <a16:creationId xmlns:a16="http://schemas.microsoft.com/office/drawing/2014/main" id="{F74042F7-2328-E84B-AA45-02A93DB5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7283" name="Text Box 19">
            <a:extLst>
              <a:ext uri="{FF2B5EF4-FFF2-40B4-BE49-F238E27FC236}">
                <a16:creationId xmlns:a16="http://schemas.microsoft.com/office/drawing/2014/main" id="{A30B3A4A-251C-8F47-A175-2193C3BAA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7284" name="Text Box 20">
            <a:extLst>
              <a:ext uri="{FF2B5EF4-FFF2-40B4-BE49-F238E27FC236}">
                <a16:creationId xmlns:a16="http://schemas.microsoft.com/office/drawing/2014/main" id="{D6D0AABC-26A8-644E-B55F-02964B0F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7285" name="Text Box 21">
            <a:extLst>
              <a:ext uri="{FF2B5EF4-FFF2-40B4-BE49-F238E27FC236}">
                <a16:creationId xmlns:a16="http://schemas.microsoft.com/office/drawing/2014/main" id="{CBABBDBF-8197-8347-B2F0-E8405839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7286" name="Text Box 22">
            <a:extLst>
              <a:ext uri="{FF2B5EF4-FFF2-40B4-BE49-F238E27FC236}">
                <a16:creationId xmlns:a16="http://schemas.microsoft.com/office/drawing/2014/main" id="{DFD0FE85-F0E4-3840-8375-71F8FF984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7287" name="Text Box 23">
            <a:extLst>
              <a:ext uri="{FF2B5EF4-FFF2-40B4-BE49-F238E27FC236}">
                <a16:creationId xmlns:a16="http://schemas.microsoft.com/office/drawing/2014/main" id="{B8A523CB-F14B-E848-937D-44D6FA90F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7288" name="Text Box 24">
            <a:extLst>
              <a:ext uri="{FF2B5EF4-FFF2-40B4-BE49-F238E27FC236}">
                <a16:creationId xmlns:a16="http://schemas.microsoft.com/office/drawing/2014/main" id="{A573DFB9-3467-F047-B0A9-69E67779F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7289" name="Text Box 25">
            <a:extLst>
              <a:ext uri="{FF2B5EF4-FFF2-40B4-BE49-F238E27FC236}">
                <a16:creationId xmlns:a16="http://schemas.microsoft.com/office/drawing/2014/main" id="{AB0212CE-9701-404C-88C5-89C2B9026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7290" name="Text Box 26">
            <a:extLst>
              <a:ext uri="{FF2B5EF4-FFF2-40B4-BE49-F238E27FC236}">
                <a16:creationId xmlns:a16="http://schemas.microsoft.com/office/drawing/2014/main" id="{9FDF9544-FE6F-F742-A9AC-7EF08140F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7291" name="Text Box 27">
            <a:extLst>
              <a:ext uri="{FF2B5EF4-FFF2-40B4-BE49-F238E27FC236}">
                <a16:creationId xmlns:a16="http://schemas.microsoft.com/office/drawing/2014/main" id="{B5266506-262E-0044-976E-75B8BDB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7292" name="Text Box 28">
            <a:extLst>
              <a:ext uri="{FF2B5EF4-FFF2-40B4-BE49-F238E27FC236}">
                <a16:creationId xmlns:a16="http://schemas.microsoft.com/office/drawing/2014/main" id="{A0A43669-54C3-EF4A-8A63-639E81EFE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7293" name="Text Box 29">
            <a:extLst>
              <a:ext uri="{FF2B5EF4-FFF2-40B4-BE49-F238E27FC236}">
                <a16:creationId xmlns:a16="http://schemas.microsoft.com/office/drawing/2014/main" id="{C80CF7AE-D279-DC4C-9BCE-6581CC38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7294" name="Text Box 30">
            <a:extLst>
              <a:ext uri="{FF2B5EF4-FFF2-40B4-BE49-F238E27FC236}">
                <a16:creationId xmlns:a16="http://schemas.microsoft.com/office/drawing/2014/main" id="{58908239-76F3-0D4C-B3C8-B5B485A6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7295" name="Text Box 31">
            <a:extLst>
              <a:ext uri="{FF2B5EF4-FFF2-40B4-BE49-F238E27FC236}">
                <a16:creationId xmlns:a16="http://schemas.microsoft.com/office/drawing/2014/main" id="{0C8A4D48-19F9-E646-9832-47D3D2F2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7296" name="Text Box 32">
            <a:extLst>
              <a:ext uri="{FF2B5EF4-FFF2-40B4-BE49-F238E27FC236}">
                <a16:creationId xmlns:a16="http://schemas.microsoft.com/office/drawing/2014/main" id="{71B55152-A0F4-D647-BF8F-B99200A9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7297" name="Text Box 33">
            <a:extLst>
              <a:ext uri="{FF2B5EF4-FFF2-40B4-BE49-F238E27FC236}">
                <a16:creationId xmlns:a16="http://schemas.microsoft.com/office/drawing/2014/main" id="{7CE521B5-7D5F-ED43-BB69-7A17C6E9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7298" name="Text Box 34">
            <a:extLst>
              <a:ext uri="{FF2B5EF4-FFF2-40B4-BE49-F238E27FC236}">
                <a16:creationId xmlns:a16="http://schemas.microsoft.com/office/drawing/2014/main" id="{2A91A30E-4112-B54D-B11D-059E33A4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7299" name="Text Box 35">
            <a:extLst>
              <a:ext uri="{FF2B5EF4-FFF2-40B4-BE49-F238E27FC236}">
                <a16:creationId xmlns:a16="http://schemas.microsoft.com/office/drawing/2014/main" id="{5CA725A0-7548-E840-9684-8B8E1A84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7" grpId="0" animBg="1"/>
      <p:bldP spid="267269" grpId="0" animBg="1"/>
      <p:bldP spid="267270" grpId="0"/>
      <p:bldP spid="267270" grpId="1"/>
      <p:bldP spid="267271" grpId="0" animBg="1"/>
      <p:bldP spid="267272" grpId="0" animBg="1"/>
      <p:bldP spid="267273" grpId="0" animBg="1"/>
      <p:bldP spid="267274" grpId="0" animBg="1"/>
      <p:bldP spid="267275" grpId="0" animBg="1"/>
      <p:bldP spid="267276" grpId="0" animBg="1"/>
      <p:bldP spid="267277" grpId="0" animBg="1"/>
      <p:bldP spid="267278" grpId="0" animBg="1"/>
      <p:bldP spid="267279" grpId="0" animBg="1"/>
      <p:bldP spid="267280" grpId="0" animBg="1"/>
      <p:bldP spid="267281" grpId="0" animBg="1"/>
      <p:bldP spid="267282" grpId="0" animBg="1"/>
      <p:bldP spid="267283" grpId="0" animBg="1"/>
      <p:bldP spid="267284" grpId="0" animBg="1"/>
      <p:bldP spid="267285" grpId="0" animBg="1"/>
      <p:bldP spid="267286" grpId="0" animBg="1"/>
      <p:bldP spid="267287" grpId="0" animBg="1"/>
      <p:bldP spid="267288" grpId="0" animBg="1"/>
      <p:bldP spid="267289" grpId="0" animBg="1"/>
      <p:bldP spid="267290" grpId="0" animBg="1"/>
      <p:bldP spid="267291" grpId="0" animBg="1"/>
      <p:bldP spid="267292" grpId="0" animBg="1"/>
      <p:bldP spid="267293" grpId="0" animBg="1"/>
      <p:bldP spid="267294" grpId="0" animBg="1"/>
      <p:bldP spid="267295" grpId="0" animBg="1"/>
      <p:bldP spid="267296" grpId="0" animBg="1"/>
      <p:bldP spid="267297" grpId="0" animBg="1"/>
      <p:bldP spid="267298" grpId="0" animBg="1"/>
      <p:bldP spid="2672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C1DD1C1-C2F5-3D45-8554-513D809D3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>
            <a:extLst>
              <a:ext uri="{FF2B5EF4-FFF2-40B4-BE49-F238E27FC236}">
                <a16:creationId xmlns:a16="http://schemas.microsoft.com/office/drawing/2014/main" id="{BD75E629-0838-5341-AD27-D05934C92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51907" name="Text Box 3">
            <a:extLst>
              <a:ext uri="{FF2B5EF4-FFF2-40B4-BE49-F238E27FC236}">
                <a16:creationId xmlns:a16="http://schemas.microsoft.com/office/drawing/2014/main" id="{4571A7D3-A495-8142-B4F7-D8858D52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51908" name="Rectangle 4">
            <a:extLst>
              <a:ext uri="{FF2B5EF4-FFF2-40B4-BE49-F238E27FC236}">
                <a16:creationId xmlns:a16="http://schemas.microsoft.com/office/drawing/2014/main" id="{FB9BDB31-D0D7-904F-BCD8-7915329D5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</a:t>
            </a:r>
          </a:p>
        </p:txBody>
      </p:sp>
      <p:sp>
        <p:nvSpPr>
          <p:cNvPr id="251909" name="Text Box 5">
            <a:extLst>
              <a:ext uri="{FF2B5EF4-FFF2-40B4-BE49-F238E27FC236}">
                <a16:creationId xmlns:a16="http://schemas.microsoft.com/office/drawing/2014/main" id="{949617B4-023C-CF4B-8EEE-E218D55B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51910" name="Text Box 6">
            <a:extLst>
              <a:ext uri="{FF2B5EF4-FFF2-40B4-BE49-F238E27FC236}">
                <a16:creationId xmlns:a16="http://schemas.microsoft.com/office/drawing/2014/main" id="{6CDB4BC2-0EE1-2B46-9E42-F7EA7D0E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7291676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Can a white dwarf explode as a supernova? 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	It cannot.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	</a:t>
            </a:r>
            <a:r>
              <a:rPr lang="en-US" altLang="en-US" sz="2400" b="1" dirty="0"/>
              <a:t>It normally blows up as a supernova after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all its fuel has been exhausted.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	</a:t>
            </a:r>
            <a:r>
              <a:rPr lang="en-US" altLang="en-US" sz="2400" b="1" dirty="0"/>
              <a:t>Normally no, but if it collides with another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in a globular cluster, it may.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 </a:t>
            </a:r>
            <a:r>
              <a:rPr lang="en-US" altLang="en-US" sz="2400" b="1" dirty="0">
                <a:solidFill>
                  <a:srgbClr val="FF0000"/>
                </a:solidFill>
              </a:rPr>
              <a:t>Normally no, but if it receives hydrogen (fuel)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		its companion in a double star system, it may.</a:t>
            </a:r>
          </a:p>
        </p:txBody>
      </p:sp>
      <p:sp>
        <p:nvSpPr>
          <p:cNvPr id="251911" name="Text Box 7">
            <a:extLst>
              <a:ext uri="{FF2B5EF4-FFF2-40B4-BE49-F238E27FC236}">
                <a16:creationId xmlns:a16="http://schemas.microsoft.com/office/drawing/2014/main" id="{794A3ECC-CC8B-FE40-981B-2EF71E0F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51912" name="Text Box 8">
            <a:extLst>
              <a:ext uri="{FF2B5EF4-FFF2-40B4-BE49-F238E27FC236}">
                <a16:creationId xmlns:a16="http://schemas.microsoft.com/office/drawing/2014/main" id="{C40B875D-7D74-3C44-AD35-7D550E69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51913" name="Text Box 9">
            <a:extLst>
              <a:ext uri="{FF2B5EF4-FFF2-40B4-BE49-F238E27FC236}">
                <a16:creationId xmlns:a16="http://schemas.microsoft.com/office/drawing/2014/main" id="{58D6865C-23C2-154F-B278-33C6925A6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51914" name="Text Box 10">
            <a:extLst>
              <a:ext uri="{FF2B5EF4-FFF2-40B4-BE49-F238E27FC236}">
                <a16:creationId xmlns:a16="http://schemas.microsoft.com/office/drawing/2014/main" id="{C35F8857-2BC2-9B49-93B1-0D4F7FA70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51915" name="Text Box 11">
            <a:extLst>
              <a:ext uri="{FF2B5EF4-FFF2-40B4-BE49-F238E27FC236}">
                <a16:creationId xmlns:a16="http://schemas.microsoft.com/office/drawing/2014/main" id="{482CCF1D-F6E8-C84A-861D-53C779400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51916" name="Text Box 12">
            <a:extLst>
              <a:ext uri="{FF2B5EF4-FFF2-40B4-BE49-F238E27FC236}">
                <a16:creationId xmlns:a16="http://schemas.microsoft.com/office/drawing/2014/main" id="{87366E10-6533-7A47-A71D-13754ECA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1917" name="Text Box 13">
            <a:extLst>
              <a:ext uri="{FF2B5EF4-FFF2-40B4-BE49-F238E27FC236}">
                <a16:creationId xmlns:a16="http://schemas.microsoft.com/office/drawing/2014/main" id="{84C5C62C-E254-BC45-80C9-D8EBFA15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1918" name="Text Box 14">
            <a:extLst>
              <a:ext uri="{FF2B5EF4-FFF2-40B4-BE49-F238E27FC236}">
                <a16:creationId xmlns:a16="http://schemas.microsoft.com/office/drawing/2014/main" id="{CDFE2420-56BD-FB43-9035-CDFBF77B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51919" name="Text Box 15">
            <a:extLst>
              <a:ext uri="{FF2B5EF4-FFF2-40B4-BE49-F238E27FC236}">
                <a16:creationId xmlns:a16="http://schemas.microsoft.com/office/drawing/2014/main" id="{C4B75F1F-DC48-F34A-AD8A-85A7CD8DE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51920" name="Text Box 16">
            <a:extLst>
              <a:ext uri="{FF2B5EF4-FFF2-40B4-BE49-F238E27FC236}">
                <a16:creationId xmlns:a16="http://schemas.microsoft.com/office/drawing/2014/main" id="{5FA1B294-8E05-544C-BF80-E6B1EB42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51921" name="Text Box 17">
            <a:extLst>
              <a:ext uri="{FF2B5EF4-FFF2-40B4-BE49-F238E27FC236}">
                <a16:creationId xmlns:a16="http://schemas.microsoft.com/office/drawing/2014/main" id="{F874F558-B3AD-3C48-8E4B-BC9B89DA5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51922" name="Text Box 18">
            <a:extLst>
              <a:ext uri="{FF2B5EF4-FFF2-40B4-BE49-F238E27FC236}">
                <a16:creationId xmlns:a16="http://schemas.microsoft.com/office/drawing/2014/main" id="{1DB66BAA-FAAF-CF4A-ACD8-32560E17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51923" name="Text Box 19">
            <a:extLst>
              <a:ext uri="{FF2B5EF4-FFF2-40B4-BE49-F238E27FC236}">
                <a16:creationId xmlns:a16="http://schemas.microsoft.com/office/drawing/2014/main" id="{416EF5FD-5654-CE45-84C9-3C2624660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51924" name="Text Box 20">
            <a:extLst>
              <a:ext uri="{FF2B5EF4-FFF2-40B4-BE49-F238E27FC236}">
                <a16:creationId xmlns:a16="http://schemas.microsoft.com/office/drawing/2014/main" id="{D28EFB1D-9DBE-4943-AF33-737556B0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51925" name="Text Box 21">
            <a:extLst>
              <a:ext uri="{FF2B5EF4-FFF2-40B4-BE49-F238E27FC236}">
                <a16:creationId xmlns:a16="http://schemas.microsoft.com/office/drawing/2014/main" id="{71F68A1B-6BB9-F544-BE6C-DEF167DC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51926" name="Text Box 22">
            <a:extLst>
              <a:ext uri="{FF2B5EF4-FFF2-40B4-BE49-F238E27FC236}">
                <a16:creationId xmlns:a16="http://schemas.microsoft.com/office/drawing/2014/main" id="{D2ADEE1A-34DC-4B42-9659-339379FE9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51927" name="Text Box 23">
            <a:extLst>
              <a:ext uri="{FF2B5EF4-FFF2-40B4-BE49-F238E27FC236}">
                <a16:creationId xmlns:a16="http://schemas.microsoft.com/office/drawing/2014/main" id="{902C8667-82FE-7540-A0D0-0E10005E2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51928" name="Text Box 24">
            <a:extLst>
              <a:ext uri="{FF2B5EF4-FFF2-40B4-BE49-F238E27FC236}">
                <a16:creationId xmlns:a16="http://schemas.microsoft.com/office/drawing/2014/main" id="{C05C505B-8C8B-7649-A0B5-0CEB170D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51929" name="Text Box 25">
            <a:extLst>
              <a:ext uri="{FF2B5EF4-FFF2-40B4-BE49-F238E27FC236}">
                <a16:creationId xmlns:a16="http://schemas.microsoft.com/office/drawing/2014/main" id="{76FFD9E4-A5E7-0C4B-9A97-CD249CE79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1930" name="Text Box 26">
            <a:extLst>
              <a:ext uri="{FF2B5EF4-FFF2-40B4-BE49-F238E27FC236}">
                <a16:creationId xmlns:a16="http://schemas.microsoft.com/office/drawing/2014/main" id="{CFD93542-69B1-534E-8361-7147A349A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51931" name="Text Box 27">
            <a:extLst>
              <a:ext uri="{FF2B5EF4-FFF2-40B4-BE49-F238E27FC236}">
                <a16:creationId xmlns:a16="http://schemas.microsoft.com/office/drawing/2014/main" id="{928BF980-6F01-6C44-85EC-8C80A317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51932" name="Text Box 28">
            <a:extLst>
              <a:ext uri="{FF2B5EF4-FFF2-40B4-BE49-F238E27FC236}">
                <a16:creationId xmlns:a16="http://schemas.microsoft.com/office/drawing/2014/main" id="{953A1BD5-2DF8-EE4A-B1DF-BE5B0E843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51933" name="Text Box 29">
            <a:extLst>
              <a:ext uri="{FF2B5EF4-FFF2-40B4-BE49-F238E27FC236}">
                <a16:creationId xmlns:a16="http://schemas.microsoft.com/office/drawing/2014/main" id="{E3C36E75-516F-B247-9B58-B47169499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51934" name="Text Box 30">
            <a:extLst>
              <a:ext uri="{FF2B5EF4-FFF2-40B4-BE49-F238E27FC236}">
                <a16:creationId xmlns:a16="http://schemas.microsoft.com/office/drawing/2014/main" id="{3F5F613A-D450-414A-BF61-619F5179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51935" name="Text Box 31">
            <a:extLst>
              <a:ext uri="{FF2B5EF4-FFF2-40B4-BE49-F238E27FC236}">
                <a16:creationId xmlns:a16="http://schemas.microsoft.com/office/drawing/2014/main" id="{2B27E87A-E40D-7B49-8068-954040AC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51936" name="Text Box 32">
            <a:extLst>
              <a:ext uri="{FF2B5EF4-FFF2-40B4-BE49-F238E27FC236}">
                <a16:creationId xmlns:a16="http://schemas.microsoft.com/office/drawing/2014/main" id="{352D6CAB-0257-ED40-8BBA-5D33A3B51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51937" name="Text Box 33">
            <a:extLst>
              <a:ext uri="{FF2B5EF4-FFF2-40B4-BE49-F238E27FC236}">
                <a16:creationId xmlns:a16="http://schemas.microsoft.com/office/drawing/2014/main" id="{9CF465C4-88BA-5040-8312-A91BDC62B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51938" name="Text Box 34">
            <a:extLst>
              <a:ext uri="{FF2B5EF4-FFF2-40B4-BE49-F238E27FC236}">
                <a16:creationId xmlns:a16="http://schemas.microsoft.com/office/drawing/2014/main" id="{48D17C2D-AC98-EB4B-A02C-53F6FA1F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51939" name="Text Box 35">
            <a:extLst>
              <a:ext uri="{FF2B5EF4-FFF2-40B4-BE49-F238E27FC236}">
                <a16:creationId xmlns:a16="http://schemas.microsoft.com/office/drawing/2014/main" id="{2EBB62A4-4752-A840-8742-4820FD76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51940" name="Text Box 36">
            <a:extLst>
              <a:ext uri="{FF2B5EF4-FFF2-40B4-BE49-F238E27FC236}">
                <a16:creationId xmlns:a16="http://schemas.microsoft.com/office/drawing/2014/main" id="{490D82C6-E0DB-F144-B485-FA133ECE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nimBg="1"/>
      <p:bldP spid="251907" grpId="0" animBg="1"/>
      <p:bldP spid="251909" grpId="0" animBg="1"/>
      <p:bldP spid="251910" grpId="0"/>
      <p:bldP spid="251910" grpId="1"/>
      <p:bldP spid="251911" grpId="0" animBg="1"/>
      <p:bldP spid="251912" grpId="0" animBg="1"/>
      <p:bldP spid="251913" grpId="0" animBg="1"/>
      <p:bldP spid="251914" grpId="0" animBg="1"/>
      <p:bldP spid="251915" grpId="0" animBg="1"/>
      <p:bldP spid="251916" grpId="0" animBg="1"/>
      <p:bldP spid="251917" grpId="0" animBg="1"/>
      <p:bldP spid="251918" grpId="0" animBg="1"/>
      <p:bldP spid="251919" grpId="0" animBg="1"/>
      <p:bldP spid="251920" grpId="0" animBg="1"/>
      <p:bldP spid="251921" grpId="0" animBg="1"/>
      <p:bldP spid="251922" grpId="0" animBg="1"/>
      <p:bldP spid="251923" grpId="0" animBg="1"/>
      <p:bldP spid="251924" grpId="0" animBg="1"/>
      <p:bldP spid="251925" grpId="0" animBg="1"/>
      <p:bldP spid="251926" grpId="0" animBg="1"/>
      <p:bldP spid="251927" grpId="0" animBg="1"/>
      <p:bldP spid="251928" grpId="0" animBg="1"/>
      <p:bldP spid="251929" grpId="0" animBg="1"/>
      <p:bldP spid="251930" grpId="0" animBg="1"/>
      <p:bldP spid="251931" grpId="0" animBg="1"/>
      <p:bldP spid="251932" grpId="0" animBg="1"/>
      <p:bldP spid="251933" grpId="0" animBg="1"/>
      <p:bldP spid="251934" grpId="0" animBg="1"/>
      <p:bldP spid="251935" grpId="0" animBg="1"/>
      <p:bldP spid="251936" grpId="0" animBg="1"/>
      <p:bldP spid="251937" grpId="0" animBg="1"/>
      <p:bldP spid="251938" grpId="0" animBg="1"/>
      <p:bldP spid="251939" grpId="0" animBg="1"/>
      <p:bldP spid="2519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>
            <a:extLst>
              <a:ext uri="{FF2B5EF4-FFF2-40B4-BE49-F238E27FC236}">
                <a16:creationId xmlns:a16="http://schemas.microsoft.com/office/drawing/2014/main" id="{D870FC12-A410-0249-8F70-F6D6E3B3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3411" name="Text Box 3">
            <a:extLst>
              <a:ext uri="{FF2B5EF4-FFF2-40B4-BE49-F238E27FC236}">
                <a16:creationId xmlns:a16="http://schemas.microsoft.com/office/drawing/2014/main" id="{4266D72B-5BBE-DC48-9548-7F7E38163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79FA3FA5-889F-9B40-A007-C8E25189E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7</a:t>
            </a:r>
          </a:p>
        </p:txBody>
      </p:sp>
      <p:sp>
        <p:nvSpPr>
          <p:cNvPr id="273413" name="Text Box 5">
            <a:extLst>
              <a:ext uri="{FF2B5EF4-FFF2-40B4-BE49-F238E27FC236}">
                <a16:creationId xmlns:a16="http://schemas.microsoft.com/office/drawing/2014/main" id="{1B19F0EF-C509-C24C-87E8-B86E2734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73414" name="Text Box 6">
            <a:extLst>
              <a:ext uri="{FF2B5EF4-FFF2-40B4-BE49-F238E27FC236}">
                <a16:creationId xmlns:a16="http://schemas.microsoft.com/office/drawing/2014/main" id="{DD327F33-4B0F-9746-866D-88DDA919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73415" name="Text Box 7">
            <a:extLst>
              <a:ext uri="{FF2B5EF4-FFF2-40B4-BE49-F238E27FC236}">
                <a16:creationId xmlns:a16="http://schemas.microsoft.com/office/drawing/2014/main" id="{AB8E97C0-837D-FF42-924A-F24ED673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73416" name="Text Box 8">
            <a:extLst>
              <a:ext uri="{FF2B5EF4-FFF2-40B4-BE49-F238E27FC236}">
                <a16:creationId xmlns:a16="http://schemas.microsoft.com/office/drawing/2014/main" id="{42023C7B-09BC-A64A-94DB-F3BF2AC8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3417" name="Text Box 9">
            <a:extLst>
              <a:ext uri="{FF2B5EF4-FFF2-40B4-BE49-F238E27FC236}">
                <a16:creationId xmlns:a16="http://schemas.microsoft.com/office/drawing/2014/main" id="{E0B8066D-105D-E346-A67B-E5C98B8C1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3418" name="Text Box 10">
            <a:extLst>
              <a:ext uri="{FF2B5EF4-FFF2-40B4-BE49-F238E27FC236}">
                <a16:creationId xmlns:a16="http://schemas.microsoft.com/office/drawing/2014/main" id="{32450F5A-C133-1F47-993B-29009785F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3419" name="Text Box 11">
            <a:extLst>
              <a:ext uri="{FF2B5EF4-FFF2-40B4-BE49-F238E27FC236}">
                <a16:creationId xmlns:a16="http://schemas.microsoft.com/office/drawing/2014/main" id="{373C14E2-76C0-C349-A260-4E82C5065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3420" name="Text Box 12">
            <a:extLst>
              <a:ext uri="{FF2B5EF4-FFF2-40B4-BE49-F238E27FC236}">
                <a16:creationId xmlns:a16="http://schemas.microsoft.com/office/drawing/2014/main" id="{085F997A-FC7C-D647-B94B-F4D545CA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3421" name="Text Box 13">
            <a:extLst>
              <a:ext uri="{FF2B5EF4-FFF2-40B4-BE49-F238E27FC236}">
                <a16:creationId xmlns:a16="http://schemas.microsoft.com/office/drawing/2014/main" id="{95C9022A-E9F9-AF44-B625-72A92CCF4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3422" name="Text Box 14">
            <a:extLst>
              <a:ext uri="{FF2B5EF4-FFF2-40B4-BE49-F238E27FC236}">
                <a16:creationId xmlns:a16="http://schemas.microsoft.com/office/drawing/2014/main" id="{A81AC227-73AD-A145-9037-48AB3E4BD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3423" name="Text Box 15">
            <a:extLst>
              <a:ext uri="{FF2B5EF4-FFF2-40B4-BE49-F238E27FC236}">
                <a16:creationId xmlns:a16="http://schemas.microsoft.com/office/drawing/2014/main" id="{01C8EC1E-0FBA-A241-B21A-783DA6F54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3424" name="Text Box 16">
            <a:extLst>
              <a:ext uri="{FF2B5EF4-FFF2-40B4-BE49-F238E27FC236}">
                <a16:creationId xmlns:a16="http://schemas.microsoft.com/office/drawing/2014/main" id="{4A8F2726-5FB4-F241-9A67-ACCB95179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3425" name="Text Box 17">
            <a:extLst>
              <a:ext uri="{FF2B5EF4-FFF2-40B4-BE49-F238E27FC236}">
                <a16:creationId xmlns:a16="http://schemas.microsoft.com/office/drawing/2014/main" id="{82D40CBB-21CE-AD44-9910-A1E1FCCC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3426" name="Text Box 18">
            <a:extLst>
              <a:ext uri="{FF2B5EF4-FFF2-40B4-BE49-F238E27FC236}">
                <a16:creationId xmlns:a16="http://schemas.microsoft.com/office/drawing/2014/main" id="{EE3345A3-4744-7045-B34F-D6003678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3427" name="Text Box 19">
            <a:extLst>
              <a:ext uri="{FF2B5EF4-FFF2-40B4-BE49-F238E27FC236}">
                <a16:creationId xmlns:a16="http://schemas.microsoft.com/office/drawing/2014/main" id="{D827712E-1652-B849-8B40-0F2C479AC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3428" name="Text Box 20">
            <a:extLst>
              <a:ext uri="{FF2B5EF4-FFF2-40B4-BE49-F238E27FC236}">
                <a16:creationId xmlns:a16="http://schemas.microsoft.com/office/drawing/2014/main" id="{2439D27F-BC31-6C42-91B4-5A558FDAF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3429" name="Text Box 21">
            <a:extLst>
              <a:ext uri="{FF2B5EF4-FFF2-40B4-BE49-F238E27FC236}">
                <a16:creationId xmlns:a16="http://schemas.microsoft.com/office/drawing/2014/main" id="{74A24CB8-16BD-AC44-9932-428895871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3430" name="Text Box 22">
            <a:extLst>
              <a:ext uri="{FF2B5EF4-FFF2-40B4-BE49-F238E27FC236}">
                <a16:creationId xmlns:a16="http://schemas.microsoft.com/office/drawing/2014/main" id="{514FE52C-FEA8-8C47-85D2-AE7370B8E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3431" name="Text Box 23">
            <a:extLst>
              <a:ext uri="{FF2B5EF4-FFF2-40B4-BE49-F238E27FC236}">
                <a16:creationId xmlns:a16="http://schemas.microsoft.com/office/drawing/2014/main" id="{D38EC935-C306-B64A-9EFB-57895607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3432" name="Text Box 24">
            <a:extLst>
              <a:ext uri="{FF2B5EF4-FFF2-40B4-BE49-F238E27FC236}">
                <a16:creationId xmlns:a16="http://schemas.microsoft.com/office/drawing/2014/main" id="{C507B34D-7F63-D646-840D-A6EE9774D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3433" name="Text Box 25">
            <a:extLst>
              <a:ext uri="{FF2B5EF4-FFF2-40B4-BE49-F238E27FC236}">
                <a16:creationId xmlns:a16="http://schemas.microsoft.com/office/drawing/2014/main" id="{DE5732B5-D59C-5842-B638-BFEB07271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3434" name="Text Box 26">
            <a:extLst>
              <a:ext uri="{FF2B5EF4-FFF2-40B4-BE49-F238E27FC236}">
                <a16:creationId xmlns:a16="http://schemas.microsoft.com/office/drawing/2014/main" id="{CE514FC0-A829-EE43-B93C-37F71547E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3435" name="Text Box 27">
            <a:extLst>
              <a:ext uri="{FF2B5EF4-FFF2-40B4-BE49-F238E27FC236}">
                <a16:creationId xmlns:a16="http://schemas.microsoft.com/office/drawing/2014/main" id="{86D53BAE-2F44-F140-9F98-5866B7A62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3436" name="Text Box 28">
            <a:extLst>
              <a:ext uri="{FF2B5EF4-FFF2-40B4-BE49-F238E27FC236}">
                <a16:creationId xmlns:a16="http://schemas.microsoft.com/office/drawing/2014/main" id="{E15B02BE-D159-B149-ABB8-F92847091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3437" name="Text Box 29">
            <a:extLst>
              <a:ext uri="{FF2B5EF4-FFF2-40B4-BE49-F238E27FC236}">
                <a16:creationId xmlns:a16="http://schemas.microsoft.com/office/drawing/2014/main" id="{F4E36380-42C4-C743-950E-4DA3B6E4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3438" name="Text Box 30">
            <a:extLst>
              <a:ext uri="{FF2B5EF4-FFF2-40B4-BE49-F238E27FC236}">
                <a16:creationId xmlns:a16="http://schemas.microsoft.com/office/drawing/2014/main" id="{8C3142EE-C726-FF45-B50E-8040DBF87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273439" name="Text Box 31">
            <a:extLst>
              <a:ext uri="{FF2B5EF4-FFF2-40B4-BE49-F238E27FC236}">
                <a16:creationId xmlns:a16="http://schemas.microsoft.com/office/drawing/2014/main" id="{1B7BA3FF-C0B8-E34F-9681-C88A1336B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463675"/>
            <a:ext cx="871546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type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Ia</a:t>
            </a:r>
            <a:r>
              <a:rPr lang="en-US" altLang="en-US" sz="2400" b="1" dirty="0">
                <a:solidFill>
                  <a:schemeClr val="accent2"/>
                </a:solidFill>
              </a:rPr>
              <a:t> supernova?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A planet falling into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 </a:t>
            </a:r>
            <a:r>
              <a:rPr lang="en-US" altLang="en-US" sz="2400" b="1" dirty="0"/>
              <a:t>A planet falling into a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 </a:t>
            </a:r>
            <a:r>
              <a:rPr lang="en-US" altLang="en-US" sz="2400" b="1" dirty="0"/>
              <a:t>A very heavy star blowing up when it exhausts all its fuel.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 </a:t>
            </a:r>
            <a:r>
              <a:rPr lang="en-US" altLang="en-US" sz="2400" b="1" dirty="0">
                <a:solidFill>
                  <a:srgbClr val="FF0000"/>
                </a:solidFill>
              </a:rPr>
              <a:t>A double star, the white dwarf component blowing up because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	 its companion spits matter on 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 A solar-mass star blowing up when it exhausts all its fuel.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nimBg="1"/>
      <p:bldP spid="273411" grpId="0" animBg="1"/>
      <p:bldP spid="273413" grpId="0" animBg="1"/>
      <p:bldP spid="273414" grpId="0" animBg="1"/>
      <p:bldP spid="273415" grpId="0" animBg="1"/>
      <p:bldP spid="273416" grpId="0" animBg="1"/>
      <p:bldP spid="273417" grpId="0" animBg="1"/>
      <p:bldP spid="273418" grpId="0" animBg="1"/>
      <p:bldP spid="273419" grpId="0" animBg="1"/>
      <p:bldP spid="273420" grpId="0" animBg="1"/>
      <p:bldP spid="273421" grpId="0" animBg="1"/>
      <p:bldP spid="273422" grpId="0" animBg="1"/>
      <p:bldP spid="273423" grpId="0" animBg="1"/>
      <p:bldP spid="273424" grpId="0" animBg="1"/>
      <p:bldP spid="273425" grpId="0" animBg="1"/>
      <p:bldP spid="273426" grpId="0" animBg="1"/>
      <p:bldP spid="273427" grpId="0" animBg="1"/>
      <p:bldP spid="273428" grpId="0" animBg="1"/>
      <p:bldP spid="273429" grpId="0" animBg="1"/>
      <p:bldP spid="273430" grpId="0" animBg="1"/>
      <p:bldP spid="273431" grpId="0" animBg="1"/>
      <p:bldP spid="273432" grpId="0" animBg="1"/>
      <p:bldP spid="273433" grpId="0" animBg="1"/>
      <p:bldP spid="273434" grpId="0" animBg="1"/>
      <p:bldP spid="273435" grpId="0" animBg="1"/>
      <p:bldP spid="273436" grpId="0" animBg="1"/>
      <p:bldP spid="273437" grpId="0" animBg="1"/>
      <p:bldP spid="273438" grpId="0"/>
      <p:bldP spid="273439" grpId="0"/>
      <p:bldP spid="2734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>
            <a:extLst>
              <a:ext uri="{FF2B5EF4-FFF2-40B4-BE49-F238E27FC236}">
                <a16:creationId xmlns:a16="http://schemas.microsoft.com/office/drawing/2014/main" id="{2B39EE0C-DA28-ED49-9198-2255F9A4A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56003" name="Text Box 3">
            <a:extLst>
              <a:ext uri="{FF2B5EF4-FFF2-40B4-BE49-F238E27FC236}">
                <a16:creationId xmlns:a16="http://schemas.microsoft.com/office/drawing/2014/main" id="{5E1E0063-3F49-6F4D-83AA-8B4287C47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A786E061-73F1-C246-BE00-EE2E31EF9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</a:t>
            </a:r>
          </a:p>
        </p:txBody>
      </p:sp>
      <p:sp>
        <p:nvSpPr>
          <p:cNvPr id="256005" name="Text Box 5">
            <a:extLst>
              <a:ext uri="{FF2B5EF4-FFF2-40B4-BE49-F238E27FC236}">
                <a16:creationId xmlns:a16="http://schemas.microsoft.com/office/drawing/2014/main" id="{4F2E4F73-A848-C04A-887F-F51A51271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56006" name="Text Box 6">
            <a:extLst>
              <a:ext uri="{FF2B5EF4-FFF2-40B4-BE49-F238E27FC236}">
                <a16:creationId xmlns:a16="http://schemas.microsoft.com/office/drawing/2014/main" id="{5BEDB638-0CDC-2049-B257-F5540CAE5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65305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Why are Type-</a:t>
            </a:r>
            <a:r>
              <a:rPr lang="en-US" altLang="en-US" sz="2400" b="1" dirty="0" err="1">
                <a:solidFill>
                  <a:schemeClr val="accent2"/>
                </a:solidFill>
              </a:rPr>
              <a:t>Ia</a:t>
            </a:r>
            <a:r>
              <a:rPr lang="en-US" altLang="en-US" sz="2400" b="1" dirty="0">
                <a:solidFill>
                  <a:schemeClr val="accent2"/>
                </a:solidFill>
              </a:rPr>
              <a:t> supernovae useful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for measuring distances?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	Because they have large parallax.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</a:rPr>
              <a:t>Because they all have the same absolute brightness.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	</a:t>
            </a:r>
            <a:r>
              <a:rPr lang="en-US" altLang="en-US" sz="2400" b="1" dirty="0"/>
              <a:t>Because they move very fast out of their galaxies.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	</a:t>
            </a:r>
            <a:r>
              <a:rPr lang="en-US" altLang="en-US" sz="2400" b="1" dirty="0"/>
              <a:t>Because they all have the same chemical composition.</a:t>
            </a:r>
          </a:p>
        </p:txBody>
      </p:sp>
      <p:sp>
        <p:nvSpPr>
          <p:cNvPr id="256007" name="Text Box 7">
            <a:extLst>
              <a:ext uri="{FF2B5EF4-FFF2-40B4-BE49-F238E27FC236}">
                <a16:creationId xmlns:a16="http://schemas.microsoft.com/office/drawing/2014/main" id="{8E826F66-7225-4D47-BFFB-D1790B4E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56008" name="Text Box 8">
            <a:extLst>
              <a:ext uri="{FF2B5EF4-FFF2-40B4-BE49-F238E27FC236}">
                <a16:creationId xmlns:a16="http://schemas.microsoft.com/office/drawing/2014/main" id="{D633117D-AE74-AB4B-A966-FB0B5FE1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56009" name="Text Box 9">
            <a:extLst>
              <a:ext uri="{FF2B5EF4-FFF2-40B4-BE49-F238E27FC236}">
                <a16:creationId xmlns:a16="http://schemas.microsoft.com/office/drawing/2014/main" id="{51499CDE-86C0-D04F-A010-2BFB66575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56010" name="Text Box 10">
            <a:extLst>
              <a:ext uri="{FF2B5EF4-FFF2-40B4-BE49-F238E27FC236}">
                <a16:creationId xmlns:a16="http://schemas.microsoft.com/office/drawing/2014/main" id="{77BEB1C1-4D9F-504A-B7BB-FC30A7CA3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56011" name="Text Box 11">
            <a:extLst>
              <a:ext uri="{FF2B5EF4-FFF2-40B4-BE49-F238E27FC236}">
                <a16:creationId xmlns:a16="http://schemas.microsoft.com/office/drawing/2014/main" id="{9D708849-F912-064D-87EB-0B27F1487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56012" name="Text Box 12">
            <a:extLst>
              <a:ext uri="{FF2B5EF4-FFF2-40B4-BE49-F238E27FC236}">
                <a16:creationId xmlns:a16="http://schemas.microsoft.com/office/drawing/2014/main" id="{BCD57593-7CA1-BC48-9CF1-BABDA300E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6013" name="Text Box 13">
            <a:extLst>
              <a:ext uri="{FF2B5EF4-FFF2-40B4-BE49-F238E27FC236}">
                <a16:creationId xmlns:a16="http://schemas.microsoft.com/office/drawing/2014/main" id="{3048B726-EE82-474F-8D4F-60246A74D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6014" name="Text Box 14">
            <a:extLst>
              <a:ext uri="{FF2B5EF4-FFF2-40B4-BE49-F238E27FC236}">
                <a16:creationId xmlns:a16="http://schemas.microsoft.com/office/drawing/2014/main" id="{C35E7481-45E9-2945-B145-742FF386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56015" name="Text Box 15">
            <a:extLst>
              <a:ext uri="{FF2B5EF4-FFF2-40B4-BE49-F238E27FC236}">
                <a16:creationId xmlns:a16="http://schemas.microsoft.com/office/drawing/2014/main" id="{C0686934-00A1-C445-BA51-C04B330A3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56016" name="Text Box 16">
            <a:extLst>
              <a:ext uri="{FF2B5EF4-FFF2-40B4-BE49-F238E27FC236}">
                <a16:creationId xmlns:a16="http://schemas.microsoft.com/office/drawing/2014/main" id="{5DC4C71E-DC67-8E47-8DA3-A03F3107F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56017" name="Text Box 17">
            <a:extLst>
              <a:ext uri="{FF2B5EF4-FFF2-40B4-BE49-F238E27FC236}">
                <a16:creationId xmlns:a16="http://schemas.microsoft.com/office/drawing/2014/main" id="{51FA7452-34C2-7A45-8B40-2309F0F94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56018" name="Text Box 18">
            <a:extLst>
              <a:ext uri="{FF2B5EF4-FFF2-40B4-BE49-F238E27FC236}">
                <a16:creationId xmlns:a16="http://schemas.microsoft.com/office/drawing/2014/main" id="{720661C2-C68A-AD48-A8BA-D382DD25A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56019" name="Text Box 19">
            <a:extLst>
              <a:ext uri="{FF2B5EF4-FFF2-40B4-BE49-F238E27FC236}">
                <a16:creationId xmlns:a16="http://schemas.microsoft.com/office/drawing/2014/main" id="{37598B73-FAB8-8E4B-9A2B-E6DD4F2D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56020" name="Text Box 20">
            <a:extLst>
              <a:ext uri="{FF2B5EF4-FFF2-40B4-BE49-F238E27FC236}">
                <a16:creationId xmlns:a16="http://schemas.microsoft.com/office/drawing/2014/main" id="{A3AAFECB-63BF-2B46-8850-8D303AF24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56021" name="Text Box 21">
            <a:extLst>
              <a:ext uri="{FF2B5EF4-FFF2-40B4-BE49-F238E27FC236}">
                <a16:creationId xmlns:a16="http://schemas.microsoft.com/office/drawing/2014/main" id="{050F1264-78CF-FF4E-921D-B8D985D7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56022" name="Text Box 22">
            <a:extLst>
              <a:ext uri="{FF2B5EF4-FFF2-40B4-BE49-F238E27FC236}">
                <a16:creationId xmlns:a16="http://schemas.microsoft.com/office/drawing/2014/main" id="{815CBFD3-9C9D-D544-9045-FB804C86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56023" name="Text Box 23">
            <a:extLst>
              <a:ext uri="{FF2B5EF4-FFF2-40B4-BE49-F238E27FC236}">
                <a16:creationId xmlns:a16="http://schemas.microsoft.com/office/drawing/2014/main" id="{A494D2AF-5ABE-F24F-8188-96BA5F595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56024" name="Text Box 24">
            <a:extLst>
              <a:ext uri="{FF2B5EF4-FFF2-40B4-BE49-F238E27FC236}">
                <a16:creationId xmlns:a16="http://schemas.microsoft.com/office/drawing/2014/main" id="{1B63692B-7A74-5447-BDF4-8E58EE16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56025" name="Text Box 25">
            <a:extLst>
              <a:ext uri="{FF2B5EF4-FFF2-40B4-BE49-F238E27FC236}">
                <a16:creationId xmlns:a16="http://schemas.microsoft.com/office/drawing/2014/main" id="{B2A688E8-3FC4-4749-8DF0-190675C1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6026" name="Text Box 26">
            <a:extLst>
              <a:ext uri="{FF2B5EF4-FFF2-40B4-BE49-F238E27FC236}">
                <a16:creationId xmlns:a16="http://schemas.microsoft.com/office/drawing/2014/main" id="{C4662FE8-EA58-7F40-ADAA-540422AD8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56027" name="Text Box 27">
            <a:extLst>
              <a:ext uri="{FF2B5EF4-FFF2-40B4-BE49-F238E27FC236}">
                <a16:creationId xmlns:a16="http://schemas.microsoft.com/office/drawing/2014/main" id="{A75F4B9F-20BB-B949-A4E2-8164E2F5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56028" name="Text Box 28">
            <a:extLst>
              <a:ext uri="{FF2B5EF4-FFF2-40B4-BE49-F238E27FC236}">
                <a16:creationId xmlns:a16="http://schemas.microsoft.com/office/drawing/2014/main" id="{77D9EE5E-2147-994D-B669-2621C560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56029" name="Text Box 29">
            <a:extLst>
              <a:ext uri="{FF2B5EF4-FFF2-40B4-BE49-F238E27FC236}">
                <a16:creationId xmlns:a16="http://schemas.microsoft.com/office/drawing/2014/main" id="{D7EA4D2B-E02A-3944-8784-D29DC94A3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56030" name="Text Box 30">
            <a:extLst>
              <a:ext uri="{FF2B5EF4-FFF2-40B4-BE49-F238E27FC236}">
                <a16:creationId xmlns:a16="http://schemas.microsoft.com/office/drawing/2014/main" id="{2F91BA26-E3E0-FF40-A292-89D4039F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56031" name="Text Box 31">
            <a:extLst>
              <a:ext uri="{FF2B5EF4-FFF2-40B4-BE49-F238E27FC236}">
                <a16:creationId xmlns:a16="http://schemas.microsoft.com/office/drawing/2014/main" id="{11E56803-1150-434B-AF55-18ED6E19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56032" name="Text Box 32">
            <a:extLst>
              <a:ext uri="{FF2B5EF4-FFF2-40B4-BE49-F238E27FC236}">
                <a16:creationId xmlns:a16="http://schemas.microsoft.com/office/drawing/2014/main" id="{8FD0EA89-C0E5-FF42-86C6-3F05F4C1E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56033" name="Text Box 33">
            <a:extLst>
              <a:ext uri="{FF2B5EF4-FFF2-40B4-BE49-F238E27FC236}">
                <a16:creationId xmlns:a16="http://schemas.microsoft.com/office/drawing/2014/main" id="{7114EC23-E0D6-244C-A937-35E00757A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56034" name="Text Box 34">
            <a:extLst>
              <a:ext uri="{FF2B5EF4-FFF2-40B4-BE49-F238E27FC236}">
                <a16:creationId xmlns:a16="http://schemas.microsoft.com/office/drawing/2014/main" id="{9FF16929-4C5B-3240-8CB8-C6F92DF56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56035" name="Text Box 35">
            <a:extLst>
              <a:ext uri="{FF2B5EF4-FFF2-40B4-BE49-F238E27FC236}">
                <a16:creationId xmlns:a16="http://schemas.microsoft.com/office/drawing/2014/main" id="{A4F9171F-6A43-C548-87E7-25C0D2FD3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/>
      <p:bldP spid="256003" grpId="0" animBg="1"/>
      <p:bldP spid="256005" grpId="0" animBg="1"/>
      <p:bldP spid="256006" grpId="0"/>
      <p:bldP spid="256006" grpId="1"/>
      <p:bldP spid="256007" grpId="0" animBg="1"/>
      <p:bldP spid="256008" grpId="0" animBg="1"/>
      <p:bldP spid="256009" grpId="0" animBg="1"/>
      <p:bldP spid="256010" grpId="0" animBg="1"/>
      <p:bldP spid="256011" grpId="0" animBg="1"/>
      <p:bldP spid="256012" grpId="0" animBg="1"/>
      <p:bldP spid="256013" grpId="0" animBg="1"/>
      <p:bldP spid="256014" grpId="0" animBg="1"/>
      <p:bldP spid="256015" grpId="0" animBg="1"/>
      <p:bldP spid="256016" grpId="0" animBg="1"/>
      <p:bldP spid="256017" grpId="0" animBg="1"/>
      <p:bldP spid="256018" grpId="0" animBg="1"/>
      <p:bldP spid="256019" grpId="0" animBg="1"/>
      <p:bldP spid="256020" grpId="0" animBg="1"/>
      <p:bldP spid="256021" grpId="0" animBg="1"/>
      <p:bldP spid="256022" grpId="0" animBg="1"/>
      <p:bldP spid="256023" grpId="0" animBg="1"/>
      <p:bldP spid="256024" grpId="0" animBg="1"/>
      <p:bldP spid="256025" grpId="0" animBg="1"/>
      <p:bldP spid="256026" grpId="0" animBg="1"/>
      <p:bldP spid="256027" grpId="0" animBg="1"/>
      <p:bldP spid="256028" grpId="0" animBg="1"/>
      <p:bldP spid="256029" grpId="0" animBg="1"/>
      <p:bldP spid="256030" grpId="0" animBg="1"/>
      <p:bldP spid="256031" grpId="0" animBg="1"/>
      <p:bldP spid="256032" grpId="0" animBg="1"/>
      <p:bldP spid="256033" grpId="0" animBg="1"/>
      <p:bldP spid="256034" grpId="0" animBg="1"/>
      <p:bldP spid="2560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7E25D943-CE90-1E45-9499-185AB4B3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0"/>
            <a:ext cx="639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0D503AFC-F78E-264B-8C5D-44C20C32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-60325"/>
            <a:ext cx="5576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This star blew up 1054 A.D. (Type-II SN)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Now: the 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>
                <a:solidFill>
                  <a:srgbClr val="FF0000"/>
                </a:solidFill>
              </a:rPr>
              <a:t>Crab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rgbClr val="FF0000"/>
                </a:solidFill>
              </a:rPr>
              <a:t> nebula (M1)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62CBD41E-59A7-C643-9805-9E5CDDBAE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3810000"/>
            <a:ext cx="2009775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95209568-324F-DF43-9ECD-B5519D94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550" y="2066925"/>
            <a:ext cx="3511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A 5-mile sized very strange object: </a:t>
            </a:r>
            <a:r>
              <a:rPr lang="en-US" altLang="en-US" sz="2400" b="1">
                <a:solidFill>
                  <a:srgbClr val="FFFF00"/>
                </a:solidFill>
              </a:rPr>
              <a:t>PULSAR</a:t>
            </a:r>
            <a:endParaRPr lang="en-US" altLang="en-US" sz="2400"/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B0768C2F-AEFC-104F-A8B9-D70B179A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943600"/>
            <a:ext cx="445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A supernova remnant</a:t>
            </a:r>
            <a:endParaRPr lang="en-US" altLang="en-US" sz="2400"/>
          </a:p>
        </p:txBody>
      </p:sp>
      <p:pic>
        <p:nvPicPr>
          <p:cNvPr id="41991" name="Picture 7">
            <a:extLst>
              <a:ext uri="{FF2B5EF4-FFF2-40B4-BE49-F238E27FC236}">
                <a16:creationId xmlns:a16="http://schemas.microsoft.com/office/drawing/2014/main" id="{E51680AE-0D0D-2244-9C79-EEC1F128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713"/>
            <a:ext cx="34290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>
            <a:extLst>
              <a:ext uri="{FF2B5EF4-FFF2-40B4-BE49-F238E27FC236}">
                <a16:creationId xmlns:a16="http://schemas.microsoft.com/office/drawing/2014/main" id="{2E84B8B5-D58E-6A41-B95B-63B9E13ED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2819400"/>
            <a:ext cx="2078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• extremely dense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• rotates fast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1993" name="Picture 1">
            <a:extLst>
              <a:ext uri="{FF2B5EF4-FFF2-40B4-BE49-F238E27FC236}">
                <a16:creationId xmlns:a16="http://schemas.microsoft.com/office/drawing/2014/main" id="{FD610265-66C9-EC43-B075-12C7BE0B8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2095500" cy="2147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5" name="Rectangle 9">
            <a:extLst>
              <a:ext uri="{FF2B5EF4-FFF2-40B4-BE49-F238E27FC236}">
                <a16:creationId xmlns:a16="http://schemas.microsoft.com/office/drawing/2014/main" id="{40DE4D3C-B14C-144E-BE40-CA80EC9798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52600"/>
            <a:ext cx="2095500" cy="381000"/>
          </a:xfrm>
        </p:spPr>
        <p:txBody>
          <a:bodyPr/>
          <a:lstStyle/>
          <a:p>
            <a:pPr>
              <a:defRPr/>
            </a:pPr>
            <a:r>
              <a:rPr lang="en-US" sz="1400" i="1" dirty="0">
                <a:solidFill>
                  <a:srgbClr val="FFFF00"/>
                </a:solidFill>
                <a:cs typeface="+mj-cs"/>
              </a:rPr>
              <a:t>simulated image</a:t>
            </a:r>
            <a:br>
              <a:rPr lang="en-US" sz="1400" dirty="0">
                <a:solidFill>
                  <a:srgbClr val="FFFF00"/>
                </a:solidFill>
                <a:cs typeface="+mj-cs"/>
              </a:rPr>
            </a:br>
            <a:r>
              <a:rPr lang="en-US" sz="1400" i="1" dirty="0">
                <a:solidFill>
                  <a:srgbClr val="FFFF00"/>
                </a:solidFill>
                <a:cs typeface="+mj-cs"/>
              </a:rPr>
              <a:t>July 4, 1054</a:t>
            </a:r>
          </a:p>
        </p:txBody>
      </p:sp>
      <p:sp>
        <p:nvSpPr>
          <p:cNvPr id="41995" name="TextBox 3">
            <a:extLst>
              <a:ext uri="{FF2B5EF4-FFF2-40B4-BE49-F238E27FC236}">
                <a16:creationId xmlns:a16="http://schemas.microsoft.com/office/drawing/2014/main" id="{EE70CC7F-06A5-A642-8229-D12749626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1219200"/>
            <a:ext cx="1720850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slow motion 100 x</a:t>
            </a:r>
          </a:p>
        </p:txBody>
      </p:sp>
      <p:sp>
        <p:nvSpPr>
          <p:cNvPr id="41996" name="Line 4">
            <a:extLst>
              <a:ext uri="{FF2B5EF4-FFF2-40B4-BE49-F238E27FC236}">
                <a16:creationId xmlns:a16="http://schemas.microsoft.com/office/drawing/2014/main" id="{CA512A93-155B-0F46-8509-8D3934DC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843213"/>
            <a:ext cx="936625" cy="9667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7" name="Picture 4">
            <a:extLst>
              <a:ext uri="{FF2B5EF4-FFF2-40B4-BE49-F238E27FC236}">
                <a16:creationId xmlns:a16="http://schemas.microsoft.com/office/drawing/2014/main" id="{AED7F991-0465-794A-BC32-4249A7CAC9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524000"/>
            <a:ext cx="2133600" cy="639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8" name="Line 4">
            <a:extLst>
              <a:ext uri="{FF2B5EF4-FFF2-40B4-BE49-F238E27FC236}">
                <a16:creationId xmlns:a16="http://schemas.microsoft.com/office/drawing/2014/main" id="{44626AED-4F84-AF42-A2CC-CAA6DC3D46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7688" y="2006600"/>
            <a:ext cx="646112" cy="4683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C01EB52F-3B64-4145-AB8C-96FA3E170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5943600" cy="838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What is a neutron star?</a:t>
            </a:r>
            <a:endParaRPr lang="en-US">
              <a:cs typeface="+mj-cs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F1A31589-7E0D-024F-8EE2-0D3D8B4E1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67040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Recoil of a supernova explosion presses together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	matter in the very middle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Extremely dense, collapse stopped when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	all substance is in one huge atomic nucleus,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	 made of neutrons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p</a:t>
            </a:r>
            <a:r>
              <a:rPr lang="en-US" altLang="en-US" sz="2400" b="1" baseline="30000">
                <a:solidFill>
                  <a:srgbClr val="FFFF00"/>
                </a:solidFill>
              </a:rPr>
              <a:t>+</a:t>
            </a:r>
            <a:r>
              <a:rPr lang="en-US" altLang="en-US" sz="2400" b="1">
                <a:solidFill>
                  <a:srgbClr val="FFFF00"/>
                </a:solidFill>
              </a:rPr>
              <a:t> + e</a:t>
            </a:r>
            <a:r>
              <a:rPr lang="en-US" altLang="en-US" sz="2400" b="1" baseline="30000">
                <a:solidFill>
                  <a:srgbClr val="FFFF00"/>
                </a:solidFill>
              </a:rPr>
              <a:t>-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  <a:sym typeface="Wingdings" pitchFamily="2" charset="2"/>
              </a:rPr>
              <a:t> n</a:t>
            </a:r>
            <a:r>
              <a:rPr lang="en-US" altLang="en-US" sz="2400" b="1">
                <a:sym typeface="Wingdings" pitchFamily="2" charset="2"/>
              </a:rPr>
              <a:t> </a:t>
            </a:r>
            <a:endParaRPr lang="en-US" altLang="en-US" sz="2400" b="1"/>
          </a:p>
        </p:txBody>
      </p:sp>
      <p:pic>
        <p:nvPicPr>
          <p:cNvPr id="44036" name="Picture 4" descr="nsScaleManhattan_242x240">
            <a:extLst>
              <a:ext uri="{FF2B5EF4-FFF2-40B4-BE49-F238E27FC236}">
                <a16:creationId xmlns:a16="http://schemas.microsoft.com/office/drawing/2014/main" id="{FD66B595-7564-7040-9D3A-DC79D574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49488"/>
            <a:ext cx="46482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6204B7FE-0D6D-124C-A9C0-C1A589DCB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41005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As small as Manhattan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As heavy as a small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10</a:t>
            </a:r>
            <a:r>
              <a:rPr lang="en-US" altLang="en-US" sz="2400" b="1" baseline="30000">
                <a:solidFill>
                  <a:srgbClr val="FF0000"/>
                </a:solidFill>
              </a:rPr>
              <a:t>14</a:t>
            </a:r>
            <a:r>
              <a:rPr lang="en-US" altLang="en-US" sz="2400" b="1">
                <a:solidFill>
                  <a:srgbClr val="FF0000"/>
                </a:solidFill>
              </a:rPr>
              <a:t> g/cm</a:t>
            </a:r>
            <a:r>
              <a:rPr lang="en-US" altLang="en-US" sz="2400" b="1" baseline="30000">
                <a:solidFill>
                  <a:srgbClr val="FF0000"/>
                </a:solidFill>
              </a:rPr>
              <a:t>3</a:t>
            </a:r>
            <a:endParaRPr lang="en-US" altLang="en-US" sz="24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Spins fast (many times a sec)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55C39096-D65A-9A48-9D82-D10477493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2817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Pulsar if N/S pole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directed towards us</a:t>
            </a:r>
            <a:endParaRPr lang="en-US" altLang="en-US" sz="2400" b="1"/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B8982D96-E22D-A54C-89EF-46967F8AA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029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28F02AF2-9A49-9649-B6F0-359480A60D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029200" cy="1066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What is a pulsar?</a:t>
            </a:r>
            <a:endParaRPr lang="en-US">
              <a:cs typeface="+mj-cs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C14909C6-9942-9E4E-AFB5-434FF055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90600"/>
            <a:ext cx="694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Jocelyn Bell, 1967 - observed radio signals like these</a:t>
            </a:r>
            <a:endParaRPr lang="en-US" altLang="en-US" sz="2400" b="1"/>
          </a:p>
        </p:txBody>
      </p:sp>
      <p:pic>
        <p:nvPicPr>
          <p:cNvPr id="46084" name="Picture 4" descr="psSignals_501x106">
            <a:extLst>
              <a:ext uri="{FF2B5EF4-FFF2-40B4-BE49-F238E27FC236}">
                <a16:creationId xmlns:a16="http://schemas.microsoft.com/office/drawing/2014/main" id="{E29A8237-402A-FC4F-8DF9-256F331A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6">
            <a:extLst>
              <a:ext uri="{FF2B5EF4-FFF2-40B4-BE49-F238E27FC236}">
                <a16:creationId xmlns:a16="http://schemas.microsoft.com/office/drawing/2014/main" id="{2D4D6FBC-069D-EF43-9602-34F4C34F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5653088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Earth</a:t>
            </a:r>
            <a:endParaRPr lang="en-US" altLang="en-US" sz="2400" b="1"/>
          </a:p>
        </p:txBody>
      </p:sp>
      <p:sp>
        <p:nvSpPr>
          <p:cNvPr id="46086" name="Line 7">
            <a:extLst>
              <a:ext uri="{FF2B5EF4-FFF2-40B4-BE49-F238E27FC236}">
                <a16:creationId xmlns:a16="http://schemas.microsoft.com/office/drawing/2014/main" id="{039F20B7-ECE0-5A45-85A3-68387B6EAF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638800"/>
            <a:ext cx="1066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8">
            <a:extLst>
              <a:ext uri="{FF2B5EF4-FFF2-40B4-BE49-F238E27FC236}">
                <a16:creationId xmlns:a16="http://schemas.microsoft.com/office/drawing/2014/main" id="{AC887DA4-BEDE-2D4D-B364-36D30426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4038600"/>
            <a:ext cx="3379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A pulsar is</a:t>
            </a:r>
            <a:r>
              <a:rPr lang="en-US" altLang="en-US" sz="2000" b="1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A spinning neutron star</a:t>
            </a:r>
            <a:endParaRPr lang="en-US" altLang="en-US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Spitting out material towards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 the magnetic N, S poles</a:t>
            </a:r>
            <a:endParaRPr lang="en-US" altLang="en-US" sz="2400" b="1"/>
          </a:p>
        </p:txBody>
      </p:sp>
      <p:sp>
        <p:nvSpPr>
          <p:cNvPr id="46088" name="Text Box 9">
            <a:extLst>
              <a:ext uri="{FF2B5EF4-FFF2-40B4-BE49-F238E27FC236}">
                <a16:creationId xmlns:a16="http://schemas.microsoft.com/office/drawing/2014/main" id="{C4D9958F-9760-6041-A096-D8F446D3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6149975"/>
            <a:ext cx="4706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This charged material makes nebula glow</a:t>
            </a:r>
            <a:endParaRPr lang="en-US" altLang="en-US" sz="2400" b="1"/>
          </a:p>
        </p:txBody>
      </p:sp>
      <p:sp>
        <p:nvSpPr>
          <p:cNvPr id="46089" name="Line 10">
            <a:extLst>
              <a:ext uri="{FF2B5EF4-FFF2-40B4-BE49-F238E27FC236}">
                <a16:creationId xmlns:a16="http://schemas.microsoft.com/office/drawing/2014/main" id="{BC11AA14-C469-3A47-8C23-66F410E82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562600"/>
            <a:ext cx="0" cy="5334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0" name="Picture 11" descr="psRotation(anim)_252x252">
            <a:extLst>
              <a:ext uri="{FF2B5EF4-FFF2-40B4-BE49-F238E27FC236}">
                <a16:creationId xmlns:a16="http://schemas.microsoft.com/office/drawing/2014/main" id="{056C000A-C3E4-A448-A94A-47530612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>
            <a:extLst>
              <a:ext uri="{FF2B5EF4-FFF2-40B4-BE49-F238E27FC236}">
                <a16:creationId xmlns:a16="http://schemas.microsoft.com/office/drawing/2014/main" id="{22220EE4-956E-A040-B588-9D74279D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1123" name="Text Box 3">
            <a:extLst>
              <a:ext uri="{FF2B5EF4-FFF2-40B4-BE49-F238E27FC236}">
                <a16:creationId xmlns:a16="http://schemas.microsoft.com/office/drawing/2014/main" id="{BF91D662-F9BE-C24D-AD56-435D8353F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9A81A688-B83A-BE4F-9D6B-245C6D3E2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9</a:t>
            </a:r>
          </a:p>
        </p:txBody>
      </p:sp>
      <p:sp>
        <p:nvSpPr>
          <p:cNvPr id="261125" name="Text Box 5">
            <a:extLst>
              <a:ext uri="{FF2B5EF4-FFF2-40B4-BE49-F238E27FC236}">
                <a16:creationId xmlns:a16="http://schemas.microsoft.com/office/drawing/2014/main" id="{54F41BCB-C25B-204A-8847-26A330D85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1126" name="Text Box 6">
            <a:extLst>
              <a:ext uri="{FF2B5EF4-FFF2-40B4-BE49-F238E27FC236}">
                <a16:creationId xmlns:a16="http://schemas.microsoft.com/office/drawing/2014/main" id="{173BF4EB-1C96-3D46-95C5-A4CBAB867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52600"/>
            <a:ext cx="525656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true of a neutron star?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	It is as dense as an atomic nucleus.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	</a:t>
            </a:r>
            <a:r>
              <a:rPr lang="en-US" altLang="en-US" sz="2400" b="1" dirty="0"/>
              <a:t>No light can ever leave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	</a:t>
            </a:r>
            <a:r>
              <a:rPr lang="en-US" altLang="en-US" sz="2400" b="1" dirty="0"/>
              <a:t>It is cold.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	</a:t>
            </a:r>
            <a:r>
              <a:rPr lang="en-US" altLang="en-US" sz="2400" b="1" dirty="0"/>
              <a:t>It is huge, as large as a supergiant.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 It is always observed as a pulsar.</a:t>
            </a:r>
          </a:p>
        </p:txBody>
      </p:sp>
      <p:sp>
        <p:nvSpPr>
          <p:cNvPr id="261127" name="Text Box 7">
            <a:extLst>
              <a:ext uri="{FF2B5EF4-FFF2-40B4-BE49-F238E27FC236}">
                <a16:creationId xmlns:a16="http://schemas.microsoft.com/office/drawing/2014/main" id="{E2D92546-E83F-1E46-B8EF-99E0E0A05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1128" name="Text Box 8">
            <a:extLst>
              <a:ext uri="{FF2B5EF4-FFF2-40B4-BE49-F238E27FC236}">
                <a16:creationId xmlns:a16="http://schemas.microsoft.com/office/drawing/2014/main" id="{BD78A1E4-42CC-7F43-8C26-F634CAC2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1129" name="Text Box 9">
            <a:extLst>
              <a:ext uri="{FF2B5EF4-FFF2-40B4-BE49-F238E27FC236}">
                <a16:creationId xmlns:a16="http://schemas.microsoft.com/office/drawing/2014/main" id="{8652DD50-BB64-B74D-969E-A281206C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1130" name="Text Box 10">
            <a:extLst>
              <a:ext uri="{FF2B5EF4-FFF2-40B4-BE49-F238E27FC236}">
                <a16:creationId xmlns:a16="http://schemas.microsoft.com/office/drawing/2014/main" id="{7E532748-A6AC-7549-942C-5ED7262C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1131" name="Text Box 11">
            <a:extLst>
              <a:ext uri="{FF2B5EF4-FFF2-40B4-BE49-F238E27FC236}">
                <a16:creationId xmlns:a16="http://schemas.microsoft.com/office/drawing/2014/main" id="{F658F518-B101-3A47-84AB-0D3ADA31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132" name="Text Box 12">
            <a:extLst>
              <a:ext uri="{FF2B5EF4-FFF2-40B4-BE49-F238E27FC236}">
                <a16:creationId xmlns:a16="http://schemas.microsoft.com/office/drawing/2014/main" id="{BC318F8A-2AAC-B047-9B2D-41FB9FF6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1133" name="Text Box 13">
            <a:extLst>
              <a:ext uri="{FF2B5EF4-FFF2-40B4-BE49-F238E27FC236}">
                <a16:creationId xmlns:a16="http://schemas.microsoft.com/office/drawing/2014/main" id="{060A34E1-2C4F-FA41-A206-15A227D50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1134" name="Text Box 14">
            <a:extLst>
              <a:ext uri="{FF2B5EF4-FFF2-40B4-BE49-F238E27FC236}">
                <a16:creationId xmlns:a16="http://schemas.microsoft.com/office/drawing/2014/main" id="{29EAD44B-0D4E-A646-A0B4-5CDB58C3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1135" name="Text Box 15">
            <a:extLst>
              <a:ext uri="{FF2B5EF4-FFF2-40B4-BE49-F238E27FC236}">
                <a16:creationId xmlns:a16="http://schemas.microsoft.com/office/drawing/2014/main" id="{E260B970-CCB3-D446-9AA4-569EFA48F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1136" name="Text Box 16">
            <a:extLst>
              <a:ext uri="{FF2B5EF4-FFF2-40B4-BE49-F238E27FC236}">
                <a16:creationId xmlns:a16="http://schemas.microsoft.com/office/drawing/2014/main" id="{75B5FACB-614B-0E40-B17F-E84ADAC9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1137" name="Text Box 17">
            <a:extLst>
              <a:ext uri="{FF2B5EF4-FFF2-40B4-BE49-F238E27FC236}">
                <a16:creationId xmlns:a16="http://schemas.microsoft.com/office/drawing/2014/main" id="{D3B66BC2-F4E5-7242-A823-F409C798C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1138" name="Text Box 18">
            <a:extLst>
              <a:ext uri="{FF2B5EF4-FFF2-40B4-BE49-F238E27FC236}">
                <a16:creationId xmlns:a16="http://schemas.microsoft.com/office/drawing/2014/main" id="{BBAC90D0-7FC7-F24A-84BD-96D40B1A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1139" name="Text Box 19">
            <a:extLst>
              <a:ext uri="{FF2B5EF4-FFF2-40B4-BE49-F238E27FC236}">
                <a16:creationId xmlns:a16="http://schemas.microsoft.com/office/drawing/2014/main" id="{BF35FA6C-998C-6F40-A5F9-B30DECAA0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1140" name="Text Box 20">
            <a:extLst>
              <a:ext uri="{FF2B5EF4-FFF2-40B4-BE49-F238E27FC236}">
                <a16:creationId xmlns:a16="http://schemas.microsoft.com/office/drawing/2014/main" id="{E2AC96F1-CB2F-AB4C-9A7C-1CE3426A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1141" name="Text Box 21">
            <a:extLst>
              <a:ext uri="{FF2B5EF4-FFF2-40B4-BE49-F238E27FC236}">
                <a16:creationId xmlns:a16="http://schemas.microsoft.com/office/drawing/2014/main" id="{BAC32A8F-FFAA-A94C-9A8C-FDCB8726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1142" name="Text Box 22">
            <a:extLst>
              <a:ext uri="{FF2B5EF4-FFF2-40B4-BE49-F238E27FC236}">
                <a16:creationId xmlns:a16="http://schemas.microsoft.com/office/drawing/2014/main" id="{A8DB40C0-7ECD-AE41-A32D-03CD43F8F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1143" name="Text Box 23">
            <a:extLst>
              <a:ext uri="{FF2B5EF4-FFF2-40B4-BE49-F238E27FC236}">
                <a16:creationId xmlns:a16="http://schemas.microsoft.com/office/drawing/2014/main" id="{87D8A75F-A10A-2147-BCD2-2BDA494DD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1144" name="Text Box 24">
            <a:extLst>
              <a:ext uri="{FF2B5EF4-FFF2-40B4-BE49-F238E27FC236}">
                <a16:creationId xmlns:a16="http://schemas.microsoft.com/office/drawing/2014/main" id="{F4DF24C1-96E4-6B4D-8D52-80576A3D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1145" name="Text Box 25">
            <a:extLst>
              <a:ext uri="{FF2B5EF4-FFF2-40B4-BE49-F238E27FC236}">
                <a16:creationId xmlns:a16="http://schemas.microsoft.com/office/drawing/2014/main" id="{85D48B77-9E20-3345-9D44-6451D26CB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1146" name="Text Box 26">
            <a:extLst>
              <a:ext uri="{FF2B5EF4-FFF2-40B4-BE49-F238E27FC236}">
                <a16:creationId xmlns:a16="http://schemas.microsoft.com/office/drawing/2014/main" id="{C4740ED1-E945-4549-86FF-DB2322EC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1147" name="Text Box 27">
            <a:extLst>
              <a:ext uri="{FF2B5EF4-FFF2-40B4-BE49-F238E27FC236}">
                <a16:creationId xmlns:a16="http://schemas.microsoft.com/office/drawing/2014/main" id="{9521BB16-5A65-8D48-BFFE-4EE822D6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1148" name="Text Box 28">
            <a:extLst>
              <a:ext uri="{FF2B5EF4-FFF2-40B4-BE49-F238E27FC236}">
                <a16:creationId xmlns:a16="http://schemas.microsoft.com/office/drawing/2014/main" id="{F0A55826-370E-8349-BAAF-AE656319F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1149" name="Text Box 29">
            <a:extLst>
              <a:ext uri="{FF2B5EF4-FFF2-40B4-BE49-F238E27FC236}">
                <a16:creationId xmlns:a16="http://schemas.microsoft.com/office/drawing/2014/main" id="{69DBDBD1-AE2F-A440-A91E-038F2E14C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1150" name="Text Box 30">
            <a:extLst>
              <a:ext uri="{FF2B5EF4-FFF2-40B4-BE49-F238E27FC236}">
                <a16:creationId xmlns:a16="http://schemas.microsoft.com/office/drawing/2014/main" id="{A789B12B-9442-4948-ADBC-8785708C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1151" name="Text Box 31">
            <a:extLst>
              <a:ext uri="{FF2B5EF4-FFF2-40B4-BE49-F238E27FC236}">
                <a16:creationId xmlns:a16="http://schemas.microsoft.com/office/drawing/2014/main" id="{2B2841D3-3B79-7A46-8345-66AFCE283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1152" name="Text Box 32">
            <a:extLst>
              <a:ext uri="{FF2B5EF4-FFF2-40B4-BE49-F238E27FC236}">
                <a16:creationId xmlns:a16="http://schemas.microsoft.com/office/drawing/2014/main" id="{26962D3F-3492-9842-A87D-C9FB5D823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1153" name="Text Box 33">
            <a:extLst>
              <a:ext uri="{FF2B5EF4-FFF2-40B4-BE49-F238E27FC236}">
                <a16:creationId xmlns:a16="http://schemas.microsoft.com/office/drawing/2014/main" id="{C1BD3B8A-7C5C-2C47-B868-A953B4045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1154" name="Text Box 34">
            <a:extLst>
              <a:ext uri="{FF2B5EF4-FFF2-40B4-BE49-F238E27FC236}">
                <a16:creationId xmlns:a16="http://schemas.microsoft.com/office/drawing/2014/main" id="{5C4ABE56-A4C7-AD45-A1CC-D3A5FC68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1155" name="Text Box 35">
            <a:extLst>
              <a:ext uri="{FF2B5EF4-FFF2-40B4-BE49-F238E27FC236}">
                <a16:creationId xmlns:a16="http://schemas.microsoft.com/office/drawing/2014/main" id="{AF3C2B8E-1B69-D647-AD7E-213E6612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61156" name="Text Box 36">
            <a:extLst>
              <a:ext uri="{FF2B5EF4-FFF2-40B4-BE49-F238E27FC236}">
                <a16:creationId xmlns:a16="http://schemas.microsoft.com/office/drawing/2014/main" id="{0E06D984-5868-684A-BC3D-A7B81B06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nimBg="1"/>
      <p:bldP spid="261123" grpId="0" animBg="1"/>
      <p:bldP spid="261125" grpId="0" animBg="1"/>
      <p:bldP spid="261126" grpId="0"/>
      <p:bldP spid="261126" grpId="1"/>
      <p:bldP spid="261127" grpId="0" animBg="1"/>
      <p:bldP spid="261128" grpId="0" animBg="1"/>
      <p:bldP spid="261129" grpId="0" animBg="1"/>
      <p:bldP spid="261130" grpId="0" animBg="1"/>
      <p:bldP spid="261131" grpId="0" animBg="1"/>
      <p:bldP spid="261132" grpId="0" animBg="1"/>
      <p:bldP spid="261133" grpId="0" animBg="1"/>
      <p:bldP spid="261134" grpId="0" animBg="1"/>
      <p:bldP spid="261135" grpId="0" animBg="1"/>
      <p:bldP spid="261136" grpId="0" animBg="1"/>
      <p:bldP spid="261137" grpId="0" animBg="1"/>
      <p:bldP spid="261138" grpId="0" animBg="1"/>
      <p:bldP spid="261139" grpId="0" animBg="1"/>
      <p:bldP spid="261140" grpId="0" animBg="1"/>
      <p:bldP spid="261141" grpId="0" animBg="1"/>
      <p:bldP spid="261142" grpId="0" animBg="1"/>
      <p:bldP spid="261143" grpId="0" animBg="1"/>
      <p:bldP spid="261144" grpId="0" animBg="1"/>
      <p:bldP spid="261145" grpId="0" animBg="1"/>
      <p:bldP spid="261146" grpId="0" animBg="1"/>
      <p:bldP spid="261147" grpId="0" animBg="1"/>
      <p:bldP spid="261148" grpId="0" animBg="1"/>
      <p:bldP spid="261149" grpId="0" animBg="1"/>
      <p:bldP spid="261150" grpId="0" animBg="1"/>
      <p:bldP spid="261151" grpId="0" animBg="1"/>
      <p:bldP spid="261152" grpId="0" animBg="1"/>
      <p:bldP spid="261153" grpId="0" animBg="1"/>
      <p:bldP spid="261154" grpId="0" animBg="1"/>
      <p:bldP spid="261155" grpId="0" animBg="1"/>
      <p:bldP spid="261156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1424</TotalTime>
  <Words>1057</Words>
  <Application>Microsoft Macintosh PowerPoint</Application>
  <PresentationFormat>On-screen Show (4:3)</PresentationFormat>
  <Paragraphs>348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</vt:lpstr>
      <vt:lpstr>Blank Presentation</vt:lpstr>
      <vt:lpstr>Type-Ia SN</vt:lpstr>
      <vt:lpstr>Questions coming …</vt:lpstr>
      <vt:lpstr>Question 6</vt:lpstr>
      <vt:lpstr>Question 7</vt:lpstr>
      <vt:lpstr>Question 8</vt:lpstr>
      <vt:lpstr>simulated image July 4, 1054</vt:lpstr>
      <vt:lpstr>What is a neutron star?</vt:lpstr>
      <vt:lpstr>What is a pulsar?</vt:lpstr>
      <vt:lpstr>Question 9</vt:lpstr>
      <vt:lpstr>Question 10</vt:lpstr>
      <vt:lpstr>Question 11</vt:lpstr>
      <vt:lpstr>Question 12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452</cp:revision>
  <dcterms:created xsi:type="dcterms:W3CDTF">2003-01-08T03:11:45Z</dcterms:created>
  <dcterms:modified xsi:type="dcterms:W3CDTF">2026-04-11T13:26:39Z</dcterms:modified>
</cp:coreProperties>
</file>