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590" r:id="rId2"/>
    <p:sldId id="435" r:id="rId3"/>
    <p:sldId id="416" r:id="rId4"/>
    <p:sldId id="443" r:id="rId5"/>
    <p:sldId id="444" r:id="rId6"/>
    <p:sldId id="445" r:id="rId7"/>
    <p:sldId id="436" r:id="rId8"/>
    <p:sldId id="407" r:id="rId9"/>
    <p:sldId id="408" r:id="rId10"/>
    <p:sldId id="453" r:id="rId11"/>
    <p:sldId id="461" r:id="rId12"/>
    <p:sldId id="462" r:id="rId13"/>
    <p:sldId id="464" r:id="rId14"/>
    <p:sldId id="484" r:id="rId15"/>
    <p:sldId id="485" r:id="rId16"/>
    <p:sldId id="486" r:id="rId17"/>
    <p:sldId id="487" r:id="rId18"/>
    <p:sldId id="488" r:id="rId19"/>
    <p:sldId id="506" r:id="rId20"/>
    <p:sldId id="474" r:id="rId21"/>
    <p:sldId id="439" r:id="rId22"/>
    <p:sldId id="451" r:id="rId23"/>
    <p:sldId id="479" r:id="rId24"/>
    <p:sldId id="418" r:id="rId2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08" autoAdjust="0"/>
    <p:restoredTop sz="97933" autoAdjust="0"/>
  </p:normalViewPr>
  <p:slideViewPr>
    <p:cSldViewPr>
      <p:cViewPr varScale="1">
        <p:scale>
          <a:sx n="128" d="100"/>
          <a:sy n="128" d="100"/>
        </p:scale>
        <p:origin x="1768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-1856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4DB10EC-CCA6-F947-AFC9-225B029D319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B8CEF3-F603-AB46-83BF-524D2F6ED8C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56786E4C-01AA-B84F-8710-33FE681253EB}" type="datetimeFigureOut">
              <a:rPr lang="en-US"/>
              <a:pPr>
                <a:defRPr/>
              </a:pPr>
              <a:t>12/3/25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87E8CE-04A3-5E4D-B7FD-E9155D29A7A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1F62B4-BA5C-5342-BE7B-E609598CB29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A1DDE90-36C4-2749-95BF-13C2374DC2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A6CEF6D-DF6F-AA44-A79B-115DA8A4DA4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16278EEF-ED63-674E-B165-41F8D17D6FF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id="{0690FEB4-11F6-684B-B182-4F13D5D89C9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1C316CEE-EFFE-7E48-A89A-8E2DB5C2D5D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 noProof="0"/>
              <a:t>Click to edit Master text styles</a:t>
            </a:r>
          </a:p>
          <a:p>
            <a:pPr lvl="1"/>
            <a:r>
              <a:rPr lang="en-US" altLang="x-none" noProof="0"/>
              <a:t>Second level</a:t>
            </a:r>
          </a:p>
          <a:p>
            <a:pPr lvl="2"/>
            <a:r>
              <a:rPr lang="en-US" altLang="x-none" noProof="0"/>
              <a:t>Third level</a:t>
            </a:r>
          </a:p>
          <a:p>
            <a:pPr lvl="3"/>
            <a:r>
              <a:rPr lang="en-US" altLang="x-none" noProof="0"/>
              <a:t>Fourth level</a:t>
            </a:r>
          </a:p>
          <a:p>
            <a:pPr lvl="4"/>
            <a:r>
              <a:rPr lang="en-US" altLang="x-none" noProof="0"/>
              <a:t>Fifth level</a:t>
            </a:r>
          </a:p>
        </p:txBody>
      </p:sp>
      <p:sp>
        <p:nvSpPr>
          <p:cNvPr id="7174" name="Rectangle 6">
            <a:extLst>
              <a:ext uri="{FF2B5EF4-FFF2-40B4-BE49-F238E27FC236}">
                <a16:creationId xmlns:a16="http://schemas.microsoft.com/office/drawing/2014/main" id="{5FA2AEA7-BCC2-EB44-8370-ACD71DC950F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7175" name="Rectangle 7">
            <a:extLst>
              <a:ext uri="{FF2B5EF4-FFF2-40B4-BE49-F238E27FC236}">
                <a16:creationId xmlns:a16="http://schemas.microsoft.com/office/drawing/2014/main" id="{62700252-8597-C94D-A71B-22CECFCFC4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F61E53D-C3B4-C947-B38B-C9B63B57B23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9B21AC5C-0FDD-FB42-B6D9-F58D3EF0CE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DCF51860-D9F0-A14C-9DEF-F704D4832704}" type="slidenum">
              <a:rPr lang="en-US" altLang="en-US" sz="1200" smtClean="0"/>
              <a:pPr/>
              <a:t>1</a:t>
            </a:fld>
            <a:endParaRPr lang="en-US" altLang="en-US" sz="1200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E0E440F0-2B8B-EA42-BBB2-B79B6908BD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4566E525-ACE6-D24B-B67F-CD338E28B6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6A9B1B1-0FFD-4E4F-9994-4B75CCB8D8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43702975-7BDA-6B4E-B7C8-35276669791C}" type="slidenum">
              <a:rPr lang="en-US" altLang="en-US" sz="1200"/>
              <a:pPr/>
              <a:t>10</a:t>
            </a:fld>
            <a:endParaRPr lang="en-US" altLang="en-US" sz="1200"/>
          </a:p>
        </p:txBody>
      </p:sp>
      <p:sp>
        <p:nvSpPr>
          <p:cNvPr id="337922" name="Rectangle 2">
            <a:extLst>
              <a:ext uri="{FF2B5EF4-FFF2-40B4-BE49-F238E27FC236}">
                <a16:creationId xmlns:a16="http://schemas.microsoft.com/office/drawing/2014/main" id="{F2392193-C39B-AC40-BAFE-3067DAD092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23" name="Rectangle 3">
            <a:extLst>
              <a:ext uri="{FF2B5EF4-FFF2-40B4-BE49-F238E27FC236}">
                <a16:creationId xmlns:a16="http://schemas.microsoft.com/office/drawing/2014/main" id="{FDFFE162-502B-0349-8A77-3D5B981682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034E616-5DA8-8747-8AF2-BE6D74DEE0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7937B64F-6415-6A46-8C03-BE7FB9C9A067}" type="slidenum">
              <a:rPr lang="en-US" altLang="en-US" sz="1200"/>
              <a:pPr/>
              <a:t>11</a:t>
            </a:fld>
            <a:endParaRPr lang="en-US" altLang="en-US" sz="1200"/>
          </a:p>
        </p:txBody>
      </p:sp>
      <p:sp>
        <p:nvSpPr>
          <p:cNvPr id="278530" name="Rectangle 2">
            <a:extLst>
              <a:ext uri="{FF2B5EF4-FFF2-40B4-BE49-F238E27FC236}">
                <a16:creationId xmlns:a16="http://schemas.microsoft.com/office/drawing/2014/main" id="{7DEBAE66-B122-1D46-A37B-11306FA3043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8531" name="Rectangle 3">
            <a:extLst>
              <a:ext uri="{FF2B5EF4-FFF2-40B4-BE49-F238E27FC236}">
                <a16:creationId xmlns:a16="http://schemas.microsoft.com/office/drawing/2014/main" id="{20EB28FA-EC8B-D844-BD4D-0B521248C0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C79628D-2CC9-1642-8B1F-B028FE761D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2D947626-7573-FD40-9479-B0FF8A33F99D}" type="slidenum">
              <a:rPr lang="en-US" altLang="en-US" sz="1200"/>
              <a:pPr/>
              <a:t>12</a:t>
            </a:fld>
            <a:endParaRPr lang="en-US" altLang="en-US" sz="1200"/>
          </a:p>
        </p:txBody>
      </p:sp>
      <p:sp>
        <p:nvSpPr>
          <p:cNvPr id="280578" name="Rectangle 2">
            <a:extLst>
              <a:ext uri="{FF2B5EF4-FFF2-40B4-BE49-F238E27FC236}">
                <a16:creationId xmlns:a16="http://schemas.microsoft.com/office/drawing/2014/main" id="{1A1AA458-1900-1A47-86C5-B99055EDF58D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0579" name="Rectangle 3">
            <a:extLst>
              <a:ext uri="{FF2B5EF4-FFF2-40B4-BE49-F238E27FC236}">
                <a16:creationId xmlns:a16="http://schemas.microsoft.com/office/drawing/2014/main" id="{E3F83915-B464-0F48-B2AE-31CA3A7DA6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40F797C-4EF2-C449-BCC6-C535125521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D6E9584B-BBF1-AD4A-9A9C-EF36DDC011FE}" type="slidenum">
              <a:rPr lang="en-US" altLang="en-US" sz="1200"/>
              <a:pPr/>
              <a:t>13</a:t>
            </a:fld>
            <a:endParaRPr lang="en-US" altLang="en-US" sz="1200"/>
          </a:p>
        </p:txBody>
      </p:sp>
      <p:sp>
        <p:nvSpPr>
          <p:cNvPr id="284674" name="Rectangle 2">
            <a:extLst>
              <a:ext uri="{FF2B5EF4-FFF2-40B4-BE49-F238E27FC236}">
                <a16:creationId xmlns:a16="http://schemas.microsoft.com/office/drawing/2014/main" id="{F9F6AC7F-0834-F14C-8540-D7CD11CF682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4675" name="Rectangle 3">
            <a:extLst>
              <a:ext uri="{FF2B5EF4-FFF2-40B4-BE49-F238E27FC236}">
                <a16:creationId xmlns:a16="http://schemas.microsoft.com/office/drawing/2014/main" id="{0C61E4E6-2B38-8E47-8562-1303113DDF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E096607-5D03-0B45-8E88-964B143A10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FB47B1D8-485F-1643-AFD6-194B8BAB9BBC}" type="slidenum">
              <a:rPr lang="en-US" altLang="en-US" sz="1200"/>
              <a:pPr/>
              <a:t>14</a:t>
            </a:fld>
            <a:endParaRPr lang="en-US" altLang="en-US" sz="1200"/>
          </a:p>
        </p:txBody>
      </p:sp>
      <p:sp>
        <p:nvSpPr>
          <p:cNvPr id="338946" name="Rectangle 2">
            <a:extLst>
              <a:ext uri="{FF2B5EF4-FFF2-40B4-BE49-F238E27FC236}">
                <a16:creationId xmlns:a16="http://schemas.microsoft.com/office/drawing/2014/main" id="{83ABC0BA-1FF0-6648-B9BE-2489A1B828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8947" name="Rectangle 3">
            <a:extLst>
              <a:ext uri="{FF2B5EF4-FFF2-40B4-BE49-F238E27FC236}">
                <a16:creationId xmlns:a16="http://schemas.microsoft.com/office/drawing/2014/main" id="{AD3BA8DD-BD5B-154B-8971-0E2C1097C6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64F1F8F-8A87-204A-AB4B-C151F60422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BFC45C6A-2CD8-224C-AE59-079A0FFB4F90}" type="slidenum">
              <a:rPr lang="en-US" altLang="en-US" sz="1200"/>
              <a:pPr/>
              <a:t>17</a:t>
            </a:fld>
            <a:endParaRPr lang="en-US" altLang="en-US" sz="1200"/>
          </a:p>
        </p:txBody>
      </p:sp>
      <p:sp>
        <p:nvSpPr>
          <p:cNvPr id="339970" name="Rectangle 2">
            <a:extLst>
              <a:ext uri="{FF2B5EF4-FFF2-40B4-BE49-F238E27FC236}">
                <a16:creationId xmlns:a16="http://schemas.microsoft.com/office/drawing/2014/main" id="{6F3432FA-7C36-8F4D-A774-8EDEE8232A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9971" name="Rectangle 3">
            <a:extLst>
              <a:ext uri="{FF2B5EF4-FFF2-40B4-BE49-F238E27FC236}">
                <a16:creationId xmlns:a16="http://schemas.microsoft.com/office/drawing/2014/main" id="{B3A2A22B-B834-E344-ACD4-4869648D8F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26BE5D4-1084-B442-BAF6-A0FE08D40F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AF2455CD-57A5-2D49-AB2B-7F586F3915C2}" type="slidenum">
              <a:rPr lang="en-US" altLang="en-US" sz="1200"/>
              <a:pPr/>
              <a:t>20</a:t>
            </a:fld>
            <a:endParaRPr lang="en-US" altLang="en-US" sz="1200"/>
          </a:p>
        </p:txBody>
      </p:sp>
      <p:sp>
        <p:nvSpPr>
          <p:cNvPr id="306178" name="Rectangle 2">
            <a:extLst>
              <a:ext uri="{FF2B5EF4-FFF2-40B4-BE49-F238E27FC236}">
                <a16:creationId xmlns:a16="http://schemas.microsoft.com/office/drawing/2014/main" id="{CCEDEB33-875F-C148-945E-24C5C06084C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6179" name="Rectangle 3">
            <a:extLst>
              <a:ext uri="{FF2B5EF4-FFF2-40B4-BE49-F238E27FC236}">
                <a16:creationId xmlns:a16="http://schemas.microsoft.com/office/drawing/2014/main" id="{37448FE6-9256-C744-91D5-DC36784766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B80F348-5994-8A4E-BAFB-32C23EA9B3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C2980C76-18D0-A24A-AE89-386441714965}" type="slidenum">
              <a:rPr lang="en-US" altLang="en-US" sz="1200"/>
              <a:pPr/>
              <a:t>21</a:t>
            </a:fld>
            <a:endParaRPr lang="en-US" altLang="en-US" sz="1200"/>
          </a:p>
        </p:txBody>
      </p:sp>
      <p:sp>
        <p:nvSpPr>
          <p:cNvPr id="238594" name="Rectangle 2">
            <a:extLst>
              <a:ext uri="{FF2B5EF4-FFF2-40B4-BE49-F238E27FC236}">
                <a16:creationId xmlns:a16="http://schemas.microsoft.com/office/drawing/2014/main" id="{9E031BCE-04D4-4A44-A289-D0126BC6068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8595" name="Rectangle 3">
            <a:extLst>
              <a:ext uri="{FF2B5EF4-FFF2-40B4-BE49-F238E27FC236}">
                <a16:creationId xmlns:a16="http://schemas.microsoft.com/office/drawing/2014/main" id="{22CBD8C5-6CD5-AC4F-A6A8-0D5E1B73DA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B7B5942-8B80-834C-967B-E95962FC8D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5C271F86-E773-744C-84C3-33CE80B740AB}" type="slidenum">
              <a:rPr lang="en-US" altLang="en-US" sz="1200"/>
              <a:pPr/>
              <a:t>22</a:t>
            </a:fld>
            <a:endParaRPr lang="en-US" altLang="en-US" sz="1200"/>
          </a:p>
        </p:txBody>
      </p:sp>
      <p:sp>
        <p:nvSpPr>
          <p:cNvPr id="340994" name="Rectangle 2">
            <a:extLst>
              <a:ext uri="{FF2B5EF4-FFF2-40B4-BE49-F238E27FC236}">
                <a16:creationId xmlns:a16="http://schemas.microsoft.com/office/drawing/2014/main" id="{89153F74-0934-C740-BFB3-F77F915359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0995" name="Rectangle 3">
            <a:extLst>
              <a:ext uri="{FF2B5EF4-FFF2-40B4-BE49-F238E27FC236}">
                <a16:creationId xmlns:a16="http://schemas.microsoft.com/office/drawing/2014/main" id="{126BDD7F-0EA4-8346-9FEC-7D803C2C07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DB2DB7C-2C3C-2348-8815-EC9E4820B4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3EF413C3-9CE4-AA4D-A8D0-69DE494B8E08}" type="slidenum">
              <a:rPr lang="en-US" altLang="en-US" sz="1200"/>
              <a:pPr/>
              <a:t>23</a:t>
            </a:fld>
            <a:endParaRPr lang="en-US" altLang="en-US" sz="1200"/>
          </a:p>
        </p:txBody>
      </p:sp>
      <p:sp>
        <p:nvSpPr>
          <p:cNvPr id="316418" name="Rectangle 2">
            <a:extLst>
              <a:ext uri="{FF2B5EF4-FFF2-40B4-BE49-F238E27FC236}">
                <a16:creationId xmlns:a16="http://schemas.microsoft.com/office/drawing/2014/main" id="{622B67C7-E806-4047-A80A-D7F9FBD5EB2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6419" name="Rectangle 3">
            <a:extLst>
              <a:ext uri="{FF2B5EF4-FFF2-40B4-BE49-F238E27FC236}">
                <a16:creationId xmlns:a16="http://schemas.microsoft.com/office/drawing/2014/main" id="{F335A1EC-8FCC-7E44-B516-E92AB918FB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76E25C5-C5FE-3841-83A0-1936062395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3D80DD63-661D-C44F-B5A5-18DEC1B8177F}" type="slidenum">
              <a:rPr lang="en-US" altLang="en-US" sz="1200"/>
              <a:pPr/>
              <a:t>2</a:t>
            </a:fld>
            <a:endParaRPr lang="en-US" altLang="en-US" sz="1200"/>
          </a:p>
        </p:txBody>
      </p:sp>
      <p:sp>
        <p:nvSpPr>
          <p:cNvPr id="230402" name="Rectangle 2">
            <a:extLst>
              <a:ext uri="{FF2B5EF4-FFF2-40B4-BE49-F238E27FC236}">
                <a16:creationId xmlns:a16="http://schemas.microsoft.com/office/drawing/2014/main" id="{7706CFB7-092D-5F4C-AAE9-24F8B3BFD0F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0403" name="Rectangle 3">
            <a:extLst>
              <a:ext uri="{FF2B5EF4-FFF2-40B4-BE49-F238E27FC236}">
                <a16:creationId xmlns:a16="http://schemas.microsoft.com/office/drawing/2014/main" id="{62CB574A-ABC4-F84C-9617-0261426FE6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93B1046-D9CF-3842-934D-06ABA08C25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C8FB7522-16E5-C34A-84D8-D9A8055A53EB}" type="slidenum">
              <a:rPr lang="en-US" altLang="en-US" sz="1200"/>
              <a:pPr/>
              <a:t>24</a:t>
            </a:fld>
            <a:endParaRPr lang="en-US" altLang="en-US" sz="1200"/>
          </a:p>
        </p:txBody>
      </p:sp>
      <p:sp>
        <p:nvSpPr>
          <p:cNvPr id="342018" name="Rectangle 2">
            <a:extLst>
              <a:ext uri="{FF2B5EF4-FFF2-40B4-BE49-F238E27FC236}">
                <a16:creationId xmlns:a16="http://schemas.microsoft.com/office/drawing/2014/main" id="{2D2432D1-CCED-1942-8757-AA384064B7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9" name="Rectangle 3">
            <a:extLst>
              <a:ext uri="{FF2B5EF4-FFF2-40B4-BE49-F238E27FC236}">
                <a16:creationId xmlns:a16="http://schemas.microsoft.com/office/drawing/2014/main" id="{097689EB-7ACD-BF48-B470-B0E1507E35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DD73E4A-CB78-354D-8725-6222CB3ED1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9DA6DCB3-0B6E-0649-B165-A41EECFC2000}" type="slidenum">
              <a:rPr lang="en-US" altLang="en-US" sz="1200"/>
              <a:pPr/>
              <a:t>3</a:t>
            </a:fld>
            <a:endParaRPr lang="en-US" altLang="en-US" sz="1200"/>
          </a:p>
        </p:txBody>
      </p:sp>
      <p:sp>
        <p:nvSpPr>
          <p:cNvPr id="325634" name="Rectangle 2">
            <a:extLst>
              <a:ext uri="{FF2B5EF4-FFF2-40B4-BE49-F238E27FC236}">
                <a16:creationId xmlns:a16="http://schemas.microsoft.com/office/drawing/2014/main" id="{02F2EE8C-5302-474E-AF8F-6F1BF021FA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5635" name="Rectangle 3">
            <a:extLst>
              <a:ext uri="{FF2B5EF4-FFF2-40B4-BE49-F238E27FC236}">
                <a16:creationId xmlns:a16="http://schemas.microsoft.com/office/drawing/2014/main" id="{B4C38B30-4B4A-B245-B8A9-0442E4694A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CDB32D2-C754-7048-9964-E5BB158110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EC27AADC-90F0-FF46-96B3-3DFAB679596E}" type="slidenum">
              <a:rPr lang="en-US" altLang="en-US" sz="1200"/>
              <a:pPr/>
              <a:t>4</a:t>
            </a:fld>
            <a:endParaRPr lang="en-US" altLang="en-US" sz="1200"/>
          </a:p>
        </p:txBody>
      </p:sp>
      <p:sp>
        <p:nvSpPr>
          <p:cNvPr id="326658" name="Rectangle 2">
            <a:extLst>
              <a:ext uri="{FF2B5EF4-FFF2-40B4-BE49-F238E27FC236}">
                <a16:creationId xmlns:a16="http://schemas.microsoft.com/office/drawing/2014/main" id="{65DAA3B9-8142-C54A-BDA2-8529FBEEE8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6659" name="Rectangle 3">
            <a:extLst>
              <a:ext uri="{FF2B5EF4-FFF2-40B4-BE49-F238E27FC236}">
                <a16:creationId xmlns:a16="http://schemas.microsoft.com/office/drawing/2014/main" id="{D5778113-F40E-3949-99F6-BBADBF94B6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DFB4003-75AF-0241-AFE1-216C05CBC9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1C0AC397-0E8B-634C-A60F-EF6060154F97}" type="slidenum">
              <a:rPr lang="en-US" altLang="en-US" sz="1200"/>
              <a:pPr/>
              <a:t>5</a:t>
            </a:fld>
            <a:endParaRPr lang="en-US" altLang="en-US" sz="1200"/>
          </a:p>
        </p:txBody>
      </p:sp>
      <p:sp>
        <p:nvSpPr>
          <p:cNvPr id="244738" name="Rectangle 2">
            <a:extLst>
              <a:ext uri="{FF2B5EF4-FFF2-40B4-BE49-F238E27FC236}">
                <a16:creationId xmlns:a16="http://schemas.microsoft.com/office/drawing/2014/main" id="{C1124BD7-1F93-F245-B2F5-D17356ABD26D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4739" name="Rectangle 3">
            <a:extLst>
              <a:ext uri="{FF2B5EF4-FFF2-40B4-BE49-F238E27FC236}">
                <a16:creationId xmlns:a16="http://schemas.microsoft.com/office/drawing/2014/main" id="{AA2E19FF-7C9D-274B-8131-AA6F2ECE8C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57180E3-BBA5-4A48-BF1D-ECA1A4B7B6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63CF5EE5-D505-7F4E-82F7-001D3CA2A43C}" type="slidenum">
              <a:rPr lang="en-US" altLang="en-US" sz="1200"/>
              <a:pPr/>
              <a:t>6</a:t>
            </a:fld>
            <a:endParaRPr lang="en-US" altLang="en-US" sz="1200"/>
          </a:p>
        </p:txBody>
      </p:sp>
      <p:sp>
        <p:nvSpPr>
          <p:cNvPr id="246786" name="Rectangle 2">
            <a:extLst>
              <a:ext uri="{FF2B5EF4-FFF2-40B4-BE49-F238E27FC236}">
                <a16:creationId xmlns:a16="http://schemas.microsoft.com/office/drawing/2014/main" id="{17910A70-B188-3844-B9B8-1F4D0BA973C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6787" name="Rectangle 3">
            <a:extLst>
              <a:ext uri="{FF2B5EF4-FFF2-40B4-BE49-F238E27FC236}">
                <a16:creationId xmlns:a16="http://schemas.microsoft.com/office/drawing/2014/main" id="{E1017E0D-8508-8B43-A988-CAAD77644D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43A2BB8-9350-6643-8B98-3351D6A73D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EC230BBC-81CA-9F45-86C7-DEA15C61F74E}" type="slidenum">
              <a:rPr lang="en-US" altLang="en-US" sz="1200"/>
              <a:pPr/>
              <a:t>7</a:t>
            </a:fld>
            <a:endParaRPr lang="en-US" altLang="en-US" sz="1200"/>
          </a:p>
        </p:txBody>
      </p:sp>
      <p:sp>
        <p:nvSpPr>
          <p:cNvPr id="232450" name="Rectangle 2">
            <a:extLst>
              <a:ext uri="{FF2B5EF4-FFF2-40B4-BE49-F238E27FC236}">
                <a16:creationId xmlns:a16="http://schemas.microsoft.com/office/drawing/2014/main" id="{E283598C-F745-7645-B57A-17EC1BCC972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2451" name="Rectangle 3">
            <a:extLst>
              <a:ext uri="{FF2B5EF4-FFF2-40B4-BE49-F238E27FC236}">
                <a16:creationId xmlns:a16="http://schemas.microsoft.com/office/drawing/2014/main" id="{F5E9C56F-10F1-DD49-A771-499C4393DC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904C2A9-6436-3143-A320-8F561B55EB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B8A021C8-27B0-A547-B3C9-6D99B9511F12}" type="slidenum">
              <a:rPr lang="en-US" altLang="en-US" sz="1200"/>
              <a:pPr/>
              <a:t>8</a:t>
            </a:fld>
            <a:endParaRPr lang="en-US" altLang="en-US" sz="1200"/>
          </a:p>
        </p:txBody>
      </p:sp>
      <p:sp>
        <p:nvSpPr>
          <p:cNvPr id="335874" name="Rectangle 2">
            <a:extLst>
              <a:ext uri="{FF2B5EF4-FFF2-40B4-BE49-F238E27FC236}">
                <a16:creationId xmlns:a16="http://schemas.microsoft.com/office/drawing/2014/main" id="{8682E43F-C3CD-4643-814F-13BCF823AA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5875" name="Rectangle 3">
            <a:extLst>
              <a:ext uri="{FF2B5EF4-FFF2-40B4-BE49-F238E27FC236}">
                <a16:creationId xmlns:a16="http://schemas.microsoft.com/office/drawing/2014/main" id="{D63C4B13-1F95-3841-8D24-47FF303376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0F8585E-ABCE-694B-8A1B-CF1EF08961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AAAE8F84-590D-1744-98A1-F0BB0F181AF7}" type="slidenum">
              <a:rPr lang="en-US" altLang="en-US" sz="1200"/>
              <a:pPr/>
              <a:t>9</a:t>
            </a:fld>
            <a:endParaRPr lang="en-US" altLang="en-US" sz="1200"/>
          </a:p>
        </p:txBody>
      </p:sp>
      <p:sp>
        <p:nvSpPr>
          <p:cNvPr id="336898" name="Rectangle 2">
            <a:extLst>
              <a:ext uri="{FF2B5EF4-FFF2-40B4-BE49-F238E27FC236}">
                <a16:creationId xmlns:a16="http://schemas.microsoft.com/office/drawing/2014/main" id="{D31CD739-16B1-1345-9B71-2DFF07D9F6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6899" name="Rectangle 3">
            <a:extLst>
              <a:ext uri="{FF2B5EF4-FFF2-40B4-BE49-F238E27FC236}">
                <a16:creationId xmlns:a16="http://schemas.microsoft.com/office/drawing/2014/main" id="{F1BBE129-37F4-6A44-850D-BE1ABCAE2B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E4993A7-5EB0-B94A-993A-DA2FAA6864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0F9D964-9414-3D4B-BE10-D9628B5AD9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1933DA-303D-5645-BEF4-261626B637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CC60B4-49E4-E44D-89C1-052F528291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9067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F1277C1-F661-EE4A-BB1B-24D28259B7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6D33A8A-2C49-E546-A559-446BED04FA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AE0CF27-7A06-7E4D-AFA6-7386C99C66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D60AC0-E906-6C4B-9513-AC3A739B83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9354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0B4C2A9-F407-B941-B49E-F5A4F92B49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2863A84-51B9-224B-905D-BA0114CE05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D669CBA-A68F-2944-988E-12874BA418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3BE8B0-D43C-9C49-8B18-CEE9CF80AD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3481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1DBA929-8E72-B542-93F5-C9F30E6454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77D0172-64FB-6A47-BF6D-09BAB662C5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7930468-8F8C-B54F-AA5D-9EAEE73921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338676-66F5-4341-BA60-AA689C06CF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7039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8A807F4-297D-9043-B351-9FCADB41A1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B0D8B68-0572-274C-A548-43A02357F2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D2A9513-B274-4A46-BAA2-6CFBEEC316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EDBEB1-841E-DB4A-951C-8D905041A7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7837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A5B57A-381D-EF44-B99D-A3B2CEA528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57F213-11CE-9C4D-A454-40D11D46CF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E1ACAE-0618-3449-81D8-1DFE430DE7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65E8FC-DE61-B449-B42B-3909752546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1447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2A911A3-DFBB-924B-911E-C8E1A96821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EC9B19A-CF6A-0C41-B5F5-627CEA9BAA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B4FF84F-F01E-8642-BF39-E312EA8C51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2C7149-2BCD-F045-8C6A-39D83CD3C0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8284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5746D27-E5F0-0349-B51E-251479EE86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4F5A0BD-8F0C-7F49-999A-A962CD8375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561F9AC-2F5B-2944-A8B5-E7A68585EB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052298-129C-5548-BE3B-2514E2C108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4274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1512C7F-C7CD-B045-8BE3-21E87C5EA1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228CF1E-EA97-8549-96C7-D2AA74BDF2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3A0D7EC-140F-C84E-9982-8C1B4A8D63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DD3B48-8BAA-9A4E-A006-78D4D8C9B5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873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79BE00-DE78-3444-9357-9587FCA1C6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223EEC-4260-4F42-83D6-6B04392A3D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E70B1D-7CCD-CB4A-9CF4-D8B64333FE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89C001-8205-014D-81A4-1F88386800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3002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33B703-66CE-5D46-84D9-B9A7284439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65163F-2254-8241-9F96-2A638D5002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903747-A5F0-4543-B4CB-0768D247C8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5C2AA4-9783-E643-909C-0F87A31176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0859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B17814A-4E4D-DC4B-8360-0101658653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0688DC0-8F3D-AB44-9DEE-90B82F5958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42EC546-B3BD-1442-B600-A1B86AF8DAE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C0D397C-E5AF-EE4A-AF39-197C4DA1E91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8AAEE31-B214-6240-8FFD-C32FF5868C7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5FE7ADB-B4C7-A346-94CC-3EC4B4EA895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gif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image" Target="../media/image17.gif"/><Relationship Id="rId5" Type="http://schemas.openxmlformats.org/officeDocument/2006/relationships/image" Target="../media/image11.jpeg"/><Relationship Id="rId10" Type="http://schemas.openxmlformats.org/officeDocument/2006/relationships/image" Target="../media/image16.gif"/><Relationship Id="rId4" Type="http://schemas.openxmlformats.org/officeDocument/2006/relationships/image" Target="../media/image10.gif"/><Relationship Id="rId9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026">
            <a:extLst>
              <a:ext uri="{FF2B5EF4-FFF2-40B4-BE49-F238E27FC236}">
                <a16:creationId xmlns:a16="http://schemas.microsoft.com/office/drawing/2014/main" id="{BC9FA7AF-FEEF-8446-8EDC-FF81C64EA8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304800"/>
            <a:ext cx="3962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</a:rPr>
              <a:t>Prepare your scantron:</a:t>
            </a:r>
            <a:endParaRPr lang="en-US" altLang="en-US" sz="4400" b="1">
              <a:solidFill>
                <a:schemeClr val="tx2"/>
              </a:solidFill>
            </a:endParaRPr>
          </a:p>
        </p:txBody>
      </p:sp>
      <p:sp>
        <p:nvSpPr>
          <p:cNvPr id="15362" name="Text Box 1027">
            <a:extLst>
              <a:ext uri="{FF2B5EF4-FFF2-40B4-BE49-F238E27FC236}">
                <a16:creationId xmlns:a16="http://schemas.microsoft.com/office/drawing/2014/main" id="{768DA87F-2EBF-064A-86BC-B35007CB9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806450"/>
            <a:ext cx="51054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 dirty="0">
                <a:solidFill>
                  <a:schemeClr val="accent2"/>
                </a:solidFill>
              </a:rPr>
              <a:t> Fill in your name and fill the bubbles under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accent2"/>
                </a:solidFill>
              </a:rPr>
              <a:t>       your name.</a:t>
            </a:r>
          </a:p>
          <a:p>
            <a:pPr>
              <a:spcBef>
                <a:spcPct val="0"/>
              </a:spcBef>
            </a:pPr>
            <a:r>
              <a:rPr lang="en-US" altLang="en-US" sz="2000" dirty="0">
                <a:solidFill>
                  <a:schemeClr val="accent2"/>
                </a:solidFill>
              </a:rPr>
              <a:t> LAST NAME FIRST, First name second</a:t>
            </a:r>
          </a:p>
          <a:p>
            <a:pPr>
              <a:spcBef>
                <a:spcPct val="0"/>
              </a:spcBef>
            </a:pPr>
            <a:r>
              <a:rPr lang="en-US" altLang="en-US" sz="2000" dirty="0">
                <a:solidFill>
                  <a:schemeClr val="accent2"/>
                </a:solidFill>
              </a:rPr>
              <a:t> Put </a:t>
            </a:r>
            <a:r>
              <a:rPr lang="en-US" altLang="en-US" sz="2000" dirty="0">
                <a:solidFill>
                  <a:srgbClr val="FF3300"/>
                </a:solidFill>
              </a:rPr>
              <a:t>your</a:t>
            </a:r>
            <a:r>
              <a:rPr lang="en-US" altLang="en-US" sz="2000" dirty="0">
                <a:solidFill>
                  <a:schemeClr val="accent2"/>
                </a:solidFill>
              </a:rPr>
              <a:t> 4-digit code instead of </a:t>
            </a:r>
            <a:r>
              <a:rPr lang="ja-JP" altLang="en-US" sz="1600">
                <a:solidFill>
                  <a:schemeClr val="accent2"/>
                </a:solidFill>
                <a:latin typeface="Arial" panose="020B0604020202020204" pitchFamily="34" charset="0"/>
              </a:rPr>
              <a:t>“</a:t>
            </a:r>
            <a:r>
              <a:rPr lang="en-US" altLang="ja-JP" sz="1600" dirty="0">
                <a:solidFill>
                  <a:schemeClr val="accent2"/>
                </a:solidFill>
              </a:rPr>
              <a:t>IDENTIFICATION NUMBER</a:t>
            </a:r>
            <a:r>
              <a:rPr lang="ja-JP" altLang="en-US" sz="1600">
                <a:solidFill>
                  <a:schemeClr val="accent2"/>
                </a:solidFill>
                <a:latin typeface="Arial" panose="020B0604020202020204" pitchFamily="34" charset="0"/>
              </a:rPr>
              <a:t>”</a:t>
            </a:r>
            <a:r>
              <a:rPr lang="en-US" altLang="ja-JP" sz="1600" dirty="0">
                <a:solidFill>
                  <a:schemeClr val="accent2"/>
                </a:solidFill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accent2"/>
                </a:solidFill>
              </a:rPr>
              <a:t>  ---  </a:t>
            </a:r>
            <a:r>
              <a:rPr lang="en-US" altLang="en-US" sz="1600" i="1" dirty="0">
                <a:solidFill>
                  <a:schemeClr val="accent2"/>
                </a:solidFill>
              </a:rPr>
              <a:t>(The last 4 digits of your </a:t>
            </a:r>
            <a:r>
              <a:rPr lang="en-US" altLang="en-US" sz="1600" i="1" dirty="0" err="1">
                <a:solidFill>
                  <a:schemeClr val="accent2"/>
                </a:solidFill>
              </a:rPr>
              <a:t>OleMiss</a:t>
            </a:r>
            <a:r>
              <a:rPr lang="en-US" altLang="en-US" sz="1600" i="1" dirty="0">
                <a:solidFill>
                  <a:schemeClr val="accent2"/>
                </a:solidFill>
              </a:rPr>
              <a:t> ID.)</a:t>
            </a:r>
            <a:endParaRPr lang="en-US" altLang="en-US" sz="2400" i="1" dirty="0"/>
          </a:p>
        </p:txBody>
      </p:sp>
      <p:sp>
        <p:nvSpPr>
          <p:cNvPr id="15363" name="Rectangle 1028">
            <a:extLst>
              <a:ext uri="{FF2B5EF4-FFF2-40B4-BE49-F238E27FC236}">
                <a16:creationId xmlns:a16="http://schemas.microsoft.com/office/drawing/2014/main" id="{B8939ECB-1928-9548-A60B-0085CEDB19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3886200"/>
            <a:ext cx="2819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</a:rPr>
              <a:t>Question # 1: </a:t>
            </a:r>
            <a:r>
              <a:rPr lang="en-US" altLang="en-US" sz="2000" dirty="0"/>
              <a:t>answer </a:t>
            </a:r>
            <a:r>
              <a:rPr lang="en-US" altLang="en-US" sz="2000" b="1" dirty="0">
                <a:solidFill>
                  <a:schemeClr val="accent2"/>
                </a:solidFill>
              </a:rPr>
              <a:t>B</a:t>
            </a:r>
            <a:r>
              <a:rPr lang="en-US" altLang="en-US" sz="2000" dirty="0">
                <a:solidFill>
                  <a:srgbClr val="FF0000"/>
                </a:solidFill>
              </a:rPr>
              <a:t>      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</a:rPr>
              <a:t>Question # 2: </a:t>
            </a:r>
            <a:r>
              <a:rPr lang="en-US" altLang="en-US" sz="2000" dirty="0"/>
              <a:t>answer </a:t>
            </a:r>
            <a:r>
              <a:rPr lang="en-US" altLang="en-US" sz="2000" b="1" dirty="0">
                <a:solidFill>
                  <a:schemeClr val="accent2"/>
                </a:solidFill>
              </a:rPr>
              <a:t>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</a:rPr>
              <a:t>Question # 3: </a:t>
            </a:r>
            <a:r>
              <a:rPr lang="en-US" altLang="en-US" sz="2000" dirty="0"/>
              <a:t>answer </a:t>
            </a:r>
            <a:r>
              <a:rPr lang="en-US" altLang="en-US" sz="2000" b="1" dirty="0">
                <a:solidFill>
                  <a:schemeClr val="accent2"/>
                </a:solidFill>
              </a:rPr>
              <a:t>A</a:t>
            </a:r>
          </a:p>
        </p:txBody>
      </p:sp>
      <p:sp>
        <p:nvSpPr>
          <p:cNvPr id="110597" name="Rectangle 1029">
            <a:extLst>
              <a:ext uri="{FF2B5EF4-FFF2-40B4-BE49-F238E27FC236}">
                <a16:creationId xmlns:a16="http://schemas.microsoft.com/office/drawing/2014/main" id="{38ED574B-34C2-0140-AE6B-E825F158C2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52800" y="4267200"/>
            <a:ext cx="1219200" cy="304800"/>
          </a:xfrm>
        </p:spPr>
        <p:txBody>
          <a:bodyPr/>
          <a:lstStyle/>
          <a:p>
            <a:r>
              <a:rPr lang="en-US" altLang="en-US" sz="2800" b="1" dirty="0">
                <a:solidFill>
                  <a:srgbClr val="FF0000"/>
                </a:solidFill>
              </a:rPr>
              <a:t>Setup:</a:t>
            </a:r>
          </a:p>
        </p:txBody>
      </p:sp>
      <p:sp>
        <p:nvSpPr>
          <p:cNvPr id="110599" name="Text Box 1031">
            <a:extLst>
              <a:ext uri="{FF2B5EF4-FFF2-40B4-BE49-F238E27FC236}">
                <a16:creationId xmlns:a16="http://schemas.microsoft.com/office/drawing/2014/main" id="{0B184107-C386-B448-9902-1BA5C0CE76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6381751"/>
            <a:ext cx="607695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i="1" u="sng" dirty="0"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charset="0"/>
              </a:rPr>
              <a:t>Please take a moment to mute your cell phone!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15366" name="Picture 1032">
            <a:extLst>
              <a:ext uri="{FF2B5EF4-FFF2-40B4-BE49-F238E27FC236}">
                <a16:creationId xmlns:a16="http://schemas.microsoft.com/office/drawing/2014/main" id="{1916D5F0-79B7-894E-B402-2274F61E2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524000"/>
            <a:ext cx="8699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Text Box 1033">
            <a:extLst>
              <a:ext uri="{FF2B5EF4-FFF2-40B4-BE49-F238E27FC236}">
                <a16:creationId xmlns:a16="http://schemas.microsoft.com/office/drawing/2014/main" id="{0442931B-E898-0749-B40F-C7CED0A7B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6513" y="381000"/>
            <a:ext cx="1487487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Use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a pencil,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not a pen!</a:t>
            </a:r>
          </a:p>
        </p:txBody>
      </p:sp>
      <p:pic>
        <p:nvPicPr>
          <p:cNvPr id="15368" name="Picture 1034" descr="Scantron2b">
            <a:extLst>
              <a:ext uri="{FF2B5EF4-FFF2-40B4-BE49-F238E27FC236}">
                <a16:creationId xmlns:a16="http://schemas.microsoft.com/office/drawing/2014/main" id="{A78BC932-3427-8249-85D3-E21B9D377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725" y="2841625"/>
            <a:ext cx="1819275" cy="40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Line 1038">
            <a:extLst>
              <a:ext uri="{FF2B5EF4-FFF2-40B4-BE49-F238E27FC236}">
                <a16:creationId xmlns:a16="http://schemas.microsoft.com/office/drawing/2014/main" id="{6A5D2584-B0FE-B54F-94E0-D349E408AA3B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4114800"/>
            <a:ext cx="381000" cy="76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0" name="Line 1039">
            <a:extLst>
              <a:ext uri="{FF2B5EF4-FFF2-40B4-BE49-F238E27FC236}">
                <a16:creationId xmlns:a16="http://schemas.microsoft.com/office/drawing/2014/main" id="{0515E687-7755-9940-9696-0B77FBB88365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4419600"/>
            <a:ext cx="304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1" name="Rectangle 1040">
            <a:extLst>
              <a:ext uri="{FF2B5EF4-FFF2-40B4-BE49-F238E27FC236}">
                <a16:creationId xmlns:a16="http://schemas.microsoft.com/office/drawing/2014/main" id="{A00D181F-420B-4140-9274-89AB5EB3DD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4572000"/>
            <a:ext cx="228600" cy="152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bg1"/>
              </a:solidFill>
            </a:endParaRPr>
          </a:p>
        </p:txBody>
      </p:sp>
      <p:sp>
        <p:nvSpPr>
          <p:cNvPr id="15372" name="Line 1041">
            <a:extLst>
              <a:ext uri="{FF2B5EF4-FFF2-40B4-BE49-F238E27FC236}">
                <a16:creationId xmlns:a16="http://schemas.microsoft.com/office/drawing/2014/main" id="{268440FB-C9ED-474D-B843-0D0A017DAB4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39000" y="4572000"/>
            <a:ext cx="609600" cy="152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5373" name="Picture 1" descr="Scantron3.png">
            <a:extLst>
              <a:ext uri="{FF2B5EF4-FFF2-40B4-BE49-F238E27FC236}">
                <a16:creationId xmlns:a16="http://schemas.microsoft.com/office/drawing/2014/main" id="{818EDBAD-7C28-1A4A-9378-776FC23AFE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2387600" cy="425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4" name="Line 1036">
            <a:extLst>
              <a:ext uri="{FF2B5EF4-FFF2-40B4-BE49-F238E27FC236}">
                <a16:creationId xmlns:a16="http://schemas.microsoft.com/office/drawing/2014/main" id="{30F9B2BD-11FC-3F4D-BBB3-16676E448BD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14400" y="1905000"/>
            <a:ext cx="1828800" cy="1752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5" name="Line 1037">
            <a:extLst>
              <a:ext uri="{FF2B5EF4-FFF2-40B4-BE49-F238E27FC236}">
                <a16:creationId xmlns:a16="http://schemas.microsoft.com/office/drawing/2014/main" id="{F17347E1-4A43-4F47-9985-43FBE6A021C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5800" y="990600"/>
            <a:ext cx="2057400" cy="152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Text Box 1042">
            <a:extLst>
              <a:ext uri="{FF2B5EF4-FFF2-40B4-BE49-F238E27FC236}">
                <a16:creationId xmlns:a16="http://schemas.microsoft.com/office/drawing/2014/main" id="{2F7B3157-7C79-344C-81BB-0C7E47B56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0838" y="2862641"/>
            <a:ext cx="4267200" cy="769441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CC00"/>
                </a:solidFill>
              </a:rPr>
              <a:t>Recall last reading assignment</a:t>
            </a:r>
            <a:endParaRPr lang="en-US" altLang="en-US" sz="2400" b="1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i="1" dirty="0"/>
              <a:t>Telescopes, </a:t>
            </a:r>
            <a:r>
              <a:rPr lang="en-US" altLang="en-US" sz="2000" dirty="0"/>
              <a:t>Chapter 6</a:t>
            </a:r>
            <a:r>
              <a:rPr lang="en-US" altLang="en-US" sz="2000" i="1" dirty="0"/>
              <a:t>,</a:t>
            </a:r>
            <a:r>
              <a:rPr lang="en-US" altLang="en-US" sz="2000" dirty="0"/>
              <a:t> </a:t>
            </a:r>
            <a:r>
              <a:rPr lang="en-US" altLang="en-US" sz="2000" b="1" dirty="0"/>
              <a:t>pp. 165-189</a:t>
            </a:r>
            <a:endParaRPr lang="en-US" altLang="en-US" sz="2000" b="1" i="1" dirty="0">
              <a:solidFill>
                <a:schemeClr val="accent6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334D20-1DA1-FC42-8B29-34BF3C0E5B6C}"/>
              </a:ext>
            </a:extLst>
          </p:cNvPr>
          <p:cNvSpPr txBox="1"/>
          <p:nvPr/>
        </p:nvSpPr>
        <p:spPr>
          <a:xfrm>
            <a:off x="344675" y="4602540"/>
            <a:ext cx="3480312" cy="120032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Final test times:</a:t>
            </a:r>
          </a:p>
          <a:p>
            <a:r>
              <a:rPr lang="en-US" b="1" dirty="0"/>
              <a:t>  - Wednesday 12:00-2:00</a:t>
            </a:r>
          </a:p>
          <a:p>
            <a:r>
              <a:rPr lang="en-US" b="1" dirty="0"/>
              <a:t>  - Thursday 4:00-6:00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B2151F9-871E-AC44-9E00-6A118F5DBF5F}"/>
              </a:ext>
            </a:extLst>
          </p:cNvPr>
          <p:cNvSpPr txBox="1"/>
          <p:nvPr/>
        </p:nvSpPr>
        <p:spPr>
          <a:xfrm>
            <a:off x="4068698" y="5341204"/>
            <a:ext cx="2950103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TA evaluations today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0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7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>
            <a:extLst>
              <a:ext uri="{FF2B5EF4-FFF2-40B4-BE49-F238E27FC236}">
                <a16:creationId xmlns:a16="http://schemas.microsoft.com/office/drawing/2014/main" id="{950ED5DA-B98A-0C45-8342-17C17020F4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3048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altLang="x-none" sz="6000" dirty="0">
                <a:solidFill>
                  <a:srgbClr val="66FFFF"/>
                </a:solidFill>
              </a:rPr>
              <a:t>Questions coming …</a:t>
            </a:r>
            <a:endParaRPr lang="en-US" altLang="x-none" dirty="0">
              <a:solidFill>
                <a:srgbClr val="66FFFF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Text Box 2">
            <a:extLst>
              <a:ext uri="{FF2B5EF4-FFF2-40B4-BE49-F238E27FC236}">
                <a16:creationId xmlns:a16="http://schemas.microsoft.com/office/drawing/2014/main" id="{61EC6A85-2AA1-5641-AB50-F70DAB122F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0"/>
            <a:ext cx="1600200" cy="267811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x-none" sz="7200" b="1" dirty="0">
                <a:solidFill>
                  <a:srgbClr val="FF0000"/>
                </a:solidFill>
              </a:rPr>
              <a:t> </a:t>
            </a:r>
            <a:endParaRPr lang="en-US" altLang="x-none" sz="6000" b="1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en-US" altLang="x-none" sz="6000" b="1" dirty="0">
                <a:solidFill>
                  <a:srgbClr val="FF0000"/>
                </a:solidFill>
              </a:rPr>
              <a:t>sec</a:t>
            </a:r>
            <a:r>
              <a:rPr lang="en-US" altLang="x-none" sz="9600" b="1" dirty="0">
                <a:solidFill>
                  <a:srgbClr val="FF0000"/>
                </a:solidFill>
              </a:rPr>
              <a:t>   </a:t>
            </a:r>
          </a:p>
        </p:txBody>
      </p:sp>
      <p:sp>
        <p:nvSpPr>
          <p:cNvPr id="277507" name="Text Box 3">
            <a:extLst>
              <a:ext uri="{FF2B5EF4-FFF2-40B4-BE49-F238E27FC236}">
                <a16:creationId xmlns:a16="http://schemas.microsoft.com/office/drawing/2014/main" id="{959650A8-A367-2443-9829-F7E72D0B3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277508" name="Rectangle 4">
            <a:extLst>
              <a:ext uri="{FF2B5EF4-FFF2-40B4-BE49-F238E27FC236}">
                <a16:creationId xmlns:a16="http://schemas.microsoft.com/office/drawing/2014/main" id="{8FB112DF-8F39-F44D-8312-4FF15452AF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76200"/>
            <a:ext cx="4876800" cy="914400"/>
          </a:xfrm>
        </p:spPr>
        <p:txBody>
          <a:bodyPr/>
          <a:lstStyle/>
          <a:p>
            <a:pPr>
              <a:defRPr/>
            </a:pPr>
            <a:r>
              <a:rPr lang="en-US" altLang="x-none" sz="6000" b="1" dirty="0">
                <a:solidFill>
                  <a:srgbClr val="FF0000"/>
                </a:solidFill>
              </a:rPr>
              <a:t>Question 6</a:t>
            </a:r>
          </a:p>
        </p:txBody>
      </p:sp>
      <p:sp>
        <p:nvSpPr>
          <p:cNvPr id="277509" name="Text Box 5">
            <a:extLst>
              <a:ext uri="{FF2B5EF4-FFF2-40B4-BE49-F238E27FC236}">
                <a16:creationId xmlns:a16="http://schemas.microsoft.com/office/drawing/2014/main" id="{F545C45C-93B4-1B4E-93C1-93C6F2FA33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29</a:t>
            </a:r>
          </a:p>
        </p:txBody>
      </p:sp>
      <p:sp>
        <p:nvSpPr>
          <p:cNvPr id="277510" name="Text Box 6">
            <a:extLst>
              <a:ext uri="{FF2B5EF4-FFF2-40B4-BE49-F238E27FC236}">
                <a16:creationId xmlns:a16="http://schemas.microsoft.com/office/drawing/2014/main" id="{89CDA27C-A48D-2644-9D78-279FBCD4C0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981200"/>
            <a:ext cx="7543800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2400" b="1" dirty="0">
                <a:solidFill>
                  <a:schemeClr val="accent2"/>
                </a:solidFill>
              </a:rPr>
              <a:t>What is seeing?</a:t>
            </a:r>
            <a:endParaRPr lang="en-US" altLang="x-none" sz="2400" b="1" dirty="0"/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altLang="x-none" sz="2400" b="1" dirty="0"/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b="1" dirty="0">
                <a:solidFill>
                  <a:srgbClr val="00CC00"/>
                </a:solidFill>
              </a:rPr>
              <a:t>A</a:t>
            </a:r>
            <a:r>
              <a:rPr lang="en-US" altLang="x-none" sz="2400" b="1" dirty="0"/>
              <a:t> The amount of air starlight passes through to reach our eyes.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b="1" dirty="0">
                <a:solidFill>
                  <a:srgbClr val="FF0000"/>
                </a:solidFill>
              </a:rPr>
              <a:t>B </a:t>
            </a:r>
            <a:r>
              <a:rPr lang="en-US" altLang="x-none" sz="2400" b="1" dirty="0">
                <a:solidFill>
                  <a:srgbClr val="FF0000"/>
                </a:solidFill>
              </a:rPr>
              <a:t>The diameter of the blur caused by the atmosphere.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b="1" dirty="0">
                <a:solidFill>
                  <a:srgbClr val="00CC00"/>
                </a:solidFill>
              </a:rPr>
              <a:t>C</a:t>
            </a:r>
            <a:r>
              <a:rPr lang="en-US" altLang="x-none" sz="2400" dirty="0"/>
              <a:t> </a:t>
            </a:r>
            <a:r>
              <a:rPr lang="en-US" altLang="x-none" sz="2400" b="1" dirty="0"/>
              <a:t>The amount of light passing through the atmosphere.</a:t>
            </a:r>
            <a:endParaRPr lang="en-US" altLang="x-none" sz="2400" dirty="0"/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b="1" dirty="0">
                <a:solidFill>
                  <a:srgbClr val="00CC00"/>
                </a:solidFill>
              </a:rPr>
              <a:t>D</a:t>
            </a:r>
            <a:r>
              <a:rPr lang="en-US" altLang="x-none" sz="2400" b="1" dirty="0"/>
              <a:t> The brightness of a star as it appears to us in the sky.</a:t>
            </a:r>
          </a:p>
        </p:txBody>
      </p:sp>
      <p:sp>
        <p:nvSpPr>
          <p:cNvPr id="277511" name="Text Box 7">
            <a:extLst>
              <a:ext uri="{FF2B5EF4-FFF2-40B4-BE49-F238E27FC236}">
                <a16:creationId xmlns:a16="http://schemas.microsoft.com/office/drawing/2014/main" id="{464E2998-E330-BE46-A8BE-ED084A94E0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277512" name="Text Box 8">
            <a:extLst>
              <a:ext uri="{FF2B5EF4-FFF2-40B4-BE49-F238E27FC236}">
                <a16:creationId xmlns:a16="http://schemas.microsoft.com/office/drawing/2014/main" id="{76E4B00A-2DEA-9040-8153-4BA8975FCD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27</a:t>
            </a:r>
          </a:p>
        </p:txBody>
      </p:sp>
      <p:sp>
        <p:nvSpPr>
          <p:cNvPr id="277513" name="Text Box 9">
            <a:extLst>
              <a:ext uri="{FF2B5EF4-FFF2-40B4-BE49-F238E27FC236}">
                <a16:creationId xmlns:a16="http://schemas.microsoft.com/office/drawing/2014/main" id="{D6EF2B39-3240-D442-B3C9-0298FF8B39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26</a:t>
            </a:r>
          </a:p>
        </p:txBody>
      </p:sp>
      <p:sp>
        <p:nvSpPr>
          <p:cNvPr id="277514" name="Text Box 10">
            <a:extLst>
              <a:ext uri="{FF2B5EF4-FFF2-40B4-BE49-F238E27FC236}">
                <a16:creationId xmlns:a16="http://schemas.microsoft.com/office/drawing/2014/main" id="{A087C0F7-90D5-EA48-B48B-2AA481CCF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277515" name="Text Box 11">
            <a:extLst>
              <a:ext uri="{FF2B5EF4-FFF2-40B4-BE49-F238E27FC236}">
                <a16:creationId xmlns:a16="http://schemas.microsoft.com/office/drawing/2014/main" id="{C540B2AE-A74D-5246-8D80-169518D10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277516" name="Text Box 12">
            <a:extLst>
              <a:ext uri="{FF2B5EF4-FFF2-40B4-BE49-F238E27FC236}">
                <a16:creationId xmlns:a16="http://schemas.microsoft.com/office/drawing/2014/main" id="{4AFFFA80-88F9-B643-98E8-355C52048C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23</a:t>
            </a:r>
          </a:p>
        </p:txBody>
      </p:sp>
      <p:sp>
        <p:nvSpPr>
          <p:cNvPr id="277517" name="Text Box 13">
            <a:extLst>
              <a:ext uri="{FF2B5EF4-FFF2-40B4-BE49-F238E27FC236}">
                <a16:creationId xmlns:a16="http://schemas.microsoft.com/office/drawing/2014/main" id="{5233AC95-78D9-974A-AAF7-73CB1AF3E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22</a:t>
            </a:r>
          </a:p>
        </p:txBody>
      </p:sp>
      <p:sp>
        <p:nvSpPr>
          <p:cNvPr id="277518" name="Text Box 14">
            <a:extLst>
              <a:ext uri="{FF2B5EF4-FFF2-40B4-BE49-F238E27FC236}">
                <a16:creationId xmlns:a16="http://schemas.microsoft.com/office/drawing/2014/main" id="{150B1F05-937E-914D-BEAC-0E96C71B65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277519" name="Text Box 15">
            <a:extLst>
              <a:ext uri="{FF2B5EF4-FFF2-40B4-BE49-F238E27FC236}">
                <a16:creationId xmlns:a16="http://schemas.microsoft.com/office/drawing/2014/main" id="{D66C16DE-CCC2-B845-BE47-4A4DFE5F80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277520" name="Text Box 16">
            <a:extLst>
              <a:ext uri="{FF2B5EF4-FFF2-40B4-BE49-F238E27FC236}">
                <a16:creationId xmlns:a16="http://schemas.microsoft.com/office/drawing/2014/main" id="{10EB3E00-0FBA-034B-BDE0-F211FC70F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34925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277521" name="Text Box 17">
            <a:extLst>
              <a:ext uri="{FF2B5EF4-FFF2-40B4-BE49-F238E27FC236}">
                <a16:creationId xmlns:a16="http://schemas.microsoft.com/office/drawing/2014/main" id="{B0BA0AB1-F166-344B-80DB-420193B91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277522" name="Text Box 18">
            <a:extLst>
              <a:ext uri="{FF2B5EF4-FFF2-40B4-BE49-F238E27FC236}">
                <a16:creationId xmlns:a16="http://schemas.microsoft.com/office/drawing/2014/main" id="{996DDF22-02F5-5044-AA75-72617D789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277523" name="Text Box 19">
            <a:extLst>
              <a:ext uri="{FF2B5EF4-FFF2-40B4-BE49-F238E27FC236}">
                <a16:creationId xmlns:a16="http://schemas.microsoft.com/office/drawing/2014/main" id="{AD3F5C80-6DA9-DE49-9CAC-6122C5DF5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277524" name="Text Box 20">
            <a:extLst>
              <a:ext uri="{FF2B5EF4-FFF2-40B4-BE49-F238E27FC236}">
                <a16:creationId xmlns:a16="http://schemas.microsoft.com/office/drawing/2014/main" id="{EFD1C4E8-EAD1-8B4A-B062-2BC237DE3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277525" name="Text Box 21">
            <a:extLst>
              <a:ext uri="{FF2B5EF4-FFF2-40B4-BE49-F238E27FC236}">
                <a16:creationId xmlns:a16="http://schemas.microsoft.com/office/drawing/2014/main" id="{D51F7A51-DC69-9E49-B9C2-A554619CB2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277526" name="Text Box 22">
            <a:extLst>
              <a:ext uri="{FF2B5EF4-FFF2-40B4-BE49-F238E27FC236}">
                <a16:creationId xmlns:a16="http://schemas.microsoft.com/office/drawing/2014/main" id="{F3886937-1487-084D-A936-90F12233D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277527" name="Text Box 23">
            <a:extLst>
              <a:ext uri="{FF2B5EF4-FFF2-40B4-BE49-F238E27FC236}">
                <a16:creationId xmlns:a16="http://schemas.microsoft.com/office/drawing/2014/main" id="{3EF6B7DE-38C9-9A4F-B66E-13E14D056D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277528" name="Text Box 24">
            <a:extLst>
              <a:ext uri="{FF2B5EF4-FFF2-40B4-BE49-F238E27FC236}">
                <a16:creationId xmlns:a16="http://schemas.microsoft.com/office/drawing/2014/main" id="{C49CAAD3-231F-A444-BAF4-C4E2E9DEA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277529" name="Text Box 25">
            <a:extLst>
              <a:ext uri="{FF2B5EF4-FFF2-40B4-BE49-F238E27FC236}">
                <a16:creationId xmlns:a16="http://schemas.microsoft.com/office/drawing/2014/main" id="{2A5C543A-718A-9741-BFE9-27A501EA0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77530" name="Text Box 26">
            <a:extLst>
              <a:ext uri="{FF2B5EF4-FFF2-40B4-BE49-F238E27FC236}">
                <a16:creationId xmlns:a16="http://schemas.microsoft.com/office/drawing/2014/main" id="{3F5BD885-D004-F646-B992-57C878FDB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47800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9</a:t>
            </a:r>
          </a:p>
        </p:txBody>
      </p:sp>
      <p:sp>
        <p:nvSpPr>
          <p:cNvPr id="277531" name="Text Box 27">
            <a:extLst>
              <a:ext uri="{FF2B5EF4-FFF2-40B4-BE49-F238E27FC236}">
                <a16:creationId xmlns:a16="http://schemas.microsoft.com/office/drawing/2014/main" id="{8A763338-5D37-9246-A54E-C08BBE247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8 </a:t>
            </a:r>
          </a:p>
        </p:txBody>
      </p:sp>
      <p:sp>
        <p:nvSpPr>
          <p:cNvPr id="277532" name="Text Box 28">
            <a:extLst>
              <a:ext uri="{FF2B5EF4-FFF2-40B4-BE49-F238E27FC236}">
                <a16:creationId xmlns:a16="http://schemas.microsoft.com/office/drawing/2014/main" id="{42BF4E2C-0BA4-E64A-8127-5BBE863A8E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7 </a:t>
            </a:r>
          </a:p>
        </p:txBody>
      </p:sp>
      <p:sp>
        <p:nvSpPr>
          <p:cNvPr id="277533" name="Text Box 29">
            <a:extLst>
              <a:ext uri="{FF2B5EF4-FFF2-40B4-BE49-F238E27FC236}">
                <a16:creationId xmlns:a16="http://schemas.microsoft.com/office/drawing/2014/main" id="{2F7786AB-2B5F-BF4D-B300-CDBC94B8B0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6 </a:t>
            </a:r>
          </a:p>
        </p:txBody>
      </p:sp>
      <p:sp>
        <p:nvSpPr>
          <p:cNvPr id="277534" name="Text Box 30">
            <a:extLst>
              <a:ext uri="{FF2B5EF4-FFF2-40B4-BE49-F238E27FC236}">
                <a16:creationId xmlns:a16="http://schemas.microsoft.com/office/drawing/2014/main" id="{1EBFE475-C46E-524D-83FF-DC9B01A07F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5 </a:t>
            </a:r>
          </a:p>
        </p:txBody>
      </p:sp>
      <p:sp>
        <p:nvSpPr>
          <p:cNvPr id="277535" name="Text Box 31">
            <a:extLst>
              <a:ext uri="{FF2B5EF4-FFF2-40B4-BE49-F238E27FC236}">
                <a16:creationId xmlns:a16="http://schemas.microsoft.com/office/drawing/2014/main" id="{CADBBE9B-4F89-AE41-B72C-C40B7B7AFE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4 </a:t>
            </a:r>
          </a:p>
        </p:txBody>
      </p:sp>
      <p:sp>
        <p:nvSpPr>
          <p:cNvPr id="277536" name="Text Box 32">
            <a:extLst>
              <a:ext uri="{FF2B5EF4-FFF2-40B4-BE49-F238E27FC236}">
                <a16:creationId xmlns:a16="http://schemas.microsoft.com/office/drawing/2014/main" id="{AFD09897-4D02-D749-A338-0910DFAA8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3 </a:t>
            </a:r>
          </a:p>
        </p:txBody>
      </p:sp>
      <p:sp>
        <p:nvSpPr>
          <p:cNvPr id="277537" name="Text Box 33">
            <a:extLst>
              <a:ext uri="{FF2B5EF4-FFF2-40B4-BE49-F238E27FC236}">
                <a16:creationId xmlns:a16="http://schemas.microsoft.com/office/drawing/2014/main" id="{5457D0B9-63AD-4B46-8673-7160FB6735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2 </a:t>
            </a:r>
          </a:p>
        </p:txBody>
      </p:sp>
      <p:sp>
        <p:nvSpPr>
          <p:cNvPr id="277538" name="Text Box 34">
            <a:extLst>
              <a:ext uri="{FF2B5EF4-FFF2-40B4-BE49-F238E27FC236}">
                <a16:creationId xmlns:a16="http://schemas.microsoft.com/office/drawing/2014/main" id="{69DFFAF6-E4CD-2343-8957-D4B674C8A0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1 </a:t>
            </a:r>
          </a:p>
        </p:txBody>
      </p:sp>
      <p:sp>
        <p:nvSpPr>
          <p:cNvPr id="277539" name="Text Box 35">
            <a:extLst>
              <a:ext uri="{FF2B5EF4-FFF2-40B4-BE49-F238E27FC236}">
                <a16:creationId xmlns:a16="http://schemas.microsoft.com/office/drawing/2014/main" id="{343CCF5D-C25F-0E43-9F30-BD5824BE9D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0 </a:t>
            </a:r>
          </a:p>
        </p:txBody>
      </p:sp>
      <p:sp>
        <p:nvSpPr>
          <p:cNvPr id="277540" name="Text Box 36">
            <a:extLst>
              <a:ext uri="{FF2B5EF4-FFF2-40B4-BE49-F238E27FC236}">
                <a16:creationId xmlns:a16="http://schemas.microsoft.com/office/drawing/2014/main" id="{A38F13B6-2FA8-DE40-A3A9-F2CD972E6A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622925"/>
            <a:ext cx="81645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6000" b="1">
                <a:solidFill>
                  <a:schemeClr val="accent2"/>
                </a:solidFill>
              </a:rPr>
              <a:t>Next question coming …</a:t>
            </a: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103" presetID="17" presetClass="exit" presetSubtype="1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77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77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7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506" grpId="0" animBg="1"/>
      <p:bldP spid="277507" grpId="0" animBg="1"/>
      <p:bldP spid="277509" grpId="0" animBg="1"/>
      <p:bldP spid="277510" grpId="0"/>
      <p:bldP spid="277510" grpId="1"/>
      <p:bldP spid="277511" grpId="0" animBg="1"/>
      <p:bldP spid="277512" grpId="0" animBg="1"/>
      <p:bldP spid="277513" grpId="0" animBg="1"/>
      <p:bldP spid="277514" grpId="0" animBg="1"/>
      <p:bldP spid="277515" grpId="0" animBg="1"/>
      <p:bldP spid="277516" grpId="0" animBg="1"/>
      <p:bldP spid="277517" grpId="0" animBg="1"/>
      <p:bldP spid="277518" grpId="0" animBg="1"/>
      <p:bldP spid="277519" grpId="0" animBg="1"/>
      <p:bldP spid="277520" grpId="0" animBg="1"/>
      <p:bldP spid="277521" grpId="0" animBg="1"/>
      <p:bldP spid="277522" grpId="0" animBg="1"/>
      <p:bldP spid="277523" grpId="0" animBg="1"/>
      <p:bldP spid="277524" grpId="0" animBg="1"/>
      <p:bldP spid="277525" grpId="0" animBg="1"/>
      <p:bldP spid="277526" grpId="0" animBg="1"/>
      <p:bldP spid="277527" grpId="0" animBg="1"/>
      <p:bldP spid="277528" grpId="0" animBg="1"/>
      <p:bldP spid="277529" grpId="0" animBg="1"/>
      <p:bldP spid="277530" grpId="0" animBg="1"/>
      <p:bldP spid="277531" grpId="0" animBg="1"/>
      <p:bldP spid="277532" grpId="0" animBg="1"/>
      <p:bldP spid="277533" grpId="0" animBg="1"/>
      <p:bldP spid="277534" grpId="0" animBg="1"/>
      <p:bldP spid="277535" grpId="0" animBg="1"/>
      <p:bldP spid="277536" grpId="0" animBg="1"/>
      <p:bldP spid="277537" grpId="0" animBg="1"/>
      <p:bldP spid="277538" grpId="0" animBg="1"/>
      <p:bldP spid="277539" grpId="0" animBg="1"/>
      <p:bldP spid="2775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Text Box 2">
            <a:extLst>
              <a:ext uri="{FF2B5EF4-FFF2-40B4-BE49-F238E27FC236}">
                <a16:creationId xmlns:a16="http://schemas.microsoft.com/office/drawing/2014/main" id="{EF3F9AFD-C139-A643-86FD-E52AA98910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0"/>
            <a:ext cx="1600200" cy="267811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x-none" sz="7200" b="1" dirty="0">
                <a:solidFill>
                  <a:srgbClr val="FF0000"/>
                </a:solidFill>
              </a:rPr>
              <a:t> </a:t>
            </a:r>
            <a:endParaRPr lang="en-US" altLang="x-none" sz="6000" b="1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en-US" altLang="x-none" sz="6000" b="1" dirty="0">
                <a:solidFill>
                  <a:srgbClr val="FF0000"/>
                </a:solidFill>
              </a:rPr>
              <a:t>sec</a:t>
            </a:r>
            <a:r>
              <a:rPr lang="en-US" altLang="x-none" sz="9600" b="1" dirty="0">
                <a:solidFill>
                  <a:srgbClr val="FF0000"/>
                </a:solidFill>
              </a:rPr>
              <a:t>   </a:t>
            </a:r>
          </a:p>
        </p:txBody>
      </p:sp>
      <p:sp>
        <p:nvSpPr>
          <p:cNvPr id="279555" name="Text Box 3">
            <a:extLst>
              <a:ext uri="{FF2B5EF4-FFF2-40B4-BE49-F238E27FC236}">
                <a16:creationId xmlns:a16="http://schemas.microsoft.com/office/drawing/2014/main" id="{37699122-8A6E-A141-9C0E-DBB3AB6C7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279556" name="Rectangle 4">
            <a:extLst>
              <a:ext uri="{FF2B5EF4-FFF2-40B4-BE49-F238E27FC236}">
                <a16:creationId xmlns:a16="http://schemas.microsoft.com/office/drawing/2014/main" id="{EA4F51E5-6AD3-4F49-9F5A-338BE3ECB0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76200"/>
            <a:ext cx="4876800" cy="914400"/>
          </a:xfrm>
        </p:spPr>
        <p:txBody>
          <a:bodyPr/>
          <a:lstStyle/>
          <a:p>
            <a:pPr>
              <a:defRPr/>
            </a:pPr>
            <a:r>
              <a:rPr lang="en-US" altLang="x-none" sz="6000" b="1" dirty="0">
                <a:solidFill>
                  <a:srgbClr val="FF0000"/>
                </a:solidFill>
              </a:rPr>
              <a:t>Question 7</a:t>
            </a:r>
          </a:p>
        </p:txBody>
      </p:sp>
      <p:sp>
        <p:nvSpPr>
          <p:cNvPr id="279557" name="Text Box 5">
            <a:extLst>
              <a:ext uri="{FF2B5EF4-FFF2-40B4-BE49-F238E27FC236}">
                <a16:creationId xmlns:a16="http://schemas.microsoft.com/office/drawing/2014/main" id="{F59946E5-E391-9847-93D7-C33DCCDBF4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29</a:t>
            </a:r>
          </a:p>
        </p:txBody>
      </p:sp>
      <p:sp>
        <p:nvSpPr>
          <p:cNvPr id="279558" name="Text Box 6">
            <a:extLst>
              <a:ext uri="{FF2B5EF4-FFF2-40B4-BE49-F238E27FC236}">
                <a16:creationId xmlns:a16="http://schemas.microsoft.com/office/drawing/2014/main" id="{CCBCE7A9-1D82-4F48-8547-4F0338DA6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600200"/>
            <a:ext cx="6781800" cy="3662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2400" b="1" dirty="0">
                <a:solidFill>
                  <a:schemeClr val="accent2"/>
                </a:solidFill>
              </a:rPr>
              <a:t>Which of the following limits the magnification of all but the smallest telescopes?</a:t>
            </a:r>
            <a:endParaRPr lang="en-US" altLang="x-none" sz="2400" b="1" dirty="0"/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altLang="x-none" sz="2400" b="1" dirty="0"/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b="1" dirty="0">
                <a:solidFill>
                  <a:srgbClr val="00CC00"/>
                </a:solidFill>
              </a:rPr>
              <a:t>A</a:t>
            </a:r>
            <a:r>
              <a:rPr lang="en-US" altLang="x-none" sz="2400" b="1" dirty="0"/>
              <a:t> Optical effects.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b="1" dirty="0">
                <a:solidFill>
                  <a:srgbClr val="00CC00"/>
                </a:solidFill>
              </a:rPr>
              <a:t>B </a:t>
            </a:r>
            <a:r>
              <a:rPr lang="en-US" altLang="x-none" sz="2400" b="1" dirty="0"/>
              <a:t>Quality of the lens/mirror.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b="1" dirty="0">
                <a:solidFill>
                  <a:srgbClr val="FF0000"/>
                </a:solidFill>
              </a:rPr>
              <a:t>C</a:t>
            </a:r>
            <a:r>
              <a:rPr lang="en-US" altLang="x-none" sz="2400" dirty="0">
                <a:solidFill>
                  <a:srgbClr val="FF0000"/>
                </a:solidFill>
              </a:rPr>
              <a:t> </a:t>
            </a:r>
            <a:r>
              <a:rPr lang="en-US" altLang="x-none" sz="2400" b="1" dirty="0">
                <a:solidFill>
                  <a:srgbClr val="FF0000"/>
                </a:solidFill>
              </a:rPr>
              <a:t>Seeing.</a:t>
            </a:r>
            <a:endParaRPr lang="en-US" altLang="x-none" sz="2400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b="1" dirty="0">
                <a:solidFill>
                  <a:srgbClr val="00CC00"/>
                </a:solidFill>
              </a:rPr>
              <a:t>D</a:t>
            </a:r>
            <a:r>
              <a:rPr lang="en-US" altLang="x-none" sz="2400" b="1" dirty="0"/>
              <a:t> The shaking of the telescope mount.</a:t>
            </a:r>
            <a:endParaRPr lang="en-US" altLang="x-none" sz="2400" b="1" dirty="0">
              <a:solidFill>
                <a:schemeClr val="accent2"/>
              </a:solidFill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b="1" dirty="0">
                <a:solidFill>
                  <a:srgbClr val="00CC00"/>
                </a:solidFill>
              </a:rPr>
              <a:t>E</a:t>
            </a:r>
            <a:r>
              <a:rPr lang="en-US" altLang="x-none" sz="2400" b="1" dirty="0"/>
              <a:t> Inaccurate tracking.</a:t>
            </a:r>
          </a:p>
        </p:txBody>
      </p:sp>
      <p:sp>
        <p:nvSpPr>
          <p:cNvPr id="279559" name="Text Box 7">
            <a:extLst>
              <a:ext uri="{FF2B5EF4-FFF2-40B4-BE49-F238E27FC236}">
                <a16:creationId xmlns:a16="http://schemas.microsoft.com/office/drawing/2014/main" id="{E6E53124-63F8-F54D-96A1-A08156A46E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279560" name="Text Box 8">
            <a:extLst>
              <a:ext uri="{FF2B5EF4-FFF2-40B4-BE49-F238E27FC236}">
                <a16:creationId xmlns:a16="http://schemas.microsoft.com/office/drawing/2014/main" id="{8D58599B-70A3-9543-92D2-502058039E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27</a:t>
            </a:r>
          </a:p>
        </p:txBody>
      </p:sp>
      <p:sp>
        <p:nvSpPr>
          <p:cNvPr id="279561" name="Text Box 9">
            <a:extLst>
              <a:ext uri="{FF2B5EF4-FFF2-40B4-BE49-F238E27FC236}">
                <a16:creationId xmlns:a16="http://schemas.microsoft.com/office/drawing/2014/main" id="{9991B21C-EA56-9F4D-8D3A-D0E6816121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26</a:t>
            </a:r>
          </a:p>
        </p:txBody>
      </p:sp>
      <p:sp>
        <p:nvSpPr>
          <p:cNvPr id="279562" name="Text Box 10">
            <a:extLst>
              <a:ext uri="{FF2B5EF4-FFF2-40B4-BE49-F238E27FC236}">
                <a16:creationId xmlns:a16="http://schemas.microsoft.com/office/drawing/2014/main" id="{21339754-4F48-F041-9181-C3A6FE24C3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279563" name="Text Box 11">
            <a:extLst>
              <a:ext uri="{FF2B5EF4-FFF2-40B4-BE49-F238E27FC236}">
                <a16:creationId xmlns:a16="http://schemas.microsoft.com/office/drawing/2014/main" id="{093FC3F4-2D60-2E4E-998D-5269AC262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279564" name="Text Box 12">
            <a:extLst>
              <a:ext uri="{FF2B5EF4-FFF2-40B4-BE49-F238E27FC236}">
                <a16:creationId xmlns:a16="http://schemas.microsoft.com/office/drawing/2014/main" id="{62835C7A-2DC5-6D46-9BEF-A252CAF92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23</a:t>
            </a:r>
          </a:p>
        </p:txBody>
      </p:sp>
      <p:sp>
        <p:nvSpPr>
          <p:cNvPr id="279565" name="Text Box 13">
            <a:extLst>
              <a:ext uri="{FF2B5EF4-FFF2-40B4-BE49-F238E27FC236}">
                <a16:creationId xmlns:a16="http://schemas.microsoft.com/office/drawing/2014/main" id="{116FCF7C-804F-8642-9D0F-A84FD08A9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22</a:t>
            </a:r>
          </a:p>
        </p:txBody>
      </p:sp>
      <p:sp>
        <p:nvSpPr>
          <p:cNvPr id="279566" name="Text Box 14">
            <a:extLst>
              <a:ext uri="{FF2B5EF4-FFF2-40B4-BE49-F238E27FC236}">
                <a16:creationId xmlns:a16="http://schemas.microsoft.com/office/drawing/2014/main" id="{FBCC0568-8F05-4D4E-A1FB-F26E9B73B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279567" name="Text Box 15">
            <a:extLst>
              <a:ext uri="{FF2B5EF4-FFF2-40B4-BE49-F238E27FC236}">
                <a16:creationId xmlns:a16="http://schemas.microsoft.com/office/drawing/2014/main" id="{3140CF22-420D-E74C-86FB-01E1DD55C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279568" name="Text Box 16">
            <a:extLst>
              <a:ext uri="{FF2B5EF4-FFF2-40B4-BE49-F238E27FC236}">
                <a16:creationId xmlns:a16="http://schemas.microsoft.com/office/drawing/2014/main" id="{1F945783-633A-FC4E-B762-9AF3AB5D9D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34925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279569" name="Text Box 17">
            <a:extLst>
              <a:ext uri="{FF2B5EF4-FFF2-40B4-BE49-F238E27FC236}">
                <a16:creationId xmlns:a16="http://schemas.microsoft.com/office/drawing/2014/main" id="{544B346A-A8F6-D542-A07D-479B8D0F64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279570" name="Text Box 18">
            <a:extLst>
              <a:ext uri="{FF2B5EF4-FFF2-40B4-BE49-F238E27FC236}">
                <a16:creationId xmlns:a16="http://schemas.microsoft.com/office/drawing/2014/main" id="{A670C204-5F0C-894B-856B-96838C0BE5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279571" name="Text Box 19">
            <a:extLst>
              <a:ext uri="{FF2B5EF4-FFF2-40B4-BE49-F238E27FC236}">
                <a16:creationId xmlns:a16="http://schemas.microsoft.com/office/drawing/2014/main" id="{A56FC5EB-48DB-4C41-B126-DE9C21A5D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279572" name="Text Box 20">
            <a:extLst>
              <a:ext uri="{FF2B5EF4-FFF2-40B4-BE49-F238E27FC236}">
                <a16:creationId xmlns:a16="http://schemas.microsoft.com/office/drawing/2014/main" id="{0CD2D92A-6D2D-4140-8CBE-5597E676B0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279573" name="Text Box 21">
            <a:extLst>
              <a:ext uri="{FF2B5EF4-FFF2-40B4-BE49-F238E27FC236}">
                <a16:creationId xmlns:a16="http://schemas.microsoft.com/office/drawing/2014/main" id="{12BAED5B-B02F-3E47-AB47-6D4561408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279574" name="Text Box 22">
            <a:extLst>
              <a:ext uri="{FF2B5EF4-FFF2-40B4-BE49-F238E27FC236}">
                <a16:creationId xmlns:a16="http://schemas.microsoft.com/office/drawing/2014/main" id="{930CB4FB-D13E-8943-BC57-B1E40D31B9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279575" name="Text Box 23">
            <a:extLst>
              <a:ext uri="{FF2B5EF4-FFF2-40B4-BE49-F238E27FC236}">
                <a16:creationId xmlns:a16="http://schemas.microsoft.com/office/drawing/2014/main" id="{C0F277F9-BDCC-AF4E-B076-CBF626736D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279576" name="Text Box 24">
            <a:extLst>
              <a:ext uri="{FF2B5EF4-FFF2-40B4-BE49-F238E27FC236}">
                <a16:creationId xmlns:a16="http://schemas.microsoft.com/office/drawing/2014/main" id="{709B7D73-50AF-8045-9702-E56C60785A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279577" name="Text Box 25">
            <a:extLst>
              <a:ext uri="{FF2B5EF4-FFF2-40B4-BE49-F238E27FC236}">
                <a16:creationId xmlns:a16="http://schemas.microsoft.com/office/drawing/2014/main" id="{D4521437-E6E5-6943-9E48-6E01D75B1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79578" name="Text Box 26">
            <a:extLst>
              <a:ext uri="{FF2B5EF4-FFF2-40B4-BE49-F238E27FC236}">
                <a16:creationId xmlns:a16="http://schemas.microsoft.com/office/drawing/2014/main" id="{7034B7FE-2D24-F348-AC27-61B8D8A54C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47800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9</a:t>
            </a:r>
          </a:p>
        </p:txBody>
      </p:sp>
      <p:sp>
        <p:nvSpPr>
          <p:cNvPr id="279579" name="Text Box 27">
            <a:extLst>
              <a:ext uri="{FF2B5EF4-FFF2-40B4-BE49-F238E27FC236}">
                <a16:creationId xmlns:a16="http://schemas.microsoft.com/office/drawing/2014/main" id="{8DD30E43-65A6-0C42-A1CA-31135D770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8 </a:t>
            </a:r>
          </a:p>
        </p:txBody>
      </p:sp>
      <p:sp>
        <p:nvSpPr>
          <p:cNvPr id="279580" name="Text Box 28">
            <a:extLst>
              <a:ext uri="{FF2B5EF4-FFF2-40B4-BE49-F238E27FC236}">
                <a16:creationId xmlns:a16="http://schemas.microsoft.com/office/drawing/2014/main" id="{C8BC0A90-3699-6F41-BF2E-29367EB83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7 </a:t>
            </a:r>
          </a:p>
        </p:txBody>
      </p:sp>
      <p:sp>
        <p:nvSpPr>
          <p:cNvPr id="279581" name="Text Box 29">
            <a:extLst>
              <a:ext uri="{FF2B5EF4-FFF2-40B4-BE49-F238E27FC236}">
                <a16:creationId xmlns:a16="http://schemas.microsoft.com/office/drawing/2014/main" id="{593935DC-4965-3A46-957C-46A32F17F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6 </a:t>
            </a:r>
          </a:p>
        </p:txBody>
      </p:sp>
      <p:sp>
        <p:nvSpPr>
          <p:cNvPr id="279582" name="Text Box 30">
            <a:extLst>
              <a:ext uri="{FF2B5EF4-FFF2-40B4-BE49-F238E27FC236}">
                <a16:creationId xmlns:a16="http://schemas.microsoft.com/office/drawing/2014/main" id="{B0E99365-ECFF-5547-A25D-FD3AAD63D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5 </a:t>
            </a:r>
          </a:p>
        </p:txBody>
      </p:sp>
      <p:sp>
        <p:nvSpPr>
          <p:cNvPr id="279583" name="Text Box 31">
            <a:extLst>
              <a:ext uri="{FF2B5EF4-FFF2-40B4-BE49-F238E27FC236}">
                <a16:creationId xmlns:a16="http://schemas.microsoft.com/office/drawing/2014/main" id="{05B0FE23-A7E2-6D4D-8F9E-BC32BF1FA7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4 </a:t>
            </a:r>
          </a:p>
        </p:txBody>
      </p:sp>
      <p:sp>
        <p:nvSpPr>
          <p:cNvPr id="279584" name="Text Box 32">
            <a:extLst>
              <a:ext uri="{FF2B5EF4-FFF2-40B4-BE49-F238E27FC236}">
                <a16:creationId xmlns:a16="http://schemas.microsoft.com/office/drawing/2014/main" id="{6A79000D-8081-F741-AB0B-946A34075F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3 </a:t>
            </a:r>
          </a:p>
        </p:txBody>
      </p:sp>
      <p:sp>
        <p:nvSpPr>
          <p:cNvPr id="279585" name="Text Box 33">
            <a:extLst>
              <a:ext uri="{FF2B5EF4-FFF2-40B4-BE49-F238E27FC236}">
                <a16:creationId xmlns:a16="http://schemas.microsoft.com/office/drawing/2014/main" id="{D01AA048-1BE7-5F40-9224-66D663739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2 </a:t>
            </a:r>
          </a:p>
        </p:txBody>
      </p:sp>
      <p:sp>
        <p:nvSpPr>
          <p:cNvPr id="279586" name="Text Box 34">
            <a:extLst>
              <a:ext uri="{FF2B5EF4-FFF2-40B4-BE49-F238E27FC236}">
                <a16:creationId xmlns:a16="http://schemas.microsoft.com/office/drawing/2014/main" id="{8C927976-7997-0E4A-A08A-AF3A3015A2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1 </a:t>
            </a:r>
          </a:p>
        </p:txBody>
      </p:sp>
      <p:sp>
        <p:nvSpPr>
          <p:cNvPr id="279587" name="Text Box 35">
            <a:extLst>
              <a:ext uri="{FF2B5EF4-FFF2-40B4-BE49-F238E27FC236}">
                <a16:creationId xmlns:a16="http://schemas.microsoft.com/office/drawing/2014/main" id="{CBB598F2-88B6-A14D-A268-078DA8218D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0 </a:t>
            </a:r>
          </a:p>
        </p:txBody>
      </p:sp>
      <p:sp>
        <p:nvSpPr>
          <p:cNvPr id="279588" name="Text Box 36">
            <a:extLst>
              <a:ext uri="{FF2B5EF4-FFF2-40B4-BE49-F238E27FC236}">
                <a16:creationId xmlns:a16="http://schemas.microsoft.com/office/drawing/2014/main" id="{1B846EF9-7BEA-B548-A3BD-5B2728482E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622925"/>
            <a:ext cx="81645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6000" b="1">
                <a:solidFill>
                  <a:schemeClr val="accent2"/>
                </a:solidFill>
              </a:rPr>
              <a:t>Next question coming …</a:t>
            </a: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103" presetID="17" presetClass="exit" presetSubtype="1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79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79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9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9554" grpId="0" animBg="1"/>
      <p:bldP spid="279555" grpId="0" animBg="1"/>
      <p:bldP spid="279557" grpId="0" animBg="1"/>
      <p:bldP spid="279558" grpId="0"/>
      <p:bldP spid="279558" grpId="1"/>
      <p:bldP spid="279559" grpId="0" animBg="1"/>
      <p:bldP spid="279560" grpId="0" animBg="1"/>
      <p:bldP spid="279561" grpId="0" animBg="1"/>
      <p:bldP spid="279562" grpId="0" animBg="1"/>
      <p:bldP spid="279563" grpId="0" animBg="1"/>
      <p:bldP spid="279564" grpId="0" animBg="1"/>
      <p:bldP spid="279565" grpId="0" animBg="1"/>
      <p:bldP spid="279566" grpId="0" animBg="1"/>
      <p:bldP spid="279567" grpId="0" animBg="1"/>
      <p:bldP spid="279568" grpId="0" animBg="1"/>
      <p:bldP spid="279569" grpId="0" animBg="1"/>
      <p:bldP spid="279570" grpId="0" animBg="1"/>
      <p:bldP spid="279571" grpId="0" animBg="1"/>
      <p:bldP spid="279572" grpId="0" animBg="1"/>
      <p:bldP spid="279573" grpId="0" animBg="1"/>
      <p:bldP spid="279574" grpId="0" animBg="1"/>
      <p:bldP spid="279575" grpId="0" animBg="1"/>
      <p:bldP spid="279576" grpId="0" animBg="1"/>
      <p:bldP spid="279577" grpId="0" animBg="1"/>
      <p:bldP spid="279578" grpId="0" animBg="1"/>
      <p:bldP spid="279579" grpId="0" animBg="1"/>
      <p:bldP spid="279580" grpId="0" animBg="1"/>
      <p:bldP spid="279581" grpId="0" animBg="1"/>
      <p:bldP spid="279582" grpId="0" animBg="1"/>
      <p:bldP spid="279583" grpId="0" animBg="1"/>
      <p:bldP spid="279584" grpId="0" animBg="1"/>
      <p:bldP spid="279585" grpId="0" animBg="1"/>
      <p:bldP spid="279586" grpId="0" animBg="1"/>
      <p:bldP spid="279587" grpId="0" animBg="1"/>
      <p:bldP spid="27958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Text Box 2">
            <a:extLst>
              <a:ext uri="{FF2B5EF4-FFF2-40B4-BE49-F238E27FC236}">
                <a16:creationId xmlns:a16="http://schemas.microsoft.com/office/drawing/2014/main" id="{F92ECCCA-0FE5-8446-9E8C-F1F4B74AD8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0"/>
            <a:ext cx="1600200" cy="267811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x-none" sz="7200" b="1" dirty="0">
                <a:solidFill>
                  <a:srgbClr val="FF0000"/>
                </a:solidFill>
              </a:rPr>
              <a:t> </a:t>
            </a:r>
            <a:endParaRPr lang="en-US" altLang="x-none" sz="6000" b="1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en-US" altLang="x-none" sz="6000" b="1" dirty="0">
                <a:solidFill>
                  <a:srgbClr val="FF0000"/>
                </a:solidFill>
              </a:rPr>
              <a:t>sec</a:t>
            </a:r>
            <a:r>
              <a:rPr lang="en-US" altLang="x-none" sz="9600" b="1" dirty="0">
                <a:solidFill>
                  <a:srgbClr val="FF0000"/>
                </a:solidFill>
              </a:rPr>
              <a:t>   </a:t>
            </a:r>
          </a:p>
        </p:txBody>
      </p:sp>
      <p:sp>
        <p:nvSpPr>
          <p:cNvPr id="283651" name="Text Box 3">
            <a:extLst>
              <a:ext uri="{FF2B5EF4-FFF2-40B4-BE49-F238E27FC236}">
                <a16:creationId xmlns:a16="http://schemas.microsoft.com/office/drawing/2014/main" id="{8461651D-AB06-1740-BD72-AB4F5D2363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283652" name="Rectangle 4">
            <a:extLst>
              <a:ext uri="{FF2B5EF4-FFF2-40B4-BE49-F238E27FC236}">
                <a16:creationId xmlns:a16="http://schemas.microsoft.com/office/drawing/2014/main" id="{B2E4C8DF-B5C3-1841-9059-47675EA3C1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76200"/>
            <a:ext cx="4876800" cy="914400"/>
          </a:xfrm>
        </p:spPr>
        <p:txBody>
          <a:bodyPr/>
          <a:lstStyle/>
          <a:p>
            <a:pPr>
              <a:defRPr/>
            </a:pPr>
            <a:r>
              <a:rPr lang="en-US" altLang="x-none" sz="6000" b="1" dirty="0">
                <a:solidFill>
                  <a:srgbClr val="FF0000"/>
                </a:solidFill>
              </a:rPr>
              <a:t>Question 8</a:t>
            </a:r>
          </a:p>
        </p:txBody>
      </p:sp>
      <p:sp>
        <p:nvSpPr>
          <p:cNvPr id="283653" name="Text Box 5">
            <a:extLst>
              <a:ext uri="{FF2B5EF4-FFF2-40B4-BE49-F238E27FC236}">
                <a16:creationId xmlns:a16="http://schemas.microsoft.com/office/drawing/2014/main" id="{BD1019BD-F870-C647-987B-E2DAFE0D09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29</a:t>
            </a:r>
          </a:p>
        </p:txBody>
      </p:sp>
      <p:sp>
        <p:nvSpPr>
          <p:cNvPr id="283654" name="Text Box 6">
            <a:extLst>
              <a:ext uri="{FF2B5EF4-FFF2-40B4-BE49-F238E27FC236}">
                <a16:creationId xmlns:a16="http://schemas.microsoft.com/office/drawing/2014/main" id="{D8600656-6497-2748-AABA-88682C1ABE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358900"/>
            <a:ext cx="70866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algn="l">
              <a:defRPr sz="2400">
                <a:solidFill>
                  <a:schemeClr val="tx1"/>
                </a:solidFill>
                <a:latin typeface="Times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Times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Times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defRPr/>
            </a:pPr>
            <a:r>
              <a:rPr lang="en-US" altLang="x-none" b="1" dirty="0">
                <a:solidFill>
                  <a:schemeClr val="accent2"/>
                </a:solidFill>
              </a:rPr>
              <a:t>How small is the smallest detail we can still discern on the Moon with a very good telescope?</a:t>
            </a:r>
            <a:endParaRPr lang="en-US" altLang="x-none" b="1" dirty="0"/>
          </a:p>
          <a:p>
            <a:pPr>
              <a:defRPr/>
            </a:pPr>
            <a:endParaRPr lang="en-US" altLang="x-none" sz="3200" b="1" dirty="0">
              <a:solidFill>
                <a:srgbClr val="00CC00"/>
              </a:solidFill>
            </a:endParaRPr>
          </a:p>
          <a:p>
            <a:pPr>
              <a:defRPr/>
            </a:pPr>
            <a:r>
              <a:rPr lang="en-US" altLang="x-none" sz="3200" b="1" dirty="0">
                <a:solidFill>
                  <a:srgbClr val="00CC00"/>
                </a:solidFill>
              </a:rPr>
              <a:t>	A</a:t>
            </a:r>
            <a:r>
              <a:rPr lang="en-US" altLang="x-none" b="1" dirty="0"/>
              <a:t> 100 miles. </a:t>
            </a:r>
          </a:p>
          <a:p>
            <a:pPr>
              <a:defRPr/>
            </a:pPr>
            <a:r>
              <a:rPr lang="en-US" altLang="x-none" sz="3200" b="1" dirty="0">
                <a:solidFill>
                  <a:srgbClr val="FF0000"/>
                </a:solidFill>
              </a:rPr>
              <a:t>	B </a:t>
            </a:r>
            <a:r>
              <a:rPr lang="en-US" altLang="x-none" b="1" dirty="0">
                <a:solidFill>
                  <a:srgbClr val="FF0000"/>
                </a:solidFill>
              </a:rPr>
              <a:t>1 mile. </a:t>
            </a:r>
          </a:p>
          <a:p>
            <a:pPr>
              <a:defRPr/>
            </a:pPr>
            <a:r>
              <a:rPr lang="en-US" altLang="x-none" sz="3200" b="1" dirty="0">
                <a:solidFill>
                  <a:srgbClr val="00CC00"/>
                </a:solidFill>
              </a:rPr>
              <a:t>	C</a:t>
            </a:r>
            <a:r>
              <a:rPr lang="en-US" altLang="x-none" dirty="0"/>
              <a:t> </a:t>
            </a:r>
            <a:r>
              <a:rPr lang="en-US" altLang="x-none" b="1" dirty="0"/>
              <a:t>10 feet.</a:t>
            </a:r>
            <a:endParaRPr lang="en-US" altLang="x-none" dirty="0"/>
          </a:p>
          <a:p>
            <a:pPr>
              <a:defRPr/>
            </a:pPr>
            <a:r>
              <a:rPr lang="en-US" altLang="x-none" sz="3200" b="1" dirty="0">
                <a:solidFill>
                  <a:srgbClr val="00CC00"/>
                </a:solidFill>
              </a:rPr>
              <a:t>	D</a:t>
            </a:r>
            <a:r>
              <a:rPr lang="en-US" altLang="x-none" b="1" dirty="0"/>
              <a:t> 1 foot.</a:t>
            </a:r>
            <a:endParaRPr lang="en-US" altLang="x-none" b="1" dirty="0">
              <a:solidFill>
                <a:schemeClr val="accent2"/>
              </a:solidFill>
            </a:endParaRPr>
          </a:p>
          <a:p>
            <a:pPr>
              <a:defRPr/>
            </a:pPr>
            <a:r>
              <a:rPr lang="en-US" altLang="x-none" sz="3200" b="1" dirty="0">
                <a:solidFill>
                  <a:srgbClr val="00CC00"/>
                </a:solidFill>
              </a:rPr>
              <a:t>	E</a:t>
            </a:r>
            <a:r>
              <a:rPr lang="en-US" altLang="x-none" b="1" dirty="0"/>
              <a:t> 1 inch.</a:t>
            </a:r>
          </a:p>
        </p:txBody>
      </p:sp>
      <p:sp>
        <p:nvSpPr>
          <p:cNvPr id="283655" name="Text Box 7">
            <a:extLst>
              <a:ext uri="{FF2B5EF4-FFF2-40B4-BE49-F238E27FC236}">
                <a16:creationId xmlns:a16="http://schemas.microsoft.com/office/drawing/2014/main" id="{B4AFEAFA-7EB6-3841-837B-415E687DEB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283656" name="Text Box 8">
            <a:extLst>
              <a:ext uri="{FF2B5EF4-FFF2-40B4-BE49-F238E27FC236}">
                <a16:creationId xmlns:a16="http://schemas.microsoft.com/office/drawing/2014/main" id="{2EA05FFD-038C-8040-A74B-476C4E57E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27</a:t>
            </a:r>
          </a:p>
        </p:txBody>
      </p:sp>
      <p:sp>
        <p:nvSpPr>
          <p:cNvPr id="283657" name="Text Box 9">
            <a:extLst>
              <a:ext uri="{FF2B5EF4-FFF2-40B4-BE49-F238E27FC236}">
                <a16:creationId xmlns:a16="http://schemas.microsoft.com/office/drawing/2014/main" id="{695EA7B0-EB87-E045-90E9-7A9D6501C4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26</a:t>
            </a:r>
          </a:p>
        </p:txBody>
      </p:sp>
      <p:sp>
        <p:nvSpPr>
          <p:cNvPr id="283658" name="Text Box 10">
            <a:extLst>
              <a:ext uri="{FF2B5EF4-FFF2-40B4-BE49-F238E27FC236}">
                <a16:creationId xmlns:a16="http://schemas.microsoft.com/office/drawing/2014/main" id="{1C6E84F6-3E79-294F-A6EB-7DA51BB7E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283659" name="Text Box 11">
            <a:extLst>
              <a:ext uri="{FF2B5EF4-FFF2-40B4-BE49-F238E27FC236}">
                <a16:creationId xmlns:a16="http://schemas.microsoft.com/office/drawing/2014/main" id="{8D6B0B62-2406-1D43-9778-8981565EB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283660" name="Text Box 12">
            <a:extLst>
              <a:ext uri="{FF2B5EF4-FFF2-40B4-BE49-F238E27FC236}">
                <a16:creationId xmlns:a16="http://schemas.microsoft.com/office/drawing/2014/main" id="{623E8A50-8687-1345-9754-6AAE6D0DE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23</a:t>
            </a:r>
          </a:p>
        </p:txBody>
      </p:sp>
      <p:sp>
        <p:nvSpPr>
          <p:cNvPr id="283661" name="Text Box 13">
            <a:extLst>
              <a:ext uri="{FF2B5EF4-FFF2-40B4-BE49-F238E27FC236}">
                <a16:creationId xmlns:a16="http://schemas.microsoft.com/office/drawing/2014/main" id="{DD1FCCA1-8D7A-4F4A-9C20-34B7C854ED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22</a:t>
            </a:r>
          </a:p>
        </p:txBody>
      </p:sp>
      <p:sp>
        <p:nvSpPr>
          <p:cNvPr id="283662" name="Text Box 14">
            <a:extLst>
              <a:ext uri="{FF2B5EF4-FFF2-40B4-BE49-F238E27FC236}">
                <a16:creationId xmlns:a16="http://schemas.microsoft.com/office/drawing/2014/main" id="{20BA199D-A781-264C-8812-4A00791F89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283663" name="Text Box 15">
            <a:extLst>
              <a:ext uri="{FF2B5EF4-FFF2-40B4-BE49-F238E27FC236}">
                <a16:creationId xmlns:a16="http://schemas.microsoft.com/office/drawing/2014/main" id="{D961987D-7216-A842-A646-5861A06F7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283664" name="Text Box 16">
            <a:extLst>
              <a:ext uri="{FF2B5EF4-FFF2-40B4-BE49-F238E27FC236}">
                <a16:creationId xmlns:a16="http://schemas.microsoft.com/office/drawing/2014/main" id="{F21BA977-CC18-8640-B59A-4863AED96A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34925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283665" name="Text Box 17">
            <a:extLst>
              <a:ext uri="{FF2B5EF4-FFF2-40B4-BE49-F238E27FC236}">
                <a16:creationId xmlns:a16="http://schemas.microsoft.com/office/drawing/2014/main" id="{AE99BE71-0076-E047-B216-BF60CAB9B9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283666" name="Text Box 18">
            <a:extLst>
              <a:ext uri="{FF2B5EF4-FFF2-40B4-BE49-F238E27FC236}">
                <a16:creationId xmlns:a16="http://schemas.microsoft.com/office/drawing/2014/main" id="{54157B7E-AAF1-664E-BB0B-53260B0ED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283667" name="Text Box 19">
            <a:extLst>
              <a:ext uri="{FF2B5EF4-FFF2-40B4-BE49-F238E27FC236}">
                <a16:creationId xmlns:a16="http://schemas.microsoft.com/office/drawing/2014/main" id="{BFE1287E-BB51-414B-8F97-098F0C155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283668" name="Text Box 20">
            <a:extLst>
              <a:ext uri="{FF2B5EF4-FFF2-40B4-BE49-F238E27FC236}">
                <a16:creationId xmlns:a16="http://schemas.microsoft.com/office/drawing/2014/main" id="{B3FB9828-B275-1941-B3B2-69FB592C7E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283669" name="Text Box 21">
            <a:extLst>
              <a:ext uri="{FF2B5EF4-FFF2-40B4-BE49-F238E27FC236}">
                <a16:creationId xmlns:a16="http://schemas.microsoft.com/office/drawing/2014/main" id="{00BBFB9F-600E-AD48-9BD1-F231D4F3B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283670" name="Text Box 22">
            <a:extLst>
              <a:ext uri="{FF2B5EF4-FFF2-40B4-BE49-F238E27FC236}">
                <a16:creationId xmlns:a16="http://schemas.microsoft.com/office/drawing/2014/main" id="{27F7278D-F398-6748-8D68-457CC5B879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283671" name="Text Box 23">
            <a:extLst>
              <a:ext uri="{FF2B5EF4-FFF2-40B4-BE49-F238E27FC236}">
                <a16:creationId xmlns:a16="http://schemas.microsoft.com/office/drawing/2014/main" id="{7C84FAC6-0187-3141-A24C-EAEC9E851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283672" name="Text Box 24">
            <a:extLst>
              <a:ext uri="{FF2B5EF4-FFF2-40B4-BE49-F238E27FC236}">
                <a16:creationId xmlns:a16="http://schemas.microsoft.com/office/drawing/2014/main" id="{7FC6C05F-5D3D-8343-990E-621015BBBA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283673" name="Text Box 25">
            <a:extLst>
              <a:ext uri="{FF2B5EF4-FFF2-40B4-BE49-F238E27FC236}">
                <a16:creationId xmlns:a16="http://schemas.microsoft.com/office/drawing/2014/main" id="{8B79F762-02C5-7C4A-909F-FC4BC1F584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83674" name="Text Box 26">
            <a:extLst>
              <a:ext uri="{FF2B5EF4-FFF2-40B4-BE49-F238E27FC236}">
                <a16:creationId xmlns:a16="http://schemas.microsoft.com/office/drawing/2014/main" id="{A87822D9-05A6-4543-8EFA-61BFBEBA3A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47800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9</a:t>
            </a:r>
          </a:p>
        </p:txBody>
      </p:sp>
      <p:sp>
        <p:nvSpPr>
          <p:cNvPr id="283675" name="Text Box 27">
            <a:extLst>
              <a:ext uri="{FF2B5EF4-FFF2-40B4-BE49-F238E27FC236}">
                <a16:creationId xmlns:a16="http://schemas.microsoft.com/office/drawing/2014/main" id="{BD0A3075-39D6-BC4E-AA6A-EF0DA20B64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8 </a:t>
            </a:r>
          </a:p>
        </p:txBody>
      </p:sp>
      <p:sp>
        <p:nvSpPr>
          <p:cNvPr id="283676" name="Text Box 28">
            <a:extLst>
              <a:ext uri="{FF2B5EF4-FFF2-40B4-BE49-F238E27FC236}">
                <a16:creationId xmlns:a16="http://schemas.microsoft.com/office/drawing/2014/main" id="{90F8021F-537D-234F-8E1D-91C027B565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7 </a:t>
            </a:r>
          </a:p>
        </p:txBody>
      </p:sp>
      <p:sp>
        <p:nvSpPr>
          <p:cNvPr id="283677" name="Text Box 29">
            <a:extLst>
              <a:ext uri="{FF2B5EF4-FFF2-40B4-BE49-F238E27FC236}">
                <a16:creationId xmlns:a16="http://schemas.microsoft.com/office/drawing/2014/main" id="{199AF8DD-B52B-774B-9661-4452D4417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6 </a:t>
            </a:r>
          </a:p>
        </p:txBody>
      </p:sp>
      <p:sp>
        <p:nvSpPr>
          <p:cNvPr id="283678" name="Text Box 30">
            <a:extLst>
              <a:ext uri="{FF2B5EF4-FFF2-40B4-BE49-F238E27FC236}">
                <a16:creationId xmlns:a16="http://schemas.microsoft.com/office/drawing/2014/main" id="{F83EFD0D-0771-9F4F-AA66-CA5BDAEAA8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5 </a:t>
            </a:r>
          </a:p>
        </p:txBody>
      </p:sp>
      <p:sp>
        <p:nvSpPr>
          <p:cNvPr id="283679" name="Text Box 31">
            <a:extLst>
              <a:ext uri="{FF2B5EF4-FFF2-40B4-BE49-F238E27FC236}">
                <a16:creationId xmlns:a16="http://schemas.microsoft.com/office/drawing/2014/main" id="{37536C6D-0775-3C48-BE9F-82BB0940C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4 </a:t>
            </a:r>
          </a:p>
        </p:txBody>
      </p:sp>
      <p:sp>
        <p:nvSpPr>
          <p:cNvPr id="283680" name="Text Box 32">
            <a:extLst>
              <a:ext uri="{FF2B5EF4-FFF2-40B4-BE49-F238E27FC236}">
                <a16:creationId xmlns:a16="http://schemas.microsoft.com/office/drawing/2014/main" id="{81285424-9435-C047-BC5F-24D83AD7B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3 </a:t>
            </a:r>
          </a:p>
        </p:txBody>
      </p:sp>
      <p:sp>
        <p:nvSpPr>
          <p:cNvPr id="283681" name="Text Box 33">
            <a:extLst>
              <a:ext uri="{FF2B5EF4-FFF2-40B4-BE49-F238E27FC236}">
                <a16:creationId xmlns:a16="http://schemas.microsoft.com/office/drawing/2014/main" id="{E6E46332-C141-6C48-A43D-ACA7B1B29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2 </a:t>
            </a:r>
          </a:p>
        </p:txBody>
      </p:sp>
      <p:sp>
        <p:nvSpPr>
          <p:cNvPr id="283682" name="Text Box 34">
            <a:extLst>
              <a:ext uri="{FF2B5EF4-FFF2-40B4-BE49-F238E27FC236}">
                <a16:creationId xmlns:a16="http://schemas.microsoft.com/office/drawing/2014/main" id="{6CDEE8B2-C876-AD4E-A7F1-C1222BF77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1 </a:t>
            </a:r>
          </a:p>
        </p:txBody>
      </p:sp>
      <p:sp>
        <p:nvSpPr>
          <p:cNvPr id="283683" name="Text Box 35">
            <a:extLst>
              <a:ext uri="{FF2B5EF4-FFF2-40B4-BE49-F238E27FC236}">
                <a16:creationId xmlns:a16="http://schemas.microsoft.com/office/drawing/2014/main" id="{EA96736A-0467-D04F-9E79-7E41ABB8AD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0 </a:t>
            </a:r>
          </a:p>
        </p:txBody>
      </p:sp>
      <p:sp>
        <p:nvSpPr>
          <p:cNvPr id="283684" name="Text Box 36">
            <a:extLst>
              <a:ext uri="{FF2B5EF4-FFF2-40B4-BE49-F238E27FC236}">
                <a16:creationId xmlns:a16="http://schemas.microsoft.com/office/drawing/2014/main" id="{9608274C-D576-7645-A4C9-F037D1A044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622925"/>
            <a:ext cx="81645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6000" b="1">
                <a:solidFill>
                  <a:schemeClr val="accent2"/>
                </a:solidFill>
              </a:rPr>
              <a:t>Next question coming …</a:t>
            </a: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103" presetID="17" presetClass="exit" presetSubtype="1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83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83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3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650" grpId="0" animBg="1"/>
      <p:bldP spid="283651" grpId="0" animBg="1"/>
      <p:bldP spid="283653" grpId="0" animBg="1"/>
      <p:bldP spid="283654" grpId="0"/>
      <p:bldP spid="283654" grpId="1"/>
      <p:bldP spid="283655" grpId="0" animBg="1"/>
      <p:bldP spid="283656" grpId="0" animBg="1"/>
      <p:bldP spid="283657" grpId="0" animBg="1"/>
      <p:bldP spid="283658" grpId="0" animBg="1"/>
      <p:bldP spid="283659" grpId="0" animBg="1"/>
      <p:bldP spid="283660" grpId="0" animBg="1"/>
      <p:bldP spid="283661" grpId="0" animBg="1"/>
      <p:bldP spid="283662" grpId="0" animBg="1"/>
      <p:bldP spid="283663" grpId="0" animBg="1"/>
      <p:bldP spid="283664" grpId="0" animBg="1"/>
      <p:bldP spid="283665" grpId="0" animBg="1"/>
      <p:bldP spid="283666" grpId="0" animBg="1"/>
      <p:bldP spid="283667" grpId="0" animBg="1"/>
      <p:bldP spid="283668" grpId="0" animBg="1"/>
      <p:bldP spid="283669" grpId="0" animBg="1"/>
      <p:bldP spid="283670" grpId="0" animBg="1"/>
      <p:bldP spid="283671" grpId="0" animBg="1"/>
      <p:bldP spid="283672" grpId="0" animBg="1"/>
      <p:bldP spid="283673" grpId="0" animBg="1"/>
      <p:bldP spid="283674" grpId="0" animBg="1"/>
      <p:bldP spid="283675" grpId="0" animBg="1"/>
      <p:bldP spid="283676" grpId="0" animBg="1"/>
      <p:bldP spid="283677" grpId="0" animBg="1"/>
      <p:bldP spid="283678" grpId="0" animBg="1"/>
      <p:bldP spid="283679" grpId="0" animBg="1"/>
      <p:bldP spid="283680" grpId="0" animBg="1"/>
      <p:bldP spid="283681" grpId="0" animBg="1"/>
      <p:bldP spid="283682" grpId="0" animBg="1"/>
      <p:bldP spid="283683" grpId="0" animBg="1"/>
      <p:bldP spid="28368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>
            <a:extLst>
              <a:ext uri="{FF2B5EF4-FFF2-40B4-BE49-F238E27FC236}">
                <a16:creationId xmlns:a16="http://schemas.microsoft.com/office/drawing/2014/main" id="{789B293A-9613-114E-8CCB-644494D4CA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8" y="990600"/>
            <a:ext cx="9098022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TextBox 1">
            <a:extLst>
              <a:ext uri="{FF2B5EF4-FFF2-40B4-BE49-F238E27FC236}">
                <a16:creationId xmlns:a16="http://schemas.microsoft.com/office/drawing/2014/main" id="{5A622AF3-61E1-5C40-9B99-5EBDE3F0A8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271551"/>
            <a:ext cx="52816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i="1" dirty="0">
                <a:solidFill>
                  <a:srgbClr val="FFFF00"/>
                </a:solidFill>
              </a:rPr>
              <a:t>The 10-m Keck telescopes on Mauna Kea, Hawaii</a:t>
            </a:r>
          </a:p>
        </p:txBody>
      </p:sp>
      <p:sp>
        <p:nvSpPr>
          <p:cNvPr id="19465" name="TextBox 2">
            <a:extLst>
              <a:ext uri="{FF2B5EF4-FFF2-40B4-BE49-F238E27FC236}">
                <a16:creationId xmlns:a16="http://schemas.microsoft.com/office/drawing/2014/main" id="{D82BE049-CA72-F94D-B157-511A73E85F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6324600"/>
            <a:ext cx="29161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FFFF00"/>
                </a:solidFill>
              </a:rPr>
              <a:t>$192 million; </a:t>
            </a:r>
            <a:r>
              <a:rPr lang="en-US" altLang="en-US" sz="1600" dirty="0">
                <a:solidFill>
                  <a:srgbClr val="FFFF00"/>
                </a:solidFill>
              </a:rPr>
              <a:t>first light: 1993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>
            <a:extLst>
              <a:ext uri="{FF2B5EF4-FFF2-40B4-BE49-F238E27FC236}">
                <a16:creationId xmlns:a16="http://schemas.microsoft.com/office/drawing/2014/main" id="{20708786-8418-C64E-A5CA-E784831490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1800"/>
            <a:ext cx="6894513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1">
            <a:extLst>
              <a:ext uri="{FF2B5EF4-FFF2-40B4-BE49-F238E27FC236}">
                <a16:creationId xmlns:a16="http://schemas.microsoft.com/office/drawing/2014/main" id="{6331C0DC-935D-A844-8D3B-DC76D0B227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638" y="0"/>
            <a:ext cx="45608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Box 3">
            <a:extLst>
              <a:ext uri="{FF2B5EF4-FFF2-40B4-BE49-F238E27FC236}">
                <a16:creationId xmlns:a16="http://schemas.microsoft.com/office/drawing/2014/main" id="{FC3388A9-B5C8-AB44-87A3-FF5BA7292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975" y="939800"/>
            <a:ext cx="3500438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u="sng">
                <a:solidFill>
                  <a:srgbClr val="FFFF00"/>
                </a:solidFill>
              </a:rPr>
              <a:t>Gran Telescopo Canarias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i="1">
                <a:solidFill>
                  <a:srgbClr val="FFFF00"/>
                </a:solidFill>
              </a:rPr>
              <a:t>La Palma Island (Spain)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i="1">
                <a:solidFill>
                  <a:srgbClr val="FFFF00"/>
                </a:solidFill>
              </a:rPr>
              <a:t>Diameter: 10.4 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i="1">
                <a:solidFill>
                  <a:srgbClr val="FFFF00"/>
                </a:solidFill>
              </a:rPr>
              <a:t>Worth: $180 million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i="1">
                <a:solidFill>
                  <a:srgbClr val="FFFF00"/>
                </a:solidFill>
              </a:rPr>
              <a:t>First light: 2007</a:t>
            </a:r>
          </a:p>
        </p:txBody>
      </p:sp>
      <p:sp>
        <p:nvSpPr>
          <p:cNvPr id="21509" name="TextBox 4">
            <a:extLst>
              <a:ext uri="{FF2B5EF4-FFF2-40B4-BE49-F238E27FC236}">
                <a16:creationId xmlns:a16="http://schemas.microsoft.com/office/drawing/2014/main" id="{8DFE0231-F57F-114E-8FEC-EFE700C14D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0"/>
            <a:ext cx="451643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</a:rPr>
              <a:t>The largest telescope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</a:rPr>
              <a:t> in the world: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36DCC838-3A83-3F4C-9917-D47F82478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59875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3">
            <a:extLst>
              <a:ext uri="{FF2B5EF4-FFF2-40B4-BE49-F238E27FC236}">
                <a16:creationId xmlns:a16="http://schemas.microsoft.com/office/drawing/2014/main" id="{63AEAB41-828F-834B-95FE-DC24141512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8" y="7938"/>
            <a:ext cx="883761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u="sng">
                <a:solidFill>
                  <a:srgbClr val="FF0000"/>
                </a:solidFill>
              </a:rPr>
              <a:t>A large telescope with limited motion (58º up) in the Texas desert: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i="1">
                <a:solidFill>
                  <a:srgbClr val="FF0000"/>
                </a:solidFill>
              </a:rPr>
              <a:t>Equivalent diameter: 10 m.               Worth: $1 million in 1939 dollars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8" name="Rectangle 4">
            <a:extLst>
              <a:ext uri="{FF2B5EF4-FFF2-40B4-BE49-F238E27FC236}">
                <a16:creationId xmlns:a16="http://schemas.microsoft.com/office/drawing/2014/main" id="{A0D448E4-8C06-2546-ADCD-B1DB3CC70F8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746750" y="304800"/>
            <a:ext cx="1905000" cy="762000"/>
          </a:xfrm>
        </p:spPr>
        <p:txBody>
          <a:bodyPr/>
          <a:lstStyle/>
          <a:p>
            <a:pPr>
              <a:defRPr/>
            </a:pPr>
            <a:r>
              <a:rPr lang="en-US" altLang="x-none" sz="800">
                <a:solidFill>
                  <a:srgbClr val="66FFFF"/>
                </a:solidFill>
              </a:rPr>
              <a:t>Mt. Palomar</a:t>
            </a:r>
            <a:endParaRPr lang="en-US" altLang="x-none"/>
          </a:p>
        </p:txBody>
      </p:sp>
      <p:pic>
        <p:nvPicPr>
          <p:cNvPr id="23555" name="Picture 6" descr="palomar_big_eye">
            <a:extLst>
              <a:ext uri="{FF2B5EF4-FFF2-40B4-BE49-F238E27FC236}">
                <a16:creationId xmlns:a16="http://schemas.microsoft.com/office/drawing/2014/main" id="{C7E41257-7886-2748-ABCF-F0C07C9F6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0"/>
            <a:ext cx="7315200" cy="689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27" name="Text Box 3">
            <a:extLst>
              <a:ext uri="{FF2B5EF4-FFF2-40B4-BE49-F238E27FC236}">
                <a16:creationId xmlns:a16="http://schemas.microsoft.com/office/drawing/2014/main" id="{C0115203-E26F-2C4E-AEBF-2F6074E377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2438400" cy="22463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x-none" sz="2800" b="1" dirty="0">
                <a:solidFill>
                  <a:srgbClr val="66FFFF"/>
                </a:solidFill>
              </a:rPr>
              <a:t>Flagship for a half a century:</a:t>
            </a:r>
          </a:p>
          <a:p>
            <a:pPr algn="ctr">
              <a:defRPr/>
            </a:pPr>
            <a:r>
              <a:rPr lang="en-US" altLang="x-none" sz="2800" b="1" dirty="0">
                <a:solidFill>
                  <a:srgbClr val="66FFFF"/>
                </a:solidFill>
              </a:rPr>
              <a:t>(1948-92)</a:t>
            </a:r>
          </a:p>
          <a:p>
            <a:pPr algn="ctr">
              <a:defRPr/>
            </a:pPr>
            <a:r>
              <a:rPr lang="en-US" altLang="x-none" sz="2800" b="1" dirty="0">
                <a:solidFill>
                  <a:srgbClr val="66FFFF"/>
                </a:solidFill>
              </a:rPr>
              <a:t>Mt. Palomar Observatory</a:t>
            </a:r>
            <a:endParaRPr lang="en-US" altLang="x-none" b="1" dirty="0">
              <a:solidFill>
                <a:srgbClr val="FFFF00"/>
              </a:solidFill>
            </a:endParaRPr>
          </a:p>
        </p:txBody>
      </p:sp>
      <p:sp>
        <p:nvSpPr>
          <p:cNvPr id="308231" name="Text Box 7">
            <a:extLst>
              <a:ext uri="{FF2B5EF4-FFF2-40B4-BE49-F238E27FC236}">
                <a16:creationId xmlns:a16="http://schemas.microsoft.com/office/drawing/2014/main" id="{46D4A52F-092A-6C47-911C-26ED47190F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2050" y="1219200"/>
            <a:ext cx="1947863" cy="396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2000" b="1" i="1">
                <a:solidFill>
                  <a:schemeClr val="accent2"/>
                </a:solidFill>
              </a:rPr>
              <a:t>Observer in cage</a:t>
            </a:r>
            <a:endParaRPr lang="en-US" altLang="x-none">
              <a:solidFill>
                <a:srgbClr val="00CC00"/>
              </a:solidFill>
            </a:endParaRPr>
          </a:p>
        </p:txBody>
      </p:sp>
      <p:sp>
        <p:nvSpPr>
          <p:cNvPr id="308232" name="Text Box 8">
            <a:extLst>
              <a:ext uri="{FF2B5EF4-FFF2-40B4-BE49-F238E27FC236}">
                <a16:creationId xmlns:a16="http://schemas.microsoft.com/office/drawing/2014/main" id="{3B7088DA-CFE4-344D-B14C-73D15FA495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0163" y="6172200"/>
            <a:ext cx="1503362" cy="396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2000" b="1" i="1">
                <a:solidFill>
                  <a:schemeClr val="accent2"/>
                </a:solidFill>
              </a:rPr>
              <a:t>Main mirror</a:t>
            </a:r>
            <a:endParaRPr lang="en-US" altLang="x-none">
              <a:solidFill>
                <a:srgbClr val="00CC00"/>
              </a:solidFill>
            </a:endParaRPr>
          </a:p>
        </p:txBody>
      </p:sp>
      <p:sp>
        <p:nvSpPr>
          <p:cNvPr id="308233" name="Line 9">
            <a:extLst>
              <a:ext uri="{FF2B5EF4-FFF2-40B4-BE49-F238E27FC236}">
                <a16:creationId xmlns:a16="http://schemas.microsoft.com/office/drawing/2014/main" id="{03189115-76FF-3948-BB02-E502AC02FBE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248400" y="5334000"/>
            <a:ext cx="228600" cy="9144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8234" name="Line 10">
            <a:extLst>
              <a:ext uri="{FF2B5EF4-FFF2-40B4-BE49-F238E27FC236}">
                <a16:creationId xmlns:a16="http://schemas.microsoft.com/office/drawing/2014/main" id="{5FCF16FF-DC89-E94D-A8AF-9539AEDE344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91200" y="1447800"/>
            <a:ext cx="457200" cy="3048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632297A1-EA38-5F48-B4C2-1A475B31B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600450"/>
            <a:ext cx="1809750" cy="28003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x-none" b="1" dirty="0">
                <a:solidFill>
                  <a:srgbClr val="66FFFF"/>
                </a:solidFill>
              </a:rPr>
              <a:t>California</a:t>
            </a:r>
          </a:p>
          <a:p>
            <a:pPr algn="ctr">
              <a:defRPr/>
            </a:pPr>
            <a:r>
              <a:rPr lang="en-US" altLang="x-none" b="1" dirty="0">
                <a:solidFill>
                  <a:srgbClr val="66FFFF"/>
                </a:solidFill>
              </a:rPr>
              <a:t>SW of LA</a:t>
            </a:r>
          </a:p>
          <a:p>
            <a:pPr algn="ctr">
              <a:defRPr/>
            </a:pPr>
            <a:endParaRPr lang="en-US" altLang="x-none" b="1" dirty="0">
              <a:solidFill>
                <a:srgbClr val="66FFFF"/>
              </a:solidFill>
            </a:endParaRPr>
          </a:p>
          <a:p>
            <a:pPr algn="ctr">
              <a:defRPr/>
            </a:pPr>
            <a:r>
              <a:rPr lang="en-US" altLang="x-none" sz="2000" b="1" i="1" dirty="0">
                <a:solidFill>
                  <a:srgbClr val="66FFFF"/>
                </a:solidFill>
              </a:rPr>
              <a:t>Diameter:</a:t>
            </a:r>
          </a:p>
          <a:p>
            <a:pPr algn="ctr">
              <a:defRPr/>
            </a:pPr>
            <a:r>
              <a:rPr lang="en-US" altLang="x-none" sz="2000" b="1" i="1" dirty="0">
                <a:solidFill>
                  <a:srgbClr val="66FFFF"/>
                </a:solidFill>
              </a:rPr>
              <a:t>5 m</a:t>
            </a:r>
            <a:endParaRPr lang="en-US" altLang="x-none" sz="2000" b="1" i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en-US" altLang="x-none" b="1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en-US" altLang="x-none" sz="2000" i="1" dirty="0">
                <a:solidFill>
                  <a:srgbClr val="FFFF00"/>
                </a:solidFill>
              </a:rPr>
              <a:t>Length of tube:</a:t>
            </a:r>
          </a:p>
          <a:p>
            <a:pPr algn="ctr">
              <a:defRPr/>
            </a:pPr>
            <a:r>
              <a:rPr lang="en-US" altLang="x-none" sz="2000" i="1" dirty="0">
                <a:solidFill>
                  <a:srgbClr val="FFFF00"/>
                </a:solidFill>
              </a:rPr>
              <a:t> 16 m</a:t>
            </a:r>
            <a:endParaRPr lang="en-US" altLang="x-none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1">
            <a:extLst>
              <a:ext uri="{FF2B5EF4-FFF2-40B4-BE49-F238E27FC236}">
                <a16:creationId xmlns:a16="http://schemas.microsoft.com/office/drawing/2014/main" id="{D1C0A266-E262-C04C-942E-44945CC46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533400"/>
            <a:ext cx="3605212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i="1" u="sng" dirty="0">
                <a:solidFill>
                  <a:srgbClr val="FFFF00"/>
                </a:solidFill>
              </a:rPr>
              <a:t>Extremely Large Telescope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</a:rPr>
              <a:t>Cerro </a:t>
            </a:r>
            <a:r>
              <a:rPr lang="en-US" altLang="en-US" sz="2400" dirty="0" err="1">
                <a:solidFill>
                  <a:srgbClr val="FFFF00"/>
                </a:solidFill>
              </a:rPr>
              <a:t>Armazones</a:t>
            </a:r>
            <a:r>
              <a:rPr lang="en-US" altLang="en-US" sz="2400" dirty="0">
                <a:solidFill>
                  <a:srgbClr val="FFFF00"/>
                </a:solidFill>
              </a:rPr>
              <a:t>, Chile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</a:rPr>
              <a:t>2025 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</a:rPr>
              <a:t>€1.3 billion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</a:rPr>
              <a:t>Effective diameter: 39.2 m</a:t>
            </a:r>
          </a:p>
        </p:txBody>
      </p:sp>
      <p:pic>
        <p:nvPicPr>
          <p:cNvPr id="25603" name="Picture 2">
            <a:extLst>
              <a:ext uri="{FF2B5EF4-FFF2-40B4-BE49-F238E27FC236}">
                <a16:creationId xmlns:a16="http://schemas.microsoft.com/office/drawing/2014/main" id="{F83B809D-4226-104F-BC25-5E98AAB7A6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" y="2371725"/>
            <a:ext cx="3541712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3">
            <a:extLst>
              <a:ext uri="{FF2B5EF4-FFF2-40B4-BE49-F238E27FC236}">
                <a16:creationId xmlns:a16="http://schemas.microsoft.com/office/drawing/2014/main" id="{6ACF12A6-53A1-0E4F-8B69-36E117FD09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438400"/>
            <a:ext cx="3457575" cy="193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Box 4">
            <a:extLst>
              <a:ext uri="{FF2B5EF4-FFF2-40B4-BE49-F238E27FC236}">
                <a16:creationId xmlns:a16="http://schemas.microsoft.com/office/drawing/2014/main" id="{CFC2F04C-04D5-D146-A753-E787E02E54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576263"/>
            <a:ext cx="331787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i="1" u="sng" dirty="0">
                <a:solidFill>
                  <a:srgbClr val="FFFF00"/>
                </a:solidFill>
              </a:rPr>
              <a:t>Thirty Meter Telescope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</a:rPr>
              <a:t>Mauna Kea, Hawaii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</a:rPr>
              <a:t>2027 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</a:rPr>
              <a:t>$1.4 billion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</a:rPr>
              <a:t>Effective diameter: 30 m</a:t>
            </a:r>
          </a:p>
        </p:txBody>
      </p:sp>
      <p:pic>
        <p:nvPicPr>
          <p:cNvPr id="25606" name="Picture 5">
            <a:extLst>
              <a:ext uri="{FF2B5EF4-FFF2-40B4-BE49-F238E27FC236}">
                <a16:creationId xmlns:a16="http://schemas.microsoft.com/office/drawing/2014/main" id="{ED9E3241-B716-7C4D-8A5D-4E68CA739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419600"/>
            <a:ext cx="43434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TextBox 6">
            <a:extLst>
              <a:ext uri="{FF2B5EF4-FFF2-40B4-BE49-F238E27FC236}">
                <a16:creationId xmlns:a16="http://schemas.microsoft.com/office/drawing/2014/main" id="{72EA38D2-3843-9843-AB90-ED48F5E70C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6150" y="4673600"/>
            <a:ext cx="3567113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i="1" u="sng" dirty="0">
                <a:solidFill>
                  <a:srgbClr val="FFFF00"/>
                </a:solidFill>
              </a:rPr>
              <a:t>Giant Magellan Telescope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</a:rPr>
              <a:t>Las Campanas, Chile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</a:rPr>
              <a:t>2025 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</a:rPr>
              <a:t>$ 1 billion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</a:rPr>
              <a:t>Effective diameter: 24.5 m</a:t>
            </a:r>
          </a:p>
        </p:txBody>
      </p:sp>
      <p:sp>
        <p:nvSpPr>
          <p:cNvPr id="25608" name="TextBox 7">
            <a:extLst>
              <a:ext uri="{FF2B5EF4-FFF2-40B4-BE49-F238E27FC236}">
                <a16:creationId xmlns:a16="http://schemas.microsoft.com/office/drawing/2014/main" id="{19A8F316-221B-2D4A-9F53-057E92AC1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4763"/>
            <a:ext cx="4229100" cy="584201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</a:rPr>
              <a:t>Under construction </a:t>
            </a:r>
            <a:r>
              <a:rPr lang="mr-IN" altLang="en-US" b="1">
                <a:solidFill>
                  <a:srgbClr val="FF0000"/>
                </a:solidFill>
              </a:rPr>
              <a:t>…</a:t>
            </a:r>
            <a:endParaRPr lang="en-US" altLang="en-US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B6818E89-BC0E-9D4D-9AE6-A96C73671C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038600"/>
            <a:ext cx="2819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>
            <a:extLst>
              <a:ext uri="{FF2B5EF4-FFF2-40B4-BE49-F238E27FC236}">
                <a16:creationId xmlns:a16="http://schemas.microsoft.com/office/drawing/2014/main" id="{37DD05C6-27B8-3B43-9AFF-36B299FB84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0"/>
            <a:ext cx="4368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>
            <a:extLst>
              <a:ext uri="{FF2B5EF4-FFF2-40B4-BE49-F238E27FC236}">
                <a16:creationId xmlns:a16="http://schemas.microsoft.com/office/drawing/2014/main" id="{F6E6C619-32C5-8A43-AF07-B52B274BF6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63900"/>
            <a:ext cx="4792663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Box 5">
            <a:extLst>
              <a:ext uri="{FF2B5EF4-FFF2-40B4-BE49-F238E27FC236}">
                <a16:creationId xmlns:a16="http://schemas.microsoft.com/office/drawing/2014/main" id="{629C9065-8AAF-7E42-9D4A-1FB9C9E273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325" y="300038"/>
            <a:ext cx="313055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</a:rPr>
              <a:t>The 17” CDK telescope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i="1" dirty="0">
                <a:solidFill>
                  <a:srgbClr val="FFFF00"/>
                </a:solidFill>
              </a:rPr>
              <a:t>(little but modern)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400" i="1" dirty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in the little dome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Fully photographic use: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CCD camera installed </a:t>
            </a:r>
          </a:p>
        </p:txBody>
      </p:sp>
      <p:sp>
        <p:nvSpPr>
          <p:cNvPr id="26630" name="TextBox 1">
            <a:extLst>
              <a:ext uri="{FF2B5EF4-FFF2-40B4-BE49-F238E27FC236}">
                <a16:creationId xmlns:a16="http://schemas.microsoft.com/office/drawing/2014/main" id="{F1F9EE45-A070-E641-8229-870D20E99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4038" y="3414713"/>
            <a:ext cx="32813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FF00"/>
                </a:solidFill>
              </a:rPr>
              <a:t>The Grubb Refractor</a:t>
            </a:r>
          </a:p>
        </p:txBody>
      </p:sp>
      <p:sp>
        <p:nvSpPr>
          <p:cNvPr id="26631" name="TextBox 6">
            <a:extLst>
              <a:ext uri="{FF2B5EF4-FFF2-40B4-BE49-F238E27FC236}">
                <a16:creationId xmlns:a16="http://schemas.microsoft.com/office/drawing/2014/main" id="{B10D51DB-F09C-3343-93E8-644E77218A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1900" y="4232275"/>
            <a:ext cx="1185863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in the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large dome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i="1" dirty="0">
                <a:solidFill>
                  <a:srgbClr val="FF0000"/>
                </a:solidFill>
              </a:rPr>
              <a:t>(1892)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000" i="1" dirty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i="1" dirty="0">
                <a:solidFill>
                  <a:srgbClr val="FF0000"/>
                </a:solidFill>
              </a:rPr>
              <a:t>Diameter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i="1" dirty="0">
                <a:solidFill>
                  <a:srgbClr val="FF0000"/>
                </a:solidFill>
              </a:rPr>
              <a:t>15”</a:t>
            </a:r>
          </a:p>
        </p:txBody>
      </p:sp>
      <p:sp>
        <p:nvSpPr>
          <p:cNvPr id="26632" name="Right Arrow 7">
            <a:extLst>
              <a:ext uri="{FF2B5EF4-FFF2-40B4-BE49-F238E27FC236}">
                <a16:creationId xmlns:a16="http://schemas.microsoft.com/office/drawing/2014/main" id="{17313415-3BEA-C64B-8988-8621E6BF7FAE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42081" y="2664619"/>
            <a:ext cx="720725" cy="242888"/>
          </a:xfrm>
          <a:prstGeom prst="rightArrow">
            <a:avLst>
              <a:gd name="adj1" fmla="val 50000"/>
              <a:gd name="adj2" fmla="val 49922"/>
            </a:avLst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6633" name="Right Arrow 8">
            <a:extLst>
              <a:ext uri="{FF2B5EF4-FFF2-40B4-BE49-F238E27FC236}">
                <a16:creationId xmlns:a16="http://schemas.microsoft.com/office/drawing/2014/main" id="{D715D14F-42C3-B44C-98DA-F34BF56340E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720931" y="3604419"/>
            <a:ext cx="458788" cy="215900"/>
          </a:xfrm>
          <a:prstGeom prst="rightArrow">
            <a:avLst>
              <a:gd name="adj1" fmla="val 50000"/>
              <a:gd name="adj2" fmla="val 49849"/>
            </a:avLst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6634" name="Right Arrow 9">
            <a:extLst>
              <a:ext uri="{FF2B5EF4-FFF2-40B4-BE49-F238E27FC236}">
                <a16:creationId xmlns:a16="http://schemas.microsoft.com/office/drawing/2014/main" id="{89550ADD-EA74-604F-A692-2C2E48CA89B6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8716963" y="3475037"/>
            <a:ext cx="458788" cy="214313"/>
          </a:xfrm>
          <a:prstGeom prst="rightArrow">
            <a:avLst>
              <a:gd name="adj1" fmla="val 50000"/>
              <a:gd name="adj2" fmla="val 50218"/>
            </a:avLst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Reflector">
            <a:extLst>
              <a:ext uri="{FF2B5EF4-FFF2-40B4-BE49-F238E27FC236}">
                <a16:creationId xmlns:a16="http://schemas.microsoft.com/office/drawing/2014/main" id="{AD9B5C2A-D2EE-0547-8CD4-95AE60DDF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2921000"/>
            <a:ext cx="3619500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 descr="Refractor">
            <a:extLst>
              <a:ext uri="{FF2B5EF4-FFF2-40B4-BE49-F238E27FC236}">
                <a16:creationId xmlns:a16="http://schemas.microsoft.com/office/drawing/2014/main" id="{49122D15-46E2-CD47-A4F8-2869F48D2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300" y="990600"/>
            <a:ext cx="41275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9380" name="Rectangle 4">
            <a:extLst>
              <a:ext uri="{FF2B5EF4-FFF2-40B4-BE49-F238E27FC236}">
                <a16:creationId xmlns:a16="http://schemas.microsoft.com/office/drawing/2014/main" id="{B9687761-CCB9-224E-A335-BD09CE5A2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7825" y="19272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endParaRPr lang="x-none" altLang="x-none"/>
          </a:p>
        </p:txBody>
      </p:sp>
      <p:sp>
        <p:nvSpPr>
          <p:cNvPr id="229381" name="Text Box 5">
            <a:extLst>
              <a:ext uri="{FF2B5EF4-FFF2-40B4-BE49-F238E27FC236}">
                <a16:creationId xmlns:a16="http://schemas.microsoft.com/office/drawing/2014/main" id="{78718ADC-2F7F-1948-8794-53EC9D0D27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538" y="519113"/>
            <a:ext cx="2732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b="1">
                <a:solidFill>
                  <a:srgbClr val="66FFFF"/>
                </a:solidFill>
              </a:rPr>
              <a:t>How do they work?</a:t>
            </a:r>
            <a:endParaRPr lang="en-US" altLang="x-none">
              <a:solidFill>
                <a:srgbClr val="66FFFF"/>
              </a:solidFill>
            </a:endParaRPr>
          </a:p>
        </p:txBody>
      </p:sp>
      <p:sp>
        <p:nvSpPr>
          <p:cNvPr id="229382" name="Text Box 6">
            <a:extLst>
              <a:ext uri="{FF2B5EF4-FFF2-40B4-BE49-F238E27FC236}">
                <a16:creationId xmlns:a16="http://schemas.microsoft.com/office/drawing/2014/main" id="{2049EB0C-5D4E-8F47-9404-05C02972F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501775"/>
            <a:ext cx="179863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2800" b="1" dirty="0">
                <a:solidFill>
                  <a:srgbClr val="00CC00"/>
                </a:solidFill>
              </a:rPr>
              <a:t>Refractor:</a:t>
            </a:r>
            <a:endParaRPr lang="en-US" altLang="x-none" sz="2800" dirty="0"/>
          </a:p>
        </p:txBody>
      </p:sp>
      <p:sp>
        <p:nvSpPr>
          <p:cNvPr id="229383" name="Text Box 7">
            <a:extLst>
              <a:ext uri="{FF2B5EF4-FFF2-40B4-BE49-F238E27FC236}">
                <a16:creationId xmlns:a16="http://schemas.microsoft.com/office/drawing/2014/main" id="{ADF6FC78-73DA-FA41-B47F-6482B48AC4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388" y="2033588"/>
            <a:ext cx="2132012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2000" b="1" dirty="0">
                <a:solidFill>
                  <a:srgbClr val="FF7E79"/>
                </a:solidFill>
              </a:rPr>
              <a:t>Lens collects light</a:t>
            </a:r>
          </a:p>
        </p:txBody>
      </p:sp>
      <p:cxnSp>
        <p:nvCxnSpPr>
          <p:cNvPr id="229384" name="AutoShape 8">
            <a:extLst>
              <a:ext uri="{FF2B5EF4-FFF2-40B4-BE49-F238E27FC236}">
                <a16:creationId xmlns:a16="http://schemas.microsoft.com/office/drawing/2014/main" id="{19BEE43F-A1A3-7641-990F-4A7DA7DE51A5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2403475" y="1958975"/>
            <a:ext cx="1236663" cy="228600"/>
          </a:xfrm>
          <a:prstGeom prst="curvedConnector3">
            <a:avLst>
              <a:gd name="adj1" fmla="val 14759"/>
            </a:avLst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229385" name="AutoShape 9">
            <a:extLst>
              <a:ext uri="{FF2B5EF4-FFF2-40B4-BE49-F238E27FC236}">
                <a16:creationId xmlns:a16="http://schemas.microsoft.com/office/drawing/2014/main" id="{4C6CF559-C252-AB4A-AB79-561BC46AA59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788150" y="1860550"/>
            <a:ext cx="1588" cy="1588"/>
          </a:xfrm>
          <a:prstGeom prst="bentConnector3">
            <a:avLst>
              <a:gd name="adj1" fmla="val 1440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229386" name="AutoShape 10">
            <a:extLst>
              <a:ext uri="{FF2B5EF4-FFF2-40B4-BE49-F238E27FC236}">
                <a16:creationId xmlns:a16="http://schemas.microsoft.com/office/drawing/2014/main" id="{E576115A-0C5F-FD4C-8D1F-12AD7197C3C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454775" y="1196975"/>
            <a:ext cx="922338" cy="354013"/>
          </a:xfrm>
          <a:prstGeom prst="curvedConnector3">
            <a:avLst>
              <a:gd name="adj1" fmla="val 49912"/>
            </a:avLst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229387" name="AutoShape 11">
            <a:extLst>
              <a:ext uri="{FF2B5EF4-FFF2-40B4-BE49-F238E27FC236}">
                <a16:creationId xmlns:a16="http://schemas.microsoft.com/office/drawing/2014/main" id="{2A2B5D1F-B84E-7D40-8CBC-C05D705B763F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6189663" y="1236662"/>
            <a:ext cx="304800" cy="225425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229388" name="Text Box 12">
            <a:extLst>
              <a:ext uri="{FF2B5EF4-FFF2-40B4-BE49-F238E27FC236}">
                <a16:creationId xmlns:a16="http://schemas.microsoft.com/office/drawing/2014/main" id="{64F53FB3-53A7-1E4E-932D-CBB13A5DB9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913" y="3505200"/>
            <a:ext cx="17176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2800" b="1" dirty="0">
                <a:solidFill>
                  <a:srgbClr val="00CC00"/>
                </a:solidFill>
              </a:rPr>
              <a:t>Reflector:</a:t>
            </a:r>
            <a:endParaRPr lang="en-US" altLang="x-none" sz="2800" dirty="0"/>
          </a:p>
        </p:txBody>
      </p:sp>
      <p:sp>
        <p:nvSpPr>
          <p:cNvPr id="229389" name="Text Box 13">
            <a:extLst>
              <a:ext uri="{FF2B5EF4-FFF2-40B4-BE49-F238E27FC236}">
                <a16:creationId xmlns:a16="http://schemas.microsoft.com/office/drawing/2014/main" id="{56477F7A-FAF9-DC40-B4FF-5C530FE835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4925" y="3865563"/>
            <a:ext cx="23780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2000" b="1" dirty="0">
                <a:solidFill>
                  <a:srgbClr val="FF7E79"/>
                </a:solidFill>
              </a:rPr>
              <a:t>Mirror collects light</a:t>
            </a:r>
          </a:p>
        </p:txBody>
      </p:sp>
      <p:cxnSp>
        <p:nvCxnSpPr>
          <p:cNvPr id="229390" name="AutoShape 14">
            <a:extLst>
              <a:ext uri="{FF2B5EF4-FFF2-40B4-BE49-F238E27FC236}">
                <a16:creationId xmlns:a16="http://schemas.microsoft.com/office/drawing/2014/main" id="{1C567EDB-87CE-3646-8374-36F3240ADB11}"/>
              </a:ext>
            </a:extLst>
          </p:cNvPr>
          <p:cNvCxnSpPr>
            <a:cxnSpLocks noChangeShapeType="1"/>
            <a:endCxn id="229389" idx="0"/>
          </p:cNvCxnSpPr>
          <p:nvPr/>
        </p:nvCxnSpPr>
        <p:spPr bwMode="auto">
          <a:xfrm>
            <a:off x="6426200" y="3459163"/>
            <a:ext cx="1147763" cy="406400"/>
          </a:xfrm>
          <a:prstGeom prst="curvedConnector2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229391" name="AutoShape 15">
            <a:extLst>
              <a:ext uri="{FF2B5EF4-FFF2-40B4-BE49-F238E27FC236}">
                <a16:creationId xmlns:a16="http://schemas.microsoft.com/office/drawing/2014/main" id="{DBCF066A-660C-9144-BBBC-D8963095C5A8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5899151" y="3544887"/>
            <a:ext cx="304800" cy="225425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229392" name="AutoShape 16">
            <a:extLst>
              <a:ext uri="{FF2B5EF4-FFF2-40B4-BE49-F238E27FC236}">
                <a16:creationId xmlns:a16="http://schemas.microsoft.com/office/drawing/2014/main" id="{09CB2840-27FE-9442-9BB9-BCA9511CD6BC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2338388" y="2921000"/>
            <a:ext cx="1417637" cy="571500"/>
          </a:xfrm>
          <a:prstGeom prst="curvedConnector3">
            <a:avLst>
              <a:gd name="adj1" fmla="val 0"/>
            </a:avLst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229393" name="Text Box 17">
            <a:extLst>
              <a:ext uri="{FF2B5EF4-FFF2-40B4-BE49-F238E27FC236}">
                <a16:creationId xmlns:a16="http://schemas.microsoft.com/office/drawing/2014/main" id="{445C8F73-8CB9-6A4B-AA94-5D6271564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590800"/>
            <a:ext cx="183515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2000" b="1" dirty="0">
                <a:solidFill>
                  <a:srgbClr val="FF7E79"/>
                </a:solidFill>
              </a:rPr>
              <a:t>Use eyepiece to</a:t>
            </a:r>
          </a:p>
          <a:p>
            <a:pPr algn="ctr">
              <a:defRPr/>
            </a:pPr>
            <a:r>
              <a:rPr lang="en-US" altLang="x-none" sz="2000" b="1" dirty="0">
                <a:solidFill>
                  <a:srgbClr val="FF7E79"/>
                </a:solidFill>
              </a:rPr>
              <a:t> watch image</a:t>
            </a:r>
          </a:p>
        </p:txBody>
      </p:sp>
      <p:sp>
        <p:nvSpPr>
          <p:cNvPr id="229394" name="Text Box 18">
            <a:extLst>
              <a:ext uri="{FF2B5EF4-FFF2-40B4-BE49-F238E27FC236}">
                <a16:creationId xmlns:a16="http://schemas.microsoft.com/office/drawing/2014/main" id="{D82CEE4F-9C68-FC4C-B79D-CA123EABE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353" y="5562600"/>
            <a:ext cx="5237396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b="1" dirty="0">
                <a:solidFill>
                  <a:srgbClr val="FFFF00"/>
                </a:solidFill>
              </a:rPr>
              <a:t>Large lens/mirror collects much light -</a:t>
            </a:r>
          </a:p>
          <a:p>
            <a:pPr algn="ctr">
              <a:defRPr/>
            </a:pPr>
            <a:r>
              <a:rPr lang="en-US" altLang="x-none" b="1" dirty="0">
                <a:solidFill>
                  <a:srgbClr val="FFFF00"/>
                </a:solidFill>
              </a:rPr>
              <a:t> the </a:t>
            </a:r>
            <a:r>
              <a:rPr lang="en-US" altLang="x-none" sz="2800" b="1" dirty="0">
                <a:solidFill>
                  <a:srgbClr val="FFFF00"/>
                </a:solidFill>
                <a:highlight>
                  <a:srgbClr val="0000FF"/>
                </a:highlight>
              </a:rPr>
              <a:t>diameter</a:t>
            </a:r>
            <a:r>
              <a:rPr lang="en-US" altLang="x-none" b="1" dirty="0">
                <a:solidFill>
                  <a:srgbClr val="FFFF00"/>
                </a:solidFill>
              </a:rPr>
              <a:t> of the telescope</a:t>
            </a:r>
          </a:p>
          <a:p>
            <a:pPr algn="ctr">
              <a:defRPr/>
            </a:pPr>
            <a:r>
              <a:rPr lang="en-US" altLang="x-none" b="1" dirty="0">
                <a:solidFill>
                  <a:srgbClr val="FFFF00"/>
                </a:solidFill>
              </a:rPr>
              <a:t> is the important indicator.</a:t>
            </a:r>
            <a:endParaRPr lang="en-US" altLang="x-none" dirty="0"/>
          </a:p>
        </p:txBody>
      </p:sp>
      <p:sp>
        <p:nvSpPr>
          <p:cNvPr id="229395" name="Text Box 19">
            <a:extLst>
              <a:ext uri="{FF2B5EF4-FFF2-40B4-BE49-F238E27FC236}">
                <a16:creationId xmlns:a16="http://schemas.microsoft.com/office/drawing/2014/main" id="{0665AC86-3E7C-BB44-87F4-1073D0002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7001" y="5257800"/>
            <a:ext cx="2746714" cy="156966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x-none" b="1" dirty="0">
                <a:solidFill>
                  <a:schemeClr val="bg1"/>
                </a:solidFill>
              </a:rPr>
              <a:t>2”-5”   toy</a:t>
            </a:r>
          </a:p>
          <a:p>
            <a:pPr>
              <a:defRPr/>
            </a:pPr>
            <a:r>
              <a:rPr lang="en-US" altLang="x-none" b="1" dirty="0">
                <a:solidFill>
                  <a:schemeClr val="bg1"/>
                </a:solidFill>
              </a:rPr>
              <a:t>6”-30” amateur</a:t>
            </a:r>
          </a:p>
          <a:p>
            <a:pPr>
              <a:defRPr/>
            </a:pPr>
            <a:r>
              <a:rPr lang="en-US" altLang="x-none" b="1" dirty="0">
                <a:solidFill>
                  <a:schemeClr val="bg1"/>
                </a:solidFill>
              </a:rPr>
              <a:t>3’-10’   professional</a:t>
            </a:r>
          </a:p>
          <a:p>
            <a:pPr>
              <a:defRPr/>
            </a:pPr>
            <a:r>
              <a:rPr lang="en-US" altLang="x-none" b="1" dirty="0">
                <a:solidFill>
                  <a:schemeClr val="bg1"/>
                </a:solidFill>
              </a:rPr>
              <a:t>10’-33’ super</a:t>
            </a:r>
            <a:endParaRPr lang="en-US" altLang="x-none" dirty="0"/>
          </a:p>
        </p:txBody>
      </p:sp>
      <p:sp>
        <p:nvSpPr>
          <p:cNvPr id="229396" name="Rectangle 20">
            <a:extLst>
              <a:ext uri="{FF2B5EF4-FFF2-40B4-BE49-F238E27FC236}">
                <a16:creationId xmlns:a16="http://schemas.microsoft.com/office/drawing/2014/main" id="{87909FC2-3839-0B4F-B845-915947AC1D7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47900" y="0"/>
            <a:ext cx="5181600" cy="555625"/>
          </a:xfrm>
        </p:spPr>
        <p:txBody>
          <a:bodyPr/>
          <a:lstStyle/>
          <a:p>
            <a:pPr>
              <a:defRPr/>
            </a:pPr>
            <a:r>
              <a:rPr lang="en-US" altLang="x-none" sz="3600" b="1" u="sng" dirty="0">
                <a:solidFill>
                  <a:srgbClr val="FF0000"/>
                </a:solidFill>
              </a:rPr>
              <a:t>Astronomical telescopes</a:t>
            </a:r>
          </a:p>
        </p:txBody>
      </p:sp>
      <p:sp>
        <p:nvSpPr>
          <p:cNvPr id="229397" name="Text Box 21">
            <a:extLst>
              <a:ext uri="{FF2B5EF4-FFF2-40B4-BE49-F238E27FC236}">
                <a16:creationId xmlns:a16="http://schemas.microsoft.com/office/drawing/2014/main" id="{A056E3CE-99A3-584D-B996-23716B89A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1200" y="1219200"/>
            <a:ext cx="183515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2000" b="1" dirty="0">
                <a:solidFill>
                  <a:srgbClr val="FF7E79"/>
                </a:solidFill>
              </a:rPr>
              <a:t>Use eyepiece to</a:t>
            </a:r>
          </a:p>
          <a:p>
            <a:pPr algn="ctr">
              <a:defRPr/>
            </a:pPr>
            <a:r>
              <a:rPr lang="en-US" altLang="x-none" sz="2000" b="1" dirty="0">
                <a:solidFill>
                  <a:srgbClr val="FF7E79"/>
                </a:solidFill>
              </a:rPr>
              <a:t> watch image</a:t>
            </a:r>
          </a:p>
        </p:txBody>
      </p:sp>
      <p:sp>
        <p:nvSpPr>
          <p:cNvPr id="22" name="Text Box 18">
            <a:extLst>
              <a:ext uri="{FF2B5EF4-FFF2-40B4-BE49-F238E27FC236}">
                <a16:creationId xmlns:a16="http://schemas.microsoft.com/office/drawing/2014/main" id="{95DDD2FB-8734-6B42-B4FA-0962AD10C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8985" y="4765472"/>
            <a:ext cx="17395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2800" b="1" dirty="0">
                <a:solidFill>
                  <a:srgbClr val="FFFF00"/>
                </a:solidFill>
                <a:highlight>
                  <a:srgbClr val="0000FF"/>
                </a:highlight>
              </a:rPr>
              <a:t>Diameter:</a:t>
            </a:r>
            <a:endParaRPr lang="en-US" altLang="x-none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154" name="Picture 2">
            <a:extLst>
              <a:ext uri="{FF2B5EF4-FFF2-40B4-BE49-F238E27FC236}">
                <a16:creationId xmlns:a16="http://schemas.microsoft.com/office/drawing/2014/main" id="{61249A03-2A3B-8B46-9E2D-996D9CC6B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90975"/>
            <a:ext cx="4724400" cy="286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5155" name="Picture 3">
            <a:extLst>
              <a:ext uri="{FF2B5EF4-FFF2-40B4-BE49-F238E27FC236}">
                <a16:creationId xmlns:a16="http://schemas.microsoft.com/office/drawing/2014/main" id="{4F213619-2EDC-4346-BA62-3045FCEEA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371850"/>
            <a:ext cx="4648200" cy="348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5156" name="Rectangle 4">
            <a:extLst>
              <a:ext uri="{FF2B5EF4-FFF2-40B4-BE49-F238E27FC236}">
                <a16:creationId xmlns:a16="http://schemas.microsoft.com/office/drawing/2014/main" id="{2B6390DD-2EAC-6448-B36B-51ED5845DFB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477000" y="114300"/>
            <a:ext cx="1676400" cy="190500"/>
          </a:xfrm>
        </p:spPr>
        <p:txBody>
          <a:bodyPr/>
          <a:lstStyle/>
          <a:p>
            <a:pPr>
              <a:defRPr/>
            </a:pPr>
            <a:r>
              <a:rPr lang="en-US" altLang="x-none" sz="800">
                <a:solidFill>
                  <a:srgbClr val="66FFFF"/>
                </a:solidFill>
              </a:rPr>
              <a:t>The Hubble</a:t>
            </a:r>
            <a:endParaRPr lang="en-US" altLang="x-none"/>
          </a:p>
        </p:txBody>
      </p:sp>
      <p:sp>
        <p:nvSpPr>
          <p:cNvPr id="305157" name="Text Box 5">
            <a:extLst>
              <a:ext uri="{FF2B5EF4-FFF2-40B4-BE49-F238E27FC236}">
                <a16:creationId xmlns:a16="http://schemas.microsoft.com/office/drawing/2014/main" id="{4A366E48-B8EE-544F-9EF7-B94BB544F7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8100" y="639763"/>
            <a:ext cx="535622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x-none" b="1" dirty="0">
                <a:solidFill>
                  <a:srgbClr val="00CC00"/>
                </a:solidFill>
              </a:rPr>
              <a:t>(3) Put your telescope on a spaceship:</a:t>
            </a:r>
            <a:endParaRPr lang="en-US" altLang="x-none" sz="2000" b="1" dirty="0">
              <a:solidFill>
                <a:srgbClr val="00CC00"/>
              </a:solidFill>
            </a:endParaRPr>
          </a:p>
          <a:p>
            <a:pPr>
              <a:defRPr/>
            </a:pPr>
            <a:r>
              <a:rPr lang="en-US" altLang="x-none" sz="2000" b="1" dirty="0">
                <a:solidFill>
                  <a:srgbClr val="00CC00"/>
                </a:solidFill>
              </a:rPr>
              <a:t>	</a:t>
            </a:r>
            <a:r>
              <a:rPr lang="en-US" altLang="x-none" sz="2000" b="1" dirty="0">
                <a:solidFill>
                  <a:srgbClr val="66FFFF"/>
                </a:solidFill>
              </a:rPr>
              <a:t>seeing: </a:t>
            </a:r>
            <a:r>
              <a:rPr lang="en-US" altLang="x-none" sz="2000" b="1" dirty="0">
                <a:solidFill>
                  <a:srgbClr val="66FFFF"/>
                </a:solidFill>
                <a:sym typeface="Symbol" charset="2"/>
              </a:rPr>
              <a:t> </a:t>
            </a:r>
            <a:r>
              <a:rPr lang="en-US" altLang="x-none" sz="2000" b="1" dirty="0">
                <a:solidFill>
                  <a:srgbClr val="66FFFF"/>
                </a:solidFill>
              </a:rPr>
              <a:t>0 as</a:t>
            </a:r>
          </a:p>
          <a:p>
            <a:pPr>
              <a:defRPr/>
            </a:pPr>
            <a:endParaRPr lang="en-US" altLang="x-none" sz="2000" dirty="0"/>
          </a:p>
          <a:p>
            <a:pPr>
              <a:defRPr/>
            </a:pPr>
            <a:r>
              <a:rPr lang="en-US" altLang="x-none" sz="2000" dirty="0">
                <a:solidFill>
                  <a:srgbClr val="66FFFF"/>
                </a:solidFill>
              </a:rPr>
              <a:t>   </a:t>
            </a:r>
            <a:r>
              <a:rPr lang="en-US" altLang="x-none" sz="2000" b="1" dirty="0">
                <a:solidFill>
                  <a:srgbClr val="FF0000"/>
                </a:solidFill>
              </a:rPr>
              <a:t>Hubble Space</a:t>
            </a:r>
            <a:r>
              <a:rPr lang="en-US" altLang="x-none" sz="2000" dirty="0"/>
              <a:t> </a:t>
            </a:r>
            <a:r>
              <a:rPr lang="en-US" altLang="x-none" sz="2000" b="1" dirty="0">
                <a:solidFill>
                  <a:srgbClr val="FF3300"/>
                </a:solidFill>
              </a:rPr>
              <a:t>Telescope</a:t>
            </a:r>
            <a:r>
              <a:rPr lang="en-US" altLang="x-none" sz="2000" b="1" dirty="0"/>
              <a:t> </a:t>
            </a:r>
            <a:r>
              <a:rPr lang="en-US" altLang="x-none" sz="2000" b="1" dirty="0">
                <a:solidFill>
                  <a:srgbClr val="FFFF00"/>
                </a:solidFill>
              </a:rPr>
              <a:t>is a “small” telescope</a:t>
            </a:r>
          </a:p>
          <a:p>
            <a:pPr>
              <a:defRPr/>
            </a:pPr>
            <a:r>
              <a:rPr lang="en-US" altLang="x-none" sz="2000" b="1" dirty="0">
                <a:solidFill>
                  <a:srgbClr val="FFFF00"/>
                </a:solidFill>
              </a:rPr>
              <a:t>   Diameter: 2 m; resolution: </a:t>
            </a:r>
            <a:r>
              <a:rPr lang="en-US" altLang="x-none" sz="2000" b="1" dirty="0">
                <a:solidFill>
                  <a:srgbClr val="66FFFF"/>
                </a:solidFill>
              </a:rPr>
              <a:t>0.06 as</a:t>
            </a:r>
          </a:p>
          <a:p>
            <a:pPr>
              <a:defRPr/>
            </a:pPr>
            <a:endParaRPr lang="en-US" altLang="x-none" sz="2000" b="1" dirty="0">
              <a:solidFill>
                <a:srgbClr val="66FFFF"/>
              </a:solidFill>
            </a:endParaRPr>
          </a:p>
          <a:p>
            <a:pPr>
              <a:defRPr/>
            </a:pPr>
            <a:r>
              <a:rPr lang="en-US" altLang="x-none" sz="2000" b="1" dirty="0">
                <a:solidFill>
                  <a:srgbClr val="66FFFF"/>
                </a:solidFill>
              </a:rPr>
              <a:t>   </a:t>
            </a:r>
            <a:r>
              <a:rPr lang="en-US" altLang="x-none" sz="2000" b="1" dirty="0">
                <a:solidFill>
                  <a:srgbClr val="FF0000"/>
                </a:solidFill>
              </a:rPr>
              <a:t>More discoveries</a:t>
            </a:r>
            <a:r>
              <a:rPr lang="en-US" altLang="x-none" sz="2000" b="1" dirty="0">
                <a:solidFill>
                  <a:srgbClr val="66FFFF"/>
                </a:solidFill>
              </a:rPr>
              <a:t> than all other</a:t>
            </a:r>
          </a:p>
          <a:p>
            <a:pPr>
              <a:defRPr/>
            </a:pPr>
            <a:r>
              <a:rPr lang="en-US" altLang="x-none" sz="2000" b="1" dirty="0">
                <a:solidFill>
                  <a:srgbClr val="66FFFF"/>
                </a:solidFill>
              </a:rPr>
              <a:t>		     telescopes combined.</a:t>
            </a:r>
          </a:p>
        </p:txBody>
      </p:sp>
      <p:sp>
        <p:nvSpPr>
          <p:cNvPr id="305158" name="Text Box 6">
            <a:extLst>
              <a:ext uri="{FF2B5EF4-FFF2-40B4-BE49-F238E27FC236}">
                <a16:creationId xmlns:a16="http://schemas.microsoft.com/office/drawing/2014/main" id="{B398679B-2D74-4544-A8C1-69971B7A16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45196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3200" b="1">
                <a:solidFill>
                  <a:srgbClr val="FF0000"/>
                </a:solidFill>
              </a:rPr>
              <a:t>How do you fight seeing?</a:t>
            </a:r>
            <a:endParaRPr lang="en-US" altLang="x-none"/>
          </a:p>
        </p:txBody>
      </p:sp>
      <p:pic>
        <p:nvPicPr>
          <p:cNvPr id="29703" name="Picture 7" descr="M1Small">
            <a:extLst>
              <a:ext uri="{FF2B5EF4-FFF2-40B4-BE49-F238E27FC236}">
                <a16:creationId xmlns:a16="http://schemas.microsoft.com/office/drawing/2014/main" id="{1FF18883-506A-3B4D-86A2-E33E52E14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0"/>
            <a:ext cx="3505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5160" name="Line 8">
            <a:extLst>
              <a:ext uri="{FF2B5EF4-FFF2-40B4-BE49-F238E27FC236}">
                <a16:creationId xmlns:a16="http://schemas.microsoft.com/office/drawing/2014/main" id="{C3064C7B-3837-7B40-AA87-56C7F2AA5B51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000" y="2209800"/>
            <a:ext cx="13716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Text Box 2">
            <a:extLst>
              <a:ext uri="{FF2B5EF4-FFF2-40B4-BE49-F238E27FC236}">
                <a16:creationId xmlns:a16="http://schemas.microsoft.com/office/drawing/2014/main" id="{F3447476-A96D-9445-9303-35D8D0BDF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1066800"/>
            <a:ext cx="455613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>
                <a:solidFill>
                  <a:srgbClr val="FFFF00"/>
                </a:solidFill>
              </a:rPr>
              <a:t>M</a:t>
            </a:r>
          </a:p>
          <a:p>
            <a:pPr algn="ctr">
              <a:defRPr/>
            </a:pPr>
            <a:r>
              <a:rPr lang="en-US" altLang="x-none">
                <a:solidFill>
                  <a:srgbClr val="FFFF00"/>
                </a:solidFill>
              </a:rPr>
              <a:t>A</a:t>
            </a:r>
          </a:p>
          <a:p>
            <a:pPr algn="ctr">
              <a:defRPr/>
            </a:pPr>
            <a:r>
              <a:rPr lang="en-US" altLang="x-none">
                <a:solidFill>
                  <a:srgbClr val="FFFF00"/>
                </a:solidFill>
              </a:rPr>
              <a:t>U</a:t>
            </a:r>
          </a:p>
          <a:p>
            <a:pPr algn="ctr">
              <a:defRPr/>
            </a:pPr>
            <a:r>
              <a:rPr lang="en-US" altLang="x-none">
                <a:solidFill>
                  <a:srgbClr val="FFFF00"/>
                </a:solidFill>
              </a:rPr>
              <a:t>N</a:t>
            </a:r>
          </a:p>
          <a:p>
            <a:pPr algn="ctr">
              <a:defRPr/>
            </a:pPr>
            <a:r>
              <a:rPr lang="en-US" altLang="x-none">
                <a:solidFill>
                  <a:srgbClr val="FFFF00"/>
                </a:solidFill>
              </a:rPr>
              <a:t>A</a:t>
            </a:r>
          </a:p>
          <a:p>
            <a:pPr algn="ctr">
              <a:defRPr/>
            </a:pPr>
            <a:endParaRPr lang="en-US" altLang="x-none">
              <a:solidFill>
                <a:srgbClr val="FFFF00"/>
              </a:solidFill>
            </a:endParaRPr>
          </a:p>
          <a:p>
            <a:pPr algn="ctr">
              <a:defRPr/>
            </a:pPr>
            <a:r>
              <a:rPr lang="en-US" altLang="x-none">
                <a:solidFill>
                  <a:srgbClr val="FFFF00"/>
                </a:solidFill>
              </a:rPr>
              <a:t>K</a:t>
            </a:r>
          </a:p>
          <a:p>
            <a:pPr algn="ctr">
              <a:defRPr/>
            </a:pPr>
            <a:r>
              <a:rPr lang="en-US" altLang="x-none">
                <a:solidFill>
                  <a:srgbClr val="FFFF00"/>
                </a:solidFill>
              </a:rPr>
              <a:t>E</a:t>
            </a:r>
          </a:p>
          <a:p>
            <a:pPr algn="ctr">
              <a:defRPr/>
            </a:pPr>
            <a:r>
              <a:rPr lang="en-US" altLang="x-none">
                <a:solidFill>
                  <a:srgbClr val="FFFF00"/>
                </a:solidFill>
              </a:rPr>
              <a:t>A</a:t>
            </a:r>
            <a:endParaRPr lang="en-US" altLang="x-none"/>
          </a:p>
          <a:p>
            <a:pPr algn="ctr">
              <a:defRPr/>
            </a:pPr>
            <a:endParaRPr lang="en-US" altLang="x-none"/>
          </a:p>
        </p:txBody>
      </p:sp>
      <p:sp>
        <p:nvSpPr>
          <p:cNvPr id="237571" name="Rectangle 3">
            <a:extLst>
              <a:ext uri="{FF2B5EF4-FFF2-40B4-BE49-F238E27FC236}">
                <a16:creationId xmlns:a16="http://schemas.microsoft.com/office/drawing/2014/main" id="{AC7D3B41-534D-2246-8732-FF989F4852A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915400" y="57150"/>
            <a:ext cx="228600" cy="876300"/>
          </a:xfrm>
        </p:spPr>
        <p:txBody>
          <a:bodyPr/>
          <a:lstStyle/>
          <a:p>
            <a:pPr>
              <a:defRPr/>
            </a:pPr>
            <a:r>
              <a:rPr lang="en-US" altLang="x-none" sz="800"/>
              <a:t>Mauna Kea</a:t>
            </a:r>
            <a:endParaRPr lang="en-US" altLang="x-none"/>
          </a:p>
        </p:txBody>
      </p:sp>
      <p:pic>
        <p:nvPicPr>
          <p:cNvPr id="33796" name="Picture 4" descr="MaunaKea">
            <a:extLst>
              <a:ext uri="{FF2B5EF4-FFF2-40B4-BE49-F238E27FC236}">
                <a16:creationId xmlns:a16="http://schemas.microsoft.com/office/drawing/2014/main" id="{31821740-172D-7449-B03C-E9E9A984D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8763000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>
            <a:extLst>
              <a:ext uri="{FF2B5EF4-FFF2-40B4-BE49-F238E27FC236}">
                <a16:creationId xmlns:a16="http://schemas.microsoft.com/office/drawing/2014/main" id="{B25A14D6-461A-D34B-95D1-F42C26A2D7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3048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altLang="x-none" sz="6000" dirty="0">
                <a:solidFill>
                  <a:srgbClr val="66FFFF"/>
                </a:solidFill>
              </a:rPr>
              <a:t>Questions coming …</a:t>
            </a:r>
            <a:endParaRPr lang="en-US" altLang="x-none" dirty="0">
              <a:solidFill>
                <a:srgbClr val="66FFFF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Text Box 2">
            <a:extLst>
              <a:ext uri="{FF2B5EF4-FFF2-40B4-BE49-F238E27FC236}">
                <a16:creationId xmlns:a16="http://schemas.microsoft.com/office/drawing/2014/main" id="{EDA8FAF4-A81C-3F45-970C-9EBD563E38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0"/>
            <a:ext cx="1600200" cy="267811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x-none" sz="7200" b="1" dirty="0">
                <a:solidFill>
                  <a:srgbClr val="FF0000"/>
                </a:solidFill>
              </a:rPr>
              <a:t> </a:t>
            </a:r>
            <a:endParaRPr lang="en-US" altLang="x-none" sz="6000" b="1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en-US" altLang="x-none" sz="6000" b="1" dirty="0">
                <a:solidFill>
                  <a:srgbClr val="FF0000"/>
                </a:solidFill>
              </a:rPr>
              <a:t>sec</a:t>
            </a:r>
            <a:r>
              <a:rPr lang="en-US" altLang="x-none" sz="9600" b="1" dirty="0">
                <a:solidFill>
                  <a:srgbClr val="FF0000"/>
                </a:solidFill>
              </a:rPr>
              <a:t>   </a:t>
            </a:r>
          </a:p>
        </p:txBody>
      </p:sp>
      <p:sp>
        <p:nvSpPr>
          <p:cNvPr id="315395" name="Text Box 3">
            <a:extLst>
              <a:ext uri="{FF2B5EF4-FFF2-40B4-BE49-F238E27FC236}">
                <a16:creationId xmlns:a16="http://schemas.microsoft.com/office/drawing/2014/main" id="{A98FA604-2483-D741-A460-2E14B4E10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45</a:t>
            </a:r>
          </a:p>
        </p:txBody>
      </p:sp>
      <p:sp>
        <p:nvSpPr>
          <p:cNvPr id="315396" name="Rectangle 4">
            <a:extLst>
              <a:ext uri="{FF2B5EF4-FFF2-40B4-BE49-F238E27FC236}">
                <a16:creationId xmlns:a16="http://schemas.microsoft.com/office/drawing/2014/main" id="{77B36242-65FD-C94B-BD9D-8A89DB505B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76200"/>
            <a:ext cx="4876800" cy="914400"/>
          </a:xfrm>
        </p:spPr>
        <p:txBody>
          <a:bodyPr/>
          <a:lstStyle/>
          <a:p>
            <a:pPr>
              <a:defRPr/>
            </a:pPr>
            <a:r>
              <a:rPr lang="en-US" altLang="x-none" sz="6000" b="1" dirty="0">
                <a:solidFill>
                  <a:srgbClr val="FF0000"/>
                </a:solidFill>
              </a:rPr>
              <a:t>Question 9 </a:t>
            </a:r>
          </a:p>
        </p:txBody>
      </p:sp>
      <p:sp>
        <p:nvSpPr>
          <p:cNvPr id="315397" name="Text Box 5">
            <a:extLst>
              <a:ext uri="{FF2B5EF4-FFF2-40B4-BE49-F238E27FC236}">
                <a16:creationId xmlns:a16="http://schemas.microsoft.com/office/drawing/2014/main" id="{F010C80E-F474-EF44-8A82-E422FA8AF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40</a:t>
            </a:r>
          </a:p>
        </p:txBody>
      </p:sp>
      <p:sp>
        <p:nvSpPr>
          <p:cNvPr id="315398" name="Text Box 6">
            <a:extLst>
              <a:ext uri="{FF2B5EF4-FFF2-40B4-BE49-F238E27FC236}">
                <a16:creationId xmlns:a16="http://schemas.microsoft.com/office/drawing/2014/main" id="{6C58F917-A5DB-9A4C-97ED-3E478EAED9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35</a:t>
            </a:r>
          </a:p>
        </p:txBody>
      </p:sp>
      <p:sp>
        <p:nvSpPr>
          <p:cNvPr id="315399" name="Text Box 7">
            <a:extLst>
              <a:ext uri="{FF2B5EF4-FFF2-40B4-BE49-F238E27FC236}">
                <a16:creationId xmlns:a16="http://schemas.microsoft.com/office/drawing/2014/main" id="{43E0EA29-5D6D-5B42-A3F8-A0B721984E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315400" name="Text Box 8">
            <a:extLst>
              <a:ext uri="{FF2B5EF4-FFF2-40B4-BE49-F238E27FC236}">
                <a16:creationId xmlns:a16="http://schemas.microsoft.com/office/drawing/2014/main" id="{1010D80E-A1F3-CA43-BB31-DF686BB3F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315401" name="Text Box 9">
            <a:extLst>
              <a:ext uri="{FF2B5EF4-FFF2-40B4-BE49-F238E27FC236}">
                <a16:creationId xmlns:a16="http://schemas.microsoft.com/office/drawing/2014/main" id="{F947A28B-791C-6444-93AB-A728C4BB8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6325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315402" name="Text Box 10">
            <a:extLst>
              <a:ext uri="{FF2B5EF4-FFF2-40B4-BE49-F238E27FC236}">
                <a16:creationId xmlns:a16="http://schemas.microsoft.com/office/drawing/2014/main" id="{A31F37F5-ED76-854F-92DD-805E982C19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315403" name="Text Box 11">
            <a:extLst>
              <a:ext uri="{FF2B5EF4-FFF2-40B4-BE49-F238E27FC236}">
                <a16:creationId xmlns:a16="http://schemas.microsoft.com/office/drawing/2014/main" id="{37BB2675-ADA6-BD48-A327-5C9F60D20C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315404" name="Text Box 12">
            <a:extLst>
              <a:ext uri="{FF2B5EF4-FFF2-40B4-BE49-F238E27FC236}">
                <a16:creationId xmlns:a16="http://schemas.microsoft.com/office/drawing/2014/main" id="{E977E81D-8C28-1341-A166-845F9DE67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315405" name="Text Box 13">
            <a:extLst>
              <a:ext uri="{FF2B5EF4-FFF2-40B4-BE49-F238E27FC236}">
                <a16:creationId xmlns:a16="http://schemas.microsoft.com/office/drawing/2014/main" id="{B3858F53-3B37-2C4A-BFF1-294131B32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315406" name="Text Box 14">
            <a:extLst>
              <a:ext uri="{FF2B5EF4-FFF2-40B4-BE49-F238E27FC236}">
                <a16:creationId xmlns:a16="http://schemas.microsoft.com/office/drawing/2014/main" id="{D2661087-6727-ED4B-8967-A441BB3641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315407" name="Text Box 15">
            <a:extLst>
              <a:ext uri="{FF2B5EF4-FFF2-40B4-BE49-F238E27FC236}">
                <a16:creationId xmlns:a16="http://schemas.microsoft.com/office/drawing/2014/main" id="{84EAD5DD-57E5-4B45-8725-6004E203D2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315408" name="Text Box 16">
            <a:extLst>
              <a:ext uri="{FF2B5EF4-FFF2-40B4-BE49-F238E27FC236}">
                <a16:creationId xmlns:a16="http://schemas.microsoft.com/office/drawing/2014/main" id="{5E24FE30-6609-AF46-80CF-BAE3EB9799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315409" name="Text Box 17">
            <a:extLst>
              <a:ext uri="{FF2B5EF4-FFF2-40B4-BE49-F238E27FC236}">
                <a16:creationId xmlns:a16="http://schemas.microsoft.com/office/drawing/2014/main" id="{6730BF0F-AE10-EE41-99FE-92FA8C9A5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315410" name="Text Box 18">
            <a:extLst>
              <a:ext uri="{FF2B5EF4-FFF2-40B4-BE49-F238E27FC236}">
                <a16:creationId xmlns:a16="http://schemas.microsoft.com/office/drawing/2014/main" id="{DF117B8B-2FE8-9449-A9E4-3CB46D048A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315411" name="Text Box 19">
            <a:extLst>
              <a:ext uri="{FF2B5EF4-FFF2-40B4-BE49-F238E27FC236}">
                <a16:creationId xmlns:a16="http://schemas.microsoft.com/office/drawing/2014/main" id="{60291E47-614B-E847-9A28-99E9C508D1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315412" name="Text Box 20">
            <a:extLst>
              <a:ext uri="{FF2B5EF4-FFF2-40B4-BE49-F238E27FC236}">
                <a16:creationId xmlns:a16="http://schemas.microsoft.com/office/drawing/2014/main" id="{38304888-D28E-3840-9F4C-8339111903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47800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9</a:t>
            </a:r>
          </a:p>
        </p:txBody>
      </p:sp>
      <p:sp>
        <p:nvSpPr>
          <p:cNvPr id="315413" name="Text Box 21">
            <a:extLst>
              <a:ext uri="{FF2B5EF4-FFF2-40B4-BE49-F238E27FC236}">
                <a16:creationId xmlns:a16="http://schemas.microsoft.com/office/drawing/2014/main" id="{1A4A9EFC-14CC-1046-83E9-A364456375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8 </a:t>
            </a:r>
          </a:p>
        </p:txBody>
      </p:sp>
      <p:sp>
        <p:nvSpPr>
          <p:cNvPr id="315414" name="Text Box 22">
            <a:extLst>
              <a:ext uri="{FF2B5EF4-FFF2-40B4-BE49-F238E27FC236}">
                <a16:creationId xmlns:a16="http://schemas.microsoft.com/office/drawing/2014/main" id="{6EE3E3B7-138E-E34E-8D8F-04CE17DCD5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7 </a:t>
            </a:r>
          </a:p>
        </p:txBody>
      </p:sp>
      <p:sp>
        <p:nvSpPr>
          <p:cNvPr id="315415" name="Text Box 23">
            <a:extLst>
              <a:ext uri="{FF2B5EF4-FFF2-40B4-BE49-F238E27FC236}">
                <a16:creationId xmlns:a16="http://schemas.microsoft.com/office/drawing/2014/main" id="{BF093E2C-929F-0C46-AA2D-114F3D0AE0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6 </a:t>
            </a:r>
          </a:p>
        </p:txBody>
      </p:sp>
      <p:sp>
        <p:nvSpPr>
          <p:cNvPr id="315416" name="Text Box 24">
            <a:extLst>
              <a:ext uri="{FF2B5EF4-FFF2-40B4-BE49-F238E27FC236}">
                <a16:creationId xmlns:a16="http://schemas.microsoft.com/office/drawing/2014/main" id="{9E64D1FA-D2E1-0244-9776-508ACC0B50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5 </a:t>
            </a:r>
          </a:p>
        </p:txBody>
      </p:sp>
      <p:sp>
        <p:nvSpPr>
          <p:cNvPr id="315417" name="Text Box 25">
            <a:extLst>
              <a:ext uri="{FF2B5EF4-FFF2-40B4-BE49-F238E27FC236}">
                <a16:creationId xmlns:a16="http://schemas.microsoft.com/office/drawing/2014/main" id="{D58D10F5-E1F1-0141-ADC9-74A249F37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4 </a:t>
            </a:r>
          </a:p>
        </p:txBody>
      </p:sp>
      <p:sp>
        <p:nvSpPr>
          <p:cNvPr id="315418" name="Text Box 26">
            <a:extLst>
              <a:ext uri="{FF2B5EF4-FFF2-40B4-BE49-F238E27FC236}">
                <a16:creationId xmlns:a16="http://schemas.microsoft.com/office/drawing/2014/main" id="{F1F20EFE-CE6B-C447-AC9F-D6D001CAD2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3 </a:t>
            </a:r>
          </a:p>
        </p:txBody>
      </p:sp>
      <p:sp>
        <p:nvSpPr>
          <p:cNvPr id="315419" name="Text Box 27">
            <a:extLst>
              <a:ext uri="{FF2B5EF4-FFF2-40B4-BE49-F238E27FC236}">
                <a16:creationId xmlns:a16="http://schemas.microsoft.com/office/drawing/2014/main" id="{3B894560-72D5-8D4F-8E1E-81B32F34B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2 </a:t>
            </a:r>
          </a:p>
        </p:txBody>
      </p:sp>
      <p:sp>
        <p:nvSpPr>
          <p:cNvPr id="315420" name="Text Box 28">
            <a:extLst>
              <a:ext uri="{FF2B5EF4-FFF2-40B4-BE49-F238E27FC236}">
                <a16:creationId xmlns:a16="http://schemas.microsoft.com/office/drawing/2014/main" id="{8D80F5D6-B0AF-B24F-8C7E-18E2026F30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1 </a:t>
            </a:r>
          </a:p>
        </p:txBody>
      </p:sp>
      <p:sp>
        <p:nvSpPr>
          <p:cNvPr id="315421" name="Text Box 29">
            <a:extLst>
              <a:ext uri="{FF2B5EF4-FFF2-40B4-BE49-F238E27FC236}">
                <a16:creationId xmlns:a16="http://schemas.microsoft.com/office/drawing/2014/main" id="{78F064F2-7725-3B4F-9777-F5F5C5F6F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0 </a:t>
            </a:r>
          </a:p>
        </p:txBody>
      </p:sp>
      <p:sp>
        <p:nvSpPr>
          <p:cNvPr id="315422" name="Text Box 30">
            <a:extLst>
              <a:ext uri="{FF2B5EF4-FFF2-40B4-BE49-F238E27FC236}">
                <a16:creationId xmlns:a16="http://schemas.microsoft.com/office/drawing/2014/main" id="{BD637BF5-E825-5D42-9EFF-90CAAF671F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562600"/>
            <a:ext cx="81645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6000" b="1">
                <a:solidFill>
                  <a:schemeClr val="accent2"/>
                </a:solidFill>
              </a:rPr>
              <a:t>Next question coming …</a:t>
            </a:r>
          </a:p>
        </p:txBody>
      </p:sp>
      <p:sp>
        <p:nvSpPr>
          <p:cNvPr id="315423" name="Text Box 31">
            <a:extLst>
              <a:ext uri="{FF2B5EF4-FFF2-40B4-BE49-F238E27FC236}">
                <a16:creationId xmlns:a16="http://schemas.microsoft.com/office/drawing/2014/main" id="{710D71CD-38CA-B347-AD8F-AB245A5AAB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95400"/>
            <a:ext cx="8618128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x-none" b="1" dirty="0">
                <a:solidFill>
                  <a:schemeClr val="accent2"/>
                </a:solidFill>
              </a:rPr>
              <a:t>Why does the Hubble Telescope make very</a:t>
            </a:r>
          </a:p>
          <a:p>
            <a:pPr>
              <a:defRPr/>
            </a:pPr>
            <a:r>
              <a:rPr lang="en-US" altLang="x-none" b="1" dirty="0">
                <a:solidFill>
                  <a:schemeClr val="accent2"/>
                </a:solidFill>
              </a:rPr>
              <a:t>	detailed images?</a:t>
            </a:r>
            <a:endParaRPr lang="en-US" altLang="x-none" b="1" dirty="0"/>
          </a:p>
          <a:p>
            <a:pPr>
              <a:defRPr/>
            </a:pPr>
            <a:r>
              <a:rPr lang="en-US" altLang="x-none" b="1" dirty="0"/>
              <a:t> </a:t>
            </a:r>
          </a:p>
          <a:p>
            <a:pPr>
              <a:buFont typeface="Arial" charset="0"/>
              <a:buNone/>
              <a:defRPr/>
            </a:pPr>
            <a:r>
              <a:rPr lang="en-US" altLang="x-none" sz="3200" b="1" dirty="0">
                <a:solidFill>
                  <a:srgbClr val="00CC00"/>
                </a:solidFill>
              </a:rPr>
              <a:t>A</a:t>
            </a:r>
            <a:r>
              <a:rPr lang="en-US" altLang="x-none" b="1" dirty="0"/>
              <a:t> Because it has the largest diameter of all telescopes.</a:t>
            </a:r>
          </a:p>
          <a:p>
            <a:pPr>
              <a:defRPr/>
            </a:pPr>
            <a:r>
              <a:rPr lang="en-US" altLang="x-none" sz="3200" b="1" dirty="0">
                <a:solidFill>
                  <a:srgbClr val="00CC00"/>
                </a:solidFill>
              </a:rPr>
              <a:t>B</a:t>
            </a:r>
            <a:r>
              <a:rPr lang="en-US" altLang="x-none" dirty="0"/>
              <a:t> </a:t>
            </a:r>
            <a:r>
              <a:rPr lang="en-US" altLang="x-none" b="1" dirty="0"/>
              <a:t>Because it is of exceptionally good quality.</a:t>
            </a:r>
            <a:r>
              <a:rPr lang="en-US" altLang="x-none" dirty="0"/>
              <a:t> </a:t>
            </a:r>
            <a:endParaRPr lang="en-US" altLang="x-none" b="1" dirty="0"/>
          </a:p>
          <a:p>
            <a:pPr>
              <a:defRPr/>
            </a:pPr>
            <a:r>
              <a:rPr lang="en-US" altLang="x-none" sz="3200" b="1" dirty="0">
                <a:solidFill>
                  <a:srgbClr val="FF0000"/>
                </a:solidFill>
              </a:rPr>
              <a:t>C </a:t>
            </a:r>
            <a:r>
              <a:rPr lang="en-US" altLang="x-none" b="1" dirty="0">
                <a:solidFill>
                  <a:srgbClr val="FF0000"/>
                </a:solidFill>
              </a:rPr>
              <a:t>Because it is in space where the atmosphere does</a:t>
            </a:r>
          </a:p>
          <a:p>
            <a:pPr>
              <a:defRPr/>
            </a:pPr>
            <a:r>
              <a:rPr lang="en-US" altLang="x-none" b="1" dirty="0">
                <a:solidFill>
                  <a:srgbClr val="FF0000"/>
                </a:solidFill>
              </a:rPr>
              <a:t>	not blur the image.</a:t>
            </a:r>
            <a:endParaRPr lang="en-US" altLang="x-none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altLang="x-none" sz="3200" b="1" dirty="0">
                <a:solidFill>
                  <a:srgbClr val="00CC00"/>
                </a:solidFill>
              </a:rPr>
              <a:t>D</a:t>
            </a:r>
            <a:r>
              <a:rPr lang="en-US" altLang="x-none" b="1" dirty="0"/>
              <a:t> Because it can use infrared radiation that other</a:t>
            </a:r>
          </a:p>
          <a:p>
            <a:pPr>
              <a:defRPr/>
            </a:pPr>
            <a:r>
              <a:rPr lang="en-US" altLang="x-none" b="1" dirty="0"/>
              <a:t>	telescopes cannot.</a:t>
            </a:r>
            <a:endParaRPr lang="en-US" altLang="x-none" b="1" dirty="0">
              <a:solidFill>
                <a:schemeClr val="accent2"/>
              </a:solidFill>
            </a:endParaRPr>
          </a:p>
          <a:p>
            <a:pPr>
              <a:defRPr/>
            </a:pPr>
            <a:r>
              <a:rPr lang="en-US" altLang="x-none" sz="3200" b="1" dirty="0">
                <a:solidFill>
                  <a:srgbClr val="00CC00"/>
                </a:solidFill>
              </a:rPr>
              <a:t>E</a:t>
            </a:r>
            <a:r>
              <a:rPr lang="en-US" altLang="x-none" b="1" dirty="0"/>
              <a:t> Because it is in space, closer to the stars than other telescopes.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1ECDA9-430E-014A-846D-45B092BE852D}"/>
              </a:ext>
            </a:extLst>
          </p:cNvPr>
          <p:cNvSpPr txBox="1"/>
          <p:nvPr/>
        </p:nvSpPr>
        <p:spPr>
          <a:xfrm>
            <a:off x="318052" y="21582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45</a:t>
            </a: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3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3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3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3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3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3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4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4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4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4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4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4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46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51000"/>
                            </p:stCondLst>
                            <p:childTnLst>
                              <p:par>
                                <p:cTn id="91" presetID="17" presetClass="exit" presetSubtype="1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315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15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5394" grpId="0" animBg="1"/>
      <p:bldP spid="315395" grpId="0" animBg="1"/>
      <p:bldP spid="315397" grpId="0" animBg="1"/>
      <p:bldP spid="315398" grpId="0" animBg="1"/>
      <p:bldP spid="315399" grpId="0" animBg="1"/>
      <p:bldP spid="315400" grpId="0" animBg="1"/>
      <p:bldP spid="315401" grpId="0" animBg="1"/>
      <p:bldP spid="315402" grpId="0" animBg="1"/>
      <p:bldP spid="315403" grpId="0" animBg="1"/>
      <p:bldP spid="315404" grpId="0" animBg="1"/>
      <p:bldP spid="315405" grpId="0" animBg="1"/>
      <p:bldP spid="315406" grpId="0" animBg="1"/>
      <p:bldP spid="315407" grpId="0" animBg="1"/>
      <p:bldP spid="315408" grpId="0" animBg="1"/>
      <p:bldP spid="315409" grpId="0" animBg="1"/>
      <p:bldP spid="315410" grpId="0" animBg="1"/>
      <p:bldP spid="315411" grpId="0" animBg="1"/>
      <p:bldP spid="315412" grpId="0" animBg="1"/>
      <p:bldP spid="315413" grpId="0" animBg="1"/>
      <p:bldP spid="315414" grpId="0" animBg="1"/>
      <p:bldP spid="315415" grpId="0" animBg="1"/>
      <p:bldP spid="315416" grpId="0" animBg="1"/>
      <p:bldP spid="315417" grpId="0" animBg="1"/>
      <p:bldP spid="315418" grpId="0" animBg="1"/>
      <p:bldP spid="315419" grpId="0" animBg="1"/>
      <p:bldP spid="315420" grpId="0" animBg="1"/>
      <p:bldP spid="315421" grpId="0" animBg="1"/>
      <p:bldP spid="315422" grpId="0"/>
      <p:bldP spid="315423" grpId="0"/>
      <p:bldP spid="315423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>
            <a:extLst>
              <a:ext uri="{FF2B5EF4-FFF2-40B4-BE49-F238E27FC236}">
                <a16:creationId xmlns:a16="http://schemas.microsoft.com/office/drawing/2014/main" id="{81588EA3-625C-F545-9F29-8CCD8E1F411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altLang="x-none"/>
              <a:t>Visual vs. CCD</a:t>
            </a:r>
          </a:p>
        </p:txBody>
      </p:sp>
      <p:sp>
        <p:nvSpPr>
          <p:cNvPr id="211971" name="Text Box 3">
            <a:extLst>
              <a:ext uri="{FF2B5EF4-FFF2-40B4-BE49-F238E27FC236}">
                <a16:creationId xmlns:a16="http://schemas.microsoft.com/office/drawing/2014/main" id="{61C1C1B1-8395-8341-A3E1-0E7EB46581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6038" y="288925"/>
            <a:ext cx="925195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b="1">
                <a:solidFill>
                  <a:srgbClr val="FF0000"/>
                </a:solidFill>
              </a:rPr>
              <a:t>The professional way of doing astronomy: picture taking and imaging</a:t>
            </a:r>
            <a:endParaRPr lang="en-US" altLang="x-none"/>
          </a:p>
        </p:txBody>
      </p:sp>
      <p:sp>
        <p:nvSpPr>
          <p:cNvPr id="211972" name="Text Box 4">
            <a:extLst>
              <a:ext uri="{FF2B5EF4-FFF2-40B4-BE49-F238E27FC236}">
                <a16:creationId xmlns:a16="http://schemas.microsoft.com/office/drawing/2014/main" id="{DC5EEBEE-9043-294A-9A26-33BD8F9C5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776288"/>
            <a:ext cx="8208963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x-none" sz="2800">
                <a:solidFill>
                  <a:srgbClr val="FFFF00"/>
                </a:solidFill>
              </a:rPr>
              <a:t>(1) Visual observation:</a:t>
            </a:r>
            <a:r>
              <a:rPr lang="en-US" altLang="x-none">
                <a:solidFill>
                  <a:srgbClr val="FFFF00"/>
                </a:solidFill>
              </a:rPr>
              <a:t> always unreliable</a:t>
            </a:r>
          </a:p>
          <a:p>
            <a:pPr>
              <a:defRPr/>
            </a:pPr>
            <a:r>
              <a:rPr lang="en-US" altLang="x-none">
                <a:solidFill>
                  <a:srgbClr val="FFFF00"/>
                </a:solidFill>
              </a:rPr>
              <a:t>                </a:t>
            </a:r>
            <a:r>
              <a:rPr lang="en-US" altLang="x-none">
                <a:solidFill>
                  <a:srgbClr val="66FFFF"/>
                </a:solidFill>
              </a:rPr>
              <a:t>Recall the canals on Mars - G. Schiaparelli &amp;P. Lowell</a:t>
            </a:r>
            <a:r>
              <a:rPr lang="en-US" altLang="x-none"/>
              <a:t> </a:t>
            </a:r>
          </a:p>
        </p:txBody>
      </p:sp>
      <p:pic>
        <p:nvPicPr>
          <p:cNvPr id="211973" name="Picture 5">
            <a:extLst>
              <a:ext uri="{FF2B5EF4-FFF2-40B4-BE49-F238E27FC236}">
                <a16:creationId xmlns:a16="http://schemas.microsoft.com/office/drawing/2014/main" id="{D25AD539-1D9F-ED45-AA41-8AB65F644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44958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11974" name="Picture 6">
            <a:extLst>
              <a:ext uri="{FF2B5EF4-FFF2-40B4-BE49-F238E27FC236}">
                <a16:creationId xmlns:a16="http://schemas.microsoft.com/office/drawing/2014/main" id="{6FBBE6FD-2CBC-FB44-AA4B-ED180F31D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95538"/>
            <a:ext cx="4648200" cy="446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8" name="Picture 8">
            <a:extLst>
              <a:ext uri="{FF2B5EF4-FFF2-40B4-BE49-F238E27FC236}">
                <a16:creationId xmlns:a16="http://schemas.microsoft.com/office/drawing/2014/main" id="{E3852EFB-497C-6543-A9CD-147B7E3C9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825" y="2438400"/>
            <a:ext cx="2797175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9458" name="Picture 14" descr="AndromedaRGB12L">
            <a:extLst>
              <a:ext uri="{FF2B5EF4-FFF2-40B4-BE49-F238E27FC236}">
                <a16:creationId xmlns:a16="http://schemas.microsoft.com/office/drawing/2014/main" id="{F570E7B5-28F6-A045-B33F-F87FE8FFA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"/>
          <a:stretch>
            <a:fillRect/>
          </a:stretch>
        </p:blipFill>
        <p:spPr bwMode="auto">
          <a:xfrm>
            <a:off x="6400800" y="4724400"/>
            <a:ext cx="2743200" cy="209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3" name="Text Box 3">
            <a:extLst>
              <a:ext uri="{FF2B5EF4-FFF2-40B4-BE49-F238E27FC236}">
                <a16:creationId xmlns:a16="http://schemas.microsoft.com/office/drawing/2014/main" id="{272F1CBC-151A-CE4A-836C-F7A5EA20F2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100" y="1447800"/>
            <a:ext cx="38989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  <a:defRPr/>
            </a:pPr>
            <a:r>
              <a:rPr lang="en-US" altLang="x-none" sz="2000" b="1" dirty="0"/>
              <a:t> To </a:t>
            </a:r>
            <a:r>
              <a:rPr lang="en-US" altLang="x-none" sz="2000" b="1" dirty="0">
                <a:solidFill>
                  <a:schemeClr val="accent2"/>
                </a:solidFill>
              </a:rPr>
              <a:t>collect much light</a:t>
            </a:r>
            <a:endParaRPr lang="en-US" altLang="x-none" sz="2000" b="1" dirty="0"/>
          </a:p>
          <a:p>
            <a:pPr>
              <a:defRPr/>
            </a:pPr>
            <a:r>
              <a:rPr lang="en-US" altLang="x-none" sz="2000" b="1" dirty="0"/>
              <a:t>	- need large diameter</a:t>
            </a:r>
          </a:p>
          <a:p>
            <a:pPr>
              <a:buFontTx/>
              <a:buChar char="•"/>
              <a:defRPr/>
            </a:pPr>
            <a:r>
              <a:rPr lang="en-US" altLang="x-none" sz="2000" b="1" dirty="0"/>
              <a:t> To </a:t>
            </a:r>
            <a:r>
              <a:rPr lang="en-US" altLang="x-none" sz="2000" b="1" dirty="0">
                <a:solidFill>
                  <a:schemeClr val="accent2"/>
                </a:solidFill>
              </a:rPr>
              <a:t>make small objects look large</a:t>
            </a:r>
            <a:endParaRPr lang="en-US" altLang="x-none" sz="2000" b="1" dirty="0"/>
          </a:p>
          <a:p>
            <a:pPr>
              <a:defRPr/>
            </a:pPr>
            <a:r>
              <a:rPr lang="en-US" altLang="x-none" sz="2000" b="1" dirty="0"/>
              <a:t>	- need magnification</a:t>
            </a:r>
            <a:endParaRPr lang="en-US" altLang="x-none" sz="1800" b="1" baseline="-25000" dirty="0"/>
          </a:p>
        </p:txBody>
      </p:sp>
      <p:sp>
        <p:nvSpPr>
          <p:cNvPr id="209924" name="Text Box 4">
            <a:extLst>
              <a:ext uri="{FF2B5EF4-FFF2-40B4-BE49-F238E27FC236}">
                <a16:creationId xmlns:a16="http://schemas.microsoft.com/office/drawing/2014/main" id="{A83B152A-3DDD-4D4F-AD72-29D0EB3BD6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156" y="3396816"/>
            <a:ext cx="6034985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x-none" b="1" dirty="0">
                <a:solidFill>
                  <a:srgbClr val="00CC00"/>
                </a:solidFill>
              </a:rPr>
              <a:t>Limits to light collection:</a:t>
            </a:r>
            <a:endParaRPr lang="en-US" altLang="x-none" dirty="0"/>
          </a:p>
          <a:p>
            <a:pPr>
              <a:defRPr/>
            </a:pPr>
            <a:r>
              <a:rPr lang="en-US" altLang="x-none" sz="2000" b="1" dirty="0"/>
              <a:t>Diameter ~ 10 m (30 feet) would be too heavy to hold</a:t>
            </a:r>
          </a:p>
          <a:p>
            <a:pPr>
              <a:defRPr/>
            </a:pPr>
            <a:r>
              <a:rPr lang="en-US" altLang="x-none" sz="1800" dirty="0"/>
              <a:t>(Three larger ones with segmented mirrors are being built.)</a:t>
            </a:r>
          </a:p>
        </p:txBody>
      </p:sp>
      <p:sp>
        <p:nvSpPr>
          <p:cNvPr id="209925" name="Text Box 5">
            <a:extLst>
              <a:ext uri="{FF2B5EF4-FFF2-40B4-BE49-F238E27FC236}">
                <a16:creationId xmlns:a16="http://schemas.microsoft.com/office/drawing/2014/main" id="{24A74C51-C45F-5B40-9AAD-4252CB360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006" y="5137925"/>
            <a:ext cx="573722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x-none" b="1" dirty="0">
                <a:solidFill>
                  <a:srgbClr val="00CC00"/>
                </a:solidFill>
              </a:rPr>
              <a:t>Limits to magnification:</a:t>
            </a:r>
            <a:endParaRPr lang="en-US" altLang="x-none" dirty="0"/>
          </a:p>
          <a:p>
            <a:pPr>
              <a:defRPr/>
            </a:pPr>
            <a:r>
              <a:rPr lang="en-US" altLang="x-none" sz="2000" b="1" dirty="0"/>
              <a:t>“Seeing” - stars jump around (related to twinkling)</a:t>
            </a:r>
          </a:p>
          <a:p>
            <a:pPr>
              <a:defRPr/>
            </a:pPr>
            <a:r>
              <a:rPr lang="en-US" altLang="x-none" sz="2000" b="1" dirty="0"/>
              <a:t>                 - caused by air turbulence</a:t>
            </a:r>
            <a:endParaRPr lang="en-US" altLang="x-none" dirty="0"/>
          </a:p>
        </p:txBody>
      </p:sp>
      <p:pic>
        <p:nvPicPr>
          <p:cNvPr id="209927" name="Picture 7">
            <a:extLst>
              <a:ext uri="{FF2B5EF4-FFF2-40B4-BE49-F238E27FC236}">
                <a16:creationId xmlns:a16="http://schemas.microsoft.com/office/drawing/2014/main" id="{0AE681D4-F603-CB4F-9B9C-D4835F9D2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0"/>
            <a:ext cx="36576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9930" name="Rectangle 10">
            <a:extLst>
              <a:ext uri="{FF2B5EF4-FFF2-40B4-BE49-F238E27FC236}">
                <a16:creationId xmlns:a16="http://schemas.microsoft.com/office/drawing/2014/main" id="{8AF4786A-E820-7E4D-95F3-0B061CCA368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152400"/>
            <a:ext cx="5029200" cy="533400"/>
          </a:xfrm>
        </p:spPr>
        <p:txBody>
          <a:bodyPr/>
          <a:lstStyle/>
          <a:p>
            <a:pPr>
              <a:defRPr/>
            </a:pPr>
            <a:r>
              <a:rPr lang="en-US" altLang="x-none" sz="2800" b="1">
                <a:solidFill>
                  <a:srgbClr val="FF0000"/>
                </a:solidFill>
              </a:rPr>
              <a:t>Why do we need telescopes?</a:t>
            </a:r>
            <a:endParaRPr lang="en-US" altLang="x-none"/>
          </a:p>
        </p:txBody>
      </p:sp>
      <p:sp>
        <p:nvSpPr>
          <p:cNvPr id="209932" name="Text Box 12">
            <a:extLst>
              <a:ext uri="{FF2B5EF4-FFF2-40B4-BE49-F238E27FC236}">
                <a16:creationId xmlns:a16="http://schemas.microsoft.com/office/drawing/2014/main" id="{2D1B043D-40DA-F74E-AED6-6C94E3DB2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6050" y="4114800"/>
            <a:ext cx="1377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i="1">
                <a:solidFill>
                  <a:srgbClr val="FFFF00"/>
                </a:solidFill>
              </a:rPr>
              <a:t>little light</a:t>
            </a:r>
            <a:endParaRPr lang="en-US" altLang="x-none"/>
          </a:p>
        </p:txBody>
      </p:sp>
      <p:sp>
        <p:nvSpPr>
          <p:cNvPr id="209933" name="Text Box 13">
            <a:extLst>
              <a:ext uri="{FF2B5EF4-FFF2-40B4-BE49-F238E27FC236}">
                <a16:creationId xmlns:a16="http://schemas.microsoft.com/office/drawing/2014/main" id="{8D600419-1521-8340-971E-BC7573F18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0013" y="6400800"/>
            <a:ext cx="1479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i="1">
                <a:solidFill>
                  <a:srgbClr val="FFFF00"/>
                </a:solidFill>
              </a:rPr>
              <a:t>much light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>
            <a:extLst>
              <a:ext uri="{FF2B5EF4-FFF2-40B4-BE49-F238E27FC236}">
                <a16:creationId xmlns:a16="http://schemas.microsoft.com/office/drawing/2014/main" id="{0D37E11E-EC52-D04D-B5FF-2F395686EE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3048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altLang="x-none" sz="6000" dirty="0">
                <a:solidFill>
                  <a:srgbClr val="66FFFF"/>
                </a:solidFill>
              </a:rPr>
              <a:t>Questions coming …</a:t>
            </a:r>
            <a:endParaRPr lang="en-US" altLang="x-none" dirty="0">
              <a:solidFill>
                <a:srgbClr val="66FFF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Text Box 2">
            <a:extLst>
              <a:ext uri="{FF2B5EF4-FFF2-40B4-BE49-F238E27FC236}">
                <a16:creationId xmlns:a16="http://schemas.microsoft.com/office/drawing/2014/main" id="{1D46AC14-3F1C-A54E-82B6-879949E5E0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0"/>
            <a:ext cx="1600200" cy="267811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x-none" sz="7200" b="1" dirty="0">
                <a:solidFill>
                  <a:srgbClr val="FF0000"/>
                </a:solidFill>
              </a:rPr>
              <a:t> </a:t>
            </a:r>
            <a:endParaRPr lang="en-US" altLang="x-none" sz="6000" b="1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en-US" altLang="x-none" sz="6000" b="1" dirty="0">
                <a:solidFill>
                  <a:srgbClr val="FF0000"/>
                </a:solidFill>
              </a:rPr>
              <a:t>sec</a:t>
            </a:r>
            <a:r>
              <a:rPr lang="en-US" altLang="x-none" sz="9600" b="1" dirty="0">
                <a:solidFill>
                  <a:srgbClr val="FF0000"/>
                </a:solidFill>
              </a:rPr>
              <a:t>   </a:t>
            </a:r>
          </a:p>
        </p:txBody>
      </p:sp>
      <p:sp>
        <p:nvSpPr>
          <p:cNvPr id="243715" name="Text Box 3">
            <a:extLst>
              <a:ext uri="{FF2B5EF4-FFF2-40B4-BE49-F238E27FC236}">
                <a16:creationId xmlns:a16="http://schemas.microsoft.com/office/drawing/2014/main" id="{44D384C1-DD9B-A646-9DCF-D2C563E5C6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243716" name="Rectangle 4">
            <a:extLst>
              <a:ext uri="{FF2B5EF4-FFF2-40B4-BE49-F238E27FC236}">
                <a16:creationId xmlns:a16="http://schemas.microsoft.com/office/drawing/2014/main" id="{452208B0-5688-D54B-A720-5049C50221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76200"/>
            <a:ext cx="4876800" cy="914400"/>
          </a:xfrm>
        </p:spPr>
        <p:txBody>
          <a:bodyPr/>
          <a:lstStyle/>
          <a:p>
            <a:pPr>
              <a:defRPr/>
            </a:pPr>
            <a:r>
              <a:rPr lang="en-US" altLang="x-none" sz="6000" b="1" dirty="0">
                <a:solidFill>
                  <a:srgbClr val="FF0000"/>
                </a:solidFill>
              </a:rPr>
              <a:t>Question 4</a:t>
            </a:r>
          </a:p>
        </p:txBody>
      </p:sp>
      <p:sp>
        <p:nvSpPr>
          <p:cNvPr id="243717" name="Text Box 5">
            <a:extLst>
              <a:ext uri="{FF2B5EF4-FFF2-40B4-BE49-F238E27FC236}">
                <a16:creationId xmlns:a16="http://schemas.microsoft.com/office/drawing/2014/main" id="{828EC6FD-D3F8-5C42-A9F4-FC7EDCB6A5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29</a:t>
            </a:r>
          </a:p>
        </p:txBody>
      </p:sp>
      <p:sp>
        <p:nvSpPr>
          <p:cNvPr id="243718" name="Text Box 6">
            <a:extLst>
              <a:ext uri="{FF2B5EF4-FFF2-40B4-BE49-F238E27FC236}">
                <a16:creationId xmlns:a16="http://schemas.microsoft.com/office/drawing/2014/main" id="{202181B3-E091-DA4F-8A24-F366942247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295400"/>
            <a:ext cx="6705600" cy="3662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2400" b="1" dirty="0">
                <a:solidFill>
                  <a:schemeClr val="accent2"/>
                </a:solidFill>
              </a:rPr>
              <a:t>Which of the following is the most important measure of a telescope?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altLang="x-none" sz="2400" b="1" dirty="0"/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b="1" dirty="0">
                <a:solidFill>
                  <a:srgbClr val="00CC00"/>
                </a:solidFill>
              </a:rPr>
              <a:t>A</a:t>
            </a:r>
            <a:r>
              <a:rPr lang="en-US" altLang="x-none" sz="2400" b="1" dirty="0"/>
              <a:t> The magnification.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b="1" dirty="0">
                <a:solidFill>
                  <a:srgbClr val="FF0000"/>
                </a:solidFill>
              </a:rPr>
              <a:t>B</a:t>
            </a:r>
            <a:r>
              <a:rPr lang="en-US" altLang="x-none" sz="2400" dirty="0">
                <a:solidFill>
                  <a:srgbClr val="FF0000"/>
                </a:solidFill>
              </a:rPr>
              <a:t> </a:t>
            </a:r>
            <a:r>
              <a:rPr lang="en-US" altLang="x-none" sz="2400" b="1" dirty="0">
                <a:solidFill>
                  <a:srgbClr val="FF0000"/>
                </a:solidFill>
              </a:rPr>
              <a:t>The diameter of its mirror (or lens).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b="1" dirty="0">
                <a:solidFill>
                  <a:srgbClr val="00CC00"/>
                </a:solidFill>
              </a:rPr>
              <a:t>C</a:t>
            </a:r>
            <a:r>
              <a:rPr lang="en-US" altLang="x-none" sz="2400" dirty="0"/>
              <a:t> </a:t>
            </a:r>
            <a:r>
              <a:rPr lang="en-US" altLang="x-none" sz="2400" b="1" dirty="0"/>
              <a:t>The focal length of its mirror (or lens).</a:t>
            </a:r>
            <a:endParaRPr lang="en-US" altLang="x-none" sz="2400" dirty="0"/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b="1" dirty="0">
                <a:solidFill>
                  <a:srgbClr val="00CC00"/>
                </a:solidFill>
              </a:rPr>
              <a:t>D</a:t>
            </a:r>
            <a:r>
              <a:rPr lang="en-US" altLang="x-none" sz="2400" b="1" dirty="0"/>
              <a:t> The length of the telescope.</a:t>
            </a:r>
            <a:endParaRPr lang="en-US" altLang="x-none" sz="2400" b="1" dirty="0">
              <a:solidFill>
                <a:schemeClr val="accent2"/>
              </a:solidFill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b="1" dirty="0">
                <a:solidFill>
                  <a:srgbClr val="00CC00"/>
                </a:solidFill>
              </a:rPr>
              <a:t>E</a:t>
            </a:r>
            <a:r>
              <a:rPr lang="en-US" altLang="x-none" sz="2400" b="1" dirty="0"/>
              <a:t> The distance of the farthest object it can see.</a:t>
            </a:r>
          </a:p>
        </p:txBody>
      </p:sp>
      <p:sp>
        <p:nvSpPr>
          <p:cNvPr id="243719" name="Text Box 7">
            <a:extLst>
              <a:ext uri="{FF2B5EF4-FFF2-40B4-BE49-F238E27FC236}">
                <a16:creationId xmlns:a16="http://schemas.microsoft.com/office/drawing/2014/main" id="{828B8292-39F9-2D4D-B0A8-2A1A8076AB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243720" name="Text Box 8">
            <a:extLst>
              <a:ext uri="{FF2B5EF4-FFF2-40B4-BE49-F238E27FC236}">
                <a16:creationId xmlns:a16="http://schemas.microsoft.com/office/drawing/2014/main" id="{5662B43E-4B21-E04B-B2C6-5458121DFB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27</a:t>
            </a:r>
          </a:p>
        </p:txBody>
      </p:sp>
      <p:sp>
        <p:nvSpPr>
          <p:cNvPr id="243721" name="Text Box 9">
            <a:extLst>
              <a:ext uri="{FF2B5EF4-FFF2-40B4-BE49-F238E27FC236}">
                <a16:creationId xmlns:a16="http://schemas.microsoft.com/office/drawing/2014/main" id="{8AEFCA68-A494-8741-A75F-9DD43C4B6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26</a:t>
            </a:r>
          </a:p>
        </p:txBody>
      </p:sp>
      <p:sp>
        <p:nvSpPr>
          <p:cNvPr id="243722" name="Text Box 10">
            <a:extLst>
              <a:ext uri="{FF2B5EF4-FFF2-40B4-BE49-F238E27FC236}">
                <a16:creationId xmlns:a16="http://schemas.microsoft.com/office/drawing/2014/main" id="{EA5A354A-447F-E148-83C2-94BAEF0AF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243723" name="Text Box 11">
            <a:extLst>
              <a:ext uri="{FF2B5EF4-FFF2-40B4-BE49-F238E27FC236}">
                <a16:creationId xmlns:a16="http://schemas.microsoft.com/office/drawing/2014/main" id="{B151B98C-0164-D542-A1AD-F7170E4B6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243724" name="Text Box 12">
            <a:extLst>
              <a:ext uri="{FF2B5EF4-FFF2-40B4-BE49-F238E27FC236}">
                <a16:creationId xmlns:a16="http://schemas.microsoft.com/office/drawing/2014/main" id="{E0B38675-81F5-3F4A-86E0-B48F2D96B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23</a:t>
            </a:r>
          </a:p>
        </p:txBody>
      </p:sp>
      <p:sp>
        <p:nvSpPr>
          <p:cNvPr id="243725" name="Text Box 13">
            <a:extLst>
              <a:ext uri="{FF2B5EF4-FFF2-40B4-BE49-F238E27FC236}">
                <a16:creationId xmlns:a16="http://schemas.microsoft.com/office/drawing/2014/main" id="{73924A9E-5EA9-5143-A243-90796201F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22</a:t>
            </a:r>
          </a:p>
        </p:txBody>
      </p:sp>
      <p:sp>
        <p:nvSpPr>
          <p:cNvPr id="243726" name="Text Box 14">
            <a:extLst>
              <a:ext uri="{FF2B5EF4-FFF2-40B4-BE49-F238E27FC236}">
                <a16:creationId xmlns:a16="http://schemas.microsoft.com/office/drawing/2014/main" id="{C02BCAA4-77A8-714A-832A-55307A0342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243727" name="Text Box 15">
            <a:extLst>
              <a:ext uri="{FF2B5EF4-FFF2-40B4-BE49-F238E27FC236}">
                <a16:creationId xmlns:a16="http://schemas.microsoft.com/office/drawing/2014/main" id="{112B054A-001E-5044-9D0D-672564A1CC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243728" name="Text Box 16">
            <a:extLst>
              <a:ext uri="{FF2B5EF4-FFF2-40B4-BE49-F238E27FC236}">
                <a16:creationId xmlns:a16="http://schemas.microsoft.com/office/drawing/2014/main" id="{5DBA98B4-2650-B94B-9A0A-4FA56A7494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34925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243729" name="Text Box 17">
            <a:extLst>
              <a:ext uri="{FF2B5EF4-FFF2-40B4-BE49-F238E27FC236}">
                <a16:creationId xmlns:a16="http://schemas.microsoft.com/office/drawing/2014/main" id="{DB180929-C116-2448-83C8-A23CB2294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243730" name="Text Box 18">
            <a:extLst>
              <a:ext uri="{FF2B5EF4-FFF2-40B4-BE49-F238E27FC236}">
                <a16:creationId xmlns:a16="http://schemas.microsoft.com/office/drawing/2014/main" id="{0DEB17C0-DA64-FA4A-A92C-0350FB456A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243731" name="Text Box 19">
            <a:extLst>
              <a:ext uri="{FF2B5EF4-FFF2-40B4-BE49-F238E27FC236}">
                <a16:creationId xmlns:a16="http://schemas.microsoft.com/office/drawing/2014/main" id="{1CE5D377-8917-4A43-9A0A-0D641F50E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243732" name="Text Box 20">
            <a:extLst>
              <a:ext uri="{FF2B5EF4-FFF2-40B4-BE49-F238E27FC236}">
                <a16:creationId xmlns:a16="http://schemas.microsoft.com/office/drawing/2014/main" id="{F376C2FB-5F9F-E144-BF4A-2643FBC1A2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243733" name="Text Box 21">
            <a:extLst>
              <a:ext uri="{FF2B5EF4-FFF2-40B4-BE49-F238E27FC236}">
                <a16:creationId xmlns:a16="http://schemas.microsoft.com/office/drawing/2014/main" id="{3344AE4F-2672-6040-BD8B-712C8A8FC1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243734" name="Text Box 22">
            <a:extLst>
              <a:ext uri="{FF2B5EF4-FFF2-40B4-BE49-F238E27FC236}">
                <a16:creationId xmlns:a16="http://schemas.microsoft.com/office/drawing/2014/main" id="{7092826C-D793-324B-A9F5-97B813C1EE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243735" name="Text Box 23">
            <a:extLst>
              <a:ext uri="{FF2B5EF4-FFF2-40B4-BE49-F238E27FC236}">
                <a16:creationId xmlns:a16="http://schemas.microsoft.com/office/drawing/2014/main" id="{30605D51-5C0A-5A48-97F6-1A26F1F92F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243736" name="Text Box 24">
            <a:extLst>
              <a:ext uri="{FF2B5EF4-FFF2-40B4-BE49-F238E27FC236}">
                <a16:creationId xmlns:a16="http://schemas.microsoft.com/office/drawing/2014/main" id="{0AF14DDF-A1E7-AA42-802E-9CB2B7EF0A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243737" name="Text Box 25">
            <a:extLst>
              <a:ext uri="{FF2B5EF4-FFF2-40B4-BE49-F238E27FC236}">
                <a16:creationId xmlns:a16="http://schemas.microsoft.com/office/drawing/2014/main" id="{084A66E7-6088-0143-A06F-331A51A49B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43738" name="Text Box 26">
            <a:extLst>
              <a:ext uri="{FF2B5EF4-FFF2-40B4-BE49-F238E27FC236}">
                <a16:creationId xmlns:a16="http://schemas.microsoft.com/office/drawing/2014/main" id="{29842334-1369-8B40-A85C-D60F509165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47800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9</a:t>
            </a:r>
          </a:p>
        </p:txBody>
      </p:sp>
      <p:sp>
        <p:nvSpPr>
          <p:cNvPr id="243739" name="Text Box 27">
            <a:extLst>
              <a:ext uri="{FF2B5EF4-FFF2-40B4-BE49-F238E27FC236}">
                <a16:creationId xmlns:a16="http://schemas.microsoft.com/office/drawing/2014/main" id="{5382AA2A-8FC1-344C-8B55-BAA523CE18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8 </a:t>
            </a:r>
          </a:p>
        </p:txBody>
      </p:sp>
      <p:sp>
        <p:nvSpPr>
          <p:cNvPr id="243740" name="Text Box 28">
            <a:extLst>
              <a:ext uri="{FF2B5EF4-FFF2-40B4-BE49-F238E27FC236}">
                <a16:creationId xmlns:a16="http://schemas.microsoft.com/office/drawing/2014/main" id="{0D466696-87FE-7646-B3CA-186D06870B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7 </a:t>
            </a:r>
          </a:p>
        </p:txBody>
      </p:sp>
      <p:sp>
        <p:nvSpPr>
          <p:cNvPr id="243741" name="Text Box 29">
            <a:extLst>
              <a:ext uri="{FF2B5EF4-FFF2-40B4-BE49-F238E27FC236}">
                <a16:creationId xmlns:a16="http://schemas.microsoft.com/office/drawing/2014/main" id="{558D9DFF-333F-9F40-8CAC-20774776F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6 </a:t>
            </a:r>
          </a:p>
        </p:txBody>
      </p:sp>
      <p:sp>
        <p:nvSpPr>
          <p:cNvPr id="243742" name="Text Box 30">
            <a:extLst>
              <a:ext uri="{FF2B5EF4-FFF2-40B4-BE49-F238E27FC236}">
                <a16:creationId xmlns:a16="http://schemas.microsoft.com/office/drawing/2014/main" id="{0C016287-1700-FB48-8E4F-3B75EE872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5 </a:t>
            </a:r>
          </a:p>
        </p:txBody>
      </p:sp>
      <p:sp>
        <p:nvSpPr>
          <p:cNvPr id="243743" name="Text Box 31">
            <a:extLst>
              <a:ext uri="{FF2B5EF4-FFF2-40B4-BE49-F238E27FC236}">
                <a16:creationId xmlns:a16="http://schemas.microsoft.com/office/drawing/2014/main" id="{5087DC58-DEA5-7F41-9DB3-2728480EC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4 </a:t>
            </a:r>
          </a:p>
        </p:txBody>
      </p:sp>
      <p:sp>
        <p:nvSpPr>
          <p:cNvPr id="243744" name="Text Box 32">
            <a:extLst>
              <a:ext uri="{FF2B5EF4-FFF2-40B4-BE49-F238E27FC236}">
                <a16:creationId xmlns:a16="http://schemas.microsoft.com/office/drawing/2014/main" id="{1956458A-2703-5449-A9E5-15BACF033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3 </a:t>
            </a:r>
          </a:p>
        </p:txBody>
      </p:sp>
      <p:sp>
        <p:nvSpPr>
          <p:cNvPr id="243745" name="Text Box 33">
            <a:extLst>
              <a:ext uri="{FF2B5EF4-FFF2-40B4-BE49-F238E27FC236}">
                <a16:creationId xmlns:a16="http://schemas.microsoft.com/office/drawing/2014/main" id="{4EEDB1C7-A679-8F4F-A35E-CB1F1FE52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2 </a:t>
            </a:r>
          </a:p>
        </p:txBody>
      </p:sp>
      <p:sp>
        <p:nvSpPr>
          <p:cNvPr id="243746" name="Text Box 34">
            <a:extLst>
              <a:ext uri="{FF2B5EF4-FFF2-40B4-BE49-F238E27FC236}">
                <a16:creationId xmlns:a16="http://schemas.microsoft.com/office/drawing/2014/main" id="{1F194CA7-99A5-BC4E-B29F-4AADE5E457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1 </a:t>
            </a:r>
          </a:p>
        </p:txBody>
      </p:sp>
      <p:sp>
        <p:nvSpPr>
          <p:cNvPr id="243747" name="Text Box 35">
            <a:extLst>
              <a:ext uri="{FF2B5EF4-FFF2-40B4-BE49-F238E27FC236}">
                <a16:creationId xmlns:a16="http://schemas.microsoft.com/office/drawing/2014/main" id="{C9A294B1-A401-6949-8896-D0ABD031E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0 </a:t>
            </a:r>
          </a:p>
        </p:txBody>
      </p:sp>
      <p:sp>
        <p:nvSpPr>
          <p:cNvPr id="243748" name="Text Box 36">
            <a:extLst>
              <a:ext uri="{FF2B5EF4-FFF2-40B4-BE49-F238E27FC236}">
                <a16:creationId xmlns:a16="http://schemas.microsoft.com/office/drawing/2014/main" id="{F7B14490-3870-0C4F-B37D-CEB1218BD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622925"/>
            <a:ext cx="81645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6000" b="1">
                <a:solidFill>
                  <a:schemeClr val="accent2"/>
                </a:solidFill>
              </a:rPr>
              <a:t>Next question coming …</a:t>
            </a: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103" presetID="17" presetClass="exit" presetSubtype="1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437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437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3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714" grpId="0" animBg="1"/>
      <p:bldP spid="243715" grpId="0" animBg="1"/>
      <p:bldP spid="243717" grpId="0" animBg="1"/>
      <p:bldP spid="243718" grpId="0"/>
      <p:bldP spid="243718" grpId="1"/>
      <p:bldP spid="243719" grpId="0" animBg="1"/>
      <p:bldP spid="243720" grpId="0" animBg="1"/>
      <p:bldP spid="243721" grpId="0" animBg="1"/>
      <p:bldP spid="243722" grpId="0" animBg="1"/>
      <p:bldP spid="243723" grpId="0" animBg="1"/>
      <p:bldP spid="243724" grpId="0" animBg="1"/>
      <p:bldP spid="243725" grpId="0" animBg="1"/>
      <p:bldP spid="243726" grpId="0" animBg="1"/>
      <p:bldP spid="243727" grpId="0" animBg="1"/>
      <p:bldP spid="243728" grpId="0" animBg="1"/>
      <p:bldP spid="243729" grpId="0" animBg="1"/>
      <p:bldP spid="243730" grpId="0" animBg="1"/>
      <p:bldP spid="243731" grpId="0" animBg="1"/>
      <p:bldP spid="243732" grpId="0" animBg="1"/>
      <p:bldP spid="243733" grpId="0" animBg="1"/>
      <p:bldP spid="243734" grpId="0" animBg="1"/>
      <p:bldP spid="243735" grpId="0" animBg="1"/>
      <p:bldP spid="243736" grpId="0" animBg="1"/>
      <p:bldP spid="243737" grpId="0" animBg="1"/>
      <p:bldP spid="243738" grpId="0" animBg="1"/>
      <p:bldP spid="243739" grpId="0" animBg="1"/>
      <p:bldP spid="243740" grpId="0" animBg="1"/>
      <p:bldP spid="243741" grpId="0" animBg="1"/>
      <p:bldP spid="243742" grpId="0" animBg="1"/>
      <p:bldP spid="243743" grpId="0" animBg="1"/>
      <p:bldP spid="243744" grpId="0" animBg="1"/>
      <p:bldP spid="243745" grpId="0" animBg="1"/>
      <p:bldP spid="243746" grpId="0" animBg="1"/>
      <p:bldP spid="243747" grpId="0" animBg="1"/>
      <p:bldP spid="24374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Text Box 2">
            <a:extLst>
              <a:ext uri="{FF2B5EF4-FFF2-40B4-BE49-F238E27FC236}">
                <a16:creationId xmlns:a16="http://schemas.microsoft.com/office/drawing/2014/main" id="{6124B2C3-4079-8F48-B906-34ABFC0BCA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0"/>
            <a:ext cx="1600200" cy="267811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x-none" sz="7200" b="1" dirty="0">
                <a:solidFill>
                  <a:srgbClr val="FF0000"/>
                </a:solidFill>
              </a:rPr>
              <a:t> </a:t>
            </a:r>
            <a:endParaRPr lang="en-US" altLang="x-none" sz="6000" b="1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en-US" altLang="x-none" sz="6000" b="1" dirty="0">
                <a:solidFill>
                  <a:srgbClr val="FF0000"/>
                </a:solidFill>
              </a:rPr>
              <a:t>sec</a:t>
            </a:r>
            <a:r>
              <a:rPr lang="en-US" altLang="x-none" sz="9600" b="1" dirty="0">
                <a:solidFill>
                  <a:srgbClr val="FF0000"/>
                </a:solidFill>
              </a:rPr>
              <a:t>   </a:t>
            </a:r>
          </a:p>
        </p:txBody>
      </p:sp>
      <p:sp>
        <p:nvSpPr>
          <p:cNvPr id="245763" name="Text Box 3">
            <a:extLst>
              <a:ext uri="{FF2B5EF4-FFF2-40B4-BE49-F238E27FC236}">
                <a16:creationId xmlns:a16="http://schemas.microsoft.com/office/drawing/2014/main" id="{72D0AA44-1B7B-4748-8F00-A845D67E94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245764" name="Rectangle 4">
            <a:extLst>
              <a:ext uri="{FF2B5EF4-FFF2-40B4-BE49-F238E27FC236}">
                <a16:creationId xmlns:a16="http://schemas.microsoft.com/office/drawing/2014/main" id="{61D2C7B5-1EDD-E144-9F8E-2C60B91967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76200"/>
            <a:ext cx="4876800" cy="914400"/>
          </a:xfrm>
        </p:spPr>
        <p:txBody>
          <a:bodyPr/>
          <a:lstStyle/>
          <a:p>
            <a:pPr>
              <a:defRPr/>
            </a:pPr>
            <a:r>
              <a:rPr lang="en-US" altLang="x-none" sz="6000" b="1" dirty="0">
                <a:solidFill>
                  <a:srgbClr val="FF0000"/>
                </a:solidFill>
              </a:rPr>
              <a:t>Question 5</a:t>
            </a:r>
          </a:p>
        </p:txBody>
      </p:sp>
      <p:sp>
        <p:nvSpPr>
          <p:cNvPr id="245765" name="Text Box 5">
            <a:extLst>
              <a:ext uri="{FF2B5EF4-FFF2-40B4-BE49-F238E27FC236}">
                <a16:creationId xmlns:a16="http://schemas.microsoft.com/office/drawing/2014/main" id="{937F435C-14DB-1C43-9A22-7A46A116B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29</a:t>
            </a:r>
          </a:p>
        </p:txBody>
      </p:sp>
      <p:sp>
        <p:nvSpPr>
          <p:cNvPr id="245766" name="Text Box 6">
            <a:extLst>
              <a:ext uri="{FF2B5EF4-FFF2-40B4-BE49-F238E27FC236}">
                <a16:creationId xmlns:a16="http://schemas.microsoft.com/office/drawing/2014/main" id="{A509153D-1DF2-2041-92A3-75A15E022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295400"/>
            <a:ext cx="6705600" cy="3662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2400" b="1" dirty="0">
                <a:solidFill>
                  <a:schemeClr val="accent2"/>
                </a:solidFill>
              </a:rPr>
              <a:t>The largest telescope we have at Ole Miss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2400" b="1" dirty="0">
                <a:solidFill>
                  <a:schemeClr val="accent2"/>
                </a:solidFill>
              </a:rPr>
              <a:t>	is 15 inches. What category is that?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altLang="x-none" sz="2400" b="1" dirty="0"/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b="1" dirty="0">
                <a:solidFill>
                  <a:srgbClr val="00CC00"/>
                </a:solidFill>
              </a:rPr>
              <a:t>A</a:t>
            </a:r>
            <a:r>
              <a:rPr lang="en-US" altLang="x-none" sz="2400" b="1" dirty="0"/>
              <a:t> Large professional.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b="1" dirty="0">
                <a:solidFill>
                  <a:srgbClr val="00CC00"/>
                </a:solidFill>
              </a:rPr>
              <a:t>B</a:t>
            </a:r>
            <a:r>
              <a:rPr lang="en-US" altLang="x-none" sz="2400" dirty="0"/>
              <a:t> </a:t>
            </a:r>
            <a:r>
              <a:rPr lang="en-US" altLang="x-none" sz="2400" b="1" dirty="0"/>
              <a:t>Average professional.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b="1" dirty="0">
                <a:solidFill>
                  <a:srgbClr val="FF0000"/>
                </a:solidFill>
              </a:rPr>
              <a:t>C</a:t>
            </a:r>
            <a:r>
              <a:rPr lang="en-US" altLang="x-none" sz="2400" dirty="0">
                <a:solidFill>
                  <a:srgbClr val="FF0000"/>
                </a:solidFill>
              </a:rPr>
              <a:t> </a:t>
            </a:r>
            <a:r>
              <a:rPr lang="en-US" altLang="x-none" sz="2400" b="1" dirty="0">
                <a:solidFill>
                  <a:srgbClr val="FF0000"/>
                </a:solidFill>
              </a:rPr>
              <a:t>A decent amateur size.</a:t>
            </a:r>
            <a:endParaRPr lang="en-US" altLang="x-none" sz="2400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b="1" dirty="0">
                <a:solidFill>
                  <a:srgbClr val="00CC00"/>
                </a:solidFill>
              </a:rPr>
              <a:t>D</a:t>
            </a:r>
            <a:r>
              <a:rPr lang="en-US" altLang="x-none" sz="2400" b="1" dirty="0"/>
              <a:t> A small amateur size.</a:t>
            </a:r>
            <a:endParaRPr lang="en-US" altLang="x-none" sz="2400" b="1" dirty="0">
              <a:solidFill>
                <a:schemeClr val="accent2"/>
              </a:solidFill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b="1" dirty="0">
                <a:solidFill>
                  <a:srgbClr val="00CC00"/>
                </a:solidFill>
              </a:rPr>
              <a:t>E</a:t>
            </a:r>
            <a:r>
              <a:rPr lang="en-US" altLang="x-none" sz="2400" b="1" dirty="0"/>
              <a:t> Uselessly small for astronomy.</a:t>
            </a:r>
          </a:p>
        </p:txBody>
      </p:sp>
      <p:sp>
        <p:nvSpPr>
          <p:cNvPr id="245767" name="Text Box 7">
            <a:extLst>
              <a:ext uri="{FF2B5EF4-FFF2-40B4-BE49-F238E27FC236}">
                <a16:creationId xmlns:a16="http://schemas.microsoft.com/office/drawing/2014/main" id="{831D3F0A-B1FD-6344-AC28-E350DB10E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245768" name="Text Box 8">
            <a:extLst>
              <a:ext uri="{FF2B5EF4-FFF2-40B4-BE49-F238E27FC236}">
                <a16:creationId xmlns:a16="http://schemas.microsoft.com/office/drawing/2014/main" id="{539E58E1-F49F-4E43-ACFC-2C7F8EBBED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27</a:t>
            </a:r>
          </a:p>
        </p:txBody>
      </p:sp>
      <p:sp>
        <p:nvSpPr>
          <p:cNvPr id="245769" name="Text Box 9">
            <a:extLst>
              <a:ext uri="{FF2B5EF4-FFF2-40B4-BE49-F238E27FC236}">
                <a16:creationId xmlns:a16="http://schemas.microsoft.com/office/drawing/2014/main" id="{F7D158E1-0C59-4045-86BF-8F387C521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26</a:t>
            </a:r>
          </a:p>
        </p:txBody>
      </p:sp>
      <p:sp>
        <p:nvSpPr>
          <p:cNvPr id="245770" name="Text Box 10">
            <a:extLst>
              <a:ext uri="{FF2B5EF4-FFF2-40B4-BE49-F238E27FC236}">
                <a16:creationId xmlns:a16="http://schemas.microsoft.com/office/drawing/2014/main" id="{489D2ED5-15CC-B349-8B5B-20587FA506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245771" name="Text Box 11">
            <a:extLst>
              <a:ext uri="{FF2B5EF4-FFF2-40B4-BE49-F238E27FC236}">
                <a16:creationId xmlns:a16="http://schemas.microsoft.com/office/drawing/2014/main" id="{5557D8AB-16DC-0147-9CD4-326118677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245772" name="Text Box 12">
            <a:extLst>
              <a:ext uri="{FF2B5EF4-FFF2-40B4-BE49-F238E27FC236}">
                <a16:creationId xmlns:a16="http://schemas.microsoft.com/office/drawing/2014/main" id="{3087D320-735F-794F-A664-BD935A5BD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23</a:t>
            </a:r>
          </a:p>
        </p:txBody>
      </p:sp>
      <p:sp>
        <p:nvSpPr>
          <p:cNvPr id="245773" name="Text Box 13">
            <a:extLst>
              <a:ext uri="{FF2B5EF4-FFF2-40B4-BE49-F238E27FC236}">
                <a16:creationId xmlns:a16="http://schemas.microsoft.com/office/drawing/2014/main" id="{4996D45A-A3B0-3547-A4A4-7DFC2C55A4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22</a:t>
            </a:r>
          </a:p>
        </p:txBody>
      </p:sp>
      <p:sp>
        <p:nvSpPr>
          <p:cNvPr id="245774" name="Text Box 14">
            <a:extLst>
              <a:ext uri="{FF2B5EF4-FFF2-40B4-BE49-F238E27FC236}">
                <a16:creationId xmlns:a16="http://schemas.microsoft.com/office/drawing/2014/main" id="{AAD388DC-01BE-9343-8DDA-3215C82E6A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245775" name="Text Box 15">
            <a:extLst>
              <a:ext uri="{FF2B5EF4-FFF2-40B4-BE49-F238E27FC236}">
                <a16:creationId xmlns:a16="http://schemas.microsoft.com/office/drawing/2014/main" id="{25A90A9D-94C9-1748-8C31-3576920C40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245776" name="Text Box 16">
            <a:extLst>
              <a:ext uri="{FF2B5EF4-FFF2-40B4-BE49-F238E27FC236}">
                <a16:creationId xmlns:a16="http://schemas.microsoft.com/office/drawing/2014/main" id="{D53E3B88-405E-CB45-A916-39FE2EA62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34925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245777" name="Text Box 17">
            <a:extLst>
              <a:ext uri="{FF2B5EF4-FFF2-40B4-BE49-F238E27FC236}">
                <a16:creationId xmlns:a16="http://schemas.microsoft.com/office/drawing/2014/main" id="{B6F303CB-37B2-0A48-8A38-19BE287473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245778" name="Text Box 18">
            <a:extLst>
              <a:ext uri="{FF2B5EF4-FFF2-40B4-BE49-F238E27FC236}">
                <a16:creationId xmlns:a16="http://schemas.microsoft.com/office/drawing/2014/main" id="{995BACFF-95E5-414F-A558-0404D7FB1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245779" name="Text Box 19">
            <a:extLst>
              <a:ext uri="{FF2B5EF4-FFF2-40B4-BE49-F238E27FC236}">
                <a16:creationId xmlns:a16="http://schemas.microsoft.com/office/drawing/2014/main" id="{60BB6DF8-B6E2-0E46-ADFA-6A286D20E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245780" name="Text Box 20">
            <a:extLst>
              <a:ext uri="{FF2B5EF4-FFF2-40B4-BE49-F238E27FC236}">
                <a16:creationId xmlns:a16="http://schemas.microsoft.com/office/drawing/2014/main" id="{7FC8D789-12BF-3644-A408-8897331B5F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245781" name="Text Box 21">
            <a:extLst>
              <a:ext uri="{FF2B5EF4-FFF2-40B4-BE49-F238E27FC236}">
                <a16:creationId xmlns:a16="http://schemas.microsoft.com/office/drawing/2014/main" id="{31742817-5724-304E-9E25-E67BDC2E6D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245782" name="Text Box 22">
            <a:extLst>
              <a:ext uri="{FF2B5EF4-FFF2-40B4-BE49-F238E27FC236}">
                <a16:creationId xmlns:a16="http://schemas.microsoft.com/office/drawing/2014/main" id="{08FA92B0-EB0E-B64F-8AA0-BB50B0DDCE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245783" name="Text Box 23">
            <a:extLst>
              <a:ext uri="{FF2B5EF4-FFF2-40B4-BE49-F238E27FC236}">
                <a16:creationId xmlns:a16="http://schemas.microsoft.com/office/drawing/2014/main" id="{2BB6A9E2-BD2F-7040-AE08-986C753C7D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245784" name="Text Box 24">
            <a:extLst>
              <a:ext uri="{FF2B5EF4-FFF2-40B4-BE49-F238E27FC236}">
                <a16:creationId xmlns:a16="http://schemas.microsoft.com/office/drawing/2014/main" id="{4C869245-62EA-4642-9C71-319AF5843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245785" name="Text Box 25">
            <a:extLst>
              <a:ext uri="{FF2B5EF4-FFF2-40B4-BE49-F238E27FC236}">
                <a16:creationId xmlns:a16="http://schemas.microsoft.com/office/drawing/2014/main" id="{3216826A-0708-6E4B-9769-C761F7439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45786" name="Text Box 26">
            <a:extLst>
              <a:ext uri="{FF2B5EF4-FFF2-40B4-BE49-F238E27FC236}">
                <a16:creationId xmlns:a16="http://schemas.microsoft.com/office/drawing/2014/main" id="{7C428D6A-59F4-7B46-98C0-E98663CEBD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47800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9</a:t>
            </a:r>
          </a:p>
        </p:txBody>
      </p:sp>
      <p:sp>
        <p:nvSpPr>
          <p:cNvPr id="245787" name="Text Box 27">
            <a:extLst>
              <a:ext uri="{FF2B5EF4-FFF2-40B4-BE49-F238E27FC236}">
                <a16:creationId xmlns:a16="http://schemas.microsoft.com/office/drawing/2014/main" id="{ADF96EB8-47BE-644F-A670-86B72770C1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8 </a:t>
            </a:r>
          </a:p>
        </p:txBody>
      </p:sp>
      <p:sp>
        <p:nvSpPr>
          <p:cNvPr id="245788" name="Text Box 28">
            <a:extLst>
              <a:ext uri="{FF2B5EF4-FFF2-40B4-BE49-F238E27FC236}">
                <a16:creationId xmlns:a16="http://schemas.microsoft.com/office/drawing/2014/main" id="{37C9B413-20D8-024B-A996-55C30BAA02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7 </a:t>
            </a:r>
          </a:p>
        </p:txBody>
      </p:sp>
      <p:sp>
        <p:nvSpPr>
          <p:cNvPr id="245789" name="Text Box 29">
            <a:extLst>
              <a:ext uri="{FF2B5EF4-FFF2-40B4-BE49-F238E27FC236}">
                <a16:creationId xmlns:a16="http://schemas.microsoft.com/office/drawing/2014/main" id="{F056B156-AC00-3B45-8246-63FA43A59E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6 </a:t>
            </a:r>
          </a:p>
        </p:txBody>
      </p:sp>
      <p:sp>
        <p:nvSpPr>
          <p:cNvPr id="245790" name="Text Box 30">
            <a:extLst>
              <a:ext uri="{FF2B5EF4-FFF2-40B4-BE49-F238E27FC236}">
                <a16:creationId xmlns:a16="http://schemas.microsoft.com/office/drawing/2014/main" id="{0728EA1A-3FCF-8342-B6CA-338671097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5 </a:t>
            </a:r>
          </a:p>
        </p:txBody>
      </p:sp>
      <p:sp>
        <p:nvSpPr>
          <p:cNvPr id="245791" name="Text Box 31">
            <a:extLst>
              <a:ext uri="{FF2B5EF4-FFF2-40B4-BE49-F238E27FC236}">
                <a16:creationId xmlns:a16="http://schemas.microsoft.com/office/drawing/2014/main" id="{C088EE45-1C54-6142-80D9-1F044C4CB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4 </a:t>
            </a:r>
          </a:p>
        </p:txBody>
      </p:sp>
      <p:sp>
        <p:nvSpPr>
          <p:cNvPr id="245792" name="Text Box 32">
            <a:extLst>
              <a:ext uri="{FF2B5EF4-FFF2-40B4-BE49-F238E27FC236}">
                <a16:creationId xmlns:a16="http://schemas.microsoft.com/office/drawing/2014/main" id="{B8053E19-0BE8-DC49-B746-FFAEEDEE4B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3 </a:t>
            </a:r>
          </a:p>
        </p:txBody>
      </p:sp>
      <p:sp>
        <p:nvSpPr>
          <p:cNvPr id="245793" name="Text Box 33">
            <a:extLst>
              <a:ext uri="{FF2B5EF4-FFF2-40B4-BE49-F238E27FC236}">
                <a16:creationId xmlns:a16="http://schemas.microsoft.com/office/drawing/2014/main" id="{A6135B08-CA72-814B-9F07-DB60A04171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2 </a:t>
            </a:r>
          </a:p>
        </p:txBody>
      </p:sp>
      <p:sp>
        <p:nvSpPr>
          <p:cNvPr id="245794" name="Text Box 34">
            <a:extLst>
              <a:ext uri="{FF2B5EF4-FFF2-40B4-BE49-F238E27FC236}">
                <a16:creationId xmlns:a16="http://schemas.microsoft.com/office/drawing/2014/main" id="{6B75F25D-3D9E-7C4F-978B-606204DC33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1 </a:t>
            </a:r>
          </a:p>
        </p:txBody>
      </p:sp>
      <p:sp>
        <p:nvSpPr>
          <p:cNvPr id="245795" name="Text Box 35">
            <a:extLst>
              <a:ext uri="{FF2B5EF4-FFF2-40B4-BE49-F238E27FC236}">
                <a16:creationId xmlns:a16="http://schemas.microsoft.com/office/drawing/2014/main" id="{E3AB899A-28CA-1A41-89F5-3E719162F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0 </a:t>
            </a: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103" presetID="17" presetClass="exit" presetSubtype="1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457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457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5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62" grpId="0" animBg="1"/>
      <p:bldP spid="245763" grpId="0" animBg="1"/>
      <p:bldP spid="245765" grpId="0" animBg="1"/>
      <p:bldP spid="245766" grpId="0"/>
      <p:bldP spid="245766" grpId="1"/>
      <p:bldP spid="245767" grpId="0" animBg="1"/>
      <p:bldP spid="245768" grpId="0" animBg="1"/>
      <p:bldP spid="245769" grpId="0" animBg="1"/>
      <p:bldP spid="245770" grpId="0" animBg="1"/>
      <p:bldP spid="245771" grpId="0" animBg="1"/>
      <p:bldP spid="245772" grpId="0" animBg="1"/>
      <p:bldP spid="245773" grpId="0" animBg="1"/>
      <p:bldP spid="245774" grpId="0" animBg="1"/>
      <p:bldP spid="245775" grpId="0" animBg="1"/>
      <p:bldP spid="245776" grpId="0" animBg="1"/>
      <p:bldP spid="245777" grpId="0" animBg="1"/>
      <p:bldP spid="245778" grpId="0" animBg="1"/>
      <p:bldP spid="245779" grpId="0" animBg="1"/>
      <p:bldP spid="245780" grpId="0" animBg="1"/>
      <p:bldP spid="245781" grpId="0" animBg="1"/>
      <p:bldP spid="245782" grpId="0" animBg="1"/>
      <p:bldP spid="245783" grpId="0" animBg="1"/>
      <p:bldP spid="245784" grpId="0" animBg="1"/>
      <p:bldP spid="245785" grpId="0" animBg="1"/>
      <p:bldP spid="245786" grpId="0" animBg="1"/>
      <p:bldP spid="245787" grpId="0" animBg="1"/>
      <p:bldP spid="245788" grpId="0" animBg="1"/>
      <p:bldP spid="245789" grpId="0" animBg="1"/>
      <p:bldP spid="245790" grpId="0" animBg="1"/>
      <p:bldP spid="245791" grpId="0" animBg="1"/>
      <p:bldP spid="245792" grpId="0" animBg="1"/>
      <p:bldP spid="245793" grpId="0" animBg="1"/>
      <p:bldP spid="245794" grpId="0" animBg="1"/>
      <p:bldP spid="24579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8GoodSeeing">
            <a:extLst>
              <a:ext uri="{FF2B5EF4-FFF2-40B4-BE49-F238E27FC236}">
                <a16:creationId xmlns:a16="http://schemas.microsoft.com/office/drawing/2014/main" id="{7A192DF6-E508-254D-BD07-915136229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3400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1427" name="Text Box 3">
            <a:extLst>
              <a:ext uri="{FF2B5EF4-FFF2-40B4-BE49-F238E27FC236}">
                <a16:creationId xmlns:a16="http://schemas.microsoft.com/office/drawing/2014/main" id="{374624D9-4798-DA48-B44C-80CD5A64F7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5257800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x-none" sz="2800" b="1" dirty="0">
                <a:solidFill>
                  <a:srgbClr val="FF0000"/>
                </a:solidFill>
              </a:rPr>
              <a:t>            :</a:t>
            </a:r>
            <a:r>
              <a:rPr lang="en-US" altLang="x-none" dirty="0">
                <a:solidFill>
                  <a:srgbClr val="66FFFF"/>
                </a:solidFill>
              </a:rPr>
              <a:t> </a:t>
            </a:r>
            <a:r>
              <a:rPr lang="en-US" altLang="x-none" dirty="0">
                <a:solidFill>
                  <a:srgbClr val="FFFF00"/>
                </a:solidFill>
              </a:rPr>
              <a:t>air moves </a:t>
            </a:r>
            <a:r>
              <a:rPr lang="en-US" altLang="x-none" dirty="0">
                <a:solidFill>
                  <a:srgbClr val="FFFF00"/>
                </a:solidFill>
                <a:sym typeface="Symbol" charset="2"/>
              </a:rPr>
              <a:t></a:t>
            </a:r>
            <a:r>
              <a:rPr lang="en-US" altLang="x-none" dirty="0">
                <a:solidFill>
                  <a:srgbClr val="FFFF00"/>
                </a:solidFill>
              </a:rPr>
              <a:t> </a:t>
            </a:r>
          </a:p>
          <a:p>
            <a:pPr>
              <a:defRPr/>
            </a:pPr>
            <a:r>
              <a:rPr lang="en-US" altLang="x-none" dirty="0">
                <a:solidFill>
                  <a:srgbClr val="FFFF00"/>
                </a:solidFill>
              </a:rPr>
              <a:t>   stars jump around and twinkle</a:t>
            </a:r>
            <a:endParaRPr lang="en-US" altLang="x-none" dirty="0">
              <a:solidFill>
                <a:srgbClr val="66FFFF"/>
              </a:solidFill>
            </a:endParaRPr>
          </a:p>
          <a:p>
            <a:pPr>
              <a:defRPr/>
            </a:pPr>
            <a:r>
              <a:rPr lang="en-US" altLang="x-none" dirty="0">
                <a:solidFill>
                  <a:srgbClr val="66FFFF"/>
                </a:solidFill>
              </a:rPr>
              <a:t>   • 2 to 4 arc seconds in Mississippi</a:t>
            </a:r>
          </a:p>
          <a:p>
            <a:pPr>
              <a:defRPr/>
            </a:pPr>
            <a:r>
              <a:rPr lang="en-US" altLang="x-none" dirty="0">
                <a:solidFill>
                  <a:srgbClr val="66FFFF"/>
                </a:solidFill>
              </a:rPr>
              <a:t>   • 1 arc second in good location</a:t>
            </a:r>
          </a:p>
          <a:p>
            <a:pPr>
              <a:defRPr/>
            </a:pPr>
            <a:r>
              <a:rPr lang="en-US" altLang="x-none" dirty="0">
                <a:solidFill>
                  <a:srgbClr val="66FFFF"/>
                </a:solidFill>
              </a:rPr>
              <a:t>   • 0.4 arc second on Mauna Kea, Hawaii</a:t>
            </a:r>
            <a:endParaRPr lang="en-US" altLang="x-none" dirty="0"/>
          </a:p>
        </p:txBody>
      </p:sp>
      <p:sp>
        <p:nvSpPr>
          <p:cNvPr id="231428" name="Line 4">
            <a:extLst>
              <a:ext uri="{FF2B5EF4-FFF2-40B4-BE49-F238E27FC236}">
                <a16:creationId xmlns:a16="http://schemas.microsoft.com/office/drawing/2014/main" id="{9D0FE5FA-F284-284A-AC57-2A51459D0D93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0" y="2151063"/>
            <a:ext cx="1981200" cy="15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1429" name="Line 5">
            <a:extLst>
              <a:ext uri="{FF2B5EF4-FFF2-40B4-BE49-F238E27FC236}">
                <a16:creationId xmlns:a16="http://schemas.microsoft.com/office/drawing/2014/main" id="{B2752473-A7EF-FA4D-8BFC-6DFA04DD9271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0" y="2609850"/>
            <a:ext cx="1981200" cy="15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1430" name="AutoShape 6">
            <a:extLst>
              <a:ext uri="{FF2B5EF4-FFF2-40B4-BE49-F238E27FC236}">
                <a16:creationId xmlns:a16="http://schemas.microsoft.com/office/drawing/2014/main" id="{5A4ADA04-7E8C-3945-A074-6B6E69A47562}"/>
              </a:ext>
            </a:extLst>
          </p:cNvPr>
          <p:cNvSpPr>
            <a:spLocks/>
          </p:cNvSpPr>
          <p:nvPr/>
        </p:nvSpPr>
        <p:spPr bwMode="auto">
          <a:xfrm>
            <a:off x="2743200" y="2117725"/>
            <a:ext cx="457200" cy="457200"/>
          </a:xfrm>
          <a:prstGeom prst="rightBrace">
            <a:avLst>
              <a:gd name="adj1" fmla="val 8333"/>
              <a:gd name="adj2" fmla="val 50000"/>
            </a:avLst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1431" name="Text Box 7">
            <a:extLst>
              <a:ext uri="{FF2B5EF4-FFF2-40B4-BE49-F238E27FC236}">
                <a16:creationId xmlns:a16="http://schemas.microsoft.com/office/drawing/2014/main" id="{0459DABD-9BDA-994C-A9B6-69CEF4515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2168525"/>
            <a:ext cx="2652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x-none" b="1" dirty="0">
                <a:solidFill>
                  <a:srgbClr val="00CC00"/>
                </a:solidFill>
              </a:rPr>
              <a:t>Size of “seeing”</a:t>
            </a:r>
            <a:endParaRPr lang="en-US" altLang="x-none" dirty="0">
              <a:solidFill>
                <a:srgbClr val="66FFFF"/>
              </a:solidFill>
            </a:endParaRPr>
          </a:p>
        </p:txBody>
      </p:sp>
      <p:sp>
        <p:nvSpPr>
          <p:cNvPr id="231432" name="Rectangle 8">
            <a:extLst>
              <a:ext uri="{FF2B5EF4-FFF2-40B4-BE49-F238E27FC236}">
                <a16:creationId xmlns:a16="http://schemas.microsoft.com/office/drawing/2014/main" id="{37DC31C1-9EF2-A74D-AE99-862D97AC03F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152400" y="-76200"/>
            <a:ext cx="1524000" cy="685800"/>
          </a:xfrm>
        </p:spPr>
        <p:txBody>
          <a:bodyPr/>
          <a:lstStyle/>
          <a:p>
            <a:pPr>
              <a:defRPr/>
            </a:pPr>
            <a:r>
              <a:rPr lang="en-US" altLang="x-none" sz="3200" b="1">
                <a:solidFill>
                  <a:srgbClr val="FF0000"/>
                </a:solidFill>
              </a:rPr>
              <a:t>Seeing</a:t>
            </a:r>
            <a:endParaRPr lang="en-US" altLang="x-none" sz="2800" b="1">
              <a:solidFill>
                <a:srgbClr val="FF0000"/>
              </a:solidFill>
            </a:endParaRPr>
          </a:p>
        </p:txBody>
      </p:sp>
      <p:sp>
        <p:nvSpPr>
          <p:cNvPr id="231434" name="Text Box 10">
            <a:extLst>
              <a:ext uri="{FF2B5EF4-FFF2-40B4-BE49-F238E27FC236}">
                <a16:creationId xmlns:a16="http://schemas.microsoft.com/office/drawing/2014/main" id="{99482F04-73D9-8D4F-B381-889AEAC45D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121275"/>
            <a:ext cx="9794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b="1" dirty="0">
                <a:solidFill>
                  <a:srgbClr val="FF0000"/>
                </a:solidFill>
              </a:rPr>
              <a:t>Bad</a:t>
            </a:r>
          </a:p>
          <a:p>
            <a:pPr algn="ctr">
              <a:defRPr/>
            </a:pPr>
            <a:r>
              <a:rPr lang="en-US" altLang="x-none" b="1" dirty="0">
                <a:solidFill>
                  <a:srgbClr val="FF0000"/>
                </a:solidFill>
              </a:rPr>
              <a:t>seeing</a:t>
            </a:r>
            <a:endParaRPr lang="en-US" altLang="x-none" dirty="0"/>
          </a:p>
        </p:txBody>
      </p:sp>
      <p:sp>
        <p:nvSpPr>
          <p:cNvPr id="231435" name="Text Box 11">
            <a:extLst>
              <a:ext uri="{FF2B5EF4-FFF2-40B4-BE49-F238E27FC236}">
                <a16:creationId xmlns:a16="http://schemas.microsoft.com/office/drawing/2014/main" id="{C5F91FF5-2A22-E14A-B6B7-2590C1DEFA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19800"/>
            <a:ext cx="9794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b="1" dirty="0">
                <a:solidFill>
                  <a:srgbClr val="FF0000"/>
                </a:solidFill>
              </a:rPr>
              <a:t>Good</a:t>
            </a:r>
          </a:p>
          <a:p>
            <a:pPr algn="ctr">
              <a:defRPr/>
            </a:pPr>
            <a:r>
              <a:rPr lang="en-US" altLang="x-none" b="1" dirty="0">
                <a:solidFill>
                  <a:srgbClr val="FF0000"/>
                </a:solidFill>
              </a:rPr>
              <a:t>seeing</a:t>
            </a:r>
            <a:endParaRPr lang="en-US" altLang="x-none" dirty="0"/>
          </a:p>
        </p:txBody>
      </p:sp>
      <p:sp>
        <p:nvSpPr>
          <p:cNvPr id="231437" name="Line 13">
            <a:extLst>
              <a:ext uri="{FF2B5EF4-FFF2-40B4-BE49-F238E27FC236}">
                <a16:creationId xmlns:a16="http://schemas.microsoft.com/office/drawing/2014/main" id="{434AAC27-0E3A-2E49-A8D3-BC1C2A751EB9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400" y="6477000"/>
            <a:ext cx="674688" cy="20320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4044" name="Picture 14" descr="8Seeing1">
            <a:extLst>
              <a:ext uri="{FF2B5EF4-FFF2-40B4-BE49-F238E27FC236}">
                <a16:creationId xmlns:a16="http://schemas.microsoft.com/office/drawing/2014/main" id="{D05C11A2-3F0E-F946-A055-16C54F348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812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5" name="Picture 1">
            <a:extLst>
              <a:ext uri="{FF2B5EF4-FFF2-40B4-BE49-F238E27FC236}">
                <a16:creationId xmlns:a16="http://schemas.microsoft.com/office/drawing/2014/main" id="{004BD9EE-2A4B-C843-B66D-7AA000A14C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300" y="2971800"/>
            <a:ext cx="8302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6" name="Picture 2">
            <a:extLst>
              <a:ext uri="{FF2B5EF4-FFF2-40B4-BE49-F238E27FC236}">
                <a16:creationId xmlns:a16="http://schemas.microsoft.com/office/drawing/2014/main" id="{EB6AA63C-3676-0E48-BD05-9D32282CCC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288" y="3962400"/>
            <a:ext cx="620712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7" name="Picture 3">
            <a:extLst>
              <a:ext uri="{FF2B5EF4-FFF2-40B4-BE49-F238E27FC236}">
                <a16:creationId xmlns:a16="http://schemas.microsoft.com/office/drawing/2014/main" id="{5FCE2BE3-63C2-9C43-B9B0-5F83A3DD03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4724400"/>
            <a:ext cx="288925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8" name="Picture 4">
            <a:extLst>
              <a:ext uri="{FF2B5EF4-FFF2-40B4-BE49-F238E27FC236}">
                <a16:creationId xmlns:a16="http://schemas.microsoft.com/office/drawing/2014/main" id="{95ECECD3-E93F-4B44-9F25-07CE944BE5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163763"/>
            <a:ext cx="1000125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9" name="Picture 5">
            <a:extLst>
              <a:ext uri="{FF2B5EF4-FFF2-40B4-BE49-F238E27FC236}">
                <a16:creationId xmlns:a16="http://schemas.microsoft.com/office/drawing/2014/main" id="{D6B0F005-D9DA-AD40-BEAD-310EB26B5B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400" y="5486400"/>
            <a:ext cx="127000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50" name="TextBox 6">
            <a:extLst>
              <a:ext uri="{FF2B5EF4-FFF2-40B4-BE49-F238E27FC236}">
                <a16:creationId xmlns:a16="http://schemas.microsoft.com/office/drawing/2014/main" id="{A968B58D-0591-4041-9672-1DADDBEBCA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3463" y="2349500"/>
            <a:ext cx="1087437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  Venus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  Jup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   Sat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  Mars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Uranus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40FAAFF-02B2-F347-8F58-F0074EC78ADE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924425" y="2082800"/>
            <a:ext cx="619125" cy="86995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5EB21CE-176F-424E-8A7D-2096B37550A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153400" y="2071688"/>
            <a:ext cx="522288" cy="0"/>
          </a:xfrm>
          <a:prstGeom prst="straightConnector1">
            <a:avLst/>
          </a:prstGeom>
          <a:noFill/>
          <a:ln w="3175">
            <a:solidFill>
              <a:srgbClr val="66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6C2A123-BD4A-EC45-9E5B-ED53ED0DEB0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686800" y="1981200"/>
            <a:ext cx="0" cy="161925"/>
          </a:xfrm>
          <a:prstGeom prst="line">
            <a:avLst/>
          </a:prstGeom>
          <a:noFill/>
          <a:ln w="3175">
            <a:solidFill>
              <a:srgbClr val="66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58FFDEF-2E2E-2746-B78A-DFCD537AEB1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142288" y="1981200"/>
            <a:ext cx="0" cy="161925"/>
          </a:xfrm>
          <a:prstGeom prst="line">
            <a:avLst/>
          </a:prstGeom>
          <a:noFill/>
          <a:ln w="3175">
            <a:solidFill>
              <a:srgbClr val="66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44055" name="TextBox 26">
            <a:extLst>
              <a:ext uri="{FF2B5EF4-FFF2-40B4-BE49-F238E27FC236}">
                <a16:creationId xmlns:a16="http://schemas.microsoft.com/office/drawing/2014/main" id="{BC0417AB-44DA-014B-A47E-808933260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1524000"/>
            <a:ext cx="838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>
                <a:solidFill>
                  <a:srgbClr val="66FFFF"/>
                </a:solidFill>
              </a:rPr>
              <a:t>30 as</a:t>
            </a:r>
          </a:p>
        </p:txBody>
      </p:sp>
      <p:sp>
        <p:nvSpPr>
          <p:cNvPr id="44056" name="TextBox 27">
            <a:extLst>
              <a:ext uri="{FF2B5EF4-FFF2-40B4-BE49-F238E27FC236}">
                <a16:creationId xmlns:a16="http://schemas.microsoft.com/office/drawing/2014/main" id="{49FF8CD2-C97C-1744-ACF4-5E4B6DDCAD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838200"/>
            <a:ext cx="2071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66FFFF"/>
                </a:solidFill>
              </a:rPr>
              <a:t>Compare sizes: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1CFF9A0-8975-1742-9137-BFF6CB1BA5D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086600" y="0"/>
            <a:ext cx="0" cy="6858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pic>
        <p:nvPicPr>
          <p:cNvPr id="44058" name="Picture 15" descr="8BadSeeing">
            <a:extLst>
              <a:ext uri="{FF2B5EF4-FFF2-40B4-BE49-F238E27FC236}">
                <a16:creationId xmlns:a16="http://schemas.microsoft.com/office/drawing/2014/main" id="{A9052961-AF65-9846-82B8-60A7633A4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50" y="4800600"/>
            <a:ext cx="1533525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1436" name="Line 12">
            <a:extLst>
              <a:ext uri="{FF2B5EF4-FFF2-40B4-BE49-F238E27FC236}">
                <a16:creationId xmlns:a16="http://schemas.microsoft.com/office/drawing/2014/main" id="{88A26322-FC12-DB4E-AEEB-F8313B143D22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0" y="5535613"/>
            <a:ext cx="762000" cy="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1433" name="Text Box 9">
            <a:extLst>
              <a:ext uri="{FF2B5EF4-FFF2-40B4-BE49-F238E27FC236}">
                <a16:creationId xmlns:a16="http://schemas.microsoft.com/office/drawing/2014/main" id="{DE4FDDE2-F7CD-5044-B34C-1B522F6F23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895600"/>
            <a:ext cx="6934200" cy="23082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x-none" b="1" dirty="0">
                <a:solidFill>
                  <a:srgbClr val="FF3300"/>
                </a:solidFill>
              </a:rPr>
              <a:t>Seeing limits magnification to a few hundred at best</a:t>
            </a:r>
            <a:endParaRPr lang="en-US" altLang="x-none" b="1" dirty="0">
              <a:solidFill>
                <a:schemeClr val="accent2"/>
              </a:solidFill>
            </a:endParaRPr>
          </a:p>
          <a:p>
            <a:pPr>
              <a:defRPr/>
            </a:pPr>
            <a:r>
              <a:rPr lang="en-US" altLang="x-none" b="1" dirty="0">
                <a:solidFill>
                  <a:srgbClr val="FFFF00"/>
                </a:solidFill>
              </a:rPr>
              <a:t>Look at a </a:t>
            </a:r>
          </a:p>
          <a:p>
            <a:pPr>
              <a:defRPr/>
            </a:pPr>
            <a:r>
              <a:rPr lang="en-US" altLang="x-none" b="1" dirty="0">
                <a:solidFill>
                  <a:srgbClr val="FFFF00"/>
                </a:solidFill>
              </a:rPr>
              <a:t>double star </a:t>
            </a:r>
          </a:p>
          <a:p>
            <a:pPr>
              <a:defRPr/>
            </a:pPr>
            <a:r>
              <a:rPr lang="en-US" altLang="x-none" b="1" dirty="0">
                <a:solidFill>
                  <a:srgbClr val="FFFF00"/>
                </a:solidFill>
              </a:rPr>
              <a:t>in good and </a:t>
            </a:r>
          </a:p>
          <a:p>
            <a:pPr>
              <a:defRPr/>
            </a:pPr>
            <a:r>
              <a:rPr lang="en-US" altLang="x-none" b="1" dirty="0">
                <a:solidFill>
                  <a:srgbClr val="FFFF00"/>
                </a:solidFill>
              </a:rPr>
              <a:t>in bad</a:t>
            </a:r>
          </a:p>
          <a:p>
            <a:pPr>
              <a:defRPr/>
            </a:pPr>
            <a:r>
              <a:rPr lang="en-US" altLang="x-none" b="1" dirty="0">
                <a:solidFill>
                  <a:srgbClr val="FFFF00"/>
                </a:solidFill>
              </a:rPr>
              <a:t>weather:</a:t>
            </a:r>
            <a:endParaRPr lang="en-US" altLang="x-none" b="1" dirty="0">
              <a:solidFill>
                <a:schemeClr val="accent2"/>
              </a:solidFill>
            </a:endParaRPr>
          </a:p>
        </p:txBody>
      </p:sp>
      <p:pic>
        <p:nvPicPr>
          <p:cNvPr id="44061" name="Picture 1">
            <a:extLst>
              <a:ext uri="{FF2B5EF4-FFF2-40B4-BE49-F238E27FC236}">
                <a16:creationId xmlns:a16="http://schemas.microsoft.com/office/drawing/2014/main" id="{84C6F35F-4B38-6544-808F-D0B9138266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525" y="3646488"/>
            <a:ext cx="4398963" cy="321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>
            <a:extLst>
              <a:ext uri="{FF2B5EF4-FFF2-40B4-BE49-F238E27FC236}">
                <a16:creationId xmlns:a16="http://schemas.microsoft.com/office/drawing/2014/main" id="{0C84A3F1-DDBF-8842-A8CD-D2F9982851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419600" cy="762000"/>
          </a:xfrm>
        </p:spPr>
        <p:txBody>
          <a:bodyPr/>
          <a:lstStyle/>
          <a:p>
            <a:pPr>
              <a:defRPr/>
            </a:pPr>
            <a:r>
              <a:rPr lang="en-US" altLang="x-none" sz="2800" b="1">
                <a:solidFill>
                  <a:srgbClr val="FF3300"/>
                </a:solidFill>
              </a:rPr>
              <a:t>Magnification computed</a:t>
            </a:r>
            <a:endParaRPr lang="en-US" altLang="x-none"/>
          </a:p>
        </p:txBody>
      </p:sp>
      <p:pic>
        <p:nvPicPr>
          <p:cNvPr id="48130" name="Picture 3" descr="TelescopeTypes_372x269">
            <a:extLst>
              <a:ext uri="{FF2B5EF4-FFF2-40B4-BE49-F238E27FC236}">
                <a16:creationId xmlns:a16="http://schemas.microsoft.com/office/drawing/2014/main" id="{4953C65B-7DA3-804F-87E0-CC9DEC3BF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0"/>
            <a:ext cx="47244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708" name="Text Box 4">
            <a:extLst>
              <a:ext uri="{FF2B5EF4-FFF2-40B4-BE49-F238E27FC236}">
                <a16:creationId xmlns:a16="http://schemas.microsoft.com/office/drawing/2014/main" id="{009B1FAD-3984-FA42-AA55-014016DC18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990600"/>
            <a:ext cx="2819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x-none" b="1"/>
              <a:t>M = f</a:t>
            </a:r>
            <a:r>
              <a:rPr lang="en-US" altLang="x-none" b="1" baseline="-25000"/>
              <a:t>objective</a:t>
            </a:r>
            <a:r>
              <a:rPr lang="en-US" altLang="x-none" b="1"/>
              <a:t>/f</a:t>
            </a:r>
            <a:r>
              <a:rPr lang="en-US" altLang="x-none" b="1" baseline="-25000"/>
              <a:t>eyepiece</a:t>
            </a:r>
            <a:endParaRPr lang="en-US" altLang="x-none" b="1"/>
          </a:p>
        </p:txBody>
      </p:sp>
      <p:sp>
        <p:nvSpPr>
          <p:cNvPr id="200709" name="Text Box 5">
            <a:extLst>
              <a:ext uri="{FF2B5EF4-FFF2-40B4-BE49-F238E27FC236}">
                <a16:creationId xmlns:a16="http://schemas.microsoft.com/office/drawing/2014/main" id="{DA3281E5-9986-8F42-8561-DC0A3BE0ED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3962400"/>
            <a:ext cx="1436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b="1"/>
              <a:t>Example:</a:t>
            </a:r>
          </a:p>
        </p:txBody>
      </p:sp>
      <p:pic>
        <p:nvPicPr>
          <p:cNvPr id="48133" name="Picture 6" descr="Meade12">
            <a:extLst>
              <a:ext uri="{FF2B5EF4-FFF2-40B4-BE49-F238E27FC236}">
                <a16:creationId xmlns:a16="http://schemas.microsoft.com/office/drawing/2014/main" id="{1FD7E64C-1775-6240-8E0E-54C0CD54B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4763"/>
            <a:ext cx="4343400" cy="431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711" name="Text Box 7">
            <a:extLst>
              <a:ext uri="{FF2B5EF4-FFF2-40B4-BE49-F238E27FC236}">
                <a16:creationId xmlns:a16="http://schemas.microsoft.com/office/drawing/2014/main" id="{AB10FDF6-484A-EC49-BCA1-F6CECD10A4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4419600"/>
            <a:ext cx="457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x-none" sz="1800" b="1">
                <a:solidFill>
                  <a:srgbClr val="FF3300"/>
                </a:solidFill>
              </a:rPr>
              <a:t>Meade, diameter = 12 inches, f</a:t>
            </a:r>
            <a:r>
              <a:rPr lang="en-US" altLang="x-none" sz="1800" b="1" baseline="-25000">
                <a:solidFill>
                  <a:srgbClr val="FF3300"/>
                </a:solidFill>
              </a:rPr>
              <a:t>obj</a:t>
            </a:r>
            <a:r>
              <a:rPr lang="en-US" altLang="x-none" sz="1800" b="1">
                <a:solidFill>
                  <a:srgbClr val="FF3300"/>
                </a:solidFill>
              </a:rPr>
              <a:t> = 3048 mm</a:t>
            </a:r>
            <a:endParaRPr lang="en-US" altLang="x-none" b="1"/>
          </a:p>
        </p:txBody>
      </p:sp>
      <p:sp>
        <p:nvSpPr>
          <p:cNvPr id="200712" name="Text Box 8">
            <a:extLst>
              <a:ext uri="{FF2B5EF4-FFF2-40B4-BE49-F238E27FC236}">
                <a16:creationId xmlns:a16="http://schemas.microsoft.com/office/drawing/2014/main" id="{9FE175FB-2C11-DC4A-AEB1-AF75227CE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0250" y="4800600"/>
            <a:ext cx="384175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x-none" sz="1800" b="1"/>
              <a:t>Resolution:	0.4 as (optical)</a:t>
            </a:r>
          </a:p>
          <a:p>
            <a:pPr>
              <a:defRPr/>
            </a:pPr>
            <a:r>
              <a:rPr lang="en-US" altLang="x-none" sz="1800" b="1"/>
              <a:t>		1-2 as atmospheric</a:t>
            </a:r>
          </a:p>
          <a:p>
            <a:pPr>
              <a:defRPr/>
            </a:pPr>
            <a:r>
              <a:rPr lang="en-US" altLang="x-none" sz="1800" b="1">
                <a:solidFill>
                  <a:schemeClr val="accent2"/>
                </a:solidFill>
              </a:rPr>
              <a:t>With f=26 mm eyepiece, M = 117 x</a:t>
            </a:r>
          </a:p>
          <a:p>
            <a:pPr>
              <a:defRPr/>
            </a:pPr>
            <a:r>
              <a:rPr lang="en-US" altLang="x-none" sz="1800" b="1">
                <a:solidFill>
                  <a:schemeClr val="accent2"/>
                </a:solidFill>
              </a:rPr>
              <a:t>With f=10 mm eyepiece, M = 305 x</a:t>
            </a:r>
          </a:p>
          <a:p>
            <a:pPr>
              <a:defRPr/>
            </a:pPr>
            <a:r>
              <a:rPr lang="en-US" altLang="x-none" sz="1800" b="1">
                <a:solidFill>
                  <a:schemeClr val="accent2"/>
                </a:solidFill>
              </a:rPr>
              <a:t>With f = 4 mm eyepiece, M = 762 x</a:t>
            </a:r>
            <a:endParaRPr lang="en-US" altLang="x-none" sz="1800" b="1"/>
          </a:p>
        </p:txBody>
      </p:sp>
      <p:sp>
        <p:nvSpPr>
          <p:cNvPr id="200713" name="Text Box 9">
            <a:extLst>
              <a:ext uri="{FF2B5EF4-FFF2-40B4-BE49-F238E27FC236}">
                <a16:creationId xmlns:a16="http://schemas.microsoft.com/office/drawing/2014/main" id="{9DA317F8-2D1A-8648-A597-2F3D82464C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6400800"/>
            <a:ext cx="3392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b="1">
                <a:solidFill>
                  <a:srgbClr val="FF3300"/>
                </a:solidFill>
              </a:rPr>
              <a:t>Which ones make sense?</a:t>
            </a:r>
            <a:endParaRPr lang="en-US" altLang="x-none" b="1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>
            <a:extLst>
              <a:ext uri="{FF2B5EF4-FFF2-40B4-BE49-F238E27FC236}">
                <a16:creationId xmlns:a16="http://schemas.microsoft.com/office/drawing/2014/main" id="{FCF53625-C922-604D-93EF-DD3169CBBB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419600" cy="762000"/>
          </a:xfrm>
        </p:spPr>
        <p:txBody>
          <a:bodyPr/>
          <a:lstStyle/>
          <a:p>
            <a:pPr>
              <a:defRPr/>
            </a:pPr>
            <a:r>
              <a:rPr lang="en-US" altLang="x-none" sz="800" b="1">
                <a:solidFill>
                  <a:schemeClr val="tx1"/>
                </a:solidFill>
              </a:rPr>
              <a:t>Smallest detail Moon</a:t>
            </a:r>
            <a:endParaRPr lang="en-US" altLang="x-none"/>
          </a:p>
        </p:txBody>
      </p:sp>
      <p:pic>
        <p:nvPicPr>
          <p:cNvPr id="50178" name="Picture 3" descr="Craters(VLT)">
            <a:extLst>
              <a:ext uri="{FF2B5EF4-FFF2-40B4-BE49-F238E27FC236}">
                <a16:creationId xmlns:a16="http://schemas.microsoft.com/office/drawing/2014/main" id="{33A82F51-98E2-EF46-860D-9FF631876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2" name="Text Box 4">
            <a:extLst>
              <a:ext uri="{FF2B5EF4-FFF2-40B4-BE49-F238E27FC236}">
                <a16:creationId xmlns:a16="http://schemas.microsoft.com/office/drawing/2014/main" id="{BD9A9180-47A4-9742-AF6F-C1A920D056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0"/>
            <a:ext cx="7848600" cy="5794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x-none" sz="3200" b="1" u="sng" dirty="0">
                <a:solidFill>
                  <a:srgbClr val="FF3300"/>
                </a:solidFill>
              </a:rPr>
              <a:t>The smallest detail we can see on the Moon</a:t>
            </a:r>
            <a:r>
              <a:rPr lang="en-US" altLang="x-none" b="1" dirty="0">
                <a:solidFill>
                  <a:srgbClr val="FF3300"/>
                </a:solidFill>
              </a:rPr>
              <a:t> </a:t>
            </a:r>
          </a:p>
        </p:txBody>
      </p:sp>
      <p:sp>
        <p:nvSpPr>
          <p:cNvPr id="201734" name="Text Box 6">
            <a:extLst>
              <a:ext uri="{FF2B5EF4-FFF2-40B4-BE49-F238E27FC236}">
                <a16:creationId xmlns:a16="http://schemas.microsoft.com/office/drawing/2014/main" id="{B3F6906E-3F73-8E4B-9C7A-F891939C1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7292" y="4953000"/>
            <a:ext cx="251445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x-none" b="1" dirty="0">
                <a:solidFill>
                  <a:srgbClr val="FFFF00"/>
                </a:solidFill>
              </a:rPr>
              <a:t>a 1 mile wide </a:t>
            </a:r>
            <a:r>
              <a:rPr lang="en-US" altLang="x-none" b="1" dirty="0" err="1">
                <a:solidFill>
                  <a:srgbClr val="FFFF00"/>
                </a:solidFill>
              </a:rPr>
              <a:t>rille</a:t>
            </a:r>
            <a:endParaRPr lang="en-US" altLang="x-none" b="1" dirty="0">
              <a:solidFill>
                <a:srgbClr val="FFFF00"/>
              </a:solidFill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altLang="x-none" b="1" i="1" dirty="0">
                <a:solidFill>
                  <a:srgbClr val="FFFF00"/>
                </a:solidFill>
              </a:rPr>
              <a:t>(looks 1 as wide)</a:t>
            </a:r>
            <a:endParaRPr lang="en-US" altLang="x-none" b="1" i="1" dirty="0"/>
          </a:p>
        </p:txBody>
      </p:sp>
      <p:sp>
        <p:nvSpPr>
          <p:cNvPr id="201735" name="Line 7">
            <a:extLst>
              <a:ext uri="{FF2B5EF4-FFF2-40B4-BE49-F238E27FC236}">
                <a16:creationId xmlns:a16="http://schemas.microsoft.com/office/drawing/2014/main" id="{B734056C-2481-424E-9B0C-D5060D2A183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505200" y="4800600"/>
            <a:ext cx="304800" cy="228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0877DBF4-6D00-2946-90F0-1D1AA9802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1742" y="1615281"/>
            <a:ext cx="3048000" cy="57943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x-none" sz="3200" b="1" dirty="0">
                <a:solidFill>
                  <a:schemeClr val="accent2">
                    <a:lumMod val="75000"/>
                  </a:schemeClr>
                </a:solidFill>
              </a:rPr>
              <a:t>Crater </a:t>
            </a:r>
            <a:r>
              <a:rPr lang="en-US" altLang="x-none" sz="3200" b="1" i="1" dirty="0">
                <a:solidFill>
                  <a:schemeClr val="accent2">
                    <a:lumMod val="75000"/>
                  </a:schemeClr>
                </a:solidFill>
              </a:rPr>
              <a:t>Cameron</a:t>
            </a:r>
            <a:endParaRPr lang="en-US" altLang="x-none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x-non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x-non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1304</TotalTime>
  <Words>1380</Words>
  <Application>Microsoft Macintosh PowerPoint</Application>
  <PresentationFormat>On-screen Show (4:3)</PresentationFormat>
  <Paragraphs>446</Paragraphs>
  <Slides>24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Times</vt:lpstr>
      <vt:lpstr>Blank Presentation</vt:lpstr>
      <vt:lpstr>Setup:</vt:lpstr>
      <vt:lpstr>Astronomical telescopes</vt:lpstr>
      <vt:lpstr>Why do we need telescopes?</vt:lpstr>
      <vt:lpstr>Questions coming …</vt:lpstr>
      <vt:lpstr>Question 4</vt:lpstr>
      <vt:lpstr>Question 5</vt:lpstr>
      <vt:lpstr>Seeing</vt:lpstr>
      <vt:lpstr>Magnification computed</vt:lpstr>
      <vt:lpstr>Smallest detail Moon</vt:lpstr>
      <vt:lpstr>Questions coming …</vt:lpstr>
      <vt:lpstr>Question 6</vt:lpstr>
      <vt:lpstr>Question 7</vt:lpstr>
      <vt:lpstr>Question 8</vt:lpstr>
      <vt:lpstr>PowerPoint Presentation</vt:lpstr>
      <vt:lpstr>PowerPoint Presentation</vt:lpstr>
      <vt:lpstr>PowerPoint Presentation</vt:lpstr>
      <vt:lpstr>Mt. Palomar</vt:lpstr>
      <vt:lpstr>PowerPoint Presentation</vt:lpstr>
      <vt:lpstr>PowerPoint Presentation</vt:lpstr>
      <vt:lpstr>The Hubble</vt:lpstr>
      <vt:lpstr>Mauna Kea</vt:lpstr>
      <vt:lpstr>Questions coming …</vt:lpstr>
      <vt:lpstr>Question 9 </vt:lpstr>
      <vt:lpstr>Visual vs. CCD</vt:lpstr>
    </vt:vector>
  </TitlesOfParts>
  <Company>University of Mississippi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Astronomical telescopes</dc:title>
  <cp:lastModifiedBy>Tibor Torma</cp:lastModifiedBy>
  <cp:revision>73</cp:revision>
  <dcterms:modified xsi:type="dcterms:W3CDTF">2025-12-03T22:20:35Z</dcterms:modified>
</cp:coreProperties>
</file>