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85FF"/>
    <a:srgbClr val="FF0000"/>
    <a:srgbClr val="FFFF00"/>
    <a:srgbClr val="5F5F5F"/>
    <a:srgbClr val="777777"/>
    <a:srgbClr val="B2B2B2"/>
    <a:srgbClr val="FF33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6"/>
    <p:restoredTop sz="91633"/>
  </p:normalViewPr>
  <p:slideViewPr>
    <p:cSldViewPr>
      <p:cViewPr varScale="1">
        <p:scale>
          <a:sx n="117" d="100"/>
          <a:sy n="117" d="100"/>
        </p:scale>
        <p:origin x="18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2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76AD851-13B4-7046-9FAA-BFEA003DE0AE}" type="datetimeFigureOut">
              <a:rPr lang="en-US"/>
              <a:pPr>
                <a:defRPr/>
              </a:pPr>
              <a:t>11/12/25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A269A67-F9C1-2E43-B62A-15741476C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A691BA13-03A6-1F4C-84AE-40496329900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93A6A-0F6A-4748-BB06-172A13F0DB1D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1379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853DD-2C4D-C84D-8855-3FAF27BD4FE9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77303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EA5A7-9C5B-2842-9E80-4523778022C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8648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6233-F7D9-1044-8EFE-320C6A4F679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99823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5AF72-D1A0-F04E-8E26-AFA706F28554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2845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036F0-0412-494A-A26F-85B9026D85E9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851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F2015-0BFD-994F-A77B-B1C1065BE3E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0911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F3273-C06F-974D-803F-81886EA992CB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172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7CAB1-D570-0C45-8CA0-56A4AC5E419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7138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A18FD-9D85-4144-A63A-2FDA865E8938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100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05DE-C0A0-A34D-A766-DA2EA9B27911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6040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884D11A8-98B6-1545-B292-4F7D0ED37F85}" type="slidenum">
              <a:rPr lang="en-US" altLang="x-none"/>
              <a:pPr>
                <a:defRPr/>
              </a:pPr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B43AFF-A68B-C840-905B-5052CEB4F82F}"/>
              </a:ext>
            </a:extLst>
          </p:cNvPr>
          <p:cNvSpPr txBox="1"/>
          <p:nvPr/>
        </p:nvSpPr>
        <p:spPr>
          <a:xfrm>
            <a:off x="914400" y="152400"/>
            <a:ext cx="7511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story of the Universe (cosmology) and the Big Bang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ADD39C-D510-7B4C-866C-3738AF3871BA}"/>
              </a:ext>
            </a:extLst>
          </p:cNvPr>
          <p:cNvSpPr txBox="1"/>
          <p:nvPr/>
        </p:nvSpPr>
        <p:spPr>
          <a:xfrm>
            <a:off x="0" y="762000"/>
            <a:ext cx="9134856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The logic:</a:t>
            </a:r>
          </a:p>
          <a:p>
            <a:r>
              <a:rPr lang="en-US" dirty="0">
                <a:solidFill>
                  <a:srgbClr val="FFFF00"/>
                </a:solidFill>
              </a:rPr>
              <a:t>1: Observation – Hubble’s law : far-away galaxies are redshifted </a:t>
            </a:r>
          </a:p>
          <a:p>
            <a:r>
              <a:rPr lang="en-US" dirty="0">
                <a:solidFill>
                  <a:srgbClr val="FFFF00"/>
                </a:solidFill>
              </a:rPr>
              <a:t>                                                       proportionally to their distance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(If redshift is correctly interpreted as the Doppler effect, the Universe is expanding and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    it all started in the Big Bang 14 billion years ago.)</a:t>
            </a:r>
          </a:p>
          <a:p>
            <a:r>
              <a:rPr lang="en-US" dirty="0">
                <a:solidFill>
                  <a:srgbClr val="FFFF00"/>
                </a:solidFill>
              </a:rPr>
              <a:t>2: Theory – General Relativity: Einstein ~1912, law of </a:t>
            </a:r>
          </a:p>
          <a:p>
            <a:r>
              <a:rPr lang="en-US" dirty="0">
                <a:solidFill>
                  <a:srgbClr val="FFFF00"/>
                </a:solidFill>
              </a:rPr>
              <a:t>                                                       gravity-space-time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 (Requires either an expanding Universe and a Big Bang or a contracting Universe and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    a Big Crunch or both.)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3: Circumstantial evidence: no stars are older than 10-12 billion </a:t>
            </a:r>
            <a:r>
              <a:rPr lang="en-US" dirty="0" err="1">
                <a:solidFill>
                  <a:srgbClr val="FFFF00"/>
                </a:solidFill>
              </a:rPr>
              <a:t>yrs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4: The early Universe was small, hot, and evenly spread-out gas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(Expanding, cooling, and forming structure ever since</a:t>
            </a:r>
          </a:p>
          <a:p>
            <a:r>
              <a:rPr lang="en-US" sz="1800" dirty="0">
                <a:solidFill>
                  <a:srgbClr val="FFFF00"/>
                </a:solidFill>
              </a:rPr>
              <a:t>       structure formation is due to gravitational collapse – gravity is always attractive.) </a:t>
            </a:r>
          </a:p>
          <a:p>
            <a:endParaRPr lang="en-US" sz="18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43479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5590</TotalTime>
  <Words>152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Times</vt:lpstr>
      <vt:lpstr>Blank Presentation</vt:lpstr>
      <vt:lpstr>PowerPoint Presentation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Redshift</dc:title>
  <cp:lastModifiedBy>Tibor Torma</cp:lastModifiedBy>
  <cp:revision>116</cp:revision>
  <dcterms:modified xsi:type="dcterms:W3CDTF">2025-11-13T04:10:03Z</dcterms:modified>
</cp:coreProperties>
</file>