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590" r:id="rId2"/>
    <p:sldId id="416" r:id="rId3"/>
    <p:sldId id="408" r:id="rId4"/>
    <p:sldId id="591" r:id="rId5"/>
    <p:sldId id="592" r:id="rId6"/>
    <p:sldId id="448" r:id="rId7"/>
    <p:sldId id="472" r:id="rId8"/>
    <p:sldId id="479" r:id="rId9"/>
    <p:sldId id="445" r:id="rId10"/>
    <p:sldId id="439" r:id="rId11"/>
    <p:sldId id="593" r:id="rId12"/>
    <p:sldId id="487" r:id="rId13"/>
    <p:sldId id="594" r:id="rId14"/>
    <p:sldId id="595" r:id="rId15"/>
    <p:sldId id="449" r:id="rId16"/>
    <p:sldId id="596" r:id="rId17"/>
    <p:sldId id="452" r:id="rId18"/>
    <p:sldId id="388" r:id="rId19"/>
    <p:sldId id="488" r:id="rId20"/>
    <p:sldId id="597" r:id="rId21"/>
    <p:sldId id="598" r:id="rId22"/>
    <p:sldId id="601" r:id="rId23"/>
    <p:sldId id="377" r:id="rId24"/>
    <p:sldId id="438" r:id="rId25"/>
    <p:sldId id="599" r:id="rId26"/>
    <p:sldId id="600" r:id="rId27"/>
    <p:sldId id="447" r:id="rId2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FF0000"/>
    <a:srgbClr val="FF3300"/>
    <a:srgbClr val="FF85FF"/>
    <a:srgbClr val="FFFF00"/>
    <a:srgbClr val="5F5F5F"/>
    <a:srgbClr val="777777"/>
    <a:srgbClr val="B2B2B2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64"/>
    <p:restoredTop sz="97840"/>
  </p:normalViewPr>
  <p:slideViewPr>
    <p:cSldViewPr>
      <p:cViewPr varScale="1">
        <p:scale>
          <a:sx n="128" d="100"/>
          <a:sy n="128" d="100"/>
        </p:scale>
        <p:origin x="608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1280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76AD851-13B4-7046-9FAA-BFEA003DE0AE}" type="datetimeFigureOut">
              <a:rPr lang="en-US"/>
              <a:pPr>
                <a:defRPr/>
              </a:pPr>
              <a:t>11/19/25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A269A67-F9C1-2E43-B62A-15741476CE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A691BA13-03A6-1F4C-84AE-404963299008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id="{9B21AC5C-0FDD-FB42-B6D9-F58D3EF0CE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DCF51860-D9F0-A14C-9DEF-F704D4832704}" type="slidenum">
              <a:rPr lang="en-US" altLang="en-US" sz="1200" smtClean="0"/>
              <a:pPr/>
              <a:t>1</a:t>
            </a:fld>
            <a:endParaRPr lang="en-US" altLang="en-US" sz="1200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E0E440F0-2B8B-EA42-BBB2-B79B6908BD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4566E525-ACE6-D24B-B67F-CD338E28B6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681F0FD7-279E-CB4D-809C-31D449F782A1}" type="slidenum">
              <a:rPr lang="en-US" altLang="x-none" sz="1200" b="0"/>
              <a:pPr/>
              <a:t>11</a:t>
            </a:fld>
            <a:endParaRPr lang="en-US" altLang="x-none" sz="1200" b="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x-none" altLang="x-none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81985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r"/>
            <a:fld id="{28538F77-9378-1F4F-9957-BEB169A20C77}" type="slidenum">
              <a:rPr lang="en-US" altLang="x-none" sz="1200" b="0"/>
              <a:pPr algn="r"/>
              <a:t>13</a:t>
            </a:fld>
            <a:endParaRPr lang="en-US" altLang="x-none" sz="1200" b="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x-none" altLang="x-none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650245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681F0FD7-279E-CB4D-809C-31D449F782A1}" type="slidenum">
              <a:rPr lang="en-US" altLang="x-none" sz="1200" b="0"/>
              <a:pPr/>
              <a:t>14</a:t>
            </a:fld>
            <a:endParaRPr lang="en-US" altLang="x-none" sz="1200" b="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x-none" altLang="x-none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288222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681F0FD7-279E-CB4D-809C-31D449F782A1}" type="slidenum">
              <a:rPr lang="en-US" altLang="x-none" sz="1200" b="0"/>
              <a:pPr/>
              <a:t>16</a:t>
            </a:fld>
            <a:endParaRPr lang="en-US" altLang="x-none" sz="1200" b="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x-none" altLang="x-none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551771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7F17804F-810A-FF44-A646-97EC647EA618}" type="slidenum">
              <a:rPr lang="en-US" altLang="x-none" sz="1200" b="0"/>
              <a:pPr/>
              <a:t>20</a:t>
            </a:fld>
            <a:endParaRPr lang="en-US" altLang="x-none" sz="1200" b="0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x-none" altLang="x-none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868172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681F0FD7-279E-CB4D-809C-31D449F782A1}" type="slidenum">
              <a:rPr lang="en-US" altLang="x-none" sz="1200" b="0"/>
              <a:pPr/>
              <a:t>21</a:t>
            </a:fld>
            <a:endParaRPr lang="en-US" altLang="x-none" sz="1200" b="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x-none" altLang="x-none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660828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7F17804F-810A-FF44-A646-97EC647EA618}" type="slidenum">
              <a:rPr lang="en-US" altLang="x-none" sz="1200" b="0"/>
              <a:pPr/>
              <a:t>24</a:t>
            </a:fld>
            <a:endParaRPr lang="en-US" altLang="x-none" sz="1200" b="0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x-none" altLang="x-none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131752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r"/>
            <a:fld id="{822D57DF-ED16-404F-8EF1-BCFF42719503}" type="slidenum">
              <a:rPr lang="en-US" altLang="x-none" sz="1200" b="0"/>
              <a:pPr algn="r"/>
              <a:t>25</a:t>
            </a:fld>
            <a:endParaRPr lang="en-US" altLang="x-none" sz="1200" b="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x-none" altLang="x-none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450807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r"/>
            <a:fld id="{822D57DF-ED16-404F-8EF1-BCFF42719503}" type="slidenum">
              <a:rPr lang="en-US" altLang="x-none" sz="1200" b="0"/>
              <a:pPr algn="r"/>
              <a:t>26</a:t>
            </a:fld>
            <a:endParaRPr lang="en-US" altLang="x-none" sz="1200" b="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x-none" altLang="x-none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898085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r"/>
            <a:fld id="{822D57DF-ED16-404F-8EF1-BCFF42719503}" type="slidenum">
              <a:rPr lang="en-US" altLang="x-none" sz="1200" b="0"/>
              <a:pPr algn="r"/>
              <a:t>27</a:t>
            </a:fld>
            <a:endParaRPr lang="en-US" altLang="x-none" sz="1200" b="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x-none" altLang="x-none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21235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992E93FF-8427-D241-9F92-97B142B553A5}" type="slidenum">
              <a:rPr lang="en-US" altLang="x-none" sz="1200" b="0"/>
              <a:pPr/>
              <a:t>2</a:t>
            </a:fld>
            <a:endParaRPr lang="en-US" altLang="x-none" sz="1200" b="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x-none" altLang="x-none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4B272C57-02E7-AF4A-A37C-1D7664BEE6D5}" type="slidenum">
              <a:rPr lang="en-US" altLang="x-none" sz="1200" b="0"/>
              <a:pPr/>
              <a:t>3</a:t>
            </a:fld>
            <a:endParaRPr lang="en-US" altLang="x-none" sz="1200" b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x-none" altLang="x-none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r"/>
            <a:fld id="{C3430A28-2C95-5E46-92E8-71AFAF0E0DDE}" type="slidenum">
              <a:rPr lang="en-US" altLang="x-none" sz="1200" b="0"/>
              <a:pPr algn="r"/>
              <a:t>4</a:t>
            </a:fld>
            <a:endParaRPr lang="en-US" altLang="x-none" sz="1200" b="0"/>
          </a:p>
        </p:txBody>
      </p:sp>
      <p:sp>
        <p:nvSpPr>
          <p:cNvPr id="3277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1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x-none" altLang="x-none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603419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r"/>
            <a:fld id="{C3430A28-2C95-5E46-92E8-71AFAF0E0DDE}" type="slidenum">
              <a:rPr lang="en-US" altLang="x-none" sz="1200" b="0"/>
              <a:pPr algn="r"/>
              <a:t>5</a:t>
            </a:fld>
            <a:endParaRPr lang="en-US" altLang="x-none" sz="1200" b="0"/>
          </a:p>
        </p:txBody>
      </p:sp>
      <p:sp>
        <p:nvSpPr>
          <p:cNvPr id="3277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1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x-none" altLang="x-none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971230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r"/>
            <a:fld id="{1E36691A-5071-0B43-9863-F211B1946724}" type="slidenum">
              <a:rPr lang="en-US" altLang="x-none" sz="1200" b="0"/>
              <a:pPr algn="r"/>
              <a:t>6</a:t>
            </a:fld>
            <a:endParaRPr lang="en-US" altLang="x-none" sz="1200" b="0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x-none" altLang="x-none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74002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91BA13-03A6-1F4C-84AE-404963299008}" type="slidenum">
              <a:rPr lang="en-US" altLang="x-none" smtClean="0"/>
              <a:pPr>
                <a:defRPr/>
              </a:pPr>
              <a:t>7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3116876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r"/>
            <a:fld id="{28538F77-9378-1F4F-9957-BEB169A20C77}" type="slidenum">
              <a:rPr lang="en-US" altLang="x-none" sz="1200" b="0"/>
              <a:pPr algn="r"/>
              <a:t>9</a:t>
            </a:fld>
            <a:endParaRPr lang="en-US" altLang="x-none" sz="1200" b="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x-none" altLang="x-none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230335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681F0FD7-279E-CB4D-809C-31D449F782A1}" type="slidenum">
              <a:rPr lang="en-US" altLang="x-none" sz="1200" b="0"/>
              <a:pPr/>
              <a:t>10</a:t>
            </a:fld>
            <a:endParaRPr lang="en-US" altLang="x-none" sz="1200" b="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x-none" altLang="x-none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88817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493A6A-0F6A-4748-BB06-172A13F0DB1D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13790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853DD-2C4D-C84D-8855-3FAF27BD4FE9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277303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9EA5A7-9C5B-2842-9E80-4523778022C5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386481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26233-F7D9-1044-8EFE-320C6A4F6795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799823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E5AF72-D1A0-F04E-8E26-AFA706F28554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82845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4036F0-0412-494A-A26F-85B9026D85E9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8513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7F2015-0BFD-994F-A77B-B1C1065BE3EB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909110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F3273-C06F-974D-803F-81886EA992CB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81722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F7CAB1-D570-0C45-8CA0-56A4AC5E4191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271385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A18FD-9D85-4144-A63A-2FDA865E8938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710012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605DE-C0A0-A34D-A766-DA2EA9B27911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760406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884D11A8-98B6-1545-B292-4F7D0ED37F85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026">
            <a:extLst>
              <a:ext uri="{FF2B5EF4-FFF2-40B4-BE49-F238E27FC236}">
                <a16:creationId xmlns:a16="http://schemas.microsoft.com/office/drawing/2014/main" id="{BC9FA7AF-FEEF-8446-8EDC-FF81C64EA8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304800"/>
            <a:ext cx="3962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</a:rPr>
              <a:t>Prepare your scantron:</a:t>
            </a:r>
            <a:endParaRPr lang="en-US" altLang="en-US" sz="4400" b="1">
              <a:solidFill>
                <a:schemeClr val="tx2"/>
              </a:solidFill>
            </a:endParaRPr>
          </a:p>
        </p:txBody>
      </p:sp>
      <p:sp>
        <p:nvSpPr>
          <p:cNvPr id="15362" name="Text Box 1027">
            <a:extLst>
              <a:ext uri="{FF2B5EF4-FFF2-40B4-BE49-F238E27FC236}">
                <a16:creationId xmlns:a16="http://schemas.microsoft.com/office/drawing/2014/main" id="{768DA87F-2EBF-064A-86BC-B35007CB9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806450"/>
            <a:ext cx="51054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000" dirty="0">
                <a:solidFill>
                  <a:schemeClr val="accent2"/>
                </a:solidFill>
              </a:rPr>
              <a:t> Fill in your name and fill the bubbles under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accent2"/>
                </a:solidFill>
              </a:rPr>
              <a:t>       your name.</a:t>
            </a:r>
          </a:p>
          <a:p>
            <a:pPr>
              <a:spcBef>
                <a:spcPct val="0"/>
              </a:spcBef>
            </a:pPr>
            <a:r>
              <a:rPr lang="en-US" altLang="en-US" sz="2000" dirty="0">
                <a:solidFill>
                  <a:schemeClr val="accent2"/>
                </a:solidFill>
              </a:rPr>
              <a:t> LAST NAME FIRST, First name second</a:t>
            </a:r>
          </a:p>
          <a:p>
            <a:pPr>
              <a:spcBef>
                <a:spcPct val="0"/>
              </a:spcBef>
            </a:pPr>
            <a:r>
              <a:rPr lang="en-US" altLang="en-US" sz="2000" dirty="0">
                <a:solidFill>
                  <a:schemeClr val="accent2"/>
                </a:solidFill>
              </a:rPr>
              <a:t> Put </a:t>
            </a:r>
            <a:r>
              <a:rPr lang="en-US" altLang="en-US" sz="2000" dirty="0">
                <a:solidFill>
                  <a:srgbClr val="FF3300"/>
                </a:solidFill>
              </a:rPr>
              <a:t>your</a:t>
            </a:r>
            <a:r>
              <a:rPr lang="en-US" altLang="en-US" sz="2000" dirty="0">
                <a:solidFill>
                  <a:schemeClr val="accent2"/>
                </a:solidFill>
              </a:rPr>
              <a:t> 4-digit code instead of </a:t>
            </a:r>
            <a:r>
              <a:rPr lang="ja-JP" altLang="en-US" sz="1600">
                <a:solidFill>
                  <a:schemeClr val="accent2"/>
                </a:solidFill>
                <a:latin typeface="Arial" panose="020B0604020202020204" pitchFamily="34" charset="0"/>
              </a:rPr>
              <a:t>“</a:t>
            </a:r>
            <a:r>
              <a:rPr lang="en-US" altLang="ja-JP" sz="1600" dirty="0">
                <a:solidFill>
                  <a:schemeClr val="accent2"/>
                </a:solidFill>
              </a:rPr>
              <a:t>IDENTIFICATION NUMBER</a:t>
            </a:r>
            <a:r>
              <a:rPr lang="ja-JP" altLang="en-US" sz="1600">
                <a:solidFill>
                  <a:schemeClr val="accent2"/>
                </a:solidFill>
                <a:latin typeface="Arial" panose="020B0604020202020204" pitchFamily="34" charset="0"/>
              </a:rPr>
              <a:t>”</a:t>
            </a:r>
            <a:r>
              <a:rPr lang="en-US" altLang="ja-JP" sz="1600" dirty="0">
                <a:solidFill>
                  <a:schemeClr val="accent2"/>
                </a:solidFill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chemeClr val="accent2"/>
                </a:solidFill>
              </a:rPr>
              <a:t>  ---  </a:t>
            </a:r>
            <a:r>
              <a:rPr lang="en-US" altLang="en-US" sz="1600" i="1" dirty="0">
                <a:solidFill>
                  <a:schemeClr val="accent2"/>
                </a:solidFill>
              </a:rPr>
              <a:t>(The last 4 digits of your </a:t>
            </a:r>
            <a:r>
              <a:rPr lang="en-US" altLang="en-US" sz="1600" i="1" dirty="0" err="1">
                <a:solidFill>
                  <a:schemeClr val="accent2"/>
                </a:solidFill>
              </a:rPr>
              <a:t>OleMiss</a:t>
            </a:r>
            <a:r>
              <a:rPr lang="en-US" altLang="en-US" sz="1600" i="1" dirty="0">
                <a:solidFill>
                  <a:schemeClr val="accent2"/>
                </a:solidFill>
              </a:rPr>
              <a:t> ID.)</a:t>
            </a:r>
            <a:endParaRPr lang="en-US" altLang="en-US" sz="2400" i="1" dirty="0"/>
          </a:p>
        </p:txBody>
      </p:sp>
      <p:sp>
        <p:nvSpPr>
          <p:cNvPr id="15363" name="Rectangle 1028">
            <a:extLst>
              <a:ext uri="{FF2B5EF4-FFF2-40B4-BE49-F238E27FC236}">
                <a16:creationId xmlns:a16="http://schemas.microsoft.com/office/drawing/2014/main" id="{B8939ECB-1928-9548-A60B-0085CEDB19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886200"/>
            <a:ext cx="28194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Question # 1: </a:t>
            </a:r>
            <a:r>
              <a:rPr lang="en-US" altLang="en-US" sz="2000" dirty="0"/>
              <a:t>answer </a:t>
            </a:r>
            <a:r>
              <a:rPr lang="en-US" altLang="en-US" sz="2000" b="1" dirty="0">
                <a:solidFill>
                  <a:schemeClr val="accent2"/>
                </a:solidFill>
              </a:rPr>
              <a:t>B</a:t>
            </a:r>
            <a:r>
              <a:rPr lang="en-US" altLang="en-US" sz="2000" dirty="0">
                <a:solidFill>
                  <a:srgbClr val="FF0000"/>
                </a:solidFill>
              </a:rPr>
              <a:t>  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Question # 2: </a:t>
            </a:r>
            <a:r>
              <a:rPr lang="en-US" altLang="en-US" sz="2000" dirty="0"/>
              <a:t>answer </a:t>
            </a:r>
            <a:r>
              <a:rPr lang="en-US" altLang="en-US" sz="2000" b="1" dirty="0">
                <a:solidFill>
                  <a:schemeClr val="accent2"/>
                </a:solidFill>
              </a:rPr>
              <a:t>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Question # 3: </a:t>
            </a:r>
            <a:r>
              <a:rPr lang="en-US" altLang="en-US" sz="2000"/>
              <a:t>answer </a:t>
            </a:r>
            <a:r>
              <a:rPr lang="en-US" altLang="en-US" sz="2000" b="1">
                <a:solidFill>
                  <a:schemeClr val="accent2"/>
                </a:solidFill>
              </a:rPr>
              <a:t>C</a:t>
            </a:r>
            <a:endParaRPr lang="en-US" altLang="en-US" sz="2000" b="1" dirty="0">
              <a:solidFill>
                <a:schemeClr val="accent2"/>
              </a:solidFill>
            </a:endParaRPr>
          </a:p>
        </p:txBody>
      </p:sp>
      <p:sp>
        <p:nvSpPr>
          <p:cNvPr id="110597" name="Rectangle 1029">
            <a:extLst>
              <a:ext uri="{FF2B5EF4-FFF2-40B4-BE49-F238E27FC236}">
                <a16:creationId xmlns:a16="http://schemas.microsoft.com/office/drawing/2014/main" id="{38ED574B-34C2-0140-AE6B-E825F158C2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52800" y="4267200"/>
            <a:ext cx="1219200" cy="304800"/>
          </a:xfrm>
        </p:spPr>
        <p:txBody>
          <a:bodyPr/>
          <a:lstStyle/>
          <a:p>
            <a:r>
              <a:rPr lang="en-US" altLang="en-US" sz="2800" b="1" dirty="0">
                <a:solidFill>
                  <a:srgbClr val="FF0000"/>
                </a:solidFill>
              </a:rPr>
              <a:t>Setup:</a:t>
            </a:r>
          </a:p>
        </p:txBody>
      </p:sp>
      <p:sp>
        <p:nvSpPr>
          <p:cNvPr id="110599" name="Text Box 1031">
            <a:extLst>
              <a:ext uri="{FF2B5EF4-FFF2-40B4-BE49-F238E27FC236}">
                <a16:creationId xmlns:a16="http://schemas.microsoft.com/office/drawing/2014/main" id="{0B184107-C386-B448-9902-1BA5C0CE76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6381751"/>
            <a:ext cx="607695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i="1" u="sng" dirty="0"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charset="0"/>
              </a:rPr>
              <a:t>Please take a moment to mute your cell phone!</a:t>
            </a:r>
            <a:endParaRPr lang="en-US" dirty="0">
              <a:ea typeface="ＭＳ Ｐゴシック" charset="0"/>
            </a:endParaRPr>
          </a:p>
        </p:txBody>
      </p:sp>
      <p:pic>
        <p:nvPicPr>
          <p:cNvPr id="15366" name="Picture 1032">
            <a:extLst>
              <a:ext uri="{FF2B5EF4-FFF2-40B4-BE49-F238E27FC236}">
                <a16:creationId xmlns:a16="http://schemas.microsoft.com/office/drawing/2014/main" id="{1916D5F0-79B7-894E-B402-2274F61E2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524000"/>
            <a:ext cx="8699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Text Box 1033">
            <a:extLst>
              <a:ext uri="{FF2B5EF4-FFF2-40B4-BE49-F238E27FC236}">
                <a16:creationId xmlns:a16="http://schemas.microsoft.com/office/drawing/2014/main" id="{0442931B-E898-0749-B40F-C7CED0A7BA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6513" y="381000"/>
            <a:ext cx="1487487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Use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a pencil,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not a pen!</a:t>
            </a:r>
          </a:p>
        </p:txBody>
      </p:sp>
      <p:pic>
        <p:nvPicPr>
          <p:cNvPr id="15368" name="Picture 1034" descr="Scantron2b">
            <a:extLst>
              <a:ext uri="{FF2B5EF4-FFF2-40B4-BE49-F238E27FC236}">
                <a16:creationId xmlns:a16="http://schemas.microsoft.com/office/drawing/2014/main" id="{A78BC932-3427-8249-85D3-E21B9D377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725" y="2841625"/>
            <a:ext cx="1819275" cy="40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Line 1038">
            <a:extLst>
              <a:ext uri="{FF2B5EF4-FFF2-40B4-BE49-F238E27FC236}">
                <a16:creationId xmlns:a16="http://schemas.microsoft.com/office/drawing/2014/main" id="{6A5D2584-B0FE-B54F-94E0-D349E408AA3B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4114800"/>
            <a:ext cx="381000" cy="76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0" name="Line 1039">
            <a:extLst>
              <a:ext uri="{FF2B5EF4-FFF2-40B4-BE49-F238E27FC236}">
                <a16:creationId xmlns:a16="http://schemas.microsoft.com/office/drawing/2014/main" id="{0515E687-7755-9940-9696-0B77FBB88365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4419600"/>
            <a:ext cx="304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1" name="Rectangle 1040">
            <a:extLst>
              <a:ext uri="{FF2B5EF4-FFF2-40B4-BE49-F238E27FC236}">
                <a16:creationId xmlns:a16="http://schemas.microsoft.com/office/drawing/2014/main" id="{A00D181F-420B-4140-9274-89AB5EB3DD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4572000"/>
            <a:ext cx="228600" cy="152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15372" name="Line 1041">
            <a:extLst>
              <a:ext uri="{FF2B5EF4-FFF2-40B4-BE49-F238E27FC236}">
                <a16:creationId xmlns:a16="http://schemas.microsoft.com/office/drawing/2014/main" id="{268440FB-C9ED-474D-B843-0D0A017DAB4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39000" y="4572000"/>
            <a:ext cx="60960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373" name="Picture 1" descr="Scantron3.png">
            <a:extLst>
              <a:ext uri="{FF2B5EF4-FFF2-40B4-BE49-F238E27FC236}">
                <a16:creationId xmlns:a16="http://schemas.microsoft.com/office/drawing/2014/main" id="{818EDBAD-7C28-1A4A-9378-776FC23AFE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0"/>
            <a:ext cx="2387600" cy="425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4" name="Line 1036">
            <a:extLst>
              <a:ext uri="{FF2B5EF4-FFF2-40B4-BE49-F238E27FC236}">
                <a16:creationId xmlns:a16="http://schemas.microsoft.com/office/drawing/2014/main" id="{30F9B2BD-11FC-3F4D-BBB3-16676E448BD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14400" y="1905000"/>
            <a:ext cx="1828800" cy="1752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5" name="Line 1037">
            <a:extLst>
              <a:ext uri="{FF2B5EF4-FFF2-40B4-BE49-F238E27FC236}">
                <a16:creationId xmlns:a16="http://schemas.microsoft.com/office/drawing/2014/main" id="{F17347E1-4A43-4F47-9985-43FBE6A021C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5800" y="990600"/>
            <a:ext cx="205740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Text Box 1042">
            <a:extLst>
              <a:ext uri="{FF2B5EF4-FFF2-40B4-BE49-F238E27FC236}">
                <a16:creationId xmlns:a16="http://schemas.microsoft.com/office/drawing/2014/main" id="{2F7B3157-7C79-344C-81BB-0C7E47B561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4212" y="5300663"/>
            <a:ext cx="4267200" cy="769441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CC00"/>
                </a:solidFill>
              </a:rPr>
              <a:t>Last reading assignment</a:t>
            </a:r>
            <a:endParaRPr lang="en-US" altLang="en-US" sz="2400" b="1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i="1" dirty="0"/>
              <a:t>Telescopes, </a:t>
            </a:r>
            <a:r>
              <a:rPr lang="en-US" altLang="en-US" sz="2000" dirty="0"/>
              <a:t>Chapter 6</a:t>
            </a:r>
            <a:r>
              <a:rPr lang="en-US" altLang="en-US" sz="2000" i="1" dirty="0"/>
              <a:t>,</a:t>
            </a:r>
            <a:r>
              <a:rPr lang="en-US" altLang="en-US" sz="2000" dirty="0"/>
              <a:t> </a:t>
            </a:r>
            <a:r>
              <a:rPr lang="en-US" altLang="en-US" sz="2000" b="1" dirty="0"/>
              <a:t>pp. 165-189</a:t>
            </a:r>
            <a:endParaRPr lang="en-US" altLang="en-US" sz="2000" b="1" i="1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0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7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Text Box 2"/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7200">
                <a:solidFill>
                  <a:srgbClr val="FF0000"/>
                </a:solidFill>
              </a:rPr>
              <a:t> </a:t>
            </a:r>
            <a:endParaRPr lang="en-US" altLang="x-none" sz="600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6000">
                <a:solidFill>
                  <a:srgbClr val="FF0000"/>
                </a:solidFill>
              </a:rPr>
              <a:t>sec</a:t>
            </a:r>
            <a:r>
              <a:rPr lang="en-US" altLang="x-none" sz="960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315395" name="Text Box 3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r>
              <a:rPr lang="en-US" altLang="x-none" sz="6000" b="1" dirty="0">
                <a:solidFill>
                  <a:srgbClr val="FF0000"/>
                </a:solidFill>
              </a:rPr>
              <a:t>Question 8</a:t>
            </a:r>
          </a:p>
        </p:txBody>
      </p:sp>
      <p:sp>
        <p:nvSpPr>
          <p:cNvPr id="315397" name="Text Box 5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315398" name="Text Box 6"/>
          <p:cNvSpPr txBox="1">
            <a:spLocks noChangeArrowheads="1"/>
          </p:cNvSpPr>
          <p:nvPr/>
        </p:nvSpPr>
        <p:spPr bwMode="auto">
          <a:xfrm>
            <a:off x="1409700" y="1474619"/>
            <a:ext cx="5638800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2400" dirty="0">
                <a:solidFill>
                  <a:schemeClr val="accent2"/>
                </a:solidFill>
              </a:rPr>
              <a:t>What types of things contribute to the gravity of the whole Universe today</a:t>
            </a:r>
            <a:r>
              <a:rPr lang="en-US" altLang="ja-JP" sz="2400" dirty="0">
                <a:solidFill>
                  <a:schemeClr val="accent2"/>
                </a:solidFill>
              </a:rPr>
              <a:t>?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x-none" sz="2400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dirty="0">
                <a:solidFill>
                  <a:srgbClr val="00CC00"/>
                </a:solidFill>
              </a:rPr>
              <a:t>A</a:t>
            </a:r>
            <a:r>
              <a:rPr lang="en-US" altLang="x-none" sz="2400" dirty="0"/>
              <a:t>	Only </a:t>
            </a:r>
            <a:r>
              <a:rPr lang="en-US" altLang="x-none" sz="2400" dirty="0" err="1"/>
              <a:t>barionic</a:t>
            </a:r>
            <a:r>
              <a:rPr lang="en-US" altLang="x-none" sz="2400" dirty="0"/>
              <a:t> matter.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dirty="0">
                <a:solidFill>
                  <a:srgbClr val="FF0000"/>
                </a:solidFill>
              </a:rPr>
              <a:t>B	</a:t>
            </a:r>
            <a:r>
              <a:rPr lang="en-US" altLang="x-none" sz="2400" dirty="0">
                <a:solidFill>
                  <a:srgbClr val="FF0000"/>
                </a:solidFill>
              </a:rPr>
              <a:t>Regular matter, dark matter, dark energy. </a:t>
            </a:r>
          </a:p>
          <a:p>
            <a:pPr>
              <a:spcBef>
                <a:spcPct val="0"/>
              </a:spcBef>
              <a:buNone/>
            </a:pPr>
            <a:r>
              <a:rPr lang="en-US" altLang="x-none" dirty="0">
                <a:solidFill>
                  <a:srgbClr val="00CC00"/>
                </a:solidFill>
              </a:rPr>
              <a:t>C	</a:t>
            </a:r>
            <a:r>
              <a:rPr lang="en-US" altLang="x-none" sz="2400" dirty="0"/>
              <a:t>Regular matter, dark matter, dark energy and radiation.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dirty="0">
                <a:solidFill>
                  <a:srgbClr val="00CC00"/>
                </a:solidFill>
              </a:rPr>
              <a:t>D</a:t>
            </a:r>
            <a:r>
              <a:rPr lang="en-US" altLang="x-none" sz="2400" b="0" dirty="0"/>
              <a:t>	</a:t>
            </a:r>
            <a:r>
              <a:rPr lang="en-US" altLang="x-none" sz="2400" dirty="0"/>
              <a:t>Nothing: the gravity of the Universe is constant. </a:t>
            </a:r>
          </a:p>
        </p:txBody>
      </p:sp>
      <p:sp>
        <p:nvSpPr>
          <p:cNvPr id="315399" name="Text Box 7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315400" name="Text Box 8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315401" name="Text Box 9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315402" name="Text Box 10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315403" name="Text Box 11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315404" name="Text Box 12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315405" name="Text Box 13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315406" name="Text Box 14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315407" name="Text Box 15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315408" name="Text Box 16"/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315409" name="Text Box 17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315410" name="Text Box 18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315411" name="Text Box 19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315412" name="Text Box 20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315413" name="Text Box 21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15414" name="Text Box 22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315415" name="Text Box 23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315416" name="Text Box 24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315417" name="Text Box 25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15418" name="Text Box 26"/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315419" name="Text Box 27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315420" name="Text Box 28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315421" name="Text Box 29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315422" name="Text Box 30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315423" name="Text Box 31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315424" name="Text Box 32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315425" name="Text Box 33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315426" name="Text Box 34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315427" name="Text Box 35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0 </a:t>
            </a:r>
          </a:p>
        </p:txBody>
      </p:sp>
      <p:sp>
        <p:nvSpPr>
          <p:cNvPr id="315428" name="Text Box 36"/>
          <p:cNvSpPr txBox="1">
            <a:spLocks noChangeArrowheads="1"/>
          </p:cNvSpPr>
          <p:nvPr/>
        </p:nvSpPr>
        <p:spPr bwMode="auto">
          <a:xfrm>
            <a:off x="381000" y="5622925"/>
            <a:ext cx="81645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6000">
                <a:solidFill>
                  <a:schemeClr val="accent2"/>
                </a:solidFill>
              </a:rPr>
              <a:t>Next question coming …</a:t>
            </a:r>
          </a:p>
        </p:txBody>
      </p:sp>
    </p:spTree>
    <p:extLst>
      <p:ext uri="{BB962C8B-B14F-4D97-AF65-F5344CB8AC3E}">
        <p14:creationId xmlns:p14="http://schemas.microsoft.com/office/powerpoint/2010/main" val="3281934524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15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15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394" grpId="0" animBg="1"/>
      <p:bldP spid="315395" grpId="0" animBg="1"/>
      <p:bldP spid="315397" grpId="0" animBg="1"/>
      <p:bldP spid="315398" grpId="0"/>
      <p:bldP spid="315398" grpId="1"/>
      <p:bldP spid="315399" grpId="0" animBg="1"/>
      <p:bldP spid="315400" grpId="0" animBg="1"/>
      <p:bldP spid="315401" grpId="0" animBg="1"/>
      <p:bldP spid="315402" grpId="0" animBg="1"/>
      <p:bldP spid="315403" grpId="0" animBg="1"/>
      <p:bldP spid="315404" grpId="0" animBg="1"/>
      <p:bldP spid="315405" grpId="0" animBg="1"/>
      <p:bldP spid="315406" grpId="0" animBg="1"/>
      <p:bldP spid="315407" grpId="0" animBg="1"/>
      <p:bldP spid="315408" grpId="0" animBg="1"/>
      <p:bldP spid="315409" grpId="0" animBg="1"/>
      <p:bldP spid="315410" grpId="0" animBg="1"/>
      <p:bldP spid="315411" grpId="0" animBg="1"/>
      <p:bldP spid="315412" grpId="0" animBg="1"/>
      <p:bldP spid="315413" grpId="0" animBg="1"/>
      <p:bldP spid="315414" grpId="0" animBg="1"/>
      <p:bldP spid="315415" grpId="0" animBg="1"/>
      <p:bldP spid="315416" grpId="0" animBg="1"/>
      <p:bldP spid="315417" grpId="0" animBg="1"/>
      <p:bldP spid="315418" grpId="0" animBg="1"/>
      <p:bldP spid="315419" grpId="0" animBg="1"/>
      <p:bldP spid="315420" grpId="0" animBg="1"/>
      <p:bldP spid="315421" grpId="0" animBg="1"/>
      <p:bldP spid="315422" grpId="0" animBg="1"/>
      <p:bldP spid="315423" grpId="0" animBg="1"/>
      <p:bldP spid="315424" grpId="0" animBg="1"/>
      <p:bldP spid="315425" grpId="0" animBg="1"/>
      <p:bldP spid="315426" grpId="0" animBg="1"/>
      <p:bldP spid="315427" grpId="0" animBg="1"/>
      <p:bldP spid="3154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Text Box 2"/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7200">
                <a:solidFill>
                  <a:srgbClr val="FF0000"/>
                </a:solidFill>
              </a:rPr>
              <a:t> </a:t>
            </a:r>
            <a:endParaRPr lang="en-US" altLang="x-none" sz="600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6000">
                <a:solidFill>
                  <a:srgbClr val="FF0000"/>
                </a:solidFill>
              </a:rPr>
              <a:t>sec</a:t>
            </a:r>
            <a:r>
              <a:rPr lang="en-US" altLang="x-none" sz="960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315395" name="Text Box 3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r>
              <a:rPr lang="en-US" altLang="x-none" sz="6000" b="1" dirty="0">
                <a:solidFill>
                  <a:srgbClr val="FF0000"/>
                </a:solidFill>
              </a:rPr>
              <a:t>Question 9</a:t>
            </a:r>
          </a:p>
        </p:txBody>
      </p:sp>
      <p:sp>
        <p:nvSpPr>
          <p:cNvPr id="315397" name="Text Box 5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315398" name="Text Box 6"/>
          <p:cNvSpPr txBox="1">
            <a:spLocks noChangeArrowheads="1"/>
          </p:cNvSpPr>
          <p:nvPr/>
        </p:nvSpPr>
        <p:spPr bwMode="auto">
          <a:xfrm>
            <a:off x="1409700" y="1474619"/>
            <a:ext cx="5638800" cy="366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2400" dirty="0">
                <a:solidFill>
                  <a:schemeClr val="accent2"/>
                </a:solidFill>
              </a:rPr>
              <a:t>What portion of the total mass of the Universe is in stars</a:t>
            </a:r>
            <a:r>
              <a:rPr lang="en-US" altLang="ja-JP" sz="2400" dirty="0">
                <a:solidFill>
                  <a:schemeClr val="accent2"/>
                </a:solidFill>
              </a:rPr>
              <a:t>?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x-none" sz="2400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dirty="0">
                <a:solidFill>
                  <a:srgbClr val="00CC00"/>
                </a:solidFill>
              </a:rPr>
              <a:t>A</a:t>
            </a:r>
            <a:r>
              <a:rPr lang="en-US" altLang="x-none" sz="2400" dirty="0"/>
              <a:t>	0.001%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dirty="0">
                <a:solidFill>
                  <a:srgbClr val="FF0000"/>
                </a:solidFill>
              </a:rPr>
              <a:t>B	</a:t>
            </a:r>
            <a:r>
              <a:rPr lang="en-US" altLang="x-none" sz="2400" dirty="0">
                <a:solidFill>
                  <a:srgbClr val="FF0000"/>
                </a:solidFill>
              </a:rPr>
              <a:t>0.3%</a:t>
            </a:r>
          </a:p>
          <a:p>
            <a:pPr>
              <a:spcBef>
                <a:spcPct val="0"/>
              </a:spcBef>
              <a:buNone/>
            </a:pPr>
            <a:r>
              <a:rPr lang="en-US" altLang="x-none" dirty="0">
                <a:solidFill>
                  <a:srgbClr val="00CC00"/>
                </a:solidFill>
              </a:rPr>
              <a:t>C	</a:t>
            </a:r>
            <a:r>
              <a:rPr lang="en-US" altLang="x-none" sz="2400" dirty="0"/>
              <a:t>10%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dirty="0">
                <a:solidFill>
                  <a:srgbClr val="00CC00"/>
                </a:solidFill>
              </a:rPr>
              <a:t>D</a:t>
            </a:r>
            <a:r>
              <a:rPr lang="en-US" altLang="x-none" sz="2400" b="0" dirty="0"/>
              <a:t>	</a:t>
            </a:r>
            <a:r>
              <a:rPr lang="en-US" altLang="x-none" sz="2400" dirty="0"/>
              <a:t>99%</a:t>
            </a:r>
          </a:p>
          <a:p>
            <a:pPr>
              <a:spcBef>
                <a:spcPct val="0"/>
              </a:spcBef>
              <a:buNone/>
            </a:pPr>
            <a:r>
              <a:rPr lang="en-US" altLang="x-none" dirty="0">
                <a:solidFill>
                  <a:srgbClr val="00CC00"/>
                </a:solidFill>
              </a:rPr>
              <a:t>E</a:t>
            </a:r>
            <a:r>
              <a:rPr lang="en-US" altLang="x-none" sz="2400" b="0" dirty="0"/>
              <a:t>	</a:t>
            </a:r>
            <a:r>
              <a:rPr lang="en-US" altLang="x-none" sz="2400" dirty="0"/>
              <a:t>100%</a:t>
            </a:r>
          </a:p>
        </p:txBody>
      </p:sp>
      <p:sp>
        <p:nvSpPr>
          <p:cNvPr id="315399" name="Text Box 7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315400" name="Text Box 8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315401" name="Text Box 9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315402" name="Text Box 10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315403" name="Text Box 11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315404" name="Text Box 12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315405" name="Text Box 13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315406" name="Text Box 14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315407" name="Text Box 15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315408" name="Text Box 16"/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315409" name="Text Box 17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315410" name="Text Box 18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315411" name="Text Box 19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315412" name="Text Box 20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315413" name="Text Box 21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15414" name="Text Box 22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315415" name="Text Box 23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315416" name="Text Box 24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315417" name="Text Box 25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15418" name="Text Box 26"/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315419" name="Text Box 27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315420" name="Text Box 28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315421" name="Text Box 29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315422" name="Text Box 30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315423" name="Text Box 31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315424" name="Text Box 32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315425" name="Text Box 33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315426" name="Text Box 34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315427" name="Text Box 35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0 </a:t>
            </a:r>
          </a:p>
        </p:txBody>
      </p:sp>
    </p:spTree>
    <p:extLst>
      <p:ext uri="{BB962C8B-B14F-4D97-AF65-F5344CB8AC3E}">
        <p14:creationId xmlns:p14="http://schemas.microsoft.com/office/powerpoint/2010/main" val="2047387354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15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15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394" grpId="0" animBg="1"/>
      <p:bldP spid="315395" grpId="0" animBg="1"/>
      <p:bldP spid="315397" grpId="0" animBg="1"/>
      <p:bldP spid="315398" grpId="0"/>
      <p:bldP spid="315398" grpId="1"/>
      <p:bldP spid="315399" grpId="0" animBg="1"/>
      <p:bldP spid="315400" grpId="0" animBg="1"/>
      <p:bldP spid="315401" grpId="0" animBg="1"/>
      <p:bldP spid="315402" grpId="0" animBg="1"/>
      <p:bldP spid="315403" grpId="0" animBg="1"/>
      <p:bldP spid="315404" grpId="0" animBg="1"/>
      <p:bldP spid="315405" grpId="0" animBg="1"/>
      <p:bldP spid="315406" grpId="0" animBg="1"/>
      <p:bldP spid="315407" grpId="0" animBg="1"/>
      <p:bldP spid="315408" grpId="0" animBg="1"/>
      <p:bldP spid="315409" grpId="0" animBg="1"/>
      <p:bldP spid="315410" grpId="0" animBg="1"/>
      <p:bldP spid="315411" grpId="0" animBg="1"/>
      <p:bldP spid="315412" grpId="0" animBg="1"/>
      <p:bldP spid="315413" grpId="0" animBg="1"/>
      <p:bldP spid="315414" grpId="0" animBg="1"/>
      <p:bldP spid="315415" grpId="0" animBg="1"/>
      <p:bldP spid="315416" grpId="0" animBg="1"/>
      <p:bldP spid="315417" grpId="0" animBg="1"/>
      <p:bldP spid="315418" grpId="0" animBg="1"/>
      <p:bldP spid="315419" grpId="0" animBg="1"/>
      <p:bldP spid="315420" grpId="0" animBg="1"/>
      <p:bldP spid="315421" grpId="0" animBg="1"/>
      <p:bldP spid="315422" grpId="0" animBg="1"/>
      <p:bldP spid="315423" grpId="0" animBg="1"/>
      <p:bldP spid="315424" grpId="0" animBg="1"/>
      <p:bldP spid="315425" grpId="0" animBg="1"/>
      <p:bldP spid="315426" grpId="0" animBg="1"/>
      <p:bldP spid="3154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line with text on it&#10;&#10;Description automatically generated">
            <a:extLst>
              <a:ext uri="{FF2B5EF4-FFF2-40B4-BE49-F238E27FC236}">
                <a16:creationId xmlns:a16="http://schemas.microsoft.com/office/drawing/2014/main" id="{22FF8C51-1E9A-AE49-9C3C-80D2FE4CE4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471" y="2383186"/>
            <a:ext cx="7515518" cy="447481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027D6F6-60C7-EE46-BE64-42E265C68FB9}"/>
              </a:ext>
            </a:extLst>
          </p:cNvPr>
          <p:cNvSpPr txBox="1"/>
          <p:nvPr/>
        </p:nvSpPr>
        <p:spPr>
          <a:xfrm>
            <a:off x="4724400" y="152400"/>
            <a:ext cx="31486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Use distance modulus</a:t>
            </a:r>
          </a:p>
          <a:p>
            <a:r>
              <a:rPr lang="en-US" dirty="0">
                <a:solidFill>
                  <a:srgbClr val="FF0000"/>
                </a:solidFill>
              </a:rPr>
              <a:t>as a proxy for distance</a:t>
            </a:r>
            <a:endParaRPr lang="en-US" b="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3A4FFF2-1391-CE4B-AFEF-6B7E5C71BA58}"/>
              </a:ext>
            </a:extLst>
          </p:cNvPr>
          <p:cNvSpPr/>
          <p:nvPr/>
        </p:nvSpPr>
        <p:spPr bwMode="auto">
          <a:xfrm>
            <a:off x="6858000" y="3290189"/>
            <a:ext cx="1447800" cy="9233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</p:txBody>
      </p:sp>
      <p:pic>
        <p:nvPicPr>
          <p:cNvPr id="3" name="Picture 2" descr="A blue line with white text&#10;&#10;Description automatically generated">
            <a:extLst>
              <a:ext uri="{FF2B5EF4-FFF2-40B4-BE49-F238E27FC236}">
                <a16:creationId xmlns:a16="http://schemas.microsoft.com/office/drawing/2014/main" id="{D181ADC4-6416-4642-8D8D-0744C493B1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84" y="76200"/>
            <a:ext cx="3849770" cy="2057400"/>
          </a:xfrm>
          <a:prstGeom prst="rect">
            <a:avLst/>
          </a:prstGeom>
        </p:spPr>
      </p:pic>
      <p:sp>
        <p:nvSpPr>
          <p:cNvPr id="5" name="Right Arrow 4">
            <a:extLst>
              <a:ext uri="{FF2B5EF4-FFF2-40B4-BE49-F238E27FC236}">
                <a16:creationId xmlns:a16="http://schemas.microsoft.com/office/drawing/2014/main" id="{175BF0D9-3ADC-E54C-85D8-2CE059157B58}"/>
              </a:ext>
            </a:extLst>
          </p:cNvPr>
          <p:cNvSpPr/>
          <p:nvPr/>
        </p:nvSpPr>
        <p:spPr bwMode="auto">
          <a:xfrm>
            <a:off x="152400" y="2743200"/>
            <a:ext cx="1384071" cy="1219200"/>
          </a:xfrm>
          <a:prstGeom prst="righ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095F0D1A-0035-C849-8B9A-F6AA32E6ED70}"/>
              </a:ext>
            </a:extLst>
          </p:cNvPr>
          <p:cNvSpPr/>
          <p:nvPr/>
        </p:nvSpPr>
        <p:spPr bwMode="auto">
          <a:xfrm rot="3463935">
            <a:off x="144724" y="2924521"/>
            <a:ext cx="1752600" cy="112612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814FAD-592E-814B-B3BA-347A3658EC0D}"/>
              </a:ext>
            </a:extLst>
          </p:cNvPr>
          <p:cNvSpPr txBox="1"/>
          <p:nvPr/>
        </p:nvSpPr>
        <p:spPr>
          <a:xfrm rot="3398684">
            <a:off x="-180844" y="3176543"/>
            <a:ext cx="20505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i="1" dirty="0">
                <a:solidFill>
                  <a:schemeClr val="accent6"/>
                </a:solidFill>
              </a:rPr>
              <a:t>(Same graph but</a:t>
            </a:r>
          </a:p>
          <a:p>
            <a:r>
              <a:rPr lang="en-US" sz="1800" b="0" i="1" dirty="0">
                <a:solidFill>
                  <a:schemeClr val="accent6"/>
                </a:solidFill>
              </a:rPr>
              <a:t> </a:t>
            </a:r>
            <a:r>
              <a:rPr lang="en-US" sz="1800" b="0" i="1" dirty="0">
                <a:solidFill>
                  <a:schemeClr val="accent6"/>
                </a:solidFill>
                <a:latin typeface="Symbol" pitchFamily="2" charset="2"/>
              </a:rPr>
              <a:t>D</a:t>
            </a:r>
            <a:r>
              <a:rPr lang="en-US" sz="1800" b="0" i="1" dirty="0">
                <a:solidFill>
                  <a:schemeClr val="accent6"/>
                </a:solidFill>
              </a:rPr>
              <a:t> plotted</a:t>
            </a:r>
          </a:p>
          <a:p>
            <a:r>
              <a:rPr lang="en-US" sz="1800" b="0" i="1" dirty="0">
                <a:solidFill>
                  <a:schemeClr val="accent6"/>
                </a:solidFill>
              </a:rPr>
              <a:t> instead of distance)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05CD57-A243-7C49-9956-FCDAF0E729C5}"/>
              </a:ext>
            </a:extLst>
          </p:cNvPr>
          <p:cNvSpPr txBox="1"/>
          <p:nvPr/>
        </p:nvSpPr>
        <p:spPr>
          <a:xfrm>
            <a:off x="4518531" y="1117937"/>
            <a:ext cx="3411511" cy="10156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Note:</a:t>
            </a:r>
          </a:p>
          <a:p>
            <a:r>
              <a:rPr lang="en-US" sz="2000" b="0" dirty="0"/>
              <a:t>•  z and </a:t>
            </a:r>
            <a:r>
              <a:rPr lang="en-US" sz="2000" b="0" dirty="0">
                <a:latin typeface="Symbol" pitchFamily="2" charset="2"/>
              </a:rPr>
              <a:t>D</a:t>
            </a:r>
            <a:r>
              <a:rPr lang="en-US" sz="2000" b="0" dirty="0"/>
              <a:t> are directly observed</a:t>
            </a:r>
          </a:p>
          <a:p>
            <a:r>
              <a:rPr lang="en-US" sz="2000" b="0" dirty="0"/>
              <a:t>• ‘straight line’ appears curved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BF0477F-90CC-9646-B72D-7F45EC3EBA7F}"/>
              </a:ext>
            </a:extLst>
          </p:cNvPr>
          <p:cNvCxnSpPr/>
          <p:nvPr/>
        </p:nvCxnSpPr>
        <p:spPr bwMode="auto">
          <a:xfrm>
            <a:off x="1600200" y="5992576"/>
            <a:ext cx="381000" cy="76200"/>
          </a:xfrm>
          <a:prstGeom prst="straightConnector1">
            <a:avLst/>
          </a:prstGeom>
          <a:ln>
            <a:tailEnd type="triangle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6022B6C2-4A5A-444C-9CCB-1D909831500B}"/>
              </a:ext>
            </a:extLst>
          </p:cNvPr>
          <p:cNvSpPr txBox="1"/>
          <p:nvPr/>
        </p:nvSpPr>
        <p:spPr>
          <a:xfrm>
            <a:off x="414990" y="5553670"/>
            <a:ext cx="1360309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800" b="0" i="1" dirty="0"/>
              <a:t>A type-</a:t>
            </a:r>
            <a:r>
              <a:rPr lang="en-US" sz="1800" b="0" i="1" dirty="0" err="1"/>
              <a:t>Ia</a:t>
            </a:r>
            <a:r>
              <a:rPr lang="en-US" sz="1800" b="0" i="1" dirty="0"/>
              <a:t> SN</a:t>
            </a:r>
          </a:p>
          <a:p>
            <a:pPr algn="ctr"/>
            <a:r>
              <a:rPr lang="en-US" sz="1800" b="0" i="1" dirty="0"/>
              <a:t>would be</a:t>
            </a:r>
          </a:p>
          <a:p>
            <a:pPr algn="ctr"/>
            <a:r>
              <a:rPr lang="en-US" sz="1800" b="0" i="1" dirty="0"/>
              <a:t>+11</a:t>
            </a:r>
            <a:r>
              <a:rPr lang="en-US" sz="1800" b="0" i="1" baseline="30000" dirty="0"/>
              <a:t>mg</a:t>
            </a:r>
            <a:r>
              <a:rPr lang="en-US" sz="1800" b="0" i="1" dirty="0"/>
              <a:t> here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8986610-87E4-E642-BBCD-971ACA22C9BB}"/>
              </a:ext>
            </a:extLst>
          </p:cNvPr>
          <p:cNvCxnSpPr>
            <a:cxnSpLocks/>
            <a:stCxn id="10" idx="1"/>
          </p:cNvCxnSpPr>
          <p:nvPr/>
        </p:nvCxnSpPr>
        <p:spPr bwMode="auto">
          <a:xfrm flipH="1">
            <a:off x="5486400" y="3751854"/>
            <a:ext cx="1440974" cy="591546"/>
          </a:xfrm>
          <a:prstGeom prst="straightConnector1">
            <a:avLst/>
          </a:prstGeom>
          <a:ln>
            <a:tailEnd type="triangle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EF1A0FA-DA5C-004B-8B8A-BFB80B99BFE7}"/>
              </a:ext>
            </a:extLst>
          </p:cNvPr>
          <p:cNvSpPr txBox="1"/>
          <p:nvPr/>
        </p:nvSpPr>
        <p:spPr>
          <a:xfrm>
            <a:off x="6927374" y="3290189"/>
            <a:ext cx="1360309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800" b="0" i="1" dirty="0"/>
              <a:t>A type-</a:t>
            </a:r>
            <a:r>
              <a:rPr lang="en-US" sz="1800" b="0" i="1" dirty="0" err="1"/>
              <a:t>Ia</a:t>
            </a:r>
            <a:r>
              <a:rPr lang="en-US" sz="1800" b="0" i="1" dirty="0"/>
              <a:t> SN</a:t>
            </a:r>
          </a:p>
          <a:p>
            <a:pPr algn="ctr"/>
            <a:r>
              <a:rPr lang="en-US" sz="1800" b="0" i="1" dirty="0"/>
              <a:t>would be</a:t>
            </a:r>
          </a:p>
          <a:p>
            <a:pPr algn="ctr"/>
            <a:r>
              <a:rPr lang="en-US" sz="1800" b="0" i="1" dirty="0"/>
              <a:t>+21</a:t>
            </a:r>
            <a:r>
              <a:rPr lang="en-US" sz="1800" b="0" i="1" baseline="30000" dirty="0"/>
              <a:t>mg</a:t>
            </a:r>
            <a:r>
              <a:rPr lang="en-US" sz="1800" b="0" i="1" dirty="0"/>
              <a:t> here</a:t>
            </a:r>
          </a:p>
        </p:txBody>
      </p:sp>
    </p:spTree>
    <p:extLst>
      <p:ext uri="{BB962C8B-B14F-4D97-AF65-F5344CB8AC3E}">
        <p14:creationId xmlns:p14="http://schemas.microsoft.com/office/powerpoint/2010/main" val="34344319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0"/>
            <a:ext cx="7772400" cy="1143000"/>
          </a:xfrm>
        </p:spPr>
        <p:txBody>
          <a:bodyPr/>
          <a:lstStyle/>
          <a:p>
            <a:r>
              <a:rPr lang="en-US" altLang="x-none" sz="6000" dirty="0">
                <a:solidFill>
                  <a:srgbClr val="66FFFF"/>
                </a:solidFill>
              </a:rPr>
              <a:t>Questions coming …</a:t>
            </a:r>
            <a:endParaRPr lang="en-US" altLang="x-none" dirty="0">
              <a:solidFill>
                <a:srgbClr val="66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0981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Text Box 2"/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7200">
                <a:solidFill>
                  <a:srgbClr val="FF0000"/>
                </a:solidFill>
              </a:rPr>
              <a:t> </a:t>
            </a:r>
            <a:endParaRPr lang="en-US" altLang="x-none" sz="600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6000">
                <a:solidFill>
                  <a:srgbClr val="FF0000"/>
                </a:solidFill>
              </a:rPr>
              <a:t>sec</a:t>
            </a:r>
            <a:r>
              <a:rPr lang="en-US" altLang="x-none" sz="960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315395" name="Text Box 3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r>
              <a:rPr lang="en-US" altLang="x-none" sz="6000" b="1" dirty="0">
                <a:solidFill>
                  <a:srgbClr val="FF0000"/>
                </a:solidFill>
              </a:rPr>
              <a:t>Question 10</a:t>
            </a:r>
          </a:p>
        </p:txBody>
      </p:sp>
      <p:sp>
        <p:nvSpPr>
          <p:cNvPr id="315397" name="Text Box 5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315398" name="Text Box 6"/>
          <p:cNvSpPr txBox="1">
            <a:spLocks noChangeArrowheads="1"/>
          </p:cNvSpPr>
          <p:nvPr/>
        </p:nvSpPr>
        <p:spPr bwMode="auto">
          <a:xfrm>
            <a:off x="1219200" y="1143000"/>
            <a:ext cx="5638800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 dirty="0">
                <a:solidFill>
                  <a:schemeClr val="accent2"/>
                </a:solidFill>
              </a:rPr>
              <a:t>There are two directly observable quantities that can be plotted for representing the Hubble curve.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ja-JP" sz="2400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2400" dirty="0">
                <a:solidFill>
                  <a:schemeClr val="accent2"/>
                </a:solidFill>
              </a:rPr>
              <a:t>Which are these?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x-none" sz="2400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dirty="0">
                <a:solidFill>
                  <a:srgbClr val="00CC00"/>
                </a:solidFill>
              </a:rPr>
              <a:t>A</a:t>
            </a:r>
            <a:r>
              <a:rPr lang="en-US" altLang="x-none" sz="2400" dirty="0"/>
              <a:t>	Recession velocity and redshift.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dirty="0">
                <a:solidFill>
                  <a:srgbClr val="00CC00"/>
                </a:solidFill>
              </a:rPr>
              <a:t>B	</a:t>
            </a:r>
            <a:r>
              <a:rPr lang="en-US" altLang="x-none" sz="2400" dirty="0"/>
              <a:t>Distance and redshift. </a:t>
            </a:r>
          </a:p>
          <a:p>
            <a:pPr>
              <a:spcBef>
                <a:spcPct val="0"/>
              </a:spcBef>
              <a:buNone/>
            </a:pPr>
            <a:r>
              <a:rPr lang="en-US" altLang="x-none" dirty="0">
                <a:solidFill>
                  <a:srgbClr val="FF0000"/>
                </a:solidFill>
              </a:rPr>
              <a:t>C	</a:t>
            </a:r>
            <a:r>
              <a:rPr lang="en-US" altLang="x-none" sz="2400" dirty="0">
                <a:solidFill>
                  <a:srgbClr val="FF0000"/>
                </a:solidFill>
              </a:rPr>
              <a:t>Distance modulus and redshift. </a:t>
            </a:r>
          </a:p>
          <a:p>
            <a:pPr>
              <a:spcBef>
                <a:spcPct val="0"/>
              </a:spcBef>
              <a:buNone/>
            </a:pPr>
            <a:r>
              <a:rPr lang="en-US" altLang="x-none" dirty="0">
                <a:solidFill>
                  <a:srgbClr val="00CC00"/>
                </a:solidFill>
              </a:rPr>
              <a:t>D</a:t>
            </a:r>
            <a:r>
              <a:rPr lang="en-US" altLang="x-none" sz="2400" b="0" dirty="0"/>
              <a:t>	</a:t>
            </a:r>
            <a:r>
              <a:rPr lang="en-US" altLang="x-none" sz="2400" dirty="0"/>
              <a:t>Distance and color. </a:t>
            </a:r>
          </a:p>
        </p:txBody>
      </p:sp>
      <p:sp>
        <p:nvSpPr>
          <p:cNvPr id="315399" name="Text Box 7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315400" name="Text Box 8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315401" name="Text Box 9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315402" name="Text Box 10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315403" name="Text Box 11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315404" name="Text Box 12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315405" name="Text Box 13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315406" name="Text Box 14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315407" name="Text Box 15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315408" name="Text Box 16"/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315409" name="Text Box 17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315410" name="Text Box 18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315411" name="Text Box 19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315412" name="Text Box 20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315413" name="Text Box 21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15414" name="Text Box 22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315415" name="Text Box 23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315416" name="Text Box 24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315417" name="Text Box 25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15418" name="Text Box 26"/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315419" name="Text Box 27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315420" name="Text Box 28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315421" name="Text Box 29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315422" name="Text Box 30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315423" name="Text Box 31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315424" name="Text Box 32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315425" name="Text Box 33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315426" name="Text Box 34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315427" name="Text Box 35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0 </a:t>
            </a:r>
          </a:p>
        </p:txBody>
      </p:sp>
    </p:spTree>
    <p:extLst>
      <p:ext uri="{BB962C8B-B14F-4D97-AF65-F5344CB8AC3E}">
        <p14:creationId xmlns:p14="http://schemas.microsoft.com/office/powerpoint/2010/main" val="2322858514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15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15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394" grpId="0" animBg="1"/>
      <p:bldP spid="315395" grpId="0" animBg="1"/>
      <p:bldP spid="315397" grpId="0" animBg="1"/>
      <p:bldP spid="315398" grpId="0"/>
      <p:bldP spid="315398" grpId="1"/>
      <p:bldP spid="315399" grpId="0" animBg="1"/>
      <p:bldP spid="315400" grpId="0" animBg="1"/>
      <p:bldP spid="315401" grpId="0" animBg="1"/>
      <p:bldP spid="315402" grpId="0" animBg="1"/>
      <p:bldP spid="315403" grpId="0" animBg="1"/>
      <p:bldP spid="315404" grpId="0" animBg="1"/>
      <p:bldP spid="315405" grpId="0" animBg="1"/>
      <p:bldP spid="315406" grpId="0" animBg="1"/>
      <p:bldP spid="315407" grpId="0" animBg="1"/>
      <p:bldP spid="315408" grpId="0" animBg="1"/>
      <p:bldP spid="315409" grpId="0" animBg="1"/>
      <p:bldP spid="315410" grpId="0" animBg="1"/>
      <p:bldP spid="315411" grpId="0" animBg="1"/>
      <p:bldP spid="315412" grpId="0" animBg="1"/>
      <p:bldP spid="315413" grpId="0" animBg="1"/>
      <p:bldP spid="315414" grpId="0" animBg="1"/>
      <p:bldP spid="315415" grpId="0" animBg="1"/>
      <p:bldP spid="315416" grpId="0" animBg="1"/>
      <p:bldP spid="315417" grpId="0" animBg="1"/>
      <p:bldP spid="315418" grpId="0" animBg="1"/>
      <p:bldP spid="315419" grpId="0" animBg="1"/>
      <p:bldP spid="315420" grpId="0" animBg="1"/>
      <p:bldP spid="315421" grpId="0" animBg="1"/>
      <p:bldP spid="315422" grpId="0" animBg="1"/>
      <p:bldP spid="315423" grpId="0" animBg="1"/>
      <p:bldP spid="315424" grpId="0" animBg="1"/>
      <p:bldP spid="315425" grpId="0" animBg="1"/>
      <p:bldP spid="315426" grpId="0" animBg="1"/>
      <p:bldP spid="3154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02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x-none">
                <a:solidFill>
                  <a:srgbClr val="66FFFF"/>
                </a:solidFill>
              </a:rPr>
              <a:t>Dark matter in galaxies</a:t>
            </a:r>
            <a:endParaRPr lang="en-US" altLang="x-none"/>
          </a:p>
        </p:txBody>
      </p:sp>
      <p:sp>
        <p:nvSpPr>
          <p:cNvPr id="49154" name="Text Box 1027"/>
          <p:cNvSpPr txBox="1">
            <a:spLocks noChangeArrowheads="1"/>
          </p:cNvSpPr>
          <p:nvPr/>
        </p:nvSpPr>
        <p:spPr bwMode="auto">
          <a:xfrm>
            <a:off x="1736994" y="72558"/>
            <a:ext cx="567001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2800" dirty="0">
                <a:solidFill>
                  <a:srgbClr val="FF0000"/>
                </a:solidFill>
              </a:rPr>
              <a:t>Dark matter in and around galaxies</a:t>
            </a:r>
            <a:endParaRPr lang="en-US" altLang="x-none" b="0" dirty="0"/>
          </a:p>
        </p:txBody>
      </p:sp>
      <p:sp>
        <p:nvSpPr>
          <p:cNvPr id="49155" name="Text Box 1028"/>
          <p:cNvSpPr txBox="1">
            <a:spLocks noChangeArrowheads="1"/>
          </p:cNvSpPr>
          <p:nvPr/>
        </p:nvSpPr>
        <p:spPr bwMode="auto">
          <a:xfrm>
            <a:off x="136525" y="591671"/>
            <a:ext cx="870902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l"/>
            <a:r>
              <a:rPr lang="en-US" altLang="x-none" dirty="0"/>
              <a:t>A galaxy rotates too fast                         Galaxy clusters are stable    </a:t>
            </a:r>
          </a:p>
          <a:p>
            <a:pPr algn="l"/>
            <a:r>
              <a:rPr lang="en-US" altLang="x-none" dirty="0"/>
              <a:t>   far from the center                              </a:t>
            </a:r>
            <a:r>
              <a:rPr lang="en-US" altLang="x-none" sz="1800" b="0" dirty="0"/>
              <a:t> - There must be stronger gravity</a:t>
            </a:r>
          </a:p>
          <a:p>
            <a:pPr algn="l"/>
            <a:r>
              <a:rPr lang="en-US" altLang="x-none" sz="1800" b="0" dirty="0"/>
              <a:t>       - contradicts law of gravity                                           than the gravity of all the stars</a:t>
            </a:r>
          </a:p>
          <a:p>
            <a:pPr algn="l"/>
            <a:r>
              <a:rPr lang="en-US" altLang="x-none" sz="1800" b="0" dirty="0"/>
              <a:t>       - unless: there is invisible mass inside galaxy</a:t>
            </a:r>
          </a:p>
        </p:txBody>
      </p:sp>
      <p:pic>
        <p:nvPicPr>
          <p:cNvPr id="49156" name="Picture 10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99896"/>
            <a:ext cx="3949775" cy="316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7" name="AutoShape 1030"/>
          <p:cNvSpPr>
            <a:spLocks noChangeArrowheads="1"/>
          </p:cNvSpPr>
          <p:nvPr/>
        </p:nvSpPr>
        <p:spPr bwMode="auto">
          <a:xfrm>
            <a:off x="1741311" y="3086100"/>
            <a:ext cx="990600" cy="685800"/>
          </a:xfrm>
          <a:custGeom>
            <a:avLst/>
            <a:gdLst>
              <a:gd name="T0" fmla="*/ 465628 w 21600"/>
              <a:gd name="T1" fmla="*/ 603 h 21600"/>
              <a:gd name="T2" fmla="*/ 46136 w 21600"/>
              <a:gd name="T3" fmla="*/ 342868 h 21600"/>
              <a:gd name="T4" fmla="*/ 471177 w 21600"/>
              <a:gd name="T5" fmla="*/ 64453 h 21600"/>
              <a:gd name="T6" fmla="*/ 1109976 w 21600"/>
              <a:gd name="T7" fmla="*/ 291656 h 21600"/>
              <a:gd name="T8" fmla="*/ 961478 w 21600"/>
              <a:gd name="T9" fmla="*/ 422593 h 21600"/>
              <a:gd name="T10" fmla="*/ 772347 w 21600"/>
              <a:gd name="T11" fmla="*/ 319786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522" y="9750"/>
                </a:moveTo>
                <a:cubicBezTo>
                  <a:pt x="18990" y="5336"/>
                  <a:pt x="15245" y="2014"/>
                  <a:pt x="10800" y="2014"/>
                </a:cubicBezTo>
                <a:cubicBezTo>
                  <a:pt x="5948" y="2015"/>
                  <a:pt x="2015" y="5948"/>
                  <a:pt x="2015" y="10800"/>
                </a:cubicBezTo>
                <a:lnTo>
                  <a:pt x="-1" y="10799"/>
                </a:lnTo>
                <a:cubicBezTo>
                  <a:pt x="0" y="4835"/>
                  <a:pt x="4835" y="0"/>
                  <a:pt x="10800" y="0"/>
                </a:cubicBezTo>
                <a:cubicBezTo>
                  <a:pt x="16265" y="-1"/>
                  <a:pt x="20869" y="4083"/>
                  <a:pt x="21522" y="9509"/>
                </a:cubicBezTo>
                <a:lnTo>
                  <a:pt x="24203" y="9186"/>
                </a:lnTo>
                <a:lnTo>
                  <a:pt x="20965" y="13310"/>
                </a:lnTo>
                <a:lnTo>
                  <a:pt x="16841" y="10072"/>
                </a:lnTo>
                <a:lnTo>
                  <a:pt x="19522" y="9750"/>
                </a:lnTo>
                <a:close/>
              </a:path>
            </a:pathLst>
          </a:cu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59" name="Text Box 1032"/>
          <p:cNvSpPr txBox="1">
            <a:spLocks noChangeArrowheads="1"/>
          </p:cNvSpPr>
          <p:nvPr/>
        </p:nvSpPr>
        <p:spPr bwMode="auto">
          <a:xfrm>
            <a:off x="369887" y="5217548"/>
            <a:ext cx="4154535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l"/>
            <a:r>
              <a:rPr lang="en-US" altLang="x-none" dirty="0">
                <a:solidFill>
                  <a:srgbClr val="00CC00"/>
                </a:solidFill>
              </a:rPr>
              <a:t>What is dark matter made of?</a:t>
            </a:r>
            <a:endParaRPr lang="en-US" altLang="x-none" b="0" dirty="0"/>
          </a:p>
          <a:p>
            <a:pPr algn="l"/>
            <a:r>
              <a:rPr lang="en-US" altLang="x-none" b="0" dirty="0"/>
              <a:t>             </a:t>
            </a:r>
            <a:r>
              <a:rPr lang="en-US" altLang="x-none" dirty="0"/>
              <a:t>Who knows? </a:t>
            </a:r>
          </a:p>
          <a:p>
            <a:pPr algn="l"/>
            <a:r>
              <a:rPr lang="en-US" altLang="x-none" sz="2000" b="0" i="1" dirty="0"/>
              <a:t>(Brown dwarfs, Planets without stars,</a:t>
            </a:r>
          </a:p>
          <a:p>
            <a:pPr algn="l"/>
            <a:r>
              <a:rPr lang="en-US" altLang="x-none" sz="2000" b="0" i="1" dirty="0"/>
              <a:t> New elementary particles,  ...)</a:t>
            </a:r>
          </a:p>
        </p:txBody>
      </p:sp>
      <p:sp>
        <p:nvSpPr>
          <p:cNvPr id="12" name="Text Box 1028">
            <a:extLst>
              <a:ext uri="{FF2B5EF4-FFF2-40B4-BE49-F238E27FC236}">
                <a16:creationId xmlns:a16="http://schemas.microsoft.com/office/drawing/2014/main" id="{F60886AF-01FB-1847-B4CB-DBF68CC71A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1625262"/>
            <a:ext cx="434641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l"/>
            <a:r>
              <a:rPr lang="en-US" altLang="x-none" dirty="0"/>
              <a:t>Gravitational lensing:</a:t>
            </a:r>
          </a:p>
          <a:p>
            <a:pPr algn="l"/>
            <a:r>
              <a:rPr lang="en-US" altLang="x-none" sz="1800" dirty="0"/>
              <a:t>           too much mass</a:t>
            </a:r>
          </a:p>
          <a:p>
            <a:pPr algn="l"/>
            <a:r>
              <a:rPr lang="en-US" altLang="x-none" sz="1800" b="0" dirty="0"/>
              <a:t>- There must be stronger gravity</a:t>
            </a:r>
          </a:p>
        </p:txBody>
      </p:sp>
      <p:pic>
        <p:nvPicPr>
          <p:cNvPr id="13" name="Picture 3">
            <a:extLst>
              <a:ext uri="{FF2B5EF4-FFF2-40B4-BE49-F238E27FC236}">
                <a16:creationId xmlns:a16="http://schemas.microsoft.com/office/drawing/2014/main" id="{D8DDFC5C-3622-EB40-9415-4464A72239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264" y="2711022"/>
            <a:ext cx="4412000" cy="3308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37353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Text Box 2"/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7200">
                <a:solidFill>
                  <a:srgbClr val="FF0000"/>
                </a:solidFill>
              </a:rPr>
              <a:t> </a:t>
            </a:r>
            <a:endParaRPr lang="en-US" altLang="x-none" sz="600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6000">
                <a:solidFill>
                  <a:srgbClr val="FF0000"/>
                </a:solidFill>
              </a:rPr>
              <a:t>sec</a:t>
            </a:r>
            <a:r>
              <a:rPr lang="en-US" altLang="x-none" sz="960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315395" name="Text Box 3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r>
              <a:rPr lang="en-US" altLang="x-none" sz="6000" b="1" dirty="0">
                <a:solidFill>
                  <a:srgbClr val="FF0000"/>
                </a:solidFill>
              </a:rPr>
              <a:t>Question 11</a:t>
            </a:r>
          </a:p>
        </p:txBody>
      </p:sp>
      <p:sp>
        <p:nvSpPr>
          <p:cNvPr id="315397" name="Text Box 5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315398" name="Text Box 6"/>
          <p:cNvSpPr txBox="1">
            <a:spLocks noChangeArrowheads="1"/>
          </p:cNvSpPr>
          <p:nvPr/>
        </p:nvSpPr>
        <p:spPr bwMode="auto">
          <a:xfrm>
            <a:off x="228600" y="1219200"/>
            <a:ext cx="7086600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 dirty="0">
                <a:solidFill>
                  <a:schemeClr val="accent2"/>
                </a:solidFill>
              </a:rPr>
              <a:t>What observations indicate the presence of dark matter?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x-none" sz="2400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dirty="0">
                <a:solidFill>
                  <a:srgbClr val="FF0000"/>
                </a:solidFill>
              </a:rPr>
              <a:t>A</a:t>
            </a:r>
            <a:r>
              <a:rPr lang="en-US" altLang="x-none" sz="2400" dirty="0">
                <a:solidFill>
                  <a:srgbClr val="FF0000"/>
                </a:solidFill>
              </a:rPr>
              <a:t>	 Rotation of galaxies, stability of galaxy clusters, and gravitational lensing.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dirty="0">
                <a:solidFill>
                  <a:srgbClr val="00CC00"/>
                </a:solidFill>
              </a:rPr>
              <a:t>B	</a:t>
            </a:r>
            <a:r>
              <a:rPr lang="en-US" altLang="x-none" sz="2400" dirty="0"/>
              <a:t> Rotation of galaxies alone.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dirty="0">
                <a:solidFill>
                  <a:srgbClr val="00CC00"/>
                </a:solidFill>
              </a:rPr>
              <a:t>C	</a:t>
            </a:r>
            <a:r>
              <a:rPr lang="en-US" altLang="x-none" sz="2400" dirty="0"/>
              <a:t> Gravitational lensing and the stability of galaxy clusters.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dirty="0">
                <a:solidFill>
                  <a:srgbClr val="00CC00"/>
                </a:solidFill>
              </a:rPr>
              <a:t>D</a:t>
            </a:r>
            <a:r>
              <a:rPr lang="en-US" altLang="x-none" sz="2400" b="0" dirty="0"/>
              <a:t>	</a:t>
            </a:r>
            <a:r>
              <a:rPr lang="en-US" altLang="x-none" sz="2400" dirty="0"/>
              <a:t> There is no such observation because dark matter is dark.</a:t>
            </a:r>
          </a:p>
        </p:txBody>
      </p:sp>
      <p:sp>
        <p:nvSpPr>
          <p:cNvPr id="315399" name="Text Box 7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315400" name="Text Box 8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315401" name="Text Box 9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315402" name="Text Box 10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315403" name="Text Box 11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315404" name="Text Box 12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315405" name="Text Box 13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315406" name="Text Box 14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315407" name="Text Box 15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315408" name="Text Box 16"/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315409" name="Text Box 17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315410" name="Text Box 18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315411" name="Text Box 19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315412" name="Text Box 20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315413" name="Text Box 21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15414" name="Text Box 22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315415" name="Text Box 23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315416" name="Text Box 24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315417" name="Text Box 25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15418" name="Text Box 26"/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315419" name="Text Box 27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315420" name="Text Box 28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315421" name="Text Box 29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315422" name="Text Box 30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315423" name="Text Box 31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315424" name="Text Box 32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315425" name="Text Box 33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315426" name="Text Box 34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315427" name="Text Box 35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0 </a:t>
            </a:r>
          </a:p>
        </p:txBody>
      </p:sp>
    </p:spTree>
    <p:extLst>
      <p:ext uri="{BB962C8B-B14F-4D97-AF65-F5344CB8AC3E}">
        <p14:creationId xmlns:p14="http://schemas.microsoft.com/office/powerpoint/2010/main" val="2976540153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15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15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394" grpId="0" animBg="1"/>
      <p:bldP spid="315395" grpId="0" animBg="1"/>
      <p:bldP spid="315397" grpId="0" animBg="1"/>
      <p:bldP spid="315398" grpId="0"/>
      <p:bldP spid="315398" grpId="1"/>
      <p:bldP spid="315399" grpId="0" animBg="1"/>
      <p:bldP spid="315400" grpId="0" animBg="1"/>
      <p:bldP spid="315401" grpId="0" animBg="1"/>
      <p:bldP spid="315402" grpId="0" animBg="1"/>
      <p:bldP spid="315403" grpId="0" animBg="1"/>
      <p:bldP spid="315404" grpId="0" animBg="1"/>
      <p:bldP spid="315405" grpId="0" animBg="1"/>
      <p:bldP spid="315406" grpId="0" animBg="1"/>
      <p:bldP spid="315407" grpId="0" animBg="1"/>
      <p:bldP spid="315408" grpId="0" animBg="1"/>
      <p:bldP spid="315409" grpId="0" animBg="1"/>
      <p:bldP spid="315410" grpId="0" animBg="1"/>
      <p:bldP spid="315411" grpId="0" animBg="1"/>
      <p:bldP spid="315412" grpId="0" animBg="1"/>
      <p:bldP spid="315413" grpId="0" animBg="1"/>
      <p:bldP spid="315414" grpId="0" animBg="1"/>
      <p:bldP spid="315415" grpId="0" animBg="1"/>
      <p:bldP spid="315416" grpId="0" animBg="1"/>
      <p:bldP spid="315417" grpId="0" animBg="1"/>
      <p:bldP spid="315418" grpId="0" animBg="1"/>
      <p:bldP spid="315419" grpId="0" animBg="1"/>
      <p:bldP spid="315420" grpId="0" animBg="1"/>
      <p:bldP spid="315421" grpId="0" animBg="1"/>
      <p:bldP spid="315422" grpId="0" animBg="1"/>
      <p:bldP spid="315423" grpId="0" animBg="1"/>
      <p:bldP spid="315424" grpId="0" animBg="1"/>
      <p:bldP spid="315425" grpId="0" animBg="1"/>
      <p:bldP spid="315426" grpId="0" animBg="1"/>
      <p:bldP spid="3154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5943600" y="2667000"/>
            <a:ext cx="2590800" cy="762000"/>
          </a:xfrm>
        </p:spPr>
        <p:txBody>
          <a:bodyPr/>
          <a:lstStyle/>
          <a:p>
            <a:r>
              <a:rPr lang="en-US" altLang="x-none" sz="800" b="1">
                <a:solidFill>
                  <a:schemeClr val="tx1"/>
                </a:solidFill>
              </a:rPr>
              <a:t>Rotation curve of the Galaxy</a:t>
            </a:r>
            <a:endParaRPr lang="en-US" altLang="x-none"/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729163"/>
            <a:ext cx="2895600" cy="212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0"/>
            <a:ext cx="28956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8248650" y="1981200"/>
            <a:ext cx="8953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>
                <a:solidFill>
                  <a:srgbClr val="FF3300"/>
                </a:solidFill>
              </a:rPr>
              <a:t>Rigid</a:t>
            </a:r>
          </a:p>
          <a:p>
            <a:r>
              <a:rPr lang="en-US" altLang="x-none">
                <a:solidFill>
                  <a:srgbClr val="FF3300"/>
                </a:solidFill>
              </a:rPr>
              <a:t>body</a:t>
            </a:r>
            <a:endParaRPr lang="en-US" altLang="x-none"/>
          </a:p>
        </p:txBody>
      </p: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8316913" y="3429000"/>
            <a:ext cx="827087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>
                <a:solidFill>
                  <a:srgbClr val="FFFF00"/>
                </a:solidFill>
              </a:rPr>
              <a:t>One</a:t>
            </a:r>
          </a:p>
          <a:p>
            <a:r>
              <a:rPr lang="en-US" altLang="x-none">
                <a:solidFill>
                  <a:srgbClr val="FFFF00"/>
                </a:solidFill>
              </a:rPr>
              <a:t>big</a:t>
            </a:r>
          </a:p>
          <a:p>
            <a:r>
              <a:rPr lang="en-US" altLang="x-none">
                <a:solidFill>
                  <a:srgbClr val="FFFF00"/>
                </a:solidFill>
              </a:rPr>
              <a:t>mass</a:t>
            </a:r>
          </a:p>
        </p:txBody>
      </p:sp>
      <p:sp>
        <p:nvSpPr>
          <p:cNvPr id="52231" name="Line 7"/>
          <p:cNvSpPr>
            <a:spLocks noChangeShapeType="1"/>
          </p:cNvSpPr>
          <p:nvPr/>
        </p:nvSpPr>
        <p:spPr bwMode="auto">
          <a:xfrm flipH="1" flipV="1">
            <a:off x="7772400" y="1828800"/>
            <a:ext cx="457200" cy="685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2" name="Line 8"/>
          <p:cNvSpPr>
            <a:spLocks noChangeShapeType="1"/>
          </p:cNvSpPr>
          <p:nvPr/>
        </p:nvSpPr>
        <p:spPr bwMode="auto">
          <a:xfrm flipH="1">
            <a:off x="7772400" y="4114800"/>
            <a:ext cx="609600" cy="91440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2233" name="Picture 9" descr="RotationCurvesGalax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2159000"/>
            <a:ext cx="6348413" cy="469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4" name="Line 11"/>
          <p:cNvSpPr>
            <a:spLocks noChangeShapeType="1"/>
          </p:cNvSpPr>
          <p:nvPr/>
        </p:nvSpPr>
        <p:spPr bwMode="auto">
          <a:xfrm flipH="1">
            <a:off x="5181600" y="609600"/>
            <a:ext cx="0" cy="1905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5" name="Rectangle 12"/>
          <p:cNvSpPr>
            <a:spLocks noChangeArrowheads="1"/>
          </p:cNvSpPr>
          <p:nvPr/>
        </p:nvSpPr>
        <p:spPr bwMode="auto">
          <a:xfrm>
            <a:off x="3200400" y="0"/>
            <a:ext cx="2438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3200" dirty="0">
                <a:solidFill>
                  <a:srgbClr val="FF3300"/>
                </a:solidFill>
              </a:rPr>
              <a:t>: the Galaxy</a:t>
            </a:r>
            <a:endParaRPr lang="en-US" altLang="x-none" sz="4400" b="0" dirty="0">
              <a:solidFill>
                <a:srgbClr val="FF3300"/>
              </a:solidFill>
            </a:endParaRPr>
          </a:p>
        </p:txBody>
      </p:sp>
      <p:sp>
        <p:nvSpPr>
          <p:cNvPr id="52236" name="Rectangle 13"/>
          <p:cNvSpPr>
            <a:spLocks noChangeArrowheads="1"/>
          </p:cNvSpPr>
          <p:nvPr/>
        </p:nvSpPr>
        <p:spPr bwMode="auto">
          <a:xfrm>
            <a:off x="304800" y="76200"/>
            <a:ext cx="3092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3600" dirty="0">
                <a:solidFill>
                  <a:srgbClr val="FF3300"/>
                </a:solidFill>
              </a:rPr>
              <a:t>Rotation curve</a:t>
            </a:r>
            <a:endParaRPr lang="en-US" altLang="x-none" sz="3200" dirty="0">
              <a:solidFill>
                <a:srgbClr val="FF3300"/>
              </a:solidFill>
            </a:endParaRPr>
          </a:p>
        </p:txBody>
      </p:sp>
      <p:sp>
        <p:nvSpPr>
          <p:cNvPr id="52237" name="Text Box 14"/>
          <p:cNvSpPr txBox="1">
            <a:spLocks noChangeArrowheads="1"/>
          </p:cNvSpPr>
          <p:nvPr/>
        </p:nvSpPr>
        <p:spPr bwMode="auto">
          <a:xfrm>
            <a:off x="6389887" y="2844105"/>
            <a:ext cx="1810111" cy="92333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66FFFF"/>
            </a:solidFill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1800" dirty="0">
                <a:solidFill>
                  <a:schemeClr val="bg1"/>
                </a:solidFill>
              </a:rPr>
              <a:t>Invisible matter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1800" dirty="0">
                <a:solidFill>
                  <a:schemeClr val="bg1"/>
                </a:solidFill>
              </a:rPr>
              <a:t>must be present!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1800" dirty="0">
                <a:solidFill>
                  <a:schemeClr val="bg1"/>
                </a:solidFill>
              </a:rPr>
              <a:t>(</a:t>
            </a:r>
            <a:r>
              <a:rPr lang="ja-JP" altLang="en-US" sz="1800">
                <a:solidFill>
                  <a:schemeClr val="bg1"/>
                </a:solidFill>
                <a:latin typeface="Arial" charset="0"/>
              </a:rPr>
              <a:t>“</a:t>
            </a:r>
            <a:r>
              <a:rPr lang="en-US" altLang="ja-JP" sz="1800" dirty="0">
                <a:solidFill>
                  <a:schemeClr val="bg1"/>
                </a:solidFill>
              </a:rPr>
              <a:t>Dark matter</a:t>
            </a:r>
            <a:r>
              <a:rPr lang="ja-JP" altLang="en-US" sz="1800">
                <a:solidFill>
                  <a:schemeClr val="bg1"/>
                </a:solidFill>
                <a:latin typeface="Arial" charset="0"/>
              </a:rPr>
              <a:t>”</a:t>
            </a:r>
            <a:r>
              <a:rPr lang="en-US" altLang="ja-JP" sz="1800" dirty="0">
                <a:solidFill>
                  <a:schemeClr val="bg1"/>
                </a:solidFill>
              </a:rPr>
              <a:t>)</a:t>
            </a:r>
            <a:endParaRPr lang="en-US" altLang="x-none" sz="2400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A5AE99A-EFC2-B248-87CC-DFE43F029A72}"/>
              </a:ext>
            </a:extLst>
          </p:cNvPr>
          <p:cNvSpPr txBox="1"/>
          <p:nvPr/>
        </p:nvSpPr>
        <p:spPr>
          <a:xfrm>
            <a:off x="350265" y="717550"/>
            <a:ext cx="463347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x-none" i="1" dirty="0">
                <a:solidFill>
                  <a:srgbClr val="FFFF00"/>
                </a:solidFill>
              </a:rPr>
              <a:t>Measure the speed of stars</a:t>
            </a:r>
          </a:p>
          <a:p>
            <a:pPr algn="l"/>
            <a:r>
              <a:rPr lang="en-US" altLang="x-none" i="1" dirty="0">
                <a:solidFill>
                  <a:srgbClr val="FFFF00"/>
                </a:solidFill>
              </a:rPr>
              <a:t>	as they revolve around the center of the Galaxy</a:t>
            </a:r>
            <a:endParaRPr lang="en-US" altLang="x-none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8233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5">
            <a:extLst>
              <a:ext uri="{FF2B5EF4-FFF2-40B4-BE49-F238E27FC236}">
                <a16:creationId xmlns:a16="http://schemas.microsoft.com/office/drawing/2014/main" id="{0C4D5C41-D112-4148-8027-0FA9FE4D4C8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105400" y="2986088"/>
            <a:ext cx="1066800" cy="709612"/>
          </a:xfrm>
        </p:spPr>
        <p:txBody>
          <a:bodyPr/>
          <a:lstStyle/>
          <a:p>
            <a:pPr>
              <a:defRPr/>
            </a:pPr>
            <a:r>
              <a:rPr lang="en-US" altLang="en-US" sz="8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More gravitational lensing</a:t>
            </a:r>
            <a:endParaRPr lang="en-US" altLang="en-US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7891" name="Picture 2">
            <a:extLst>
              <a:ext uri="{FF2B5EF4-FFF2-40B4-BE49-F238E27FC236}">
                <a16:creationId xmlns:a16="http://schemas.microsoft.com/office/drawing/2014/main" id="{20149533-9528-6343-8CB8-ADB7C780E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100" y="0"/>
            <a:ext cx="6692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EEE71831-1CC6-B747-8A5C-85A8D173F7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2800767"/>
            <a:ext cx="3048000" cy="405723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7893" name="Text Box 4">
            <a:extLst>
              <a:ext uri="{FF2B5EF4-FFF2-40B4-BE49-F238E27FC236}">
                <a16:creationId xmlns:a16="http://schemas.microsoft.com/office/drawing/2014/main" id="{8CA7931A-EC2B-6243-94F1-413C5FEFCA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114800" cy="28007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3300"/>
                </a:solidFill>
              </a:rPr>
              <a:t>Gravitational lensing: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i="1" dirty="0">
                <a:solidFill>
                  <a:srgbClr val="00B0F0"/>
                </a:solidFill>
              </a:rPr>
              <a:t>Einstein rings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0" dirty="0">
                <a:solidFill>
                  <a:srgbClr val="FFFF00"/>
                </a:solidFill>
              </a:rPr>
              <a:t>A foreground galaxy cluster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0" dirty="0">
                <a:solidFill>
                  <a:srgbClr val="FFFF00"/>
                </a:solidFill>
              </a:rPr>
              <a:t>breaks up the light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0" dirty="0">
                <a:solidFill>
                  <a:srgbClr val="FFFF00"/>
                </a:solidFill>
              </a:rPr>
              <a:t>of a far-away galaxy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B3DAC2-1D5C-5344-AAE4-25FB4F0BE110}"/>
              </a:ext>
            </a:extLst>
          </p:cNvPr>
          <p:cNvSpPr txBox="1"/>
          <p:nvPr/>
        </p:nvSpPr>
        <p:spPr>
          <a:xfrm>
            <a:off x="152400" y="3695700"/>
            <a:ext cx="5253361" cy="2492990"/>
          </a:xfrm>
          <a:prstGeom prst="rect">
            <a:avLst/>
          </a:prstGeom>
          <a:noFill/>
          <a:ln>
            <a:solidFill>
              <a:srgbClr val="66FFFF"/>
            </a:solidFill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Note:</a:t>
            </a:r>
          </a:p>
          <a:p>
            <a:endParaRPr lang="en-US" sz="2200" i="1" dirty="0">
              <a:solidFill>
                <a:schemeClr val="bg1"/>
              </a:solidFill>
            </a:endParaRPr>
          </a:p>
          <a:p>
            <a:r>
              <a:rPr lang="en-US" sz="2200" i="1" dirty="0">
                <a:solidFill>
                  <a:schemeClr val="bg1"/>
                </a:solidFill>
              </a:rPr>
              <a:t>There is much more dark matter than</a:t>
            </a:r>
          </a:p>
          <a:p>
            <a:r>
              <a:rPr lang="en-US" sz="2200" i="1" dirty="0">
                <a:solidFill>
                  <a:schemeClr val="bg1"/>
                </a:solidFill>
              </a:rPr>
              <a:t>    stars in a galaxy</a:t>
            </a:r>
          </a:p>
          <a:p>
            <a:endParaRPr lang="en-US" sz="2200" i="1" dirty="0">
              <a:solidFill>
                <a:schemeClr val="bg1"/>
              </a:solidFill>
            </a:endParaRPr>
          </a:p>
          <a:p>
            <a:r>
              <a:rPr lang="en-US" sz="2200" i="1" dirty="0">
                <a:solidFill>
                  <a:schemeClr val="bg1"/>
                </a:solidFill>
              </a:rPr>
              <a:t>Galaxies are like: </a:t>
            </a:r>
          </a:p>
          <a:p>
            <a:r>
              <a:rPr lang="en-US" sz="2200" i="1" dirty="0">
                <a:solidFill>
                  <a:schemeClr val="bg1"/>
                </a:solidFill>
              </a:rPr>
              <a:t>    “a few stars in a big blob of dark matter”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>
            <a:extLst>
              <a:ext uri="{FF2B5EF4-FFF2-40B4-BE49-F238E27FC236}">
                <a16:creationId xmlns:a16="http://schemas.microsoft.com/office/drawing/2014/main" id="{31395DAE-1629-7F4E-93F2-1E3A895A288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1600">
                <a:solidFill>
                  <a:srgbClr val="66FFFF"/>
                </a:solidFill>
              </a:rPr>
              <a:t>Explain gravitational lensing</a:t>
            </a:r>
            <a:endParaRPr lang="en-US" altLang="en-US"/>
          </a:p>
        </p:txBody>
      </p:sp>
      <p:pic>
        <p:nvPicPr>
          <p:cNvPr id="36866" name="Picture 3">
            <a:extLst>
              <a:ext uri="{FF2B5EF4-FFF2-40B4-BE49-F238E27FC236}">
                <a16:creationId xmlns:a16="http://schemas.microsoft.com/office/drawing/2014/main" id="{D090364F-216E-6E45-92EA-EA1849ABC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1006475"/>
            <a:ext cx="6230938" cy="585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ext Box 4">
            <a:extLst>
              <a:ext uri="{FF2B5EF4-FFF2-40B4-BE49-F238E27FC236}">
                <a16:creationId xmlns:a16="http://schemas.microsoft.com/office/drawing/2014/main" id="{361C391B-25D2-8A48-8028-F0509BFDD7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180975"/>
            <a:ext cx="31829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</a:rPr>
              <a:t>Explain what happens:</a:t>
            </a:r>
            <a:endParaRPr lang="en-US" altLang="en-US" sz="2400" b="0"/>
          </a:p>
        </p:txBody>
      </p:sp>
      <p:sp>
        <p:nvSpPr>
          <p:cNvPr id="36868" name="Text Box 5">
            <a:extLst>
              <a:ext uri="{FF2B5EF4-FFF2-40B4-BE49-F238E27FC236}">
                <a16:creationId xmlns:a16="http://schemas.microsoft.com/office/drawing/2014/main" id="{BE902936-0621-8340-A80F-2008725184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1006475"/>
            <a:ext cx="2732088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Gravity of a galaxy</a:t>
            </a:r>
            <a:endParaRPr lang="en-US" altLang="en-US" sz="2400" b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/>
              <a:t>  * bends light of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/>
              <a:t>       objects behind it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/>
              <a:t>  * distorts image of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/>
              <a:t>       distant objects</a:t>
            </a:r>
          </a:p>
        </p:txBody>
      </p:sp>
      <p:sp>
        <p:nvSpPr>
          <p:cNvPr id="36869" name="TextBox 1">
            <a:extLst>
              <a:ext uri="{FF2B5EF4-FFF2-40B4-BE49-F238E27FC236}">
                <a16:creationId xmlns:a16="http://schemas.microsoft.com/office/drawing/2014/main" id="{0F146676-1EB9-D84B-A425-A36BABDC3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8075" y="3429000"/>
            <a:ext cx="3108325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Gravitational lensing allows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 </a:t>
            </a:r>
            <a:r>
              <a:rPr lang="en-US" altLang="en-US" sz="1600">
                <a:solidFill>
                  <a:srgbClr val="FF0000"/>
                </a:solidFill>
              </a:rPr>
              <a:t>an independent determination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 of the mass of the lensing galaxy</a:t>
            </a:r>
          </a:p>
        </p:txBody>
      </p:sp>
      <p:cxnSp>
        <p:nvCxnSpPr>
          <p:cNvPr id="36870" name="Straight Arrow Connector 3">
            <a:extLst>
              <a:ext uri="{FF2B5EF4-FFF2-40B4-BE49-F238E27FC236}">
                <a16:creationId xmlns:a16="http://schemas.microsoft.com/office/drawing/2014/main" id="{A673F073-6CFC-674E-9A55-B1285F41787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620000" y="4419600"/>
            <a:ext cx="0" cy="990600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</p:cxnSp>
      <p:sp>
        <p:nvSpPr>
          <p:cNvPr id="36871" name="Down Arrow 4">
            <a:extLst>
              <a:ext uri="{FF2B5EF4-FFF2-40B4-BE49-F238E27FC236}">
                <a16:creationId xmlns:a16="http://schemas.microsoft.com/office/drawing/2014/main" id="{73CEBA25-00F7-8145-8F96-CC284973AA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4419600"/>
            <a:ext cx="381000" cy="685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0000"/>
              </a:solidFill>
            </a:endParaRPr>
          </a:p>
        </p:txBody>
      </p:sp>
      <p:sp>
        <p:nvSpPr>
          <p:cNvPr id="36872" name="TextBox 5">
            <a:extLst>
              <a:ext uri="{FF2B5EF4-FFF2-40B4-BE49-F238E27FC236}">
                <a16:creationId xmlns:a16="http://schemas.microsoft.com/office/drawing/2014/main" id="{7746D709-A6E0-1045-82D9-4B0EF12D38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3000" y="5143500"/>
            <a:ext cx="27130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accent2"/>
                </a:solidFill>
              </a:rPr>
              <a:t>One can tell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accent2"/>
                </a:solidFill>
              </a:rPr>
              <a:t>how much dark matter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accent2"/>
                </a:solidFill>
              </a:rPr>
              <a:t> in that galaxy</a:t>
            </a:r>
          </a:p>
        </p:txBody>
      </p:sp>
      <p:sp>
        <p:nvSpPr>
          <p:cNvPr id="36873" name="TextBox 11">
            <a:extLst>
              <a:ext uri="{FF2B5EF4-FFF2-40B4-BE49-F238E27FC236}">
                <a16:creationId xmlns:a16="http://schemas.microsoft.com/office/drawing/2014/main" id="{8486976E-FE08-824C-A64A-4280710F1B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2088" y="6022975"/>
            <a:ext cx="1139825" cy="7080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i="1">
                <a:solidFill>
                  <a:schemeClr val="bg1"/>
                </a:solidFill>
              </a:rPr>
              <a:t>Observer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i="1">
                <a:solidFill>
                  <a:schemeClr val="bg1"/>
                </a:solidFill>
              </a:rPr>
              <a:t>on Earth</a:t>
            </a:r>
          </a:p>
        </p:txBody>
      </p:sp>
      <p:sp>
        <p:nvSpPr>
          <p:cNvPr id="36874" name="TextBox 12">
            <a:extLst>
              <a:ext uri="{FF2B5EF4-FFF2-40B4-BE49-F238E27FC236}">
                <a16:creationId xmlns:a16="http://schemas.microsoft.com/office/drawing/2014/main" id="{3BD280E7-EE56-D14D-A4C4-05F892B16B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7513" y="2570163"/>
            <a:ext cx="1038225" cy="7080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i="1">
                <a:solidFill>
                  <a:schemeClr val="bg1"/>
                </a:solidFill>
              </a:rPr>
              <a:t>Lensing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i="1">
                <a:solidFill>
                  <a:schemeClr val="bg1"/>
                </a:solidFill>
              </a:rPr>
              <a:t>galaxy</a:t>
            </a:r>
          </a:p>
        </p:txBody>
      </p:sp>
      <p:sp>
        <p:nvSpPr>
          <p:cNvPr id="36875" name="TextBox 13">
            <a:extLst>
              <a:ext uri="{FF2B5EF4-FFF2-40B4-BE49-F238E27FC236}">
                <a16:creationId xmlns:a16="http://schemas.microsoft.com/office/drawing/2014/main" id="{93A3B044-E5D5-1149-B3EB-16283BFB11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19200"/>
            <a:ext cx="777875" cy="33813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i="1">
                <a:solidFill>
                  <a:schemeClr val="bg1"/>
                </a:solidFill>
              </a:rPr>
              <a:t>Source</a:t>
            </a:r>
          </a:p>
        </p:txBody>
      </p:sp>
      <p:sp>
        <p:nvSpPr>
          <p:cNvPr id="36876" name="TextBox 14">
            <a:extLst>
              <a:ext uri="{FF2B5EF4-FFF2-40B4-BE49-F238E27FC236}">
                <a16:creationId xmlns:a16="http://schemas.microsoft.com/office/drawing/2014/main" id="{9DBB5DE6-98F2-DC42-B49D-53D0EF1BEE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033463"/>
            <a:ext cx="909638" cy="33813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i="1">
                <a:solidFill>
                  <a:schemeClr val="bg1"/>
                </a:solidFill>
              </a:rPr>
              <a:t>Image B</a:t>
            </a:r>
          </a:p>
        </p:txBody>
      </p:sp>
      <p:sp>
        <p:nvSpPr>
          <p:cNvPr id="36877" name="TextBox 15">
            <a:extLst>
              <a:ext uri="{FF2B5EF4-FFF2-40B4-BE49-F238E27FC236}">
                <a16:creationId xmlns:a16="http://schemas.microsoft.com/office/drawing/2014/main" id="{47152BF0-9686-9844-BF8B-4ACFF2F125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88" y="2773363"/>
            <a:ext cx="901700" cy="33813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i="1">
                <a:solidFill>
                  <a:schemeClr val="bg1"/>
                </a:solidFill>
              </a:rPr>
              <a:t>Image A</a:t>
            </a:r>
          </a:p>
        </p:txBody>
      </p:sp>
      <p:sp>
        <p:nvSpPr>
          <p:cNvPr id="36878" name="Rectangle 2">
            <a:extLst>
              <a:ext uri="{FF2B5EF4-FFF2-40B4-BE49-F238E27FC236}">
                <a16:creationId xmlns:a16="http://schemas.microsoft.com/office/drawing/2014/main" id="{41E46FD9-0BE6-7842-B3E2-72AA59AF3C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938" y="769938"/>
            <a:ext cx="6230938" cy="35083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36879" name="Rectangle 17">
            <a:extLst>
              <a:ext uri="{FF2B5EF4-FFF2-40B4-BE49-F238E27FC236}">
                <a16:creationId xmlns:a16="http://schemas.microsoft.com/office/drawing/2014/main" id="{27B82800-4401-0345-936D-5760A22350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0113" y="769938"/>
            <a:ext cx="242887" cy="60880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28800"/>
            <a:ext cx="7772400" cy="2590800"/>
          </a:xfrm>
        </p:spPr>
        <p:txBody>
          <a:bodyPr/>
          <a:lstStyle/>
          <a:p>
            <a:r>
              <a:rPr lang="en-US" altLang="x-none" sz="6000" dirty="0">
                <a:solidFill>
                  <a:srgbClr val="66FFFF"/>
                </a:solidFill>
              </a:rPr>
              <a:t>Review questions coming …</a:t>
            </a:r>
            <a:endParaRPr lang="en-US" altLang="x-none" dirty="0">
              <a:solidFill>
                <a:srgbClr val="66FFFF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0"/>
            <a:ext cx="7772400" cy="1143000"/>
          </a:xfrm>
        </p:spPr>
        <p:txBody>
          <a:bodyPr/>
          <a:lstStyle/>
          <a:p>
            <a:r>
              <a:rPr lang="en-US" altLang="x-none" sz="6000">
                <a:solidFill>
                  <a:srgbClr val="66FFFF"/>
                </a:solidFill>
              </a:rPr>
              <a:t>Questions coming …</a:t>
            </a:r>
            <a:endParaRPr lang="en-US" altLang="x-none">
              <a:solidFill>
                <a:srgbClr val="66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1106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Text Box 2"/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7200">
                <a:solidFill>
                  <a:srgbClr val="FF0000"/>
                </a:solidFill>
              </a:rPr>
              <a:t> </a:t>
            </a:r>
            <a:endParaRPr lang="en-US" altLang="x-none" sz="600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6000">
                <a:solidFill>
                  <a:srgbClr val="FF0000"/>
                </a:solidFill>
              </a:rPr>
              <a:t>sec</a:t>
            </a:r>
            <a:r>
              <a:rPr lang="en-US" altLang="x-none" sz="960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315395" name="Text Box 3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r>
              <a:rPr lang="en-US" altLang="x-none" sz="6000" b="1" dirty="0">
                <a:solidFill>
                  <a:srgbClr val="FF0000"/>
                </a:solidFill>
              </a:rPr>
              <a:t>Question 12</a:t>
            </a:r>
          </a:p>
        </p:txBody>
      </p:sp>
      <p:sp>
        <p:nvSpPr>
          <p:cNvPr id="315397" name="Text Box 5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315398" name="Text Box 6"/>
          <p:cNvSpPr txBox="1">
            <a:spLocks noChangeArrowheads="1"/>
          </p:cNvSpPr>
          <p:nvPr/>
        </p:nvSpPr>
        <p:spPr bwMode="auto">
          <a:xfrm>
            <a:off x="228600" y="1219200"/>
            <a:ext cx="7010400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 dirty="0">
                <a:solidFill>
                  <a:schemeClr val="accent2"/>
                </a:solidFill>
              </a:rPr>
              <a:t>What is gravitational lensing?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x-none" sz="2400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dirty="0">
                <a:solidFill>
                  <a:srgbClr val="00CC00"/>
                </a:solidFill>
              </a:rPr>
              <a:t>A</a:t>
            </a:r>
            <a:r>
              <a:rPr lang="en-US" altLang="x-none" sz="2400" dirty="0"/>
              <a:t>	 The gravity of the sun bends the light of a far-away galaxy, and makes it look brighter.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dirty="0">
                <a:solidFill>
                  <a:srgbClr val="FF0000"/>
                </a:solidFill>
              </a:rPr>
              <a:t>B	</a:t>
            </a:r>
            <a:r>
              <a:rPr lang="en-US" altLang="x-none" sz="2400" dirty="0">
                <a:solidFill>
                  <a:srgbClr val="FF0000"/>
                </a:solidFill>
              </a:rPr>
              <a:t> The gravity of a foreground galaxy bends the light of a far-away galaxy. </a:t>
            </a:r>
          </a:p>
          <a:p>
            <a:pPr>
              <a:spcBef>
                <a:spcPct val="0"/>
              </a:spcBef>
              <a:buNone/>
            </a:pPr>
            <a:r>
              <a:rPr lang="en-US" altLang="x-none" dirty="0">
                <a:solidFill>
                  <a:srgbClr val="00CC00"/>
                </a:solidFill>
              </a:rPr>
              <a:t>C	</a:t>
            </a:r>
            <a:r>
              <a:rPr lang="en-US" altLang="x-none" sz="2400" dirty="0"/>
              <a:t> The gravity of a foreground galaxy makes far-away stars appear brighter. </a:t>
            </a:r>
          </a:p>
          <a:p>
            <a:pPr>
              <a:spcBef>
                <a:spcPct val="0"/>
              </a:spcBef>
              <a:buNone/>
            </a:pPr>
            <a:r>
              <a:rPr lang="en-US" altLang="x-none" dirty="0">
                <a:solidFill>
                  <a:srgbClr val="00CC00"/>
                </a:solidFill>
              </a:rPr>
              <a:t>D</a:t>
            </a:r>
            <a:r>
              <a:rPr lang="en-US" altLang="x-none" sz="2400" b="0" dirty="0"/>
              <a:t>	</a:t>
            </a:r>
            <a:r>
              <a:rPr lang="en-US" altLang="x-none" sz="2400" dirty="0"/>
              <a:t> The gravity of a foreground galaxy makes far-away stars appear dimmer. </a:t>
            </a:r>
          </a:p>
          <a:p>
            <a:pPr>
              <a:spcBef>
                <a:spcPct val="0"/>
              </a:spcBef>
              <a:buNone/>
            </a:pPr>
            <a:r>
              <a:rPr lang="en-US" altLang="x-none" dirty="0">
                <a:solidFill>
                  <a:srgbClr val="00CC00"/>
                </a:solidFill>
              </a:rPr>
              <a:t>E</a:t>
            </a:r>
            <a:r>
              <a:rPr lang="en-US" altLang="x-none" sz="2400" b="0" dirty="0"/>
              <a:t>	</a:t>
            </a:r>
            <a:r>
              <a:rPr lang="en-US" altLang="x-none" sz="2400" dirty="0"/>
              <a:t> The gravity of a foreground star makes far-away galaxies appear distorted. </a:t>
            </a:r>
          </a:p>
          <a:p>
            <a:pPr>
              <a:spcBef>
                <a:spcPct val="0"/>
              </a:spcBef>
              <a:buNone/>
            </a:pPr>
            <a:endParaRPr lang="en-US" altLang="x-none" sz="2400" dirty="0"/>
          </a:p>
        </p:txBody>
      </p:sp>
      <p:sp>
        <p:nvSpPr>
          <p:cNvPr id="315399" name="Text Box 7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315400" name="Text Box 8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315401" name="Text Box 9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315402" name="Text Box 10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315403" name="Text Box 11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315404" name="Text Box 12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315405" name="Text Box 13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315406" name="Text Box 14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315407" name="Text Box 15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315408" name="Text Box 16"/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315409" name="Text Box 17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315410" name="Text Box 18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315411" name="Text Box 19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315412" name="Text Box 20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315413" name="Text Box 21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15414" name="Text Box 22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315415" name="Text Box 23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315416" name="Text Box 24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315417" name="Text Box 25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15418" name="Text Box 26"/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315419" name="Text Box 27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315420" name="Text Box 28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315421" name="Text Box 29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315422" name="Text Box 30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315423" name="Text Box 31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315424" name="Text Box 32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315425" name="Text Box 33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315426" name="Text Box 34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315427" name="Text Box 35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0 </a:t>
            </a:r>
          </a:p>
        </p:txBody>
      </p:sp>
    </p:spTree>
    <p:extLst>
      <p:ext uri="{BB962C8B-B14F-4D97-AF65-F5344CB8AC3E}">
        <p14:creationId xmlns:p14="http://schemas.microsoft.com/office/powerpoint/2010/main" val="3213242423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15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15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394" grpId="0" animBg="1"/>
      <p:bldP spid="315395" grpId="0" animBg="1"/>
      <p:bldP spid="315397" grpId="0" animBg="1"/>
      <p:bldP spid="315398" grpId="0"/>
      <p:bldP spid="315398" grpId="1"/>
      <p:bldP spid="315399" grpId="0" animBg="1"/>
      <p:bldP spid="315400" grpId="0" animBg="1"/>
      <p:bldP spid="315401" grpId="0" animBg="1"/>
      <p:bldP spid="315402" grpId="0" animBg="1"/>
      <p:bldP spid="315403" grpId="0" animBg="1"/>
      <p:bldP spid="315404" grpId="0" animBg="1"/>
      <p:bldP spid="315405" grpId="0" animBg="1"/>
      <p:bldP spid="315406" grpId="0" animBg="1"/>
      <p:bldP spid="315407" grpId="0" animBg="1"/>
      <p:bldP spid="315408" grpId="0" animBg="1"/>
      <p:bldP spid="315409" grpId="0" animBg="1"/>
      <p:bldP spid="315410" grpId="0" animBg="1"/>
      <p:bldP spid="315411" grpId="0" animBg="1"/>
      <p:bldP spid="315412" grpId="0" animBg="1"/>
      <p:bldP spid="315413" grpId="0" animBg="1"/>
      <p:bldP spid="315414" grpId="0" animBg="1"/>
      <p:bldP spid="315415" grpId="0" animBg="1"/>
      <p:bldP spid="315416" grpId="0" animBg="1"/>
      <p:bldP spid="315417" grpId="0" animBg="1"/>
      <p:bldP spid="315418" grpId="0" animBg="1"/>
      <p:bldP spid="315419" grpId="0" animBg="1"/>
      <p:bldP spid="315420" grpId="0" animBg="1"/>
      <p:bldP spid="315421" grpId="0" animBg="1"/>
      <p:bldP spid="315422" grpId="0" animBg="1"/>
      <p:bldP spid="315423" grpId="0" animBg="1"/>
      <p:bldP spid="315424" grpId="0" animBg="1"/>
      <p:bldP spid="315425" grpId="0" animBg="1"/>
      <p:bldP spid="315426" grpId="0" animBg="1"/>
      <p:bldP spid="31542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BD74891-F23E-5D48-A971-DE1ED0EA753C}"/>
              </a:ext>
            </a:extLst>
          </p:cNvPr>
          <p:cNvSpPr txBox="1"/>
          <p:nvPr/>
        </p:nvSpPr>
        <p:spPr>
          <a:xfrm>
            <a:off x="1447800" y="17289"/>
            <a:ext cx="69964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      </a:t>
            </a:r>
            <a:r>
              <a:rPr lang="en-US" dirty="0" err="1"/>
              <a:t>Barionic</a:t>
            </a:r>
            <a:r>
              <a:rPr lang="en-US" dirty="0"/>
              <a:t> and dark matter alone are not enough </a:t>
            </a:r>
          </a:p>
          <a:p>
            <a:pPr algn="ctr"/>
            <a:r>
              <a:rPr lang="en-US" dirty="0"/>
              <a:t>to explain the observed corrections to Hubble’s law:</a:t>
            </a:r>
          </a:p>
          <a:p>
            <a:pPr algn="ctr"/>
            <a:r>
              <a:rPr lang="en-US" dirty="0"/>
              <a:t>dark energy is needed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DDB970-9292-F842-B678-456B8A9246DD}"/>
              </a:ext>
            </a:extLst>
          </p:cNvPr>
          <p:cNvSpPr txBox="1"/>
          <p:nvPr/>
        </p:nvSpPr>
        <p:spPr>
          <a:xfrm>
            <a:off x="533400" y="6440601"/>
            <a:ext cx="82679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What is ‘dark energy’? A constant ‘force’ that makes the Universe expand.</a:t>
            </a:r>
          </a:p>
        </p:txBody>
      </p:sp>
      <p:pic>
        <p:nvPicPr>
          <p:cNvPr id="3" name="Picture 2" descr="A diagram of a graph&#10;&#10;Description automatically generated">
            <a:extLst>
              <a:ext uri="{FF2B5EF4-FFF2-40B4-BE49-F238E27FC236}">
                <a16:creationId xmlns:a16="http://schemas.microsoft.com/office/drawing/2014/main" id="{A0CD2894-11C6-4B4A-BBAF-63B54C2846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800"/>
            <a:ext cx="9144000" cy="544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9580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1"/>
            <a:ext cx="5867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5830888" y="381000"/>
            <a:ext cx="3219450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2000" dirty="0"/>
              <a:t>Slowdown of expansion is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2000" dirty="0"/>
              <a:t>  caused by gravity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2000" dirty="0"/>
              <a:t>  due to all matter.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x-none" sz="2000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2000" dirty="0">
                <a:solidFill>
                  <a:schemeClr val="accent2"/>
                </a:solidFill>
              </a:rPr>
              <a:t>How much matter is there?</a:t>
            </a:r>
            <a:endParaRPr lang="en-US" altLang="x-none" sz="2000" dirty="0"/>
          </a:p>
          <a:p>
            <a:pPr algn="ctr">
              <a:spcBef>
                <a:spcPct val="0"/>
              </a:spcBef>
              <a:buFontTx/>
              <a:buNone/>
            </a:pPr>
            <a:endParaRPr lang="en-US" altLang="x-none" sz="2000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1800" dirty="0"/>
              <a:t>Density &gt; critical : </a:t>
            </a:r>
            <a:r>
              <a:rPr lang="ja-JP" altLang="en-US" sz="1800" dirty="0">
                <a:latin typeface="Arial" charset="0"/>
              </a:rPr>
              <a:t>“</a:t>
            </a:r>
            <a:r>
              <a:rPr lang="en-US" altLang="ja-JP" sz="1800" dirty="0"/>
              <a:t>crunch</a:t>
            </a:r>
            <a:r>
              <a:rPr lang="ja-JP" altLang="en-US" sz="1800" dirty="0">
                <a:latin typeface="Arial" charset="0"/>
              </a:rPr>
              <a:t>”</a:t>
            </a:r>
            <a:endParaRPr lang="en-US" altLang="ja-JP" sz="1800" dirty="0"/>
          </a:p>
          <a:p>
            <a:pPr algn="ctr">
              <a:spcBef>
                <a:spcPct val="0"/>
              </a:spcBef>
              <a:buFontTx/>
              <a:buNone/>
            </a:pPr>
            <a:endParaRPr lang="en-US" altLang="x-none" sz="1800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1800" dirty="0"/>
              <a:t>Density &lt; critical : </a:t>
            </a:r>
            <a:r>
              <a:rPr lang="ja-JP" altLang="en-US" sz="1800" dirty="0">
                <a:latin typeface="Arial" charset="0"/>
              </a:rPr>
              <a:t>“</a:t>
            </a:r>
            <a:r>
              <a:rPr lang="en-US" altLang="ja-JP" sz="1800" dirty="0"/>
              <a:t>unbound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1800" dirty="0"/>
              <a:t>                                  expansion</a:t>
            </a:r>
            <a:r>
              <a:rPr lang="ja-JP" altLang="en-US" sz="1800" dirty="0">
                <a:latin typeface="Arial" charset="0"/>
              </a:rPr>
              <a:t>”</a:t>
            </a:r>
            <a:endParaRPr lang="en-US" altLang="x-none" sz="1800" dirty="0"/>
          </a:p>
        </p:txBody>
      </p:sp>
      <p:sp>
        <p:nvSpPr>
          <p:cNvPr id="16387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7696200" cy="457200"/>
          </a:xfrm>
        </p:spPr>
        <p:txBody>
          <a:bodyPr/>
          <a:lstStyle/>
          <a:p>
            <a:r>
              <a:rPr lang="en-US" altLang="x-none" sz="2400" b="1" dirty="0">
                <a:solidFill>
                  <a:srgbClr val="FF0000"/>
                </a:solidFill>
              </a:rPr>
              <a:t>Will the Universe continue to expand forever?</a:t>
            </a:r>
            <a:endParaRPr lang="en-US" altLang="x-none" sz="2400" b="1" dirty="0">
              <a:solidFill>
                <a:schemeClr val="tx1"/>
              </a:solidFill>
            </a:endParaRPr>
          </a:p>
        </p:txBody>
      </p:sp>
      <p:sp>
        <p:nvSpPr>
          <p:cNvPr id="16388" name="Rectangle 7"/>
          <p:cNvSpPr>
            <a:spLocks noChangeArrowheads="1"/>
          </p:cNvSpPr>
          <p:nvPr/>
        </p:nvSpPr>
        <p:spPr bwMode="auto">
          <a:xfrm>
            <a:off x="0" y="6096000"/>
            <a:ext cx="91440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1800" dirty="0"/>
              <a:t>Visible matter + </a:t>
            </a:r>
            <a:r>
              <a:rPr lang="ja-JP" altLang="en-US" sz="1800" dirty="0">
                <a:latin typeface="Arial" charset="0"/>
              </a:rPr>
              <a:t>“</a:t>
            </a:r>
            <a:r>
              <a:rPr lang="en-US" altLang="ja-JP" sz="1800" dirty="0"/>
              <a:t>Dark matter</a:t>
            </a:r>
            <a:r>
              <a:rPr lang="ja-JP" altLang="en-US" sz="1800" dirty="0">
                <a:latin typeface="Arial" charset="0"/>
              </a:rPr>
              <a:t>”</a:t>
            </a:r>
            <a:r>
              <a:rPr lang="en-US" altLang="ja-JP" sz="1800" dirty="0"/>
              <a:t> + </a:t>
            </a:r>
            <a:r>
              <a:rPr lang="ja-JP" altLang="en-US" sz="1800" dirty="0">
                <a:latin typeface="Arial" charset="0"/>
              </a:rPr>
              <a:t>“</a:t>
            </a:r>
            <a:r>
              <a:rPr lang="en-US" altLang="ja-JP" sz="1800" dirty="0"/>
              <a:t>Dark energy</a:t>
            </a:r>
            <a:r>
              <a:rPr lang="ja-JP" altLang="en-US" sz="1800" dirty="0">
                <a:latin typeface="Arial" charset="0"/>
              </a:rPr>
              <a:t>”</a:t>
            </a:r>
            <a:r>
              <a:rPr lang="en-US" altLang="ja-JP" sz="1800" dirty="0"/>
              <a:t> =   found almost to equal critical: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1800" dirty="0">
                <a:solidFill>
                  <a:srgbClr val="FF0000"/>
                </a:solidFill>
              </a:rPr>
              <a:t>      </a:t>
            </a:r>
            <a:r>
              <a:rPr lang="en-US" altLang="x-none" sz="2000" dirty="0">
                <a:solidFill>
                  <a:srgbClr val="FF0000"/>
                </a:solidFill>
              </a:rPr>
              <a:t>borderline   -   very close to </a:t>
            </a:r>
            <a:r>
              <a:rPr lang="en-US" altLang="x-none" sz="2000" dirty="0" err="1">
                <a:solidFill>
                  <a:srgbClr val="FF0000"/>
                </a:solidFill>
              </a:rPr>
              <a:t>spacially</a:t>
            </a:r>
            <a:r>
              <a:rPr lang="en-US" altLang="x-none" sz="2000" dirty="0">
                <a:solidFill>
                  <a:srgbClr val="FF0000"/>
                </a:solidFill>
              </a:rPr>
              <a:t> flat universe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335983" y="3352800"/>
            <a:ext cx="2209259" cy="120032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Critical density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= 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6 atoms/m</a:t>
            </a:r>
            <a:r>
              <a:rPr lang="en-US" baseline="300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0548" y="4789239"/>
            <a:ext cx="6795002" cy="1200329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85FF"/>
                </a:solidFill>
              </a:rPr>
              <a:t>The discovery of dark energy changes this picture.</a:t>
            </a:r>
          </a:p>
          <a:p>
            <a:r>
              <a:rPr lang="en-US" dirty="0">
                <a:solidFill>
                  <a:srgbClr val="FF85FF"/>
                </a:solidFill>
              </a:rPr>
              <a:t>It turns all these curves ”up” in time, </a:t>
            </a:r>
          </a:p>
          <a:p>
            <a:r>
              <a:rPr lang="en-US" dirty="0">
                <a:solidFill>
                  <a:srgbClr val="FF85FF"/>
                </a:solidFill>
              </a:rPr>
              <a:t>    but in space the above picture is still good.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0"/>
            <a:ext cx="7772400" cy="1143000"/>
          </a:xfrm>
        </p:spPr>
        <p:txBody>
          <a:bodyPr/>
          <a:lstStyle/>
          <a:p>
            <a:r>
              <a:rPr lang="en-US" altLang="x-none" sz="6000">
                <a:solidFill>
                  <a:srgbClr val="66FFFF"/>
                </a:solidFill>
              </a:rPr>
              <a:t>Questions coming …</a:t>
            </a:r>
            <a:endParaRPr lang="en-US" altLang="x-none">
              <a:solidFill>
                <a:srgbClr val="66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839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Text Box 2"/>
          <p:cNvSpPr txBox="1">
            <a:spLocks noChangeArrowheads="1"/>
          </p:cNvSpPr>
          <p:nvPr/>
        </p:nvSpPr>
        <p:spPr bwMode="auto">
          <a:xfrm>
            <a:off x="7543800" y="0"/>
            <a:ext cx="1600200" cy="2677656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7200" dirty="0">
                <a:solidFill>
                  <a:srgbClr val="FF0000"/>
                </a:solidFill>
              </a:rPr>
              <a:t> </a:t>
            </a:r>
            <a:endParaRPr lang="en-US" altLang="x-none" sz="6000" dirty="0">
              <a:solidFill>
                <a:srgbClr val="FF0000"/>
              </a:solidFill>
            </a:endParaRPr>
          </a:p>
          <a:p>
            <a:r>
              <a:rPr lang="en-US" altLang="x-none" sz="6000" dirty="0">
                <a:solidFill>
                  <a:srgbClr val="FF0000"/>
                </a:solidFill>
              </a:rPr>
              <a:t>sec</a:t>
            </a:r>
            <a:r>
              <a:rPr lang="en-US" altLang="x-none" sz="9600" dirty="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307203" name="Text Box 3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r>
              <a:rPr lang="en-US" altLang="x-none" sz="6000" b="1" dirty="0">
                <a:solidFill>
                  <a:srgbClr val="FF0000"/>
                </a:solidFill>
              </a:rPr>
              <a:t>Question 13</a:t>
            </a:r>
          </a:p>
        </p:txBody>
      </p:sp>
      <p:sp>
        <p:nvSpPr>
          <p:cNvPr id="307205" name="Text Box 5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307206" name="Text Box 6"/>
          <p:cNvSpPr txBox="1">
            <a:spLocks noChangeArrowheads="1"/>
          </p:cNvSpPr>
          <p:nvPr/>
        </p:nvSpPr>
        <p:spPr bwMode="auto">
          <a:xfrm>
            <a:off x="228600" y="1524000"/>
            <a:ext cx="77724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2400" dirty="0">
                <a:solidFill>
                  <a:schemeClr val="accent2"/>
                </a:solidFill>
              </a:rPr>
              <a:t>What determines if the Universe will continue to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2400" dirty="0">
                <a:solidFill>
                  <a:schemeClr val="accent2"/>
                </a:solidFill>
              </a:rPr>
              <a:t>  expand forever or will turn back and collapse again?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2400" dirty="0"/>
              <a:t> </a:t>
            </a:r>
            <a:endParaRPr lang="en-US" altLang="x-none" sz="2400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2400" dirty="0">
                <a:solidFill>
                  <a:srgbClr val="FF0000"/>
                </a:solidFill>
              </a:rPr>
              <a:t>A Whether the average density of the Universe is more or less than a critical value.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2400" dirty="0">
                <a:solidFill>
                  <a:srgbClr val="00CC00"/>
                </a:solidFill>
              </a:rPr>
              <a:t>B </a:t>
            </a:r>
            <a:r>
              <a:rPr lang="en-US" altLang="x-none" sz="2400" dirty="0"/>
              <a:t>Whether the temperature of intergalactic gas is hotter or colder than a critical value.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2400" dirty="0">
                <a:solidFill>
                  <a:srgbClr val="00CC00"/>
                </a:solidFill>
              </a:rPr>
              <a:t>C </a:t>
            </a:r>
            <a:r>
              <a:rPr lang="en-US" altLang="x-none" sz="2400" dirty="0"/>
              <a:t>Whether stars in galaxies all blow up as supernovae.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2400" dirty="0">
                <a:solidFill>
                  <a:srgbClr val="00CC00"/>
                </a:solidFill>
              </a:rPr>
              <a:t>D</a:t>
            </a:r>
            <a:r>
              <a:rPr lang="en-US" altLang="x-none" sz="2400" b="0" dirty="0"/>
              <a:t> </a:t>
            </a:r>
            <a:r>
              <a:rPr lang="en-US" altLang="x-none" sz="2400" dirty="0"/>
              <a:t>It depends on the amount of radiation in interstellar space faith.</a:t>
            </a:r>
          </a:p>
        </p:txBody>
      </p:sp>
      <p:sp>
        <p:nvSpPr>
          <p:cNvPr id="307207" name="Text Box 7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307208" name="Text Box 8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307209" name="Text Box 9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307210" name="Text Box 10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307211" name="Text Box 11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307212" name="Text Box 12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307213" name="Text Box 13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307214" name="Text Box 14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307215" name="Text Box 15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307216" name="Text Box 16"/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307217" name="Text Box 17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307218" name="Text Box 18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307219" name="Text Box 19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307220" name="Text Box 20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307221" name="Text Box 21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07222" name="Text Box 22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307223" name="Text Box 23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307224" name="Text Box 24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307225" name="Text Box 25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07226" name="Text Box 26"/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307227" name="Text Box 27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307228" name="Text Box 28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307229" name="Text Box 29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307230" name="Text Box 30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307231" name="Text Box 31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307232" name="Text Box 32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307233" name="Text Box 33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307234" name="Text Box 34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307235" name="Text Box 35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 0 </a:t>
            </a:r>
          </a:p>
        </p:txBody>
      </p:sp>
      <p:sp>
        <p:nvSpPr>
          <p:cNvPr id="307236" name="Text Box 36"/>
          <p:cNvSpPr txBox="1">
            <a:spLocks noChangeArrowheads="1"/>
          </p:cNvSpPr>
          <p:nvPr/>
        </p:nvSpPr>
        <p:spPr bwMode="auto">
          <a:xfrm>
            <a:off x="381000" y="5622925"/>
            <a:ext cx="81645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6000">
                <a:solidFill>
                  <a:schemeClr val="accent2"/>
                </a:solidFill>
              </a:rPr>
              <a:t>Next question coming …</a:t>
            </a:r>
          </a:p>
        </p:txBody>
      </p:sp>
    </p:spTree>
    <p:extLst>
      <p:ext uri="{BB962C8B-B14F-4D97-AF65-F5344CB8AC3E}">
        <p14:creationId xmlns:p14="http://schemas.microsoft.com/office/powerpoint/2010/main" val="1581324569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07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07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02" grpId="0" animBg="1"/>
      <p:bldP spid="307203" grpId="0" animBg="1"/>
      <p:bldP spid="307205" grpId="0" animBg="1"/>
      <p:bldP spid="307206" grpId="0"/>
      <p:bldP spid="307206" grpId="1"/>
      <p:bldP spid="307207" grpId="0" animBg="1"/>
      <p:bldP spid="307208" grpId="0" animBg="1"/>
      <p:bldP spid="307209" grpId="0" animBg="1"/>
      <p:bldP spid="307210" grpId="0" animBg="1"/>
      <p:bldP spid="307211" grpId="0" animBg="1"/>
      <p:bldP spid="307212" grpId="0" animBg="1"/>
      <p:bldP spid="307213" grpId="0" animBg="1"/>
      <p:bldP spid="307214" grpId="0" animBg="1"/>
      <p:bldP spid="307215" grpId="0" animBg="1"/>
      <p:bldP spid="307216" grpId="0" animBg="1"/>
      <p:bldP spid="307217" grpId="0" animBg="1"/>
      <p:bldP spid="307218" grpId="0" animBg="1"/>
      <p:bldP spid="307219" grpId="0" animBg="1"/>
      <p:bldP spid="307220" grpId="0" animBg="1"/>
      <p:bldP spid="307221" grpId="0" animBg="1"/>
      <p:bldP spid="307222" grpId="0" animBg="1"/>
      <p:bldP spid="307223" grpId="0" animBg="1"/>
      <p:bldP spid="307224" grpId="0" animBg="1"/>
      <p:bldP spid="307225" grpId="0" animBg="1"/>
      <p:bldP spid="307226" grpId="0" animBg="1"/>
      <p:bldP spid="307227" grpId="0" animBg="1"/>
      <p:bldP spid="307228" grpId="0" animBg="1"/>
      <p:bldP spid="307229" grpId="0" animBg="1"/>
      <p:bldP spid="307230" grpId="0" animBg="1"/>
      <p:bldP spid="307231" grpId="0" animBg="1"/>
      <p:bldP spid="307232" grpId="0" animBg="1"/>
      <p:bldP spid="307233" grpId="0" animBg="1"/>
      <p:bldP spid="307234" grpId="0" animBg="1"/>
      <p:bldP spid="307235" grpId="0" animBg="1"/>
      <p:bldP spid="30723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Text Box 2"/>
          <p:cNvSpPr txBox="1">
            <a:spLocks noChangeArrowheads="1"/>
          </p:cNvSpPr>
          <p:nvPr/>
        </p:nvSpPr>
        <p:spPr bwMode="auto">
          <a:xfrm>
            <a:off x="7543800" y="0"/>
            <a:ext cx="1600200" cy="2677656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7200" dirty="0">
                <a:solidFill>
                  <a:srgbClr val="FF0000"/>
                </a:solidFill>
              </a:rPr>
              <a:t> </a:t>
            </a:r>
            <a:endParaRPr lang="en-US" altLang="x-none" sz="6000" dirty="0">
              <a:solidFill>
                <a:srgbClr val="FF0000"/>
              </a:solidFill>
            </a:endParaRPr>
          </a:p>
          <a:p>
            <a:r>
              <a:rPr lang="en-US" altLang="x-none" sz="6000" dirty="0">
                <a:solidFill>
                  <a:srgbClr val="FF0000"/>
                </a:solidFill>
              </a:rPr>
              <a:t>sec</a:t>
            </a:r>
            <a:r>
              <a:rPr lang="en-US" altLang="x-none" sz="9600" dirty="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307203" name="Text Box 3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r>
              <a:rPr lang="en-US" altLang="x-none" sz="6000" b="1" dirty="0">
                <a:solidFill>
                  <a:srgbClr val="FF0000"/>
                </a:solidFill>
              </a:rPr>
              <a:t>Question 14</a:t>
            </a:r>
          </a:p>
        </p:txBody>
      </p:sp>
      <p:sp>
        <p:nvSpPr>
          <p:cNvPr id="307205" name="Text Box 5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307206" name="Text Box 6"/>
          <p:cNvSpPr txBox="1">
            <a:spLocks noChangeArrowheads="1"/>
          </p:cNvSpPr>
          <p:nvPr/>
        </p:nvSpPr>
        <p:spPr bwMode="auto">
          <a:xfrm>
            <a:off x="126365" y="1138892"/>
            <a:ext cx="77724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2400" dirty="0">
                <a:solidFill>
                  <a:schemeClr val="accent2"/>
                </a:solidFill>
              </a:rPr>
              <a:t>Observations indicate that the density of the Universe (with dark matter and dark energy included) is …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2400" dirty="0"/>
              <a:t> </a:t>
            </a:r>
            <a:endParaRPr lang="en-US" altLang="x-none" sz="2400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2400" dirty="0">
                <a:solidFill>
                  <a:srgbClr val="00CC00"/>
                </a:solidFill>
              </a:rPr>
              <a:t>A</a:t>
            </a:r>
            <a:r>
              <a:rPr lang="en-US" altLang="x-none" sz="2400" dirty="0"/>
              <a:t> Much more than the critical density, so the Universe will eventually collapse in a ‘Big Crunch’.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2400" dirty="0">
                <a:solidFill>
                  <a:srgbClr val="FF0000"/>
                </a:solidFill>
              </a:rPr>
              <a:t>B Equal to the critical density within </a:t>
            </a:r>
            <a:r>
              <a:rPr lang="en-US" sz="2000" dirty="0">
                <a:solidFill>
                  <a:srgbClr val="FF0000"/>
                </a:solidFill>
              </a:rPr>
              <a:t>± </a:t>
            </a:r>
            <a:r>
              <a:rPr lang="en-US" altLang="x-none" sz="2400" dirty="0">
                <a:solidFill>
                  <a:srgbClr val="FF0000"/>
                </a:solidFill>
              </a:rPr>
              <a:t>uncertainty.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2400" dirty="0">
                <a:solidFill>
                  <a:srgbClr val="00CC00"/>
                </a:solidFill>
              </a:rPr>
              <a:t>C </a:t>
            </a:r>
            <a:r>
              <a:rPr lang="en-US" altLang="x-none" sz="2400" dirty="0"/>
              <a:t>Much less than the critical density, so the Universe will never collapse in a ‘Big Crunch’.</a:t>
            </a:r>
          </a:p>
        </p:txBody>
      </p:sp>
      <p:sp>
        <p:nvSpPr>
          <p:cNvPr id="307207" name="Text Box 7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307208" name="Text Box 8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307209" name="Text Box 9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307210" name="Text Box 10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307211" name="Text Box 11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307212" name="Text Box 12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307213" name="Text Box 13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307214" name="Text Box 14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307215" name="Text Box 15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307216" name="Text Box 16"/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307217" name="Text Box 17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307218" name="Text Box 18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307219" name="Text Box 19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307220" name="Text Box 20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307221" name="Text Box 21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07222" name="Text Box 22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307223" name="Text Box 23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307224" name="Text Box 24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307225" name="Text Box 25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07226" name="Text Box 26"/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307227" name="Text Box 27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307228" name="Text Box 28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307229" name="Text Box 29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307230" name="Text Box 30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307231" name="Text Box 31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307232" name="Text Box 32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307233" name="Text Box 33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307234" name="Text Box 34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307235" name="Text Box 35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 0 </a:t>
            </a:r>
          </a:p>
        </p:txBody>
      </p:sp>
      <p:sp>
        <p:nvSpPr>
          <p:cNvPr id="307236" name="Text Box 36"/>
          <p:cNvSpPr txBox="1">
            <a:spLocks noChangeArrowheads="1"/>
          </p:cNvSpPr>
          <p:nvPr/>
        </p:nvSpPr>
        <p:spPr bwMode="auto">
          <a:xfrm>
            <a:off x="381000" y="5622925"/>
            <a:ext cx="81645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6000">
                <a:solidFill>
                  <a:schemeClr val="accent2"/>
                </a:solidFill>
              </a:rPr>
              <a:t>Next question coming …</a:t>
            </a:r>
          </a:p>
        </p:txBody>
      </p:sp>
    </p:spTree>
    <p:extLst>
      <p:ext uri="{BB962C8B-B14F-4D97-AF65-F5344CB8AC3E}">
        <p14:creationId xmlns:p14="http://schemas.microsoft.com/office/powerpoint/2010/main" val="3057444931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07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07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02" grpId="0" animBg="1"/>
      <p:bldP spid="307203" grpId="0" animBg="1"/>
      <p:bldP spid="307205" grpId="0" animBg="1"/>
      <p:bldP spid="307206" grpId="0"/>
      <p:bldP spid="307206" grpId="1"/>
      <p:bldP spid="307207" grpId="0" animBg="1"/>
      <p:bldP spid="307208" grpId="0" animBg="1"/>
      <p:bldP spid="307209" grpId="0" animBg="1"/>
      <p:bldP spid="307210" grpId="0" animBg="1"/>
      <p:bldP spid="307211" grpId="0" animBg="1"/>
      <p:bldP spid="307212" grpId="0" animBg="1"/>
      <p:bldP spid="307213" grpId="0" animBg="1"/>
      <p:bldP spid="307214" grpId="0" animBg="1"/>
      <p:bldP spid="307215" grpId="0" animBg="1"/>
      <p:bldP spid="307216" grpId="0" animBg="1"/>
      <p:bldP spid="307217" grpId="0" animBg="1"/>
      <p:bldP spid="307218" grpId="0" animBg="1"/>
      <p:bldP spid="307219" grpId="0" animBg="1"/>
      <p:bldP spid="307220" grpId="0" animBg="1"/>
      <p:bldP spid="307221" grpId="0" animBg="1"/>
      <p:bldP spid="307222" grpId="0" animBg="1"/>
      <p:bldP spid="307223" grpId="0" animBg="1"/>
      <p:bldP spid="307224" grpId="0" animBg="1"/>
      <p:bldP spid="307225" grpId="0" animBg="1"/>
      <p:bldP spid="307226" grpId="0" animBg="1"/>
      <p:bldP spid="307227" grpId="0" animBg="1"/>
      <p:bldP spid="307228" grpId="0" animBg="1"/>
      <p:bldP spid="307229" grpId="0" animBg="1"/>
      <p:bldP spid="307230" grpId="0" animBg="1"/>
      <p:bldP spid="307231" grpId="0" animBg="1"/>
      <p:bldP spid="307232" grpId="0" animBg="1"/>
      <p:bldP spid="307233" grpId="0" animBg="1"/>
      <p:bldP spid="307234" grpId="0" animBg="1"/>
      <p:bldP spid="307235" grpId="0" animBg="1"/>
      <p:bldP spid="30723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Text Box 2"/>
          <p:cNvSpPr txBox="1">
            <a:spLocks noChangeArrowheads="1"/>
          </p:cNvSpPr>
          <p:nvPr/>
        </p:nvSpPr>
        <p:spPr bwMode="auto">
          <a:xfrm>
            <a:off x="7543800" y="0"/>
            <a:ext cx="1600200" cy="2677656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7200" dirty="0">
                <a:solidFill>
                  <a:srgbClr val="FF0000"/>
                </a:solidFill>
              </a:rPr>
              <a:t> </a:t>
            </a:r>
            <a:endParaRPr lang="en-US" altLang="x-none" sz="6000" dirty="0">
              <a:solidFill>
                <a:srgbClr val="FF0000"/>
              </a:solidFill>
            </a:endParaRPr>
          </a:p>
          <a:p>
            <a:r>
              <a:rPr lang="en-US" altLang="x-none" sz="6000" dirty="0">
                <a:solidFill>
                  <a:srgbClr val="FF0000"/>
                </a:solidFill>
              </a:rPr>
              <a:t>sec</a:t>
            </a:r>
            <a:r>
              <a:rPr lang="en-US" altLang="x-none" sz="9600" dirty="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307203" name="Text Box 3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r>
              <a:rPr lang="en-US" altLang="x-none" sz="6000" b="1" dirty="0">
                <a:solidFill>
                  <a:srgbClr val="FF0000"/>
                </a:solidFill>
              </a:rPr>
              <a:t>Question 15</a:t>
            </a:r>
          </a:p>
        </p:txBody>
      </p:sp>
      <p:sp>
        <p:nvSpPr>
          <p:cNvPr id="307205" name="Text Box 5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307206" name="Text Box 6"/>
          <p:cNvSpPr txBox="1">
            <a:spLocks noChangeArrowheads="1"/>
          </p:cNvSpPr>
          <p:nvPr/>
        </p:nvSpPr>
        <p:spPr bwMode="auto">
          <a:xfrm>
            <a:off x="228600" y="1524000"/>
            <a:ext cx="777240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2400" dirty="0">
                <a:solidFill>
                  <a:schemeClr val="accent2"/>
                </a:solidFill>
              </a:rPr>
              <a:t>What is the scientific status of the </a:t>
            </a:r>
            <a:r>
              <a:rPr lang="ja-JP" altLang="en-US" sz="2400">
                <a:solidFill>
                  <a:schemeClr val="accent2"/>
                </a:solidFill>
                <a:latin typeface="Arial" charset="0"/>
              </a:rPr>
              <a:t>“</a:t>
            </a:r>
            <a:r>
              <a:rPr lang="en-US" altLang="ja-JP" sz="2400" dirty="0">
                <a:solidFill>
                  <a:schemeClr val="accent2"/>
                </a:solidFill>
              </a:rPr>
              <a:t>Big Bang</a:t>
            </a:r>
            <a:r>
              <a:rPr lang="ja-JP" altLang="en-US" sz="2400">
                <a:solidFill>
                  <a:schemeClr val="accent2"/>
                </a:solidFill>
                <a:latin typeface="Arial" charset="0"/>
              </a:rPr>
              <a:t>”</a:t>
            </a:r>
            <a:r>
              <a:rPr lang="en-US" altLang="ja-JP" sz="2400" dirty="0">
                <a:solidFill>
                  <a:schemeClr val="accent2"/>
                </a:solidFill>
              </a:rPr>
              <a:t> theory?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2400" dirty="0"/>
              <a:t> </a:t>
            </a:r>
            <a:endParaRPr lang="en-US" altLang="x-none" sz="2400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dirty="0">
                <a:solidFill>
                  <a:srgbClr val="FF0000"/>
                </a:solidFill>
              </a:rPr>
              <a:t>A</a:t>
            </a:r>
            <a:r>
              <a:rPr lang="en-US" altLang="x-none" sz="2400" dirty="0">
                <a:solidFill>
                  <a:srgbClr val="FF0000"/>
                </a:solidFill>
              </a:rPr>
              <a:t>	It is a generally accepted theory (proven).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dirty="0">
                <a:solidFill>
                  <a:srgbClr val="00CC00"/>
                </a:solidFill>
              </a:rPr>
              <a:t>B	</a:t>
            </a:r>
            <a:r>
              <a:rPr lang="en-US" altLang="x-none" sz="2400" dirty="0"/>
              <a:t>It has been disproved by observations.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dirty="0">
                <a:solidFill>
                  <a:srgbClr val="00CC00"/>
                </a:solidFill>
              </a:rPr>
              <a:t>C	</a:t>
            </a:r>
            <a:r>
              <a:rPr lang="en-US" altLang="x-none" sz="2400" dirty="0"/>
              <a:t>It is not sure: there is not enough evidence to prove it.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dirty="0">
                <a:solidFill>
                  <a:srgbClr val="00CC00"/>
                </a:solidFill>
              </a:rPr>
              <a:t>D</a:t>
            </a:r>
            <a:r>
              <a:rPr lang="en-US" altLang="x-none" sz="2400" b="0" dirty="0"/>
              <a:t>	</a:t>
            </a:r>
            <a:r>
              <a:rPr lang="en-US" altLang="x-none" sz="2400" dirty="0"/>
              <a:t>It is a religious theory and as such cannot be proven. It is a question of faith.</a:t>
            </a:r>
          </a:p>
        </p:txBody>
      </p:sp>
      <p:sp>
        <p:nvSpPr>
          <p:cNvPr id="307207" name="Text Box 7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307208" name="Text Box 8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307209" name="Text Box 9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307210" name="Text Box 10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307211" name="Text Box 11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307212" name="Text Box 12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307213" name="Text Box 13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307214" name="Text Box 14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307215" name="Text Box 15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307216" name="Text Box 16"/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307217" name="Text Box 17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307218" name="Text Box 18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307219" name="Text Box 19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307220" name="Text Box 20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307221" name="Text Box 21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07222" name="Text Box 22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307223" name="Text Box 23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307224" name="Text Box 24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307225" name="Text Box 25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07226" name="Text Box 26"/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307227" name="Text Box 27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307228" name="Text Box 28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307229" name="Text Box 29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307230" name="Text Box 30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307231" name="Text Box 31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307232" name="Text Box 32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307233" name="Text Box 33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307234" name="Text Box 34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307235" name="Text Box 35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 0 </a:t>
            </a:r>
          </a:p>
        </p:txBody>
      </p:sp>
    </p:spTree>
    <p:extLst>
      <p:ext uri="{BB962C8B-B14F-4D97-AF65-F5344CB8AC3E}">
        <p14:creationId xmlns:p14="http://schemas.microsoft.com/office/powerpoint/2010/main" val="2141081527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07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07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02" grpId="0" animBg="1"/>
      <p:bldP spid="307203" grpId="0" animBg="1"/>
      <p:bldP spid="307205" grpId="0" animBg="1"/>
      <p:bldP spid="307206" grpId="0"/>
      <p:bldP spid="307206" grpId="1"/>
      <p:bldP spid="307207" grpId="0" animBg="1"/>
      <p:bldP spid="307208" grpId="0" animBg="1"/>
      <p:bldP spid="307209" grpId="0" animBg="1"/>
      <p:bldP spid="307210" grpId="0" animBg="1"/>
      <p:bldP spid="307211" grpId="0" animBg="1"/>
      <p:bldP spid="307212" grpId="0" animBg="1"/>
      <p:bldP spid="307213" grpId="0" animBg="1"/>
      <p:bldP spid="307214" grpId="0" animBg="1"/>
      <p:bldP spid="307215" grpId="0" animBg="1"/>
      <p:bldP spid="307216" grpId="0" animBg="1"/>
      <p:bldP spid="307217" grpId="0" animBg="1"/>
      <p:bldP spid="307218" grpId="0" animBg="1"/>
      <p:bldP spid="307219" grpId="0" animBg="1"/>
      <p:bldP spid="307220" grpId="0" animBg="1"/>
      <p:bldP spid="307221" grpId="0" animBg="1"/>
      <p:bldP spid="307222" grpId="0" animBg="1"/>
      <p:bldP spid="307223" grpId="0" animBg="1"/>
      <p:bldP spid="307224" grpId="0" animBg="1"/>
      <p:bldP spid="307225" grpId="0" animBg="1"/>
      <p:bldP spid="307226" grpId="0" animBg="1"/>
      <p:bldP spid="307227" grpId="0" animBg="1"/>
      <p:bldP spid="307228" grpId="0" animBg="1"/>
      <p:bldP spid="307229" grpId="0" animBg="1"/>
      <p:bldP spid="307230" grpId="0" animBg="1"/>
      <p:bldP spid="307231" grpId="0" animBg="1"/>
      <p:bldP spid="307232" grpId="0" animBg="1"/>
      <p:bldP spid="307233" grpId="0" animBg="1"/>
      <p:bldP spid="307234" grpId="0" animBg="1"/>
      <p:bldP spid="30723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Text Box 2"/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7200">
                <a:solidFill>
                  <a:srgbClr val="FF0000"/>
                </a:solidFill>
              </a:rPr>
              <a:t> </a:t>
            </a:r>
            <a:endParaRPr lang="en-US" altLang="x-none" sz="600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6000">
                <a:solidFill>
                  <a:srgbClr val="FF0000"/>
                </a:solidFill>
              </a:rPr>
              <a:t>sec</a:t>
            </a:r>
            <a:r>
              <a:rPr lang="en-US" altLang="x-none" sz="960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307203" name="Text Box 3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6172200" cy="914400"/>
          </a:xfrm>
        </p:spPr>
        <p:txBody>
          <a:bodyPr/>
          <a:lstStyle/>
          <a:p>
            <a:r>
              <a:rPr lang="en-US" altLang="x-none" sz="6000" b="1" dirty="0">
                <a:solidFill>
                  <a:srgbClr val="FF0000"/>
                </a:solidFill>
              </a:rPr>
              <a:t>Review question 4</a:t>
            </a:r>
          </a:p>
        </p:txBody>
      </p:sp>
      <p:sp>
        <p:nvSpPr>
          <p:cNvPr id="307205" name="Text Box 5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307206" name="Text Box 6"/>
          <p:cNvSpPr txBox="1">
            <a:spLocks noChangeArrowheads="1"/>
          </p:cNvSpPr>
          <p:nvPr/>
        </p:nvSpPr>
        <p:spPr bwMode="auto">
          <a:xfrm>
            <a:off x="228600" y="1524000"/>
            <a:ext cx="77724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2400" dirty="0">
                <a:solidFill>
                  <a:schemeClr val="accent2"/>
                </a:solidFill>
              </a:rPr>
              <a:t>What is the scientific status of the </a:t>
            </a:r>
            <a:r>
              <a:rPr lang="ja-JP" altLang="en-US" sz="2400">
                <a:solidFill>
                  <a:schemeClr val="accent2"/>
                </a:solidFill>
                <a:latin typeface="Arial" charset="0"/>
              </a:rPr>
              <a:t>“</a:t>
            </a:r>
            <a:r>
              <a:rPr lang="en-US" altLang="ja-JP" sz="2400" dirty="0">
                <a:solidFill>
                  <a:schemeClr val="accent2"/>
                </a:solidFill>
              </a:rPr>
              <a:t>Big Bang theory”?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2400" dirty="0">
                <a:solidFill>
                  <a:schemeClr val="accent2"/>
                </a:solidFill>
              </a:rPr>
              <a:t>(Correctly named: Big Bang Cosmology)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2400" dirty="0"/>
              <a:t> </a:t>
            </a:r>
            <a:endParaRPr lang="en-US" altLang="x-none" sz="2400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dirty="0">
                <a:solidFill>
                  <a:srgbClr val="FF0000"/>
                </a:solidFill>
              </a:rPr>
              <a:t>A</a:t>
            </a:r>
            <a:r>
              <a:rPr lang="en-US" altLang="x-none" sz="2400" dirty="0">
                <a:solidFill>
                  <a:srgbClr val="FF0000"/>
                </a:solidFill>
              </a:rPr>
              <a:t>	It is a generally accepted theory (proven).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dirty="0">
                <a:solidFill>
                  <a:srgbClr val="00CC00"/>
                </a:solidFill>
              </a:rPr>
              <a:t>B	</a:t>
            </a:r>
            <a:r>
              <a:rPr lang="en-US" altLang="x-none" sz="2400" dirty="0"/>
              <a:t>It has been disproved by observations.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dirty="0">
                <a:solidFill>
                  <a:srgbClr val="00CC00"/>
                </a:solidFill>
              </a:rPr>
              <a:t>C	</a:t>
            </a:r>
            <a:r>
              <a:rPr lang="en-US" altLang="x-none" sz="2400" dirty="0"/>
              <a:t>It is not sure: there is not enough evidence to prove it.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dirty="0">
                <a:solidFill>
                  <a:srgbClr val="00CC00"/>
                </a:solidFill>
              </a:rPr>
              <a:t>D</a:t>
            </a:r>
            <a:r>
              <a:rPr lang="en-US" altLang="x-none" sz="2400" b="0" dirty="0"/>
              <a:t>	</a:t>
            </a:r>
            <a:r>
              <a:rPr lang="en-US" altLang="x-none" sz="2400" dirty="0"/>
              <a:t>It is a religious theory and as such cannot be proven. It is a question of faith.</a:t>
            </a:r>
          </a:p>
        </p:txBody>
      </p:sp>
      <p:sp>
        <p:nvSpPr>
          <p:cNvPr id="307207" name="Text Box 7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307208" name="Text Box 8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307209" name="Text Box 9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307210" name="Text Box 10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307211" name="Text Box 11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307212" name="Text Box 12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307213" name="Text Box 13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307214" name="Text Box 14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307215" name="Text Box 15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307216" name="Text Box 16"/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307217" name="Text Box 17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307218" name="Text Box 18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307219" name="Text Box 19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307220" name="Text Box 20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307221" name="Text Box 21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07222" name="Text Box 22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307223" name="Text Box 23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307224" name="Text Box 24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307225" name="Text Box 25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07226" name="Text Box 26"/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307227" name="Text Box 27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307228" name="Text Box 28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307229" name="Text Box 29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307230" name="Text Box 30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307231" name="Text Box 31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307232" name="Text Box 32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307233" name="Text Box 33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307234" name="Text Box 34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307235" name="Text Box 35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0 </a:t>
            </a:r>
          </a:p>
        </p:txBody>
      </p:sp>
      <p:sp>
        <p:nvSpPr>
          <p:cNvPr id="307236" name="Text Box 36"/>
          <p:cNvSpPr txBox="1">
            <a:spLocks noChangeArrowheads="1"/>
          </p:cNvSpPr>
          <p:nvPr/>
        </p:nvSpPr>
        <p:spPr bwMode="auto">
          <a:xfrm>
            <a:off x="381000" y="5622925"/>
            <a:ext cx="81645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6000">
                <a:solidFill>
                  <a:schemeClr val="accent2"/>
                </a:solidFill>
              </a:rPr>
              <a:t>Next question coming …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07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07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02" grpId="0" animBg="1"/>
      <p:bldP spid="307203" grpId="0" animBg="1"/>
      <p:bldP spid="307205" grpId="0" animBg="1"/>
      <p:bldP spid="307206" grpId="0"/>
      <p:bldP spid="307206" grpId="1"/>
      <p:bldP spid="307207" grpId="0" animBg="1"/>
      <p:bldP spid="307208" grpId="0" animBg="1"/>
      <p:bldP spid="307209" grpId="0" animBg="1"/>
      <p:bldP spid="307210" grpId="0" animBg="1"/>
      <p:bldP spid="307211" grpId="0" animBg="1"/>
      <p:bldP spid="307212" grpId="0" animBg="1"/>
      <p:bldP spid="307213" grpId="0" animBg="1"/>
      <p:bldP spid="307214" grpId="0" animBg="1"/>
      <p:bldP spid="307215" grpId="0" animBg="1"/>
      <p:bldP spid="307216" grpId="0" animBg="1"/>
      <p:bldP spid="307217" grpId="0" animBg="1"/>
      <p:bldP spid="307218" grpId="0" animBg="1"/>
      <p:bldP spid="307219" grpId="0" animBg="1"/>
      <p:bldP spid="307220" grpId="0" animBg="1"/>
      <p:bldP spid="307221" grpId="0" animBg="1"/>
      <p:bldP spid="307222" grpId="0" animBg="1"/>
      <p:bldP spid="307223" grpId="0" animBg="1"/>
      <p:bldP spid="307224" grpId="0" animBg="1"/>
      <p:bldP spid="307225" grpId="0" animBg="1"/>
      <p:bldP spid="307226" grpId="0" animBg="1"/>
      <p:bldP spid="307227" grpId="0" animBg="1"/>
      <p:bldP spid="307228" grpId="0" animBg="1"/>
      <p:bldP spid="307229" grpId="0" animBg="1"/>
      <p:bldP spid="307230" grpId="0" animBg="1"/>
      <p:bldP spid="307231" grpId="0" animBg="1"/>
      <p:bldP spid="307232" grpId="0" animBg="1"/>
      <p:bldP spid="307233" grpId="0" animBg="1"/>
      <p:bldP spid="307234" grpId="0" animBg="1"/>
      <p:bldP spid="307235" grpId="0" animBg="1"/>
      <p:bldP spid="3072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Text Box 2"/>
          <p:cNvSpPr txBox="1">
            <a:spLocks noChangeArrowheads="1"/>
          </p:cNvSpPr>
          <p:nvPr/>
        </p:nvSpPr>
        <p:spPr bwMode="auto">
          <a:xfrm>
            <a:off x="7543800" y="0"/>
            <a:ext cx="1600200" cy="2677656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7200" dirty="0">
                <a:solidFill>
                  <a:srgbClr val="FF0000"/>
                </a:solidFill>
              </a:rPr>
              <a:t> </a:t>
            </a:r>
            <a:endParaRPr lang="en-US" altLang="x-none" sz="6000" dirty="0">
              <a:solidFill>
                <a:srgbClr val="FF0000"/>
              </a:solidFill>
            </a:endParaRPr>
          </a:p>
          <a:p>
            <a:r>
              <a:rPr lang="en-US" altLang="x-none" sz="6000" dirty="0">
                <a:solidFill>
                  <a:srgbClr val="FF0000"/>
                </a:solidFill>
              </a:rPr>
              <a:t>sec</a:t>
            </a:r>
            <a:r>
              <a:rPr lang="en-US" altLang="x-none" sz="9600" dirty="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305155" name="Text Box 3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6477000" cy="914400"/>
          </a:xfrm>
        </p:spPr>
        <p:txBody>
          <a:bodyPr/>
          <a:lstStyle/>
          <a:p>
            <a:r>
              <a:rPr lang="en-US" altLang="x-none" sz="6000" b="1" dirty="0">
                <a:solidFill>
                  <a:srgbClr val="FF0000"/>
                </a:solidFill>
              </a:rPr>
              <a:t>Review question 5</a:t>
            </a:r>
          </a:p>
        </p:txBody>
      </p:sp>
      <p:sp>
        <p:nvSpPr>
          <p:cNvPr id="305157" name="Text Box 5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305158" name="Text Box 6"/>
          <p:cNvSpPr txBox="1">
            <a:spLocks noChangeArrowheads="1"/>
          </p:cNvSpPr>
          <p:nvPr/>
        </p:nvSpPr>
        <p:spPr bwMode="auto">
          <a:xfrm>
            <a:off x="1710397" y="1614268"/>
            <a:ext cx="49530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2400" dirty="0">
                <a:solidFill>
                  <a:schemeClr val="accent2"/>
                </a:solidFill>
              </a:rPr>
              <a:t>The very early universe was …</a:t>
            </a:r>
            <a:endParaRPr lang="en-US" altLang="ja-JP" sz="2400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x-none" sz="2400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dirty="0">
                <a:solidFill>
                  <a:srgbClr val="00CC00"/>
                </a:solidFill>
              </a:rPr>
              <a:t>A</a:t>
            </a:r>
            <a:r>
              <a:rPr lang="en-US" altLang="x-none" sz="2400" dirty="0"/>
              <a:t>	Cold.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dirty="0">
                <a:solidFill>
                  <a:srgbClr val="00CC00"/>
                </a:solidFill>
              </a:rPr>
              <a:t>B	</a:t>
            </a:r>
            <a:r>
              <a:rPr lang="en-US" altLang="x-none" sz="2400" dirty="0"/>
              <a:t>Dark.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dirty="0">
                <a:solidFill>
                  <a:srgbClr val="FF0000"/>
                </a:solidFill>
              </a:rPr>
              <a:t>C	</a:t>
            </a:r>
            <a:r>
              <a:rPr lang="en-US" altLang="x-none" sz="2400" dirty="0">
                <a:solidFill>
                  <a:srgbClr val="FF0000"/>
                </a:solidFill>
              </a:rPr>
              <a:t>Hot.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dirty="0">
                <a:solidFill>
                  <a:srgbClr val="00CC00"/>
                </a:solidFill>
              </a:rPr>
              <a:t>D</a:t>
            </a:r>
            <a:r>
              <a:rPr lang="en-US" altLang="x-none" sz="2400" b="0" dirty="0"/>
              <a:t>	</a:t>
            </a:r>
            <a:r>
              <a:rPr lang="en-US" altLang="x-none" sz="2400" dirty="0"/>
              <a:t>Large.</a:t>
            </a:r>
          </a:p>
        </p:txBody>
      </p:sp>
      <p:sp>
        <p:nvSpPr>
          <p:cNvPr id="305159" name="Text Box 7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305160" name="Text Box 8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305161" name="Text Box 9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305162" name="Text Box 10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305163" name="Text Box 11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305164" name="Text Box 12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305165" name="Text Box 13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305166" name="Text Box 14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305167" name="Text Box 15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305168" name="Text Box 16"/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305169" name="Text Box 17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305170" name="Text Box 18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305171" name="Text Box 19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305172" name="Text Box 20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305173" name="Text Box 21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05174" name="Text Box 22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305175" name="Text Box 23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305176" name="Text Box 24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305177" name="Text Box 25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05178" name="Text Box 26"/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305179" name="Text Box 27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305180" name="Text Box 28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305181" name="Text Box 29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305182" name="Text Box 30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305183" name="Text Box 31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305184" name="Text Box 32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305185" name="Text Box 33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305186" name="Text Box 34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305187" name="Text Box 35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 0 </a:t>
            </a:r>
          </a:p>
        </p:txBody>
      </p:sp>
      <p:sp>
        <p:nvSpPr>
          <p:cNvPr id="305188" name="Text Box 36"/>
          <p:cNvSpPr txBox="1">
            <a:spLocks noChangeArrowheads="1"/>
          </p:cNvSpPr>
          <p:nvPr/>
        </p:nvSpPr>
        <p:spPr bwMode="auto">
          <a:xfrm>
            <a:off x="381000" y="5622925"/>
            <a:ext cx="81645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6000">
                <a:solidFill>
                  <a:schemeClr val="accent2"/>
                </a:solidFill>
              </a:rPr>
              <a:t>Next question coming …</a:t>
            </a:r>
          </a:p>
        </p:txBody>
      </p:sp>
    </p:spTree>
    <p:extLst>
      <p:ext uri="{BB962C8B-B14F-4D97-AF65-F5344CB8AC3E}">
        <p14:creationId xmlns:p14="http://schemas.microsoft.com/office/powerpoint/2010/main" val="2944119680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05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05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154" grpId="0" animBg="1"/>
      <p:bldP spid="305155" grpId="0" animBg="1"/>
      <p:bldP spid="305157" grpId="0" animBg="1"/>
      <p:bldP spid="305158" grpId="0"/>
      <p:bldP spid="305158" grpId="1"/>
      <p:bldP spid="305159" grpId="0" animBg="1"/>
      <p:bldP spid="305160" grpId="0" animBg="1"/>
      <p:bldP spid="305161" grpId="0" animBg="1"/>
      <p:bldP spid="305162" grpId="0" animBg="1"/>
      <p:bldP spid="305163" grpId="0" animBg="1"/>
      <p:bldP spid="305164" grpId="0" animBg="1"/>
      <p:bldP spid="305165" grpId="0" animBg="1"/>
      <p:bldP spid="305166" grpId="0" animBg="1"/>
      <p:bldP spid="305167" grpId="0" animBg="1"/>
      <p:bldP spid="305168" grpId="0" animBg="1"/>
      <p:bldP spid="305169" grpId="0" animBg="1"/>
      <p:bldP spid="305170" grpId="0" animBg="1"/>
      <p:bldP spid="305171" grpId="0" animBg="1"/>
      <p:bldP spid="305172" grpId="0" animBg="1"/>
      <p:bldP spid="305173" grpId="0" animBg="1"/>
      <p:bldP spid="305174" grpId="0" animBg="1"/>
      <p:bldP spid="305175" grpId="0" animBg="1"/>
      <p:bldP spid="305176" grpId="0" animBg="1"/>
      <p:bldP spid="305177" grpId="0" animBg="1"/>
      <p:bldP spid="305178" grpId="0" animBg="1"/>
      <p:bldP spid="305179" grpId="0" animBg="1"/>
      <p:bldP spid="305180" grpId="0" animBg="1"/>
      <p:bldP spid="305181" grpId="0" animBg="1"/>
      <p:bldP spid="305182" grpId="0" animBg="1"/>
      <p:bldP spid="305183" grpId="0" animBg="1"/>
      <p:bldP spid="305184" grpId="0" animBg="1"/>
      <p:bldP spid="305185" grpId="0" animBg="1"/>
      <p:bldP spid="305186" grpId="0" animBg="1"/>
      <p:bldP spid="305187" grpId="0" animBg="1"/>
      <p:bldP spid="30518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Text Box 2"/>
          <p:cNvSpPr txBox="1">
            <a:spLocks noChangeArrowheads="1"/>
          </p:cNvSpPr>
          <p:nvPr/>
        </p:nvSpPr>
        <p:spPr bwMode="auto">
          <a:xfrm>
            <a:off x="7543800" y="0"/>
            <a:ext cx="1600200" cy="2677656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7200" dirty="0">
                <a:solidFill>
                  <a:srgbClr val="FF0000"/>
                </a:solidFill>
              </a:rPr>
              <a:t> </a:t>
            </a:r>
            <a:endParaRPr lang="en-US" altLang="x-none" sz="6000" dirty="0">
              <a:solidFill>
                <a:srgbClr val="FF0000"/>
              </a:solidFill>
            </a:endParaRPr>
          </a:p>
          <a:p>
            <a:r>
              <a:rPr lang="en-US" altLang="x-none" sz="6000" dirty="0">
                <a:solidFill>
                  <a:srgbClr val="FF0000"/>
                </a:solidFill>
              </a:rPr>
              <a:t>sec</a:t>
            </a:r>
            <a:r>
              <a:rPr lang="en-US" altLang="x-none" sz="9600" dirty="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305155" name="Text Box 3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6248400" cy="914400"/>
          </a:xfrm>
        </p:spPr>
        <p:txBody>
          <a:bodyPr/>
          <a:lstStyle/>
          <a:p>
            <a:r>
              <a:rPr lang="en-US" altLang="x-none" sz="6000" b="1" dirty="0">
                <a:solidFill>
                  <a:srgbClr val="FF0000"/>
                </a:solidFill>
              </a:rPr>
              <a:t>Review question 6</a:t>
            </a:r>
          </a:p>
        </p:txBody>
      </p:sp>
      <p:sp>
        <p:nvSpPr>
          <p:cNvPr id="305157" name="Text Box 5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305158" name="Text Box 6"/>
          <p:cNvSpPr txBox="1">
            <a:spLocks noChangeArrowheads="1"/>
          </p:cNvSpPr>
          <p:nvPr/>
        </p:nvSpPr>
        <p:spPr bwMode="auto">
          <a:xfrm>
            <a:off x="1710397" y="1614268"/>
            <a:ext cx="4953000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2400" dirty="0">
                <a:solidFill>
                  <a:schemeClr val="accent2"/>
                </a:solidFill>
              </a:rPr>
              <a:t>A </a:t>
            </a:r>
            <a:r>
              <a:rPr lang="en-US" altLang="x-none" sz="2400" dirty="0" err="1">
                <a:solidFill>
                  <a:schemeClr val="accent2"/>
                </a:solidFill>
              </a:rPr>
              <a:t>Gpc</a:t>
            </a:r>
            <a:r>
              <a:rPr lang="en-US" altLang="x-none" sz="2400" dirty="0">
                <a:solidFill>
                  <a:schemeClr val="accent2"/>
                </a:solidFill>
              </a:rPr>
              <a:t> (gigaparsec) is …</a:t>
            </a:r>
            <a:endParaRPr lang="en-US" altLang="ja-JP" sz="2400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x-none" sz="2400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dirty="0">
                <a:solidFill>
                  <a:srgbClr val="00CC00"/>
                </a:solidFill>
              </a:rPr>
              <a:t>A</a:t>
            </a:r>
            <a:r>
              <a:rPr lang="en-US" altLang="x-none" sz="2400" dirty="0"/>
              <a:t>	1 thousand parsecs.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dirty="0">
                <a:solidFill>
                  <a:srgbClr val="00CC00"/>
                </a:solidFill>
              </a:rPr>
              <a:t>B	</a:t>
            </a:r>
            <a:r>
              <a:rPr lang="en-US" altLang="x-none" sz="2400" dirty="0"/>
              <a:t>1 million parsecs.</a:t>
            </a:r>
          </a:p>
          <a:p>
            <a:pPr>
              <a:spcBef>
                <a:spcPct val="0"/>
              </a:spcBef>
              <a:buNone/>
            </a:pPr>
            <a:r>
              <a:rPr lang="en-US" altLang="x-none" dirty="0">
                <a:solidFill>
                  <a:srgbClr val="FF0000"/>
                </a:solidFill>
              </a:rPr>
              <a:t>C	</a:t>
            </a:r>
            <a:r>
              <a:rPr lang="en-US" altLang="x-none" sz="2400" dirty="0">
                <a:solidFill>
                  <a:srgbClr val="FF0000"/>
                </a:solidFill>
              </a:rPr>
              <a:t>1 billion parsecs.</a:t>
            </a:r>
          </a:p>
          <a:p>
            <a:pPr>
              <a:spcBef>
                <a:spcPct val="0"/>
              </a:spcBef>
              <a:buNone/>
            </a:pPr>
            <a:r>
              <a:rPr lang="en-US" altLang="x-none" dirty="0">
                <a:solidFill>
                  <a:srgbClr val="00CC00"/>
                </a:solidFill>
              </a:rPr>
              <a:t>D</a:t>
            </a:r>
            <a:r>
              <a:rPr lang="en-US" altLang="x-none" sz="2400" b="0" dirty="0"/>
              <a:t>	</a:t>
            </a:r>
            <a:r>
              <a:rPr lang="en-US" altLang="x-none" sz="2400" dirty="0"/>
              <a:t>1 trillion parsecs.</a:t>
            </a:r>
          </a:p>
          <a:p>
            <a:pPr>
              <a:spcBef>
                <a:spcPct val="0"/>
              </a:spcBef>
              <a:buNone/>
            </a:pPr>
            <a:r>
              <a:rPr lang="en-US" altLang="x-none" dirty="0">
                <a:solidFill>
                  <a:srgbClr val="00CC00"/>
                </a:solidFill>
              </a:rPr>
              <a:t>E</a:t>
            </a:r>
            <a:r>
              <a:rPr lang="en-US" altLang="x-none" sz="2400" b="0" dirty="0"/>
              <a:t>	</a:t>
            </a:r>
            <a:r>
              <a:rPr lang="en-US" altLang="x-none" sz="2400" dirty="0"/>
              <a:t>Not a definite number, only indicating “very far”.</a:t>
            </a:r>
          </a:p>
          <a:p>
            <a:pPr>
              <a:spcBef>
                <a:spcPct val="0"/>
              </a:spcBef>
              <a:buNone/>
            </a:pPr>
            <a:endParaRPr lang="en-US" altLang="x-none" sz="2400" dirty="0"/>
          </a:p>
        </p:txBody>
      </p:sp>
      <p:sp>
        <p:nvSpPr>
          <p:cNvPr id="305159" name="Text Box 7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305160" name="Text Box 8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305161" name="Text Box 9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305162" name="Text Box 10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305163" name="Text Box 11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305164" name="Text Box 12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305165" name="Text Box 13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305166" name="Text Box 14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305167" name="Text Box 15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305168" name="Text Box 16"/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305169" name="Text Box 17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305170" name="Text Box 18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305171" name="Text Box 19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305172" name="Text Box 20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305173" name="Text Box 21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05174" name="Text Box 22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305175" name="Text Box 23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305176" name="Text Box 24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305177" name="Text Box 25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05178" name="Text Box 26"/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305179" name="Text Box 27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305180" name="Text Box 28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305181" name="Text Box 29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305182" name="Text Box 30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305183" name="Text Box 31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305184" name="Text Box 32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305185" name="Text Box 33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305186" name="Text Box 34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305187" name="Text Box 35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 0 </a:t>
            </a:r>
          </a:p>
        </p:txBody>
      </p:sp>
      <p:sp>
        <p:nvSpPr>
          <p:cNvPr id="305188" name="Text Box 36"/>
          <p:cNvSpPr txBox="1">
            <a:spLocks noChangeArrowheads="1"/>
          </p:cNvSpPr>
          <p:nvPr/>
        </p:nvSpPr>
        <p:spPr bwMode="auto">
          <a:xfrm>
            <a:off x="381000" y="5622925"/>
            <a:ext cx="81645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6000">
                <a:solidFill>
                  <a:schemeClr val="accent2"/>
                </a:solidFill>
              </a:rPr>
              <a:t>Next question coming …</a:t>
            </a:r>
          </a:p>
        </p:txBody>
      </p:sp>
    </p:spTree>
    <p:extLst>
      <p:ext uri="{BB962C8B-B14F-4D97-AF65-F5344CB8AC3E}">
        <p14:creationId xmlns:p14="http://schemas.microsoft.com/office/powerpoint/2010/main" val="2424517510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05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05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154" grpId="0" animBg="1"/>
      <p:bldP spid="305155" grpId="0" animBg="1"/>
      <p:bldP spid="305157" grpId="0" animBg="1"/>
      <p:bldP spid="305158" grpId="0"/>
      <p:bldP spid="305158" grpId="1"/>
      <p:bldP spid="305159" grpId="0" animBg="1"/>
      <p:bldP spid="305160" grpId="0" animBg="1"/>
      <p:bldP spid="305161" grpId="0" animBg="1"/>
      <p:bldP spid="305162" grpId="0" animBg="1"/>
      <p:bldP spid="305163" grpId="0" animBg="1"/>
      <p:bldP spid="305164" grpId="0" animBg="1"/>
      <p:bldP spid="305165" grpId="0" animBg="1"/>
      <p:bldP spid="305166" grpId="0" animBg="1"/>
      <p:bldP spid="305167" grpId="0" animBg="1"/>
      <p:bldP spid="305168" grpId="0" animBg="1"/>
      <p:bldP spid="305169" grpId="0" animBg="1"/>
      <p:bldP spid="305170" grpId="0" animBg="1"/>
      <p:bldP spid="305171" grpId="0" animBg="1"/>
      <p:bldP spid="305172" grpId="0" animBg="1"/>
      <p:bldP spid="305173" grpId="0" animBg="1"/>
      <p:bldP spid="305174" grpId="0" animBg="1"/>
      <p:bldP spid="305175" grpId="0" animBg="1"/>
      <p:bldP spid="305176" grpId="0" animBg="1"/>
      <p:bldP spid="305177" grpId="0" animBg="1"/>
      <p:bldP spid="305178" grpId="0" animBg="1"/>
      <p:bldP spid="305179" grpId="0" animBg="1"/>
      <p:bldP spid="305180" grpId="0" animBg="1"/>
      <p:bldP spid="305181" grpId="0" animBg="1"/>
      <p:bldP spid="305182" grpId="0" animBg="1"/>
      <p:bldP spid="305183" grpId="0" animBg="1"/>
      <p:bldP spid="305184" grpId="0" animBg="1"/>
      <p:bldP spid="305185" grpId="0" animBg="1"/>
      <p:bldP spid="305186" grpId="0" animBg="1"/>
      <p:bldP spid="305187" grpId="0" animBg="1"/>
      <p:bldP spid="30518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Text Box 2"/>
          <p:cNvSpPr txBox="1">
            <a:spLocks noChangeArrowheads="1"/>
          </p:cNvSpPr>
          <p:nvPr/>
        </p:nvSpPr>
        <p:spPr bwMode="auto">
          <a:xfrm>
            <a:off x="7543800" y="0"/>
            <a:ext cx="1600200" cy="2677656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7200" dirty="0">
                <a:solidFill>
                  <a:srgbClr val="FF0000"/>
                </a:solidFill>
              </a:rPr>
              <a:t> </a:t>
            </a:r>
            <a:endParaRPr lang="en-US" altLang="x-none" sz="6000" dirty="0">
              <a:solidFill>
                <a:srgbClr val="FF0000"/>
              </a:solidFill>
            </a:endParaRPr>
          </a:p>
          <a:p>
            <a:r>
              <a:rPr lang="en-US" altLang="x-none" sz="6000" dirty="0">
                <a:solidFill>
                  <a:srgbClr val="FF0000"/>
                </a:solidFill>
              </a:rPr>
              <a:t>sec</a:t>
            </a:r>
            <a:r>
              <a:rPr lang="en-US" altLang="x-none" sz="9600" dirty="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311299" name="Text Box 3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6553200" cy="914400"/>
          </a:xfrm>
        </p:spPr>
        <p:txBody>
          <a:bodyPr/>
          <a:lstStyle/>
          <a:p>
            <a:r>
              <a:rPr lang="en-US" altLang="x-none" sz="6000" b="1" dirty="0">
                <a:solidFill>
                  <a:srgbClr val="FF0000"/>
                </a:solidFill>
              </a:rPr>
              <a:t>Review question 7</a:t>
            </a:r>
          </a:p>
        </p:txBody>
      </p:sp>
      <p:sp>
        <p:nvSpPr>
          <p:cNvPr id="311301" name="Text Box 5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311302" name="Text Box 6"/>
          <p:cNvSpPr txBox="1">
            <a:spLocks noChangeArrowheads="1"/>
          </p:cNvSpPr>
          <p:nvPr/>
        </p:nvSpPr>
        <p:spPr bwMode="auto">
          <a:xfrm>
            <a:off x="304800" y="1600200"/>
            <a:ext cx="7162800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2400" dirty="0">
                <a:solidFill>
                  <a:schemeClr val="accent2"/>
                </a:solidFill>
              </a:rPr>
              <a:t>What is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chemeClr val="accent2"/>
                </a:solidFill>
                <a:latin typeface="Arial" charset="0"/>
              </a:rPr>
              <a:t>“</a:t>
            </a:r>
            <a:r>
              <a:rPr lang="en-US" altLang="ja-JP" sz="2400" dirty="0">
                <a:solidFill>
                  <a:schemeClr val="accent2"/>
                </a:solidFill>
              </a:rPr>
              <a:t>cosmic microwave background radiation”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2400" dirty="0">
                <a:solidFill>
                  <a:schemeClr val="accent2"/>
                </a:solidFill>
              </a:rPr>
              <a:t>(the CMB)? </a:t>
            </a:r>
            <a:endParaRPr lang="en-US" altLang="ja-JP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2400" dirty="0"/>
              <a:t> </a:t>
            </a:r>
            <a:endParaRPr lang="en-US" altLang="x-none" sz="2400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x-none" sz="2400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dirty="0">
                <a:solidFill>
                  <a:srgbClr val="00CC00"/>
                </a:solidFill>
              </a:rPr>
              <a:t>A</a:t>
            </a:r>
            <a:r>
              <a:rPr lang="en-US" altLang="x-none" sz="2400" dirty="0"/>
              <a:t>	X-ray radiation from unknown sources in space.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dirty="0">
                <a:solidFill>
                  <a:srgbClr val="FF0000"/>
                </a:solidFill>
              </a:rPr>
              <a:t>B	</a:t>
            </a:r>
            <a:r>
              <a:rPr lang="en-US" altLang="x-none" sz="2400" dirty="0">
                <a:solidFill>
                  <a:srgbClr val="FF0000"/>
                </a:solidFill>
              </a:rPr>
              <a:t>Radio waves that have originated at the early stages of the universe.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dirty="0">
                <a:solidFill>
                  <a:srgbClr val="00CC00"/>
                </a:solidFill>
              </a:rPr>
              <a:t>C	</a:t>
            </a:r>
            <a:r>
              <a:rPr lang="en-US" altLang="x-none" sz="2400" dirty="0"/>
              <a:t>Radiation from planets of the solar system.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dirty="0">
                <a:solidFill>
                  <a:srgbClr val="00CC00"/>
                </a:solidFill>
              </a:rPr>
              <a:t>D</a:t>
            </a:r>
            <a:r>
              <a:rPr lang="en-US" altLang="x-none" sz="2400" b="0" dirty="0"/>
              <a:t>	</a:t>
            </a:r>
            <a:r>
              <a:rPr lang="en-US" altLang="x-none" sz="2400" dirty="0"/>
              <a:t>Radiation from inside Earth.</a:t>
            </a:r>
          </a:p>
        </p:txBody>
      </p:sp>
      <p:sp>
        <p:nvSpPr>
          <p:cNvPr id="311303" name="Text Box 7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311304" name="Text Box 8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311305" name="Text Box 9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311306" name="Text Box 10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311307" name="Text Box 11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311308" name="Text Box 12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311309" name="Text Box 13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311310" name="Text Box 14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311311" name="Text Box 15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311312" name="Text Box 16"/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311313" name="Text Box 17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311314" name="Text Box 18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311315" name="Text Box 19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311316" name="Text Box 20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311317" name="Text Box 21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11318" name="Text Box 22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311319" name="Text Box 23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311320" name="Text Box 24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311321" name="Text Box 25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11322" name="Text Box 26"/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311323" name="Text Box 27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311324" name="Text Box 28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311325" name="Text Box 29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311326" name="Text Box 30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311327" name="Text Box 31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311328" name="Text Box 32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311329" name="Text Box 33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311330" name="Text Box 34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311331" name="Text Box 35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 0 </a:t>
            </a:r>
          </a:p>
        </p:txBody>
      </p:sp>
    </p:spTree>
    <p:extLst>
      <p:ext uri="{BB962C8B-B14F-4D97-AF65-F5344CB8AC3E}">
        <p14:creationId xmlns:p14="http://schemas.microsoft.com/office/powerpoint/2010/main" val="635167407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11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11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298" grpId="0" animBg="1"/>
      <p:bldP spid="311299" grpId="0" animBg="1"/>
      <p:bldP spid="311301" grpId="0" animBg="1"/>
      <p:bldP spid="311302" grpId="0"/>
      <p:bldP spid="311302" grpId="1"/>
      <p:bldP spid="311303" grpId="0" animBg="1"/>
      <p:bldP spid="311304" grpId="0" animBg="1"/>
      <p:bldP spid="311305" grpId="0" animBg="1"/>
      <p:bldP spid="311306" grpId="0" animBg="1"/>
      <p:bldP spid="311307" grpId="0" animBg="1"/>
      <p:bldP spid="311308" grpId="0" animBg="1"/>
      <p:bldP spid="311309" grpId="0" animBg="1"/>
      <p:bldP spid="311310" grpId="0" animBg="1"/>
      <p:bldP spid="311311" grpId="0" animBg="1"/>
      <p:bldP spid="311312" grpId="0" animBg="1"/>
      <p:bldP spid="311313" grpId="0" animBg="1"/>
      <p:bldP spid="311314" grpId="0" animBg="1"/>
      <p:bldP spid="311315" grpId="0" animBg="1"/>
      <p:bldP spid="311316" grpId="0" animBg="1"/>
      <p:bldP spid="311317" grpId="0" animBg="1"/>
      <p:bldP spid="311318" grpId="0" animBg="1"/>
      <p:bldP spid="311319" grpId="0" animBg="1"/>
      <p:bldP spid="311320" grpId="0" animBg="1"/>
      <p:bldP spid="311321" grpId="0" animBg="1"/>
      <p:bldP spid="311322" grpId="0" animBg="1"/>
      <p:bldP spid="311323" grpId="0" animBg="1"/>
      <p:bldP spid="311324" grpId="0" animBg="1"/>
      <p:bldP spid="311325" grpId="0" animBg="1"/>
      <p:bldP spid="311326" grpId="0" animBg="1"/>
      <p:bldP spid="311327" grpId="0" animBg="1"/>
      <p:bldP spid="311328" grpId="0" animBg="1"/>
      <p:bldP spid="311329" grpId="0" animBg="1"/>
      <p:bldP spid="311330" grpId="0" animBg="1"/>
      <p:bldP spid="3113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3F1C775-E38E-E743-8ECC-E2E5A92BD108}"/>
              </a:ext>
            </a:extLst>
          </p:cNvPr>
          <p:cNvSpPr txBox="1"/>
          <p:nvPr/>
        </p:nvSpPr>
        <p:spPr>
          <a:xfrm>
            <a:off x="2286000" y="17646"/>
            <a:ext cx="41248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evolution of the Universe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4568EF23-1F83-924F-8BF9-29D5AE89EC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4180756"/>
              </p:ext>
            </p:extLst>
          </p:nvPr>
        </p:nvGraphicFramePr>
        <p:xfrm>
          <a:off x="1" y="587156"/>
          <a:ext cx="9143999" cy="62708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7465">
                  <a:extLst>
                    <a:ext uri="{9D8B030D-6E8A-4147-A177-3AD203B41FA5}">
                      <a16:colId xmlns:a16="http://schemas.microsoft.com/office/drawing/2014/main" val="2926516788"/>
                    </a:ext>
                  </a:extLst>
                </a:gridCol>
                <a:gridCol w="1252602">
                  <a:extLst>
                    <a:ext uri="{9D8B030D-6E8A-4147-A177-3AD203B41FA5}">
                      <a16:colId xmlns:a16="http://schemas.microsoft.com/office/drawing/2014/main" val="729955319"/>
                    </a:ext>
                  </a:extLst>
                </a:gridCol>
                <a:gridCol w="782876">
                  <a:extLst>
                    <a:ext uri="{9D8B030D-6E8A-4147-A177-3AD203B41FA5}">
                      <a16:colId xmlns:a16="http://schemas.microsoft.com/office/drawing/2014/main" val="3448370552"/>
                    </a:ext>
                  </a:extLst>
                </a:gridCol>
                <a:gridCol w="1002083">
                  <a:extLst>
                    <a:ext uri="{9D8B030D-6E8A-4147-A177-3AD203B41FA5}">
                      <a16:colId xmlns:a16="http://schemas.microsoft.com/office/drawing/2014/main" val="1656181393"/>
                    </a:ext>
                  </a:extLst>
                </a:gridCol>
                <a:gridCol w="1199486">
                  <a:extLst>
                    <a:ext uri="{9D8B030D-6E8A-4147-A177-3AD203B41FA5}">
                      <a16:colId xmlns:a16="http://schemas.microsoft.com/office/drawing/2014/main" val="2945989321"/>
                    </a:ext>
                  </a:extLst>
                </a:gridCol>
                <a:gridCol w="3419487">
                  <a:extLst>
                    <a:ext uri="{9D8B030D-6E8A-4147-A177-3AD203B41FA5}">
                      <a16:colId xmlns:a16="http://schemas.microsoft.com/office/drawing/2014/main" val="2114049904"/>
                    </a:ext>
                  </a:extLst>
                </a:gridCol>
              </a:tblGrid>
              <a:tr h="68580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Time after big bang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Density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Tempera-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What is happening?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6647081"/>
                  </a:ext>
                </a:extLst>
              </a:tr>
              <a:tr h="431930">
                <a:tc>
                  <a:txBody>
                    <a:bodyPr/>
                    <a:lstStyle/>
                    <a:p>
                      <a:r>
                        <a:rPr lang="en-US" sz="1400" dirty="0"/>
                        <a:t>Big Bang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∞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∞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∞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Booom</a:t>
                      </a:r>
                      <a:r>
                        <a:rPr lang="en-US" sz="1400" dirty="0"/>
                        <a:t>!!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4334329"/>
                  </a:ext>
                </a:extLst>
              </a:tr>
              <a:tr h="507770">
                <a:tc>
                  <a:txBody>
                    <a:bodyPr/>
                    <a:lstStyle/>
                    <a:p>
                      <a:r>
                        <a:rPr lang="en-US" sz="1400" dirty="0"/>
                        <a:t>Inflation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10</a:t>
                      </a:r>
                      <a:r>
                        <a:rPr lang="en-US" sz="1400" baseline="30000" dirty="0"/>
                        <a:t>-36</a:t>
                      </a:r>
                      <a:r>
                        <a:rPr lang="en-US" sz="1400" dirty="0"/>
                        <a:t>-10</a:t>
                      </a:r>
                      <a:r>
                        <a:rPr lang="en-US" sz="1400" baseline="30000" dirty="0"/>
                        <a:t>-32</a:t>
                      </a:r>
                    </a:p>
                    <a:p>
                      <a:r>
                        <a:rPr lang="en-US" sz="1400" dirty="0"/>
                        <a:t>sec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10</a:t>
                      </a:r>
                      <a:r>
                        <a:rPr lang="en-US" sz="1400" baseline="30000" dirty="0"/>
                        <a:t>28</a:t>
                      </a:r>
                      <a:r>
                        <a:rPr lang="en-US" sz="1400" dirty="0"/>
                        <a:t> to 10</a:t>
                      </a:r>
                      <a:r>
                        <a:rPr lang="en-US" sz="1400" baseline="30000" dirty="0"/>
                        <a:t>22 </a:t>
                      </a:r>
                      <a:r>
                        <a:rPr lang="en-US" sz="1400" dirty="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Universe expands 10</a:t>
                      </a:r>
                      <a:r>
                        <a:rPr lang="en-US" sz="1400" baseline="30000" dirty="0"/>
                        <a:t>26</a:t>
                      </a:r>
                      <a:r>
                        <a:rPr lang="en-US" sz="1400" dirty="0"/>
                        <a:t> times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5744608"/>
                  </a:ext>
                </a:extLst>
              </a:tr>
              <a:tr h="67255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Primordial nucleosynthesis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~ 3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~3x10</a:t>
                      </a:r>
                      <a:r>
                        <a:rPr lang="en-US" sz="1400" baseline="30000" dirty="0"/>
                        <a:t>13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~ 10</a:t>
                      </a:r>
                      <a:r>
                        <a:rPr lang="en-US" sz="1400" baseline="30000" dirty="0"/>
                        <a:t>9</a:t>
                      </a:r>
                      <a:r>
                        <a:rPr lang="en-US" sz="1400" dirty="0"/>
                        <a:t> 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/>
                        <a:t>H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→</a:t>
                      </a:r>
                      <a:r>
                        <a:rPr lang="en-US" sz="1400" dirty="0" err="1"/>
                        <a:t>He</a:t>
                      </a:r>
                      <a:r>
                        <a:rPr lang="en-US" sz="1400" dirty="0"/>
                        <a:t> fusion</a:t>
                      </a:r>
                    </a:p>
                    <a:p>
                      <a:r>
                        <a:rPr lang="en-US" sz="1400" dirty="0"/>
                        <a:t>76%-H, 24%-He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4735549"/>
                  </a:ext>
                </a:extLst>
              </a:tr>
              <a:tr h="716852">
                <a:tc>
                  <a:txBody>
                    <a:bodyPr/>
                    <a:lstStyle/>
                    <a:p>
                      <a:r>
                        <a:rPr lang="en-US" sz="1400" dirty="0"/>
                        <a:t>Matter domination starts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47 </a:t>
                      </a:r>
                      <a:r>
                        <a:rPr lang="en-US" sz="1400" dirty="0" err="1"/>
                        <a:t>kyr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3300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8.9x10</a:t>
                      </a:r>
                      <a:r>
                        <a:rPr lang="en-US" sz="1400" baseline="30000" dirty="0"/>
                        <a:t>-20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g/cm</a:t>
                      </a:r>
                      <a:r>
                        <a:rPr lang="en-US" sz="1400" baseline="30000" dirty="0"/>
                        <a:t>3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9000 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Gravity of matter overtakes gravity of photons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4792277"/>
                  </a:ext>
                </a:extLst>
              </a:tr>
              <a:tr h="507770">
                <a:tc>
                  <a:txBody>
                    <a:bodyPr/>
                    <a:lstStyle/>
                    <a:p>
                      <a:r>
                        <a:rPr lang="en-US" sz="1400" dirty="0"/>
                        <a:t>Decoupling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370 </a:t>
                      </a:r>
                      <a:r>
                        <a:rPr lang="en-US" sz="1400" dirty="0" err="1"/>
                        <a:t>ky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3.3x10</a:t>
                      </a:r>
                      <a:r>
                        <a:rPr lang="en-US" sz="1400" baseline="30000" dirty="0"/>
                        <a:t>-21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g/cm</a:t>
                      </a:r>
                      <a:r>
                        <a:rPr lang="en-US" sz="1400" baseline="30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3000 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Universe becomes transparent</a:t>
                      </a:r>
                    </a:p>
                    <a:p>
                      <a:r>
                        <a:rPr lang="en-US" sz="1400" dirty="0"/>
                        <a:t>Beginning of ‘dark age’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3242108"/>
                  </a:ext>
                </a:extLst>
              </a:tr>
              <a:tr h="71685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First stars and galaxies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~ 200 </a:t>
                      </a:r>
                      <a:r>
                        <a:rPr lang="en-US" sz="1400" dirty="0" err="1"/>
                        <a:t>Myr</a:t>
                      </a:r>
                      <a:endParaRPr lang="en-US" sz="1400" dirty="0"/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~ 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1.0x10</a:t>
                      </a:r>
                      <a:r>
                        <a:rPr lang="en-US" sz="1400" baseline="30000" dirty="0"/>
                        <a:t>-26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g/cm</a:t>
                      </a:r>
                      <a:r>
                        <a:rPr lang="en-US" sz="1400" baseline="30000" dirty="0"/>
                        <a:t>3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~ 40 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End of ‘dark age’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0807306"/>
                  </a:ext>
                </a:extLst>
              </a:tr>
              <a:tr h="716852">
                <a:tc>
                  <a:txBody>
                    <a:bodyPr/>
                    <a:lstStyle/>
                    <a:p>
                      <a:r>
                        <a:rPr lang="en-US" sz="1400" dirty="0"/>
                        <a:t>Reionization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~ 200 </a:t>
                      </a:r>
                      <a:r>
                        <a:rPr lang="en-US" sz="1400" dirty="0" err="1"/>
                        <a:t>Myr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~ 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1.0x10</a:t>
                      </a:r>
                      <a:r>
                        <a:rPr lang="en-US" sz="1400" baseline="30000" dirty="0"/>
                        <a:t>-26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g/cm</a:t>
                      </a:r>
                      <a:r>
                        <a:rPr lang="en-US" sz="1400" baseline="30000" dirty="0"/>
                        <a:t>3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~ 40 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Interstellar hydrogen becomes ionized </a:t>
                      </a:r>
                      <a:r>
                        <a:rPr lang="en-US" sz="1400"/>
                        <a:t>from quasar’s UV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4127071"/>
                  </a:ext>
                </a:extLst>
              </a:tr>
              <a:tr h="71685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Dark energy domination starts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9.6 </a:t>
                      </a:r>
                      <a:r>
                        <a:rPr lang="en-US" sz="1400" dirty="0" err="1"/>
                        <a:t>Gyr</a:t>
                      </a:r>
                      <a:endParaRPr lang="en-US" sz="1400" dirty="0"/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1.3x10</a:t>
                      </a:r>
                      <a:r>
                        <a:rPr lang="en-US" sz="1400" baseline="30000" dirty="0"/>
                        <a:t>-29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g/cm</a:t>
                      </a:r>
                      <a:r>
                        <a:rPr lang="en-US" sz="1400" baseline="30000" dirty="0"/>
                        <a:t>3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3.79 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Gravity of dark energy overtakes gravity of matter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8059665"/>
                  </a:ext>
                </a:extLst>
              </a:tr>
              <a:tr h="507770">
                <a:tc>
                  <a:txBody>
                    <a:bodyPr/>
                    <a:lstStyle/>
                    <a:p>
                      <a:r>
                        <a:rPr lang="en-US" sz="1400" dirty="0"/>
                        <a:t>Now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13.8 </a:t>
                      </a:r>
                      <a:r>
                        <a:rPr lang="en-US" sz="1400" dirty="0" err="1"/>
                        <a:t>Gyr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9.2x10</a:t>
                      </a:r>
                      <a:r>
                        <a:rPr lang="en-US" sz="1400" baseline="30000" dirty="0"/>
                        <a:t>-30</a:t>
                      </a:r>
                    </a:p>
                    <a:p>
                      <a:r>
                        <a:rPr lang="en-US" sz="1400" dirty="0"/>
                        <a:t>g/cm</a:t>
                      </a:r>
                      <a:r>
                        <a:rPr lang="en-US" sz="1400" baseline="30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2.73 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65274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2655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1FB3D6E-8DA8-5848-828C-57AC19395A5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81200" y="228600"/>
            <a:ext cx="51816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Modifications to Hubble’s law</a:t>
            </a:r>
            <a:br>
              <a:rPr lang="en-US" sz="2800" b="1" dirty="0">
                <a:solidFill>
                  <a:srgbClr val="FF0000"/>
                </a:solidFill>
              </a:rPr>
            </a:br>
            <a:r>
              <a:rPr lang="en-US" sz="2800" b="1" dirty="0">
                <a:solidFill>
                  <a:srgbClr val="FF0000"/>
                </a:solidFill>
              </a:rPr>
              <a:t>due to the gravity of: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99DDC3-6189-AF44-AD76-B4E0D9BF43E8}"/>
              </a:ext>
            </a:extLst>
          </p:cNvPr>
          <p:cNvSpPr txBox="1"/>
          <p:nvPr/>
        </p:nvSpPr>
        <p:spPr>
          <a:xfrm>
            <a:off x="1143000" y="1295400"/>
            <a:ext cx="7293022" cy="44319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romanLcParenBoth"/>
            </a:pPr>
            <a:r>
              <a:rPr lang="en-US" dirty="0">
                <a:solidFill>
                  <a:srgbClr val="FFFF00"/>
                </a:solidFill>
              </a:rPr>
              <a:t>Regular (</a:t>
            </a:r>
            <a:r>
              <a:rPr lang="en-US" dirty="0" err="1">
                <a:solidFill>
                  <a:srgbClr val="FFFF00"/>
                </a:solidFill>
              </a:rPr>
              <a:t>barionic</a:t>
            </a:r>
            <a:r>
              <a:rPr lang="en-US" dirty="0">
                <a:solidFill>
                  <a:srgbClr val="FFFF00"/>
                </a:solidFill>
              </a:rPr>
              <a:t>) matter (5% total)</a:t>
            </a:r>
          </a:p>
          <a:p>
            <a:r>
              <a:rPr lang="en-US" sz="2200" i="1" dirty="0">
                <a:solidFill>
                  <a:srgbClr val="66FFFF"/>
                </a:solidFill>
              </a:rPr>
              <a:t>          - stars (0.3%)</a:t>
            </a:r>
          </a:p>
          <a:p>
            <a:r>
              <a:rPr lang="en-US" sz="2200" i="1" dirty="0">
                <a:solidFill>
                  <a:srgbClr val="66FFFF"/>
                </a:solidFill>
              </a:rPr>
              <a:t>          - interstellar </a:t>
            </a:r>
            <a:r>
              <a:rPr lang="en-US" sz="2200" i="1" dirty="0" err="1">
                <a:solidFill>
                  <a:srgbClr val="66FFFF"/>
                </a:solidFill>
              </a:rPr>
              <a:t>gas&amp;dust</a:t>
            </a:r>
            <a:r>
              <a:rPr lang="en-US" sz="2200" i="1" dirty="0">
                <a:solidFill>
                  <a:srgbClr val="66FFFF"/>
                </a:solidFill>
              </a:rPr>
              <a:t> (0.2%)</a:t>
            </a:r>
          </a:p>
          <a:p>
            <a:r>
              <a:rPr lang="en-US" sz="2200" i="1" dirty="0">
                <a:solidFill>
                  <a:srgbClr val="66FFFF"/>
                </a:solidFill>
              </a:rPr>
              <a:t>          - intergalactic gas (4.5%)</a:t>
            </a:r>
          </a:p>
          <a:p>
            <a:r>
              <a:rPr lang="en-US" dirty="0">
                <a:solidFill>
                  <a:srgbClr val="FF85FF"/>
                </a:solidFill>
              </a:rPr>
              <a:t>       </a:t>
            </a:r>
            <a:r>
              <a:rPr lang="en-US" sz="1800" dirty="0">
                <a:solidFill>
                  <a:srgbClr val="FF85FF"/>
                </a:solidFill>
              </a:rPr>
              <a:t>Only a small portion of regular matter is stars!</a:t>
            </a:r>
          </a:p>
          <a:p>
            <a:pPr marL="514350" indent="-514350">
              <a:buAutoNum type="romanLcParenBoth"/>
            </a:pPr>
            <a:r>
              <a:rPr lang="en-US" dirty="0">
                <a:solidFill>
                  <a:srgbClr val="FFFF00"/>
                </a:solidFill>
              </a:rPr>
              <a:t>Dark matter (27%)</a:t>
            </a:r>
          </a:p>
          <a:p>
            <a:r>
              <a:rPr lang="en-US" dirty="0"/>
              <a:t>          </a:t>
            </a:r>
            <a:r>
              <a:rPr lang="en-US" sz="1800" b="0" dirty="0">
                <a:solidFill>
                  <a:srgbClr val="FF85FF"/>
                </a:solidFill>
              </a:rPr>
              <a:t>Most dark matter is in the halos of galaxies</a:t>
            </a:r>
          </a:p>
          <a:p>
            <a:r>
              <a:rPr lang="en-US" sz="1800" b="0" dirty="0">
                <a:solidFill>
                  <a:srgbClr val="FF85FF"/>
                </a:solidFill>
              </a:rPr>
              <a:t>             Must consist of heavy particles</a:t>
            </a:r>
          </a:p>
          <a:p>
            <a:r>
              <a:rPr lang="en-US" sz="1800" b="0" dirty="0">
                <a:solidFill>
                  <a:srgbClr val="FF85FF"/>
                </a:solidFill>
              </a:rPr>
              <a:t>                 (“=cold”, required by the speed of structure formation)</a:t>
            </a:r>
          </a:p>
          <a:p>
            <a:pPr marL="514350" indent="-514350">
              <a:buAutoNum type="romanLcParenBoth"/>
            </a:pPr>
            <a:r>
              <a:rPr lang="en-US" dirty="0">
                <a:solidFill>
                  <a:srgbClr val="FFFF00"/>
                </a:solidFill>
              </a:rPr>
              <a:t>Dark energy (cosmological constant, 68%)</a:t>
            </a:r>
            <a:endParaRPr lang="en-US" sz="1800" dirty="0">
              <a:solidFill>
                <a:srgbClr val="FFFF00"/>
              </a:solidFill>
            </a:endParaRPr>
          </a:p>
          <a:p>
            <a:r>
              <a:rPr lang="en-US" sz="1800" b="0" dirty="0"/>
              <a:t>            </a:t>
            </a:r>
            <a:r>
              <a:rPr lang="en-US" sz="1800" b="0" dirty="0">
                <a:solidFill>
                  <a:srgbClr val="FF85FF"/>
                </a:solidFill>
              </a:rPr>
              <a:t>Makes the Universe accelerate</a:t>
            </a:r>
          </a:p>
          <a:p>
            <a:r>
              <a:rPr lang="en-US" sz="1800" b="0" dirty="0">
                <a:solidFill>
                  <a:srgbClr val="FF85FF"/>
                </a:solidFill>
              </a:rPr>
              <a:t>            GR says: amount not changing (=cosmological constant)</a:t>
            </a:r>
          </a:p>
          <a:p>
            <a:r>
              <a:rPr lang="en-US" sz="1800" b="0" dirty="0">
                <a:solidFill>
                  <a:srgbClr val="FF85FF"/>
                </a:solidFill>
              </a:rPr>
              <a:t>            Effect </a:t>
            </a:r>
            <a:r>
              <a:rPr lang="en-US" sz="1800" b="0" dirty="0" err="1">
                <a:solidFill>
                  <a:srgbClr val="FF85FF"/>
                </a:solidFill>
              </a:rPr>
              <a:t>insigficant</a:t>
            </a:r>
            <a:r>
              <a:rPr lang="en-US" sz="1800" b="0" dirty="0">
                <a:solidFill>
                  <a:srgbClr val="FF85FF"/>
                </a:solidFill>
              </a:rPr>
              <a:t> in early universe, taking over gravity only after z&lt;1.</a:t>
            </a:r>
          </a:p>
        </p:txBody>
      </p:sp>
    </p:spTree>
    <p:extLst>
      <p:ext uri="{BB962C8B-B14F-4D97-AF65-F5344CB8AC3E}">
        <p14:creationId xmlns:p14="http://schemas.microsoft.com/office/powerpoint/2010/main" val="2505379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0"/>
            <a:ext cx="7772400" cy="1143000"/>
          </a:xfrm>
        </p:spPr>
        <p:txBody>
          <a:bodyPr/>
          <a:lstStyle/>
          <a:p>
            <a:r>
              <a:rPr lang="en-US" altLang="x-none" sz="6000" dirty="0">
                <a:solidFill>
                  <a:srgbClr val="66FFFF"/>
                </a:solidFill>
              </a:rPr>
              <a:t>Questions coming …</a:t>
            </a:r>
            <a:endParaRPr lang="en-US" altLang="x-none" dirty="0">
              <a:solidFill>
                <a:srgbClr val="66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655033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8402</TotalTime>
  <Words>2147</Words>
  <Application>Microsoft Macintosh PowerPoint</Application>
  <PresentationFormat>On-screen Show (4:3)</PresentationFormat>
  <Paragraphs>712</Paragraphs>
  <Slides>27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Symbol</vt:lpstr>
      <vt:lpstr>Times</vt:lpstr>
      <vt:lpstr>Blank Presentation</vt:lpstr>
      <vt:lpstr>Setup:</vt:lpstr>
      <vt:lpstr>Review questions coming …</vt:lpstr>
      <vt:lpstr>Review question 4</vt:lpstr>
      <vt:lpstr>Review question 5</vt:lpstr>
      <vt:lpstr>Review question 6</vt:lpstr>
      <vt:lpstr>Review question 7</vt:lpstr>
      <vt:lpstr>PowerPoint Presentation</vt:lpstr>
      <vt:lpstr>Modifications to Hubble’s law due to the gravity of:</vt:lpstr>
      <vt:lpstr>Questions coming …</vt:lpstr>
      <vt:lpstr>Question 8</vt:lpstr>
      <vt:lpstr>Question 9</vt:lpstr>
      <vt:lpstr>PowerPoint Presentation</vt:lpstr>
      <vt:lpstr>Questions coming …</vt:lpstr>
      <vt:lpstr>Question 10</vt:lpstr>
      <vt:lpstr>Dark matter in galaxies</vt:lpstr>
      <vt:lpstr>Question 11</vt:lpstr>
      <vt:lpstr>Rotation curve of the Galaxy</vt:lpstr>
      <vt:lpstr>More gravitational lensing</vt:lpstr>
      <vt:lpstr>Explain gravitational lensing</vt:lpstr>
      <vt:lpstr>Questions coming …</vt:lpstr>
      <vt:lpstr>Question 12</vt:lpstr>
      <vt:lpstr>PowerPoint Presentation</vt:lpstr>
      <vt:lpstr>Will the Universe continue to expand forever?</vt:lpstr>
      <vt:lpstr>Questions coming …</vt:lpstr>
      <vt:lpstr>Question 13</vt:lpstr>
      <vt:lpstr>Question 14</vt:lpstr>
      <vt:lpstr>Question 15</vt:lpstr>
    </vt:vector>
  </TitlesOfParts>
  <Company>University of Mississippi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Redshift</dc:title>
  <cp:lastModifiedBy>Tibor Torma</cp:lastModifiedBy>
  <cp:revision>210</cp:revision>
  <dcterms:modified xsi:type="dcterms:W3CDTF">2025-11-20T02:32:46Z</dcterms:modified>
</cp:coreProperties>
</file>