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2" r:id="rId2"/>
    <p:sldId id="388" r:id="rId3"/>
    <p:sldId id="417" r:id="rId4"/>
    <p:sldId id="410" r:id="rId5"/>
    <p:sldId id="419" r:id="rId6"/>
    <p:sldId id="389" r:id="rId7"/>
    <p:sldId id="376" r:id="rId8"/>
    <p:sldId id="418" r:id="rId9"/>
    <p:sldId id="411" r:id="rId10"/>
    <p:sldId id="413" r:id="rId11"/>
    <p:sldId id="390" r:id="rId12"/>
    <p:sldId id="416" r:id="rId13"/>
    <p:sldId id="409" r:id="rId14"/>
    <p:sldId id="414" r:id="rId15"/>
    <p:sldId id="420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77" autoAdjust="0"/>
    <p:restoredTop sz="97933" autoAdjust="0"/>
  </p:normalViewPr>
  <p:slideViewPr>
    <p:cSldViewPr>
      <p:cViewPr varScale="1">
        <p:scale>
          <a:sx n="197" d="100"/>
          <a:sy n="197" d="100"/>
        </p:scale>
        <p:origin x="208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8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ACCF50-292A-3847-BBB0-F45C7171A1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B9261-ACA8-0A48-91B2-AF33BEF63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46A43A-1CDF-964B-B6B0-B21C31FA3827}" type="datetimeFigureOut">
              <a:rPr lang="en-US"/>
              <a:pPr>
                <a:defRPr/>
              </a:pPr>
              <a:t>11/4/25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5FC0D-C55A-8547-9977-7F22EC1BC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D0C0C-34CD-8E4F-B544-429FCC34F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C9A73-86B7-4745-A593-2C6BE6A7F6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8F79D93-CD7B-8D45-829E-A0DB6E2130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21E72BE-AAC6-A94A-911D-9FA824CF82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48727299-F2E2-1842-8C7B-677A1B1FF95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35D38FF-15CD-2440-80E5-790F83E2A9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FEF6888A-9340-8547-B15F-5C291470B6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346792CD-FBC0-3741-BD02-01047CF0A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56F27-40A5-F94E-8148-B0AE5240EC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AB2E31-54E1-A144-A1FA-1FF3D07CE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5C9AC9E-1421-C944-AA66-F8EF246EDDE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35522" name="Rectangle 2">
            <a:extLst>
              <a:ext uri="{FF2B5EF4-FFF2-40B4-BE49-F238E27FC236}">
                <a16:creationId xmlns:a16="http://schemas.microsoft.com/office/drawing/2014/main" id="{FA7D0DD2-6D69-8C42-8645-F70FDEFF2F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>
            <a:extLst>
              <a:ext uri="{FF2B5EF4-FFF2-40B4-BE49-F238E27FC236}">
                <a16:creationId xmlns:a16="http://schemas.microsoft.com/office/drawing/2014/main" id="{AA87B43F-E373-F247-9158-E72654A6C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932DE3-14C8-2B44-81C3-8819C9177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4D0AFF44-3383-A14B-AADF-B67D454E9D35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26306" name="Rectangle 2">
            <a:extLst>
              <a:ext uri="{FF2B5EF4-FFF2-40B4-BE49-F238E27FC236}">
                <a16:creationId xmlns:a16="http://schemas.microsoft.com/office/drawing/2014/main" id="{7F90F44F-20B9-0B47-8CD6-8C5DDCECC1F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C876D653-6790-4041-AE24-36DC110C8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04CCB6-AB1A-7340-B6EA-6B51A3B26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E582B72-6968-2E46-B081-F085C6C48BB6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41666" name="Rectangle 2">
            <a:extLst>
              <a:ext uri="{FF2B5EF4-FFF2-40B4-BE49-F238E27FC236}">
                <a16:creationId xmlns:a16="http://schemas.microsoft.com/office/drawing/2014/main" id="{63DAE28A-49AE-C847-AE6D-0AA73F8A81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>
            <a:extLst>
              <a:ext uri="{FF2B5EF4-FFF2-40B4-BE49-F238E27FC236}">
                <a16:creationId xmlns:a16="http://schemas.microsoft.com/office/drawing/2014/main" id="{13C1B44D-5C89-5546-B810-BA8446A60E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7F2186-F3CD-404E-A3F0-EC410C345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14ED11E6-B0FE-CD42-BADA-2A0336B5D1F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5DF93DA-6143-6847-B9A8-26A2F00FF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C0F47B0-A128-B248-BE6C-BB981AAA2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5E4DA-2C35-2840-8692-50487EF82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AC9719-0217-1D40-BF4F-13F45612C6E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2AF7EAA8-A2C3-D740-9A33-A551C1FBF9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61E08E5-9337-F64D-B4C2-AEB220961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495E4DA-2C35-2840-8692-50487EF82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8AC9719-0217-1D40-BF4F-13F45612C6E1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28354" name="Rectangle 2">
            <a:extLst>
              <a:ext uri="{FF2B5EF4-FFF2-40B4-BE49-F238E27FC236}">
                <a16:creationId xmlns:a16="http://schemas.microsoft.com/office/drawing/2014/main" id="{2AF7EAA8-A2C3-D740-9A33-A551C1FBF9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461E08E5-9337-F64D-B4C2-AEB220961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24090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57C956-1D29-594D-B114-1CA37DE84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564AB01-850D-0F4B-9ABA-294F024CD09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8594" name="Rectangle 2">
            <a:extLst>
              <a:ext uri="{FF2B5EF4-FFF2-40B4-BE49-F238E27FC236}">
                <a16:creationId xmlns:a16="http://schemas.microsoft.com/office/drawing/2014/main" id="{FC132A70-B15B-504C-ACC5-8E3CF9CDF6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>
            <a:extLst>
              <a:ext uri="{FF2B5EF4-FFF2-40B4-BE49-F238E27FC236}">
                <a16:creationId xmlns:a16="http://schemas.microsoft.com/office/drawing/2014/main" id="{3B3CB5F7-6D6B-D64C-BDD9-AF552E9B2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229513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6FA5BF-4A11-F941-99F6-4B154F566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3BFA8A4-B7A8-754D-B0C7-76418566C0DB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BA433B11-AF36-0A4E-B997-272565379F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9585C7D-C3C5-CE47-98D9-F41CE44A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C6FA5BF-4A11-F941-99F6-4B154F5664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3BFA8A4-B7A8-754D-B0C7-76418566C0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20162" name="Rectangle 2">
            <a:extLst>
              <a:ext uri="{FF2B5EF4-FFF2-40B4-BE49-F238E27FC236}">
                <a16:creationId xmlns:a16="http://schemas.microsoft.com/office/drawing/2014/main" id="{BA433B11-AF36-0A4E-B997-272565379F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3" name="Rectangle 3">
            <a:extLst>
              <a:ext uri="{FF2B5EF4-FFF2-40B4-BE49-F238E27FC236}">
                <a16:creationId xmlns:a16="http://schemas.microsoft.com/office/drawing/2014/main" id="{19585C7D-C3C5-CE47-98D9-F41CE44AB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96248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159583-01A1-CA4C-BB7B-6D482A52CC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590CEA9-2DCB-CE4C-B34B-C5C007DB7C4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39618" name="Rectangle 2">
            <a:extLst>
              <a:ext uri="{FF2B5EF4-FFF2-40B4-BE49-F238E27FC236}">
                <a16:creationId xmlns:a16="http://schemas.microsoft.com/office/drawing/2014/main" id="{91210CB2-E3B3-8543-B7BA-0810C4099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20B52ADC-7413-1549-9541-F393753E1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D6BD64-A978-A94E-928B-5A0382888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31A36D9-2B70-2244-851F-D2CD3AC63DE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0642" name="Rectangle 2">
            <a:extLst>
              <a:ext uri="{FF2B5EF4-FFF2-40B4-BE49-F238E27FC236}">
                <a16:creationId xmlns:a16="http://schemas.microsoft.com/office/drawing/2014/main" id="{F6BED8CC-FBFA-0C42-81B6-BCEC93599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BC53708A-3B39-3B49-9533-471C2DED9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D83183-CF2E-CA4E-95B9-57E8632A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BA18863-3C22-6946-8CAD-8E6B7C697591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18114" name="Rectangle 2">
            <a:extLst>
              <a:ext uri="{FF2B5EF4-FFF2-40B4-BE49-F238E27FC236}">
                <a16:creationId xmlns:a16="http://schemas.microsoft.com/office/drawing/2014/main" id="{49E1F444-17F8-6A4C-B183-80C76FA3B78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783016BD-A1AF-7342-8275-7EF01E9CE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69928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5D57CD3-FC83-8147-9B20-6DC0CF8992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2983D57A-1253-A240-94FF-7E719D40F59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22210" name="Rectangle 2">
            <a:extLst>
              <a:ext uri="{FF2B5EF4-FFF2-40B4-BE49-F238E27FC236}">
                <a16:creationId xmlns:a16="http://schemas.microsoft.com/office/drawing/2014/main" id="{7244E621-6ED9-064E-AEDA-F6AE55B8EDF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2211" name="Rectangle 3">
            <a:extLst>
              <a:ext uri="{FF2B5EF4-FFF2-40B4-BE49-F238E27FC236}">
                <a16:creationId xmlns:a16="http://schemas.microsoft.com/office/drawing/2014/main" id="{407F879D-7ADF-3446-BA7E-4866EF17D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36028-0495-BF47-B251-1F9691727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B2F9CF-D529-CF4B-A3B4-35C155AF5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3C144E-71FF-1D43-B1D3-B2DFD236C9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866FE-6E54-F640-B00A-32C1A8366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C9C275-125F-824F-86AA-26920E91FE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FA93F-7CF8-3F45-887F-1DABE46A15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0A1F6F-0711-1449-9F5A-09C484F703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31C22-E455-514C-ACB4-CD7F435D6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4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81873E-BDC3-2341-8FB0-A5440E812A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C5EA1-DC85-234B-85C1-137A9E8ED6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DFD26-97DB-F24C-9B51-9DFE93BD8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E40004-71E7-2247-974E-A603E4188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81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D5C1F8-3113-9349-818C-A9ADA569C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4163B1-CDC2-5D4E-8ADD-266E90E70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AB7553-F3F6-BA49-A621-0216117AB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AF1A3-F795-4547-8313-C2F36913D6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9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07D22-2B75-C843-8B18-D606B41914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9F91E2-0298-6343-B31C-3C6543FBAF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9484C7-4422-F343-8E8F-78DA02193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7A6BE-BBCC-5E46-9F26-55B53C781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0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1C9717-D374-F044-8A37-EFD7F5E4B6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6307A-1912-B241-9BEF-1A5E245BA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34A50-71EE-754C-BB2A-B13FD08081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7DEDB-1666-F041-8445-93DA1F6DD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72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7BE93E-E859-B44A-A20D-2131C423F5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483251-C4CA-4C46-A65A-118BCDE9B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7F7013-238D-F849-BAB0-9A7F7B56C6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9E9CE-7A92-E241-AFF8-B81FBD8D6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380683-BAC1-814C-8D93-697DF764FD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A52BA2-2FED-7143-B927-BD6799EF4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482A8C-A57C-2340-BA4E-539DA99522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509C4-62F8-C140-B113-5B2DC79800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AE9545-0D22-EA4E-869B-766DB37E9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E7CA38-FD9E-414F-AA28-3C4DC45B07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8F421F-5E20-E242-98EF-AEA3271D12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ECFAB-D550-AE48-9275-79955F40D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34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96AFD0-A1CB-7B46-BB1F-C27DDC157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FD8839-E6F7-914A-852E-49E089FEF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0E83B-3D8E-494C-BEAC-BB07E3C4BC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1A5B9-428D-7B49-B41C-59E11F245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52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4DBCB-9E30-404E-AC9A-3B85B1AD23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1BB028-E22F-8A4B-B6DC-8CD079249C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291CAE-6868-9B49-8195-264C002F2B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9781F-8DF8-AB4E-B51B-D67578F13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8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2DAB3D-E1F9-5245-B378-45E515A34A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C9C441-24F4-534B-BE08-4E7CD3DB4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7DB8C11-867D-5E4A-8011-F4FF0F8AF40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04351F-92D8-624B-A7CA-E6B21114CD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3D2868-E428-3942-B425-D647B56E91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8C8093-1F35-F541-9E57-68DB2FA8AE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3">
            <a:extLst>
              <a:ext uri="{FF2B5EF4-FFF2-40B4-BE49-F238E27FC236}">
                <a16:creationId xmlns:a16="http://schemas.microsoft.com/office/drawing/2014/main" id="{49F4546B-AB8A-B14C-9180-A3CF4139B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3528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9204" name="Picture 4">
            <a:extLst>
              <a:ext uri="{FF2B5EF4-FFF2-40B4-BE49-F238E27FC236}">
                <a16:creationId xmlns:a16="http://schemas.microsoft.com/office/drawing/2014/main" id="{028A2580-D315-1D4B-BDFC-F64EF0F7A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3657600"/>
            <a:ext cx="281146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9208" name="Text Box 8">
            <a:extLst>
              <a:ext uri="{FF2B5EF4-FFF2-40B4-BE49-F238E27FC236}">
                <a16:creationId xmlns:a16="http://schemas.microsoft.com/office/drawing/2014/main" id="{2D508934-2EEE-A64C-A432-D7E3B39D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59436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00CC00"/>
                </a:solidFill>
              </a:rPr>
              <a:t>A galaxy (like ours)</a:t>
            </a:r>
            <a:endParaRPr lang="en-US" altLang="x-none"/>
          </a:p>
        </p:txBody>
      </p:sp>
      <p:sp>
        <p:nvSpPr>
          <p:cNvPr id="179209" name="Rectangle 9">
            <a:extLst>
              <a:ext uri="{FF2B5EF4-FFF2-40B4-BE49-F238E27FC236}">
                <a16:creationId xmlns:a16="http://schemas.microsoft.com/office/drawing/2014/main" id="{B7FCD404-C955-FA48-93F8-1400CDCDF8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8" y="38100"/>
            <a:ext cx="5789612" cy="968375"/>
          </a:xfrm>
        </p:spPr>
        <p:txBody>
          <a:bodyPr/>
          <a:lstStyle/>
          <a:p>
            <a:pPr>
              <a:defRPr/>
            </a:pPr>
            <a:r>
              <a:rPr lang="en-US" altLang="x-none" sz="3600" b="1">
                <a:solidFill>
                  <a:srgbClr val="FF0000"/>
                </a:solidFill>
              </a:rPr>
              <a:t>Stars are born</a:t>
            </a:r>
            <a:br>
              <a:rPr lang="en-US" altLang="x-none" sz="3600" b="1">
                <a:solidFill>
                  <a:srgbClr val="FF0000"/>
                </a:solidFill>
              </a:rPr>
            </a:br>
            <a:r>
              <a:rPr lang="en-US" altLang="x-none" sz="3600" b="1">
                <a:solidFill>
                  <a:srgbClr val="FF0000"/>
                </a:solidFill>
              </a:rPr>
              <a:t>in molecular clouds</a:t>
            </a:r>
            <a:endParaRPr lang="en-US" altLang="x-none"/>
          </a:p>
        </p:txBody>
      </p:sp>
      <p:pic>
        <p:nvPicPr>
          <p:cNvPr id="17414" name="Picture 10" descr="Picture 1">
            <a:extLst>
              <a:ext uri="{FF2B5EF4-FFF2-40B4-BE49-F238E27FC236}">
                <a16:creationId xmlns:a16="http://schemas.microsoft.com/office/drawing/2014/main" id="{53B796D2-667C-A043-9075-DA51EBD0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11275"/>
            <a:ext cx="48323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5" name="Line 5">
            <a:extLst>
              <a:ext uri="{FF2B5EF4-FFF2-40B4-BE49-F238E27FC236}">
                <a16:creationId xmlns:a16="http://schemas.microsoft.com/office/drawing/2014/main" id="{23C5BD29-4A97-8D49-AC47-A4F43EB0CA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692275"/>
            <a:ext cx="2309813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206" name="Line 6">
            <a:extLst>
              <a:ext uri="{FF2B5EF4-FFF2-40B4-BE49-F238E27FC236}">
                <a16:creationId xmlns:a16="http://schemas.microsoft.com/office/drawing/2014/main" id="{3B76C549-6C85-A247-90A2-50EE95FBA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39624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211" name="Text Box 11">
            <a:extLst>
              <a:ext uri="{FF2B5EF4-FFF2-40B4-BE49-F238E27FC236}">
                <a16:creationId xmlns:a16="http://schemas.microsoft.com/office/drawing/2014/main" id="{C9B9866E-CEB0-FC46-8F74-F1E30D83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2819400"/>
            <a:ext cx="352266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~ 100 light years in size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Density: 10,000 atoms/cm</a:t>
            </a:r>
            <a:r>
              <a:rPr lang="en-US" altLang="x-none" baseline="30000" dirty="0">
                <a:solidFill>
                  <a:srgbClr val="FFFF00"/>
                </a:solidFill>
              </a:rPr>
              <a:t>3</a:t>
            </a:r>
            <a:endParaRPr lang="en-US" altLang="x-none" dirty="0"/>
          </a:p>
        </p:txBody>
      </p:sp>
      <p:sp>
        <p:nvSpPr>
          <p:cNvPr id="17418" name="TextBox 1">
            <a:extLst>
              <a:ext uri="{FF2B5EF4-FFF2-40B4-BE49-F238E27FC236}">
                <a16:creationId xmlns:a16="http://schemas.microsoft.com/office/drawing/2014/main" id="{935F0607-5B91-0A47-A2AD-2AC01EDFF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77000"/>
            <a:ext cx="863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[A diffuse nebula is a small part of a molecular cloud that is ionized by embedded hot stars.]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>
            <a:extLst>
              <a:ext uri="{FF2B5EF4-FFF2-40B4-BE49-F238E27FC236}">
                <a16:creationId xmlns:a16="http://schemas.microsoft.com/office/drawing/2014/main" id="{8387CCA3-2ABE-EC48-8FF2-19AF489A7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11C725DC-6E58-7F42-AC8E-33F9B0747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5284" name="Rectangle 4">
            <a:extLst>
              <a:ext uri="{FF2B5EF4-FFF2-40B4-BE49-F238E27FC236}">
                <a16:creationId xmlns:a16="http://schemas.microsoft.com/office/drawing/2014/main" id="{938B199C-1A76-C04A-8F30-DC4E8A7C0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9</a:t>
            </a:r>
          </a:p>
        </p:txBody>
      </p:sp>
      <p:sp>
        <p:nvSpPr>
          <p:cNvPr id="225285" name="Text Box 5">
            <a:extLst>
              <a:ext uri="{FF2B5EF4-FFF2-40B4-BE49-F238E27FC236}">
                <a16:creationId xmlns:a16="http://schemas.microsoft.com/office/drawing/2014/main" id="{1CCFFFC4-9B87-524C-9BF6-5A068556B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25286" name="Text Box 6">
            <a:extLst>
              <a:ext uri="{FF2B5EF4-FFF2-40B4-BE49-F238E27FC236}">
                <a16:creationId xmlns:a16="http://schemas.microsoft.com/office/drawing/2014/main" id="{9E736898-171C-1640-9D21-EE7A19CB3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6248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Why are there many double stars?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rgbClr val="00CC00"/>
                </a:solidFill>
              </a:rPr>
              <a:t> </a:t>
            </a: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Because stars are thrown off the center of the Galaxy in bunches.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Because supernova explosions result in stars split into parts.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 </a:t>
            </a:r>
            <a:r>
              <a:rPr lang="en-US" altLang="x-none" sz="2400" b="1" dirty="0">
                <a:solidFill>
                  <a:srgbClr val="FF0000"/>
                </a:solidFill>
              </a:rPr>
              <a:t>Because a collapsing gas cloud fragments into small pieces.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Because stars collide so often that they stay stuck together.</a:t>
            </a:r>
          </a:p>
        </p:txBody>
      </p:sp>
      <p:sp>
        <p:nvSpPr>
          <p:cNvPr id="225287" name="Text Box 7">
            <a:extLst>
              <a:ext uri="{FF2B5EF4-FFF2-40B4-BE49-F238E27FC236}">
                <a16:creationId xmlns:a16="http://schemas.microsoft.com/office/drawing/2014/main" id="{874EBED6-3853-D14E-AB85-E893D76F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5288" name="Text Box 8">
            <a:extLst>
              <a:ext uri="{FF2B5EF4-FFF2-40B4-BE49-F238E27FC236}">
                <a16:creationId xmlns:a16="http://schemas.microsoft.com/office/drawing/2014/main" id="{64224011-3DD0-6641-AE15-1C9EB4CA5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25289" name="Text Box 9">
            <a:extLst>
              <a:ext uri="{FF2B5EF4-FFF2-40B4-BE49-F238E27FC236}">
                <a16:creationId xmlns:a16="http://schemas.microsoft.com/office/drawing/2014/main" id="{5FC96B34-1F6E-5F48-BB02-1E500C68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25290" name="Text Box 10">
            <a:extLst>
              <a:ext uri="{FF2B5EF4-FFF2-40B4-BE49-F238E27FC236}">
                <a16:creationId xmlns:a16="http://schemas.microsoft.com/office/drawing/2014/main" id="{C2896572-4474-E445-B342-FF1E4ACDB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5291" name="Text Box 11">
            <a:extLst>
              <a:ext uri="{FF2B5EF4-FFF2-40B4-BE49-F238E27FC236}">
                <a16:creationId xmlns:a16="http://schemas.microsoft.com/office/drawing/2014/main" id="{7C7D8A38-0AC0-6248-BA36-7F0EFB560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25292" name="Text Box 12">
            <a:extLst>
              <a:ext uri="{FF2B5EF4-FFF2-40B4-BE49-F238E27FC236}">
                <a16:creationId xmlns:a16="http://schemas.microsoft.com/office/drawing/2014/main" id="{692EA238-C1AD-F041-B1AA-24CFE42E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25293" name="Text Box 13">
            <a:extLst>
              <a:ext uri="{FF2B5EF4-FFF2-40B4-BE49-F238E27FC236}">
                <a16:creationId xmlns:a16="http://schemas.microsoft.com/office/drawing/2014/main" id="{EE6A8A0E-3880-E04D-B637-139A4B9A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25294" name="Text Box 14">
            <a:extLst>
              <a:ext uri="{FF2B5EF4-FFF2-40B4-BE49-F238E27FC236}">
                <a16:creationId xmlns:a16="http://schemas.microsoft.com/office/drawing/2014/main" id="{58731E59-9702-1649-813D-53E19868D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25295" name="Text Box 15">
            <a:extLst>
              <a:ext uri="{FF2B5EF4-FFF2-40B4-BE49-F238E27FC236}">
                <a16:creationId xmlns:a16="http://schemas.microsoft.com/office/drawing/2014/main" id="{261E1E77-76CE-8D44-A737-5D0C8C06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5296" name="Text Box 16">
            <a:extLst>
              <a:ext uri="{FF2B5EF4-FFF2-40B4-BE49-F238E27FC236}">
                <a16:creationId xmlns:a16="http://schemas.microsoft.com/office/drawing/2014/main" id="{0DA56C81-D61D-4A44-9B08-648B6E0E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5297" name="Text Box 17">
            <a:extLst>
              <a:ext uri="{FF2B5EF4-FFF2-40B4-BE49-F238E27FC236}">
                <a16:creationId xmlns:a16="http://schemas.microsoft.com/office/drawing/2014/main" id="{FD14CAAA-61EA-614F-AEDA-B7F9E045A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5298" name="Text Box 18">
            <a:extLst>
              <a:ext uri="{FF2B5EF4-FFF2-40B4-BE49-F238E27FC236}">
                <a16:creationId xmlns:a16="http://schemas.microsoft.com/office/drawing/2014/main" id="{42A58805-360D-344D-818D-7DDE08A8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5299" name="Text Box 19">
            <a:extLst>
              <a:ext uri="{FF2B5EF4-FFF2-40B4-BE49-F238E27FC236}">
                <a16:creationId xmlns:a16="http://schemas.microsoft.com/office/drawing/2014/main" id="{4667B39E-646F-BE43-92E1-2439A0C67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5300" name="Text Box 20">
            <a:extLst>
              <a:ext uri="{FF2B5EF4-FFF2-40B4-BE49-F238E27FC236}">
                <a16:creationId xmlns:a16="http://schemas.microsoft.com/office/drawing/2014/main" id="{E20E96E0-4227-6641-8B13-195CB91A3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5301" name="Text Box 21">
            <a:extLst>
              <a:ext uri="{FF2B5EF4-FFF2-40B4-BE49-F238E27FC236}">
                <a16:creationId xmlns:a16="http://schemas.microsoft.com/office/drawing/2014/main" id="{7C559932-C247-A744-A6A0-123F0DBD2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5302" name="Text Box 22">
            <a:extLst>
              <a:ext uri="{FF2B5EF4-FFF2-40B4-BE49-F238E27FC236}">
                <a16:creationId xmlns:a16="http://schemas.microsoft.com/office/drawing/2014/main" id="{A7EC1C87-B797-AD4D-B721-EF5CAA047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5303" name="Text Box 23">
            <a:extLst>
              <a:ext uri="{FF2B5EF4-FFF2-40B4-BE49-F238E27FC236}">
                <a16:creationId xmlns:a16="http://schemas.microsoft.com/office/drawing/2014/main" id="{AADE8F35-10C4-6146-B533-3709C1D8B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5304" name="Text Box 24">
            <a:extLst>
              <a:ext uri="{FF2B5EF4-FFF2-40B4-BE49-F238E27FC236}">
                <a16:creationId xmlns:a16="http://schemas.microsoft.com/office/drawing/2014/main" id="{29CA1A68-F429-C54C-8498-51D7F363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5305" name="Text Box 25">
            <a:extLst>
              <a:ext uri="{FF2B5EF4-FFF2-40B4-BE49-F238E27FC236}">
                <a16:creationId xmlns:a16="http://schemas.microsoft.com/office/drawing/2014/main" id="{55029E19-4885-6A40-B886-5751E1FE6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5306" name="Text Box 26">
            <a:extLst>
              <a:ext uri="{FF2B5EF4-FFF2-40B4-BE49-F238E27FC236}">
                <a16:creationId xmlns:a16="http://schemas.microsoft.com/office/drawing/2014/main" id="{E16F5E7E-CDEE-2149-8C50-FBBA4C2C6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5307" name="Text Box 27">
            <a:extLst>
              <a:ext uri="{FF2B5EF4-FFF2-40B4-BE49-F238E27FC236}">
                <a16:creationId xmlns:a16="http://schemas.microsoft.com/office/drawing/2014/main" id="{ED75A8F6-06BA-C94F-8784-8361D9702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5308" name="Text Box 28">
            <a:extLst>
              <a:ext uri="{FF2B5EF4-FFF2-40B4-BE49-F238E27FC236}">
                <a16:creationId xmlns:a16="http://schemas.microsoft.com/office/drawing/2014/main" id="{BA48E3C3-A273-1540-9CA7-1DFE2395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5309" name="Text Box 29">
            <a:extLst>
              <a:ext uri="{FF2B5EF4-FFF2-40B4-BE49-F238E27FC236}">
                <a16:creationId xmlns:a16="http://schemas.microsoft.com/office/drawing/2014/main" id="{C8D4ACA9-5F67-9341-BA3C-EB393F8B6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5310" name="Text Box 30">
            <a:extLst>
              <a:ext uri="{FF2B5EF4-FFF2-40B4-BE49-F238E27FC236}">
                <a16:creationId xmlns:a16="http://schemas.microsoft.com/office/drawing/2014/main" id="{B4EE437E-ABFD-F043-9F33-43E85531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5311" name="Text Box 31">
            <a:extLst>
              <a:ext uri="{FF2B5EF4-FFF2-40B4-BE49-F238E27FC236}">
                <a16:creationId xmlns:a16="http://schemas.microsoft.com/office/drawing/2014/main" id="{C47847C9-75EA-3943-927D-6278FAC9A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5312" name="Text Box 32">
            <a:extLst>
              <a:ext uri="{FF2B5EF4-FFF2-40B4-BE49-F238E27FC236}">
                <a16:creationId xmlns:a16="http://schemas.microsoft.com/office/drawing/2014/main" id="{E13CA542-1AA4-5543-B001-3F906366B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5313" name="Text Box 33">
            <a:extLst>
              <a:ext uri="{FF2B5EF4-FFF2-40B4-BE49-F238E27FC236}">
                <a16:creationId xmlns:a16="http://schemas.microsoft.com/office/drawing/2014/main" id="{BD840BA5-BAB9-7849-B9A7-97658FFE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5314" name="Text Box 34">
            <a:extLst>
              <a:ext uri="{FF2B5EF4-FFF2-40B4-BE49-F238E27FC236}">
                <a16:creationId xmlns:a16="http://schemas.microsoft.com/office/drawing/2014/main" id="{807BB478-1876-2349-A19F-8B7B0CA73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5315" name="Text Box 35">
            <a:extLst>
              <a:ext uri="{FF2B5EF4-FFF2-40B4-BE49-F238E27FC236}">
                <a16:creationId xmlns:a16="http://schemas.microsoft.com/office/drawing/2014/main" id="{A404E293-5658-564B-975F-AF8EFE64A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 animBg="1"/>
      <p:bldP spid="225283" grpId="0" animBg="1"/>
      <p:bldP spid="225285" grpId="0" animBg="1"/>
      <p:bldP spid="225286" grpId="0"/>
      <p:bldP spid="225286" grpId="1"/>
      <p:bldP spid="225287" grpId="0" animBg="1"/>
      <p:bldP spid="225288" grpId="0" animBg="1"/>
      <p:bldP spid="225289" grpId="0" animBg="1"/>
      <p:bldP spid="225290" grpId="0" animBg="1"/>
      <p:bldP spid="225291" grpId="0" animBg="1"/>
      <p:bldP spid="225292" grpId="0" animBg="1"/>
      <p:bldP spid="225293" grpId="0" animBg="1"/>
      <p:bldP spid="225294" grpId="0" animBg="1"/>
      <p:bldP spid="225295" grpId="0" animBg="1"/>
      <p:bldP spid="225296" grpId="0" animBg="1"/>
      <p:bldP spid="225297" grpId="0" animBg="1"/>
      <p:bldP spid="225298" grpId="0" animBg="1"/>
      <p:bldP spid="225299" grpId="0" animBg="1"/>
      <p:bldP spid="225300" grpId="0" animBg="1"/>
      <p:bldP spid="225301" grpId="0" animBg="1"/>
      <p:bldP spid="225302" grpId="0" animBg="1"/>
      <p:bldP spid="225303" grpId="0" animBg="1"/>
      <p:bldP spid="225304" grpId="0" animBg="1"/>
      <p:bldP spid="225305" grpId="0" animBg="1"/>
      <p:bldP spid="225306" grpId="0" animBg="1"/>
      <p:bldP spid="225307" grpId="0" animBg="1"/>
      <p:bldP spid="225308" grpId="0" animBg="1"/>
      <p:bldP spid="225309" grpId="0" animBg="1"/>
      <p:bldP spid="225310" grpId="0" animBg="1"/>
      <p:bldP spid="225311" grpId="0" animBg="1"/>
      <p:bldP spid="225312" grpId="0" animBg="1"/>
      <p:bldP spid="225313" grpId="0" animBg="1"/>
      <p:bldP spid="225314" grpId="0" animBg="1"/>
      <p:bldP spid="2253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5724C73-A453-C947-8C41-F7B0843D72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43600" y="5181600"/>
            <a:ext cx="1752600" cy="533400"/>
          </a:xfrm>
        </p:spPr>
        <p:txBody>
          <a:bodyPr/>
          <a:lstStyle/>
          <a:p>
            <a:pPr>
              <a:defRPr/>
            </a:pPr>
            <a:r>
              <a:rPr lang="en-US" altLang="x-none" sz="1400">
                <a:solidFill>
                  <a:schemeClr val="tx1"/>
                </a:solidFill>
              </a:rPr>
              <a:t>Nebula turns into star</a:t>
            </a:r>
          </a:p>
        </p:txBody>
      </p:sp>
      <p:sp>
        <p:nvSpPr>
          <p:cNvPr id="177155" name="Text Box 3">
            <a:extLst>
              <a:ext uri="{FF2B5EF4-FFF2-40B4-BE49-F238E27FC236}">
                <a16:creationId xmlns:a16="http://schemas.microsoft.com/office/drawing/2014/main" id="{96A9547C-1B95-9A4B-99B8-59B40EDDB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1750"/>
            <a:ext cx="83058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sz="3600" b="1">
                <a:solidFill>
                  <a:srgbClr val="FF0000"/>
                </a:solidFill>
              </a:rPr>
              <a:t>Collapse heats up star - hydrogen ignites</a:t>
            </a:r>
            <a:endParaRPr lang="en-US" altLang="x-none" sz="360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Newly formed star is still unstable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Called a ‘T Tauri’ variable star</a:t>
            </a:r>
          </a:p>
          <a:p>
            <a:pPr>
              <a:defRPr/>
            </a:pPr>
            <a:r>
              <a:rPr lang="en-US" altLang="x-none">
                <a:solidFill>
                  <a:schemeClr val="bg1"/>
                </a:solidFill>
              </a:rPr>
              <a:t>     Has strong stellar wind, cleans out gas in ~ 100 million yrs</a:t>
            </a:r>
          </a:p>
        </p:txBody>
      </p:sp>
      <p:pic>
        <p:nvPicPr>
          <p:cNvPr id="25604" name="Picture 8" descr="DisksProtoplanets_398x399">
            <a:extLst>
              <a:ext uri="{FF2B5EF4-FFF2-40B4-BE49-F238E27FC236}">
                <a16:creationId xmlns:a16="http://schemas.microsoft.com/office/drawing/2014/main" id="{F90526A3-2FFF-5440-8BF6-FF3415A6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286000"/>
            <a:ext cx="4562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61" name="Text Box 9">
            <a:extLst>
              <a:ext uri="{FF2B5EF4-FFF2-40B4-BE49-F238E27FC236}">
                <a16:creationId xmlns:a16="http://schemas.microsoft.com/office/drawing/2014/main" id="{33118934-C2AB-FE44-BAD4-82E780A70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3414713"/>
            <a:ext cx="3932238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Stars are born in a “cocoon”</a:t>
            </a:r>
          </a:p>
          <a:p>
            <a:pPr algn="ctr"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 </a:t>
            </a:r>
            <a:r>
              <a:rPr lang="en-US" altLang="x-none" b="1" dirty="0">
                <a:solidFill>
                  <a:srgbClr val="FFFF00"/>
                </a:solidFill>
              </a:rPr>
              <a:t>of</a:t>
            </a:r>
          </a:p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gas and dust</a:t>
            </a:r>
          </a:p>
          <a:p>
            <a:pPr algn="ctr"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which </a:t>
            </a:r>
          </a:p>
        </p:txBody>
      </p:sp>
      <p:sp>
        <p:nvSpPr>
          <p:cNvPr id="177162" name="Text Box 10">
            <a:extLst>
              <a:ext uri="{FF2B5EF4-FFF2-40B4-BE49-F238E27FC236}">
                <a16:creationId xmlns:a16="http://schemas.microsoft.com/office/drawing/2014/main" id="{26A90D2B-DCC9-EB44-AE6D-6F87724D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5318125"/>
            <a:ext cx="1612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gets collected</a:t>
            </a:r>
          </a:p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into planets</a:t>
            </a:r>
          </a:p>
        </p:txBody>
      </p:sp>
      <p:sp>
        <p:nvSpPr>
          <p:cNvPr id="177163" name="Text Box 11">
            <a:extLst>
              <a:ext uri="{FF2B5EF4-FFF2-40B4-BE49-F238E27FC236}">
                <a16:creationId xmlns:a16="http://schemas.microsoft.com/office/drawing/2014/main" id="{F836E1BD-F593-1C47-9DD4-91555F517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5268913"/>
            <a:ext cx="1692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gets blown off</a:t>
            </a:r>
          </a:p>
          <a:p>
            <a:pPr algn="ctr">
              <a:defRPr/>
            </a:pPr>
            <a:r>
              <a:rPr lang="en-US" altLang="x-none" sz="2000" b="1">
                <a:solidFill>
                  <a:srgbClr val="66FFFF"/>
                </a:solidFill>
              </a:rPr>
              <a:t>by the star</a:t>
            </a:r>
          </a:p>
        </p:txBody>
      </p:sp>
      <p:sp>
        <p:nvSpPr>
          <p:cNvPr id="177164" name="Text Box 12">
            <a:extLst>
              <a:ext uri="{FF2B5EF4-FFF2-40B4-BE49-F238E27FC236}">
                <a16:creationId xmlns:a16="http://schemas.microsoft.com/office/drawing/2014/main" id="{033344D1-4DB0-FE45-A90D-EB4DFC8D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5468938"/>
            <a:ext cx="949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600" b="1" i="1">
                <a:solidFill>
                  <a:srgbClr val="00CC00"/>
                </a:solidFill>
              </a:rPr>
              <a:t>AND/OR</a:t>
            </a:r>
            <a:endParaRPr lang="en-US" altLang="x-none" sz="1600" b="1" i="1"/>
          </a:p>
        </p:txBody>
      </p:sp>
      <p:sp>
        <p:nvSpPr>
          <p:cNvPr id="177165" name="Line 13">
            <a:extLst>
              <a:ext uri="{FF2B5EF4-FFF2-40B4-BE49-F238E27FC236}">
                <a16:creationId xmlns:a16="http://schemas.microsoft.com/office/drawing/2014/main" id="{D3FC1C0F-9B85-2D42-ABB2-E85BC975C0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5063" y="4860925"/>
            <a:ext cx="762000" cy="455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166" name="Line 14">
            <a:extLst>
              <a:ext uri="{FF2B5EF4-FFF2-40B4-BE49-F238E27FC236}">
                <a16:creationId xmlns:a16="http://schemas.microsoft.com/office/drawing/2014/main" id="{D2D5AC04-E17C-D642-8EB9-B4B88F1D3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6663" y="4862513"/>
            <a:ext cx="577850" cy="455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167" name="Text Box 15">
            <a:extLst>
              <a:ext uri="{FF2B5EF4-FFF2-40B4-BE49-F238E27FC236}">
                <a16:creationId xmlns:a16="http://schemas.microsoft.com/office/drawing/2014/main" id="{8DAC4728-9E4A-7E40-BD03-95B3530A0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514600"/>
            <a:ext cx="2397125" cy="6191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i="1">
                <a:solidFill>
                  <a:srgbClr val="00CC00"/>
                </a:solidFill>
              </a:rPr>
              <a:t>Proto-planetary disks</a:t>
            </a:r>
          </a:p>
          <a:p>
            <a:pPr algn="ctr">
              <a:defRPr/>
            </a:pPr>
            <a:r>
              <a:rPr lang="en-US" altLang="x-none" sz="1400" i="1">
                <a:solidFill>
                  <a:srgbClr val="00CC00"/>
                </a:solidFill>
              </a:rPr>
              <a:t>(~ 100 AU size)</a:t>
            </a:r>
          </a:p>
        </p:txBody>
      </p:sp>
      <p:sp>
        <p:nvSpPr>
          <p:cNvPr id="177168" name="Line 16">
            <a:extLst>
              <a:ext uri="{FF2B5EF4-FFF2-40B4-BE49-F238E27FC236}">
                <a16:creationId xmlns:a16="http://schemas.microsoft.com/office/drawing/2014/main" id="{4B87D804-A306-F843-83D7-95B1E84A6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819400"/>
            <a:ext cx="838200" cy="381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8E3CB1A-37E3-9240-BC2A-B73C01EAFB4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67600" y="5791200"/>
            <a:ext cx="1143000" cy="304800"/>
          </a:xfrm>
        </p:spPr>
        <p:txBody>
          <a:bodyPr/>
          <a:lstStyle/>
          <a:p>
            <a:pPr>
              <a:defRPr/>
            </a:pPr>
            <a:r>
              <a:rPr lang="en-US" altLang="x-none" sz="1400">
                <a:solidFill>
                  <a:schemeClr val="tx1"/>
                </a:solidFill>
              </a:rPr>
              <a:t>Planets form</a:t>
            </a:r>
          </a:p>
        </p:txBody>
      </p:sp>
      <p:sp>
        <p:nvSpPr>
          <p:cNvPr id="249859" name="Text Box 3">
            <a:extLst>
              <a:ext uri="{FF2B5EF4-FFF2-40B4-BE49-F238E27FC236}">
                <a16:creationId xmlns:a16="http://schemas.microsoft.com/office/drawing/2014/main" id="{86C64058-3A4F-0F4D-ACEC-F82025C29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524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Remaining interstellar gas and dust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turns disk shape (friction) </a:t>
            </a:r>
          </a:p>
          <a:p>
            <a:pPr>
              <a:defRPr/>
            </a:pPr>
            <a:r>
              <a:rPr lang="en-US" altLang="x-none">
                <a:solidFill>
                  <a:srgbClr val="FFFF00"/>
                </a:solidFill>
              </a:rPr>
              <a:t>  and sticks together into planets</a:t>
            </a:r>
          </a:p>
        </p:txBody>
      </p:sp>
      <p:pic>
        <p:nvPicPr>
          <p:cNvPr id="249862" name="Picture 6">
            <a:extLst>
              <a:ext uri="{FF2B5EF4-FFF2-40B4-BE49-F238E27FC236}">
                <a16:creationId xmlns:a16="http://schemas.microsoft.com/office/drawing/2014/main" id="{149BBDA8-178C-784D-894B-5B6DCC4A8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1"/>
          <a:stretch>
            <a:fillRect/>
          </a:stretch>
        </p:blipFill>
        <p:spPr bwMode="auto">
          <a:xfrm>
            <a:off x="0" y="3889375"/>
            <a:ext cx="47244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9863" name="Picture 7">
            <a:extLst>
              <a:ext uri="{FF2B5EF4-FFF2-40B4-BE49-F238E27FC236}">
                <a16:creationId xmlns:a16="http://schemas.microsoft.com/office/drawing/2014/main" id="{A795D424-39C1-E247-8F83-316203A1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043488"/>
            <a:ext cx="3554413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4" name="Picture 8" descr="Summary_371x408">
            <a:extLst>
              <a:ext uri="{FF2B5EF4-FFF2-40B4-BE49-F238E27FC236}">
                <a16:creationId xmlns:a16="http://schemas.microsoft.com/office/drawing/2014/main" id="{37B259A3-B8FF-B145-962D-50ED9C1AB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0"/>
            <a:ext cx="44323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5" name="Text Box 9">
            <a:extLst>
              <a:ext uri="{FF2B5EF4-FFF2-40B4-BE49-F238E27FC236}">
                <a16:creationId xmlns:a16="http://schemas.microsoft.com/office/drawing/2014/main" id="{05EFB956-314F-694D-B44C-B65482308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09800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Planets clean up dust/rocks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and feel heavy bombardment 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       for ~ 1 billion years</a:t>
            </a:r>
          </a:p>
          <a:p>
            <a:pPr>
              <a:defRPr/>
            </a:pPr>
            <a:r>
              <a:rPr lang="en-US" altLang="x-none">
                <a:solidFill>
                  <a:srgbClr val="FF3300"/>
                </a:solidFill>
              </a:rPr>
              <a:t>          get cratered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339A2BF8-3CC2-6C40-903A-325FB93F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C29E6081-3D73-7A4D-A55B-D7880F21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6A56E2B-C3AE-F146-9A76-71018598D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10 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43A9FDE9-FCBF-7240-AFD3-7B90CA35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E1F950A0-CC7F-E041-9B20-C1AFACC9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7C0B9EE7-A762-A14A-AD6A-1CE424A5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844B2F4E-E510-7841-AE9E-CA37ED91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0BC93041-1818-974E-A67C-84D4AD73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24714772-1B7D-8949-9359-B61AB873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7339" name="Text Box 11">
            <a:extLst>
              <a:ext uri="{FF2B5EF4-FFF2-40B4-BE49-F238E27FC236}">
                <a16:creationId xmlns:a16="http://schemas.microsoft.com/office/drawing/2014/main" id="{CFB73323-D52A-AB4C-A205-1044E33C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7340" name="Text Box 12">
            <a:extLst>
              <a:ext uri="{FF2B5EF4-FFF2-40B4-BE49-F238E27FC236}">
                <a16:creationId xmlns:a16="http://schemas.microsoft.com/office/drawing/2014/main" id="{97A8FE30-2A74-9843-A44E-F735EA19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7341" name="Text Box 13">
            <a:extLst>
              <a:ext uri="{FF2B5EF4-FFF2-40B4-BE49-F238E27FC236}">
                <a16:creationId xmlns:a16="http://schemas.microsoft.com/office/drawing/2014/main" id="{CF6C5F9D-ED2E-0848-9721-22B49B61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F9F275FA-D1BE-B343-990C-92B9C8FD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7343" name="Text Box 15">
            <a:extLst>
              <a:ext uri="{FF2B5EF4-FFF2-40B4-BE49-F238E27FC236}">
                <a16:creationId xmlns:a16="http://schemas.microsoft.com/office/drawing/2014/main" id="{32783A8B-C091-DE42-8E52-658AE902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7344" name="Text Box 16">
            <a:extLst>
              <a:ext uri="{FF2B5EF4-FFF2-40B4-BE49-F238E27FC236}">
                <a16:creationId xmlns:a16="http://schemas.microsoft.com/office/drawing/2014/main" id="{A525F01A-1909-A446-9351-C5973C8A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7345" name="Text Box 17">
            <a:extLst>
              <a:ext uri="{FF2B5EF4-FFF2-40B4-BE49-F238E27FC236}">
                <a16:creationId xmlns:a16="http://schemas.microsoft.com/office/drawing/2014/main" id="{5EDE7E68-5CCC-2946-BBFA-45EAEEAF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7346" name="Text Box 18">
            <a:extLst>
              <a:ext uri="{FF2B5EF4-FFF2-40B4-BE49-F238E27FC236}">
                <a16:creationId xmlns:a16="http://schemas.microsoft.com/office/drawing/2014/main" id="{D5086D38-568C-A840-8E37-23882730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7347" name="Text Box 19">
            <a:extLst>
              <a:ext uri="{FF2B5EF4-FFF2-40B4-BE49-F238E27FC236}">
                <a16:creationId xmlns:a16="http://schemas.microsoft.com/office/drawing/2014/main" id="{E9FE1561-1934-D54C-9102-39A0E941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7348" name="Text Box 20">
            <a:extLst>
              <a:ext uri="{FF2B5EF4-FFF2-40B4-BE49-F238E27FC236}">
                <a16:creationId xmlns:a16="http://schemas.microsoft.com/office/drawing/2014/main" id="{55D0433B-B562-7D40-AD7B-559A7E6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07057275-A13A-1E4B-A02C-7BBDCAAE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FD36D4DA-C150-4F49-818F-5EC5FF1B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CAD5455B-35E1-2A46-AD73-4EA8D828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BEDDC4BD-C7E0-4348-8183-CC9A0785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F7663ED2-1242-4645-8BDD-9123EDA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AE71EB8A-D399-5245-9531-30B73A89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31306520-577C-E146-815A-D2357707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7356" name="Text Box 28">
            <a:extLst>
              <a:ext uri="{FF2B5EF4-FFF2-40B4-BE49-F238E27FC236}">
                <a16:creationId xmlns:a16="http://schemas.microsoft.com/office/drawing/2014/main" id="{841DCD33-E8EA-C24C-A2A7-AC1BA34A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F9ACA56C-7B4A-A44C-B275-17519819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7358" name="Text Box 30">
            <a:extLst>
              <a:ext uri="{FF2B5EF4-FFF2-40B4-BE49-F238E27FC236}">
                <a16:creationId xmlns:a16="http://schemas.microsoft.com/office/drawing/2014/main" id="{CE4ACA94-252F-274C-9E80-FF578C5D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192AB849-32C2-D54D-93D0-B2DA23CC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7924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How are planets formed?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  <a:r>
              <a:rPr lang="en-US" altLang="x-none" sz="2000" b="1" dirty="0"/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They are thrown out from the depths of the Sun.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B </a:t>
            </a:r>
            <a:r>
              <a:rPr lang="en-US" altLang="x-none" b="1" dirty="0">
                <a:solidFill>
                  <a:srgbClr val="FF0000"/>
                </a:solidFill>
              </a:rPr>
              <a:t>From the leftover gas and dust after star formation.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C</a:t>
            </a:r>
            <a:r>
              <a:rPr lang="en-US" altLang="x-none" dirty="0"/>
              <a:t> </a:t>
            </a:r>
            <a:r>
              <a:rPr lang="en-US" altLang="x-none" b="1" dirty="0"/>
              <a:t>They are formed in the interstellar space and stars capture them when they come close.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They form from the breakup of the black hole in the center of the Galaxy.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They form in supernova explosions.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641E-4252-8441-B610-3F42C6BD2679}"/>
              </a:ext>
            </a:extLst>
          </p:cNvPr>
          <p:cNvSpPr txBox="1"/>
          <p:nvPr/>
        </p:nvSpPr>
        <p:spPr>
          <a:xfrm>
            <a:off x="109993" y="762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  <p:bldP spid="227333" grpId="0" animBg="1"/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3" grpId="0" animBg="1"/>
      <p:bldP spid="227354" grpId="0" animBg="1"/>
      <p:bldP spid="227355" grpId="0" animBg="1"/>
      <p:bldP spid="227356" grpId="0" animBg="1"/>
      <p:bldP spid="227357" grpId="0" animBg="1"/>
      <p:bldP spid="227358" grpId="0"/>
      <p:bldP spid="227359" grpId="0"/>
      <p:bldP spid="22735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>
            <a:extLst>
              <a:ext uri="{FF2B5EF4-FFF2-40B4-BE49-F238E27FC236}">
                <a16:creationId xmlns:a16="http://schemas.microsoft.com/office/drawing/2014/main" id="{339A2BF8-3CC2-6C40-903A-325FB93F3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C29E6081-3D73-7A4D-A55B-D7880F21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B6A56E2B-C3AE-F146-9A76-71018598D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11 </a:t>
            </a:r>
          </a:p>
        </p:txBody>
      </p:sp>
      <p:sp>
        <p:nvSpPr>
          <p:cNvPr id="227333" name="Text Box 5">
            <a:extLst>
              <a:ext uri="{FF2B5EF4-FFF2-40B4-BE49-F238E27FC236}">
                <a16:creationId xmlns:a16="http://schemas.microsoft.com/office/drawing/2014/main" id="{43A9FDE9-FCBF-7240-AFD3-7B90CA35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27334" name="Text Box 6">
            <a:extLst>
              <a:ext uri="{FF2B5EF4-FFF2-40B4-BE49-F238E27FC236}">
                <a16:creationId xmlns:a16="http://schemas.microsoft.com/office/drawing/2014/main" id="{E1F950A0-CC7F-E041-9B20-C1AFACC95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27335" name="Text Box 7">
            <a:extLst>
              <a:ext uri="{FF2B5EF4-FFF2-40B4-BE49-F238E27FC236}">
                <a16:creationId xmlns:a16="http://schemas.microsoft.com/office/drawing/2014/main" id="{7C0B9EE7-A762-A14A-AD6A-1CE424A5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7336" name="Text Box 8">
            <a:extLst>
              <a:ext uri="{FF2B5EF4-FFF2-40B4-BE49-F238E27FC236}">
                <a16:creationId xmlns:a16="http://schemas.microsoft.com/office/drawing/2014/main" id="{844B2F4E-E510-7841-AE9E-CA37ED91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7337" name="Text Box 9">
            <a:extLst>
              <a:ext uri="{FF2B5EF4-FFF2-40B4-BE49-F238E27FC236}">
                <a16:creationId xmlns:a16="http://schemas.microsoft.com/office/drawing/2014/main" id="{0BC93041-1818-974E-A67C-84D4AD735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49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7338" name="Text Box 10">
            <a:extLst>
              <a:ext uri="{FF2B5EF4-FFF2-40B4-BE49-F238E27FC236}">
                <a16:creationId xmlns:a16="http://schemas.microsoft.com/office/drawing/2014/main" id="{24714772-1B7D-8949-9359-B61AB873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7339" name="Text Box 11">
            <a:extLst>
              <a:ext uri="{FF2B5EF4-FFF2-40B4-BE49-F238E27FC236}">
                <a16:creationId xmlns:a16="http://schemas.microsoft.com/office/drawing/2014/main" id="{CFB73323-D52A-AB4C-A205-1044E33C2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7340" name="Text Box 12">
            <a:extLst>
              <a:ext uri="{FF2B5EF4-FFF2-40B4-BE49-F238E27FC236}">
                <a16:creationId xmlns:a16="http://schemas.microsoft.com/office/drawing/2014/main" id="{97A8FE30-2A74-9843-A44E-F735EA198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7341" name="Text Box 13">
            <a:extLst>
              <a:ext uri="{FF2B5EF4-FFF2-40B4-BE49-F238E27FC236}">
                <a16:creationId xmlns:a16="http://schemas.microsoft.com/office/drawing/2014/main" id="{CF6C5F9D-ED2E-0848-9721-22B49B61C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7342" name="Text Box 14">
            <a:extLst>
              <a:ext uri="{FF2B5EF4-FFF2-40B4-BE49-F238E27FC236}">
                <a16:creationId xmlns:a16="http://schemas.microsoft.com/office/drawing/2014/main" id="{F9F275FA-D1BE-B343-990C-92B9C8FDA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7343" name="Text Box 15">
            <a:extLst>
              <a:ext uri="{FF2B5EF4-FFF2-40B4-BE49-F238E27FC236}">
                <a16:creationId xmlns:a16="http://schemas.microsoft.com/office/drawing/2014/main" id="{32783A8B-C091-DE42-8E52-658AE902E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7344" name="Text Box 16">
            <a:extLst>
              <a:ext uri="{FF2B5EF4-FFF2-40B4-BE49-F238E27FC236}">
                <a16:creationId xmlns:a16="http://schemas.microsoft.com/office/drawing/2014/main" id="{A525F01A-1909-A446-9351-C5973C8AB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7345" name="Text Box 17">
            <a:extLst>
              <a:ext uri="{FF2B5EF4-FFF2-40B4-BE49-F238E27FC236}">
                <a16:creationId xmlns:a16="http://schemas.microsoft.com/office/drawing/2014/main" id="{5EDE7E68-5CCC-2946-BBFA-45EAEEAF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7346" name="Text Box 18">
            <a:extLst>
              <a:ext uri="{FF2B5EF4-FFF2-40B4-BE49-F238E27FC236}">
                <a16:creationId xmlns:a16="http://schemas.microsoft.com/office/drawing/2014/main" id="{D5086D38-568C-A840-8E37-23882730C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7347" name="Text Box 19">
            <a:extLst>
              <a:ext uri="{FF2B5EF4-FFF2-40B4-BE49-F238E27FC236}">
                <a16:creationId xmlns:a16="http://schemas.microsoft.com/office/drawing/2014/main" id="{E9FE1561-1934-D54C-9102-39A0E941D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7348" name="Text Box 20">
            <a:extLst>
              <a:ext uri="{FF2B5EF4-FFF2-40B4-BE49-F238E27FC236}">
                <a16:creationId xmlns:a16="http://schemas.microsoft.com/office/drawing/2014/main" id="{55D0433B-B562-7D40-AD7B-559A7E67C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7349" name="Text Box 21">
            <a:extLst>
              <a:ext uri="{FF2B5EF4-FFF2-40B4-BE49-F238E27FC236}">
                <a16:creationId xmlns:a16="http://schemas.microsoft.com/office/drawing/2014/main" id="{07057275-A13A-1E4B-A02C-7BBDCAAE0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7350" name="Text Box 22">
            <a:extLst>
              <a:ext uri="{FF2B5EF4-FFF2-40B4-BE49-F238E27FC236}">
                <a16:creationId xmlns:a16="http://schemas.microsoft.com/office/drawing/2014/main" id="{FD36D4DA-C150-4F49-818F-5EC5FF1B1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7351" name="Text Box 23">
            <a:extLst>
              <a:ext uri="{FF2B5EF4-FFF2-40B4-BE49-F238E27FC236}">
                <a16:creationId xmlns:a16="http://schemas.microsoft.com/office/drawing/2014/main" id="{CAD5455B-35E1-2A46-AD73-4EA8D8284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7352" name="Text Box 24">
            <a:extLst>
              <a:ext uri="{FF2B5EF4-FFF2-40B4-BE49-F238E27FC236}">
                <a16:creationId xmlns:a16="http://schemas.microsoft.com/office/drawing/2014/main" id="{BEDDC4BD-C7E0-4348-8183-CC9A0785A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7353" name="Text Box 25">
            <a:extLst>
              <a:ext uri="{FF2B5EF4-FFF2-40B4-BE49-F238E27FC236}">
                <a16:creationId xmlns:a16="http://schemas.microsoft.com/office/drawing/2014/main" id="{F7663ED2-1242-4645-8BDD-9123EDAD0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7354" name="Text Box 26">
            <a:extLst>
              <a:ext uri="{FF2B5EF4-FFF2-40B4-BE49-F238E27FC236}">
                <a16:creationId xmlns:a16="http://schemas.microsoft.com/office/drawing/2014/main" id="{AE71EB8A-D399-5245-9531-30B73A89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7355" name="Text Box 27">
            <a:extLst>
              <a:ext uri="{FF2B5EF4-FFF2-40B4-BE49-F238E27FC236}">
                <a16:creationId xmlns:a16="http://schemas.microsoft.com/office/drawing/2014/main" id="{31306520-577C-E146-815A-D2357707C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7356" name="Text Box 28">
            <a:extLst>
              <a:ext uri="{FF2B5EF4-FFF2-40B4-BE49-F238E27FC236}">
                <a16:creationId xmlns:a16="http://schemas.microsoft.com/office/drawing/2014/main" id="{841DCD33-E8EA-C24C-A2A7-AC1BA34A4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7357" name="Text Box 29">
            <a:extLst>
              <a:ext uri="{FF2B5EF4-FFF2-40B4-BE49-F238E27FC236}">
                <a16:creationId xmlns:a16="http://schemas.microsoft.com/office/drawing/2014/main" id="{F9ACA56C-7B4A-A44C-B275-17519819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7359" name="Text Box 31">
            <a:extLst>
              <a:ext uri="{FF2B5EF4-FFF2-40B4-BE49-F238E27FC236}">
                <a16:creationId xmlns:a16="http://schemas.microsoft.com/office/drawing/2014/main" id="{192AB849-32C2-D54D-93D0-B2DA23CCB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8763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chemeClr val="accent2"/>
                </a:solidFill>
              </a:rPr>
              <a:t>How long after star formation do planets arise?</a:t>
            </a:r>
            <a:endParaRPr lang="en-US" altLang="x-none" b="1" dirty="0"/>
          </a:p>
          <a:p>
            <a:pPr>
              <a:defRPr/>
            </a:pPr>
            <a:r>
              <a:rPr lang="en-US" altLang="x-none" b="1" dirty="0"/>
              <a:t> </a:t>
            </a:r>
            <a:r>
              <a:rPr lang="en-US" altLang="x-none" sz="2000" b="1" dirty="0"/>
              <a:t> </a:t>
            </a:r>
            <a:r>
              <a:rPr lang="en-US" altLang="x-none" b="1" dirty="0">
                <a:solidFill>
                  <a:schemeClr val="accent2"/>
                </a:solidFill>
              </a:rPr>
              <a:t>  </a:t>
            </a:r>
            <a:r>
              <a:rPr lang="en-US" altLang="x-none" b="1" dirty="0"/>
              <a:t> </a:t>
            </a:r>
            <a:endParaRPr lang="en-US" altLang="x-none" b="1" dirty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A</a:t>
            </a:r>
            <a:r>
              <a:rPr lang="en-US" altLang="x-none" b="1" dirty="0"/>
              <a:t> Planets are formed at the same time as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B </a:t>
            </a:r>
            <a:r>
              <a:rPr lang="en-US" altLang="x-none" b="1" dirty="0"/>
              <a:t>Planets are formed a few thousand years after their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FF0000"/>
                </a:solidFill>
              </a:rPr>
              <a:t>C</a:t>
            </a:r>
            <a:r>
              <a:rPr lang="en-US" altLang="x-none" dirty="0">
                <a:solidFill>
                  <a:srgbClr val="FF0000"/>
                </a:solidFill>
              </a:rPr>
              <a:t> </a:t>
            </a:r>
            <a:r>
              <a:rPr lang="en-US" altLang="x-none" b="1" dirty="0">
                <a:solidFill>
                  <a:srgbClr val="FF0000"/>
                </a:solidFill>
              </a:rPr>
              <a:t>Planets need about 100 million years to stick together in a protoplanetary disc.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D</a:t>
            </a:r>
            <a:r>
              <a:rPr lang="en-US" altLang="x-none" dirty="0"/>
              <a:t> </a:t>
            </a:r>
            <a:r>
              <a:rPr lang="en-US" altLang="x-none" b="1" dirty="0"/>
              <a:t>They form billions of years after their stars.</a:t>
            </a:r>
          </a:p>
          <a:p>
            <a:pPr>
              <a:defRPr/>
            </a:pPr>
            <a:r>
              <a:rPr lang="en-US" altLang="x-none" sz="3200" b="1" dirty="0">
                <a:solidFill>
                  <a:srgbClr val="00CC00"/>
                </a:solidFill>
              </a:rPr>
              <a:t>E</a:t>
            </a:r>
            <a:r>
              <a:rPr lang="en-US" altLang="x-none" dirty="0"/>
              <a:t> </a:t>
            </a:r>
            <a:r>
              <a:rPr lang="en-US" altLang="x-none" b="1" dirty="0"/>
              <a:t>There is no relationship, planets may form first, or they may forms long after their stars do.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E4641E-4252-8441-B610-3F42C6BD2679}"/>
              </a:ext>
            </a:extLst>
          </p:cNvPr>
          <p:cNvSpPr txBox="1"/>
          <p:nvPr/>
        </p:nvSpPr>
        <p:spPr>
          <a:xfrm>
            <a:off x="109993" y="7620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12833883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  <p:bldP spid="227333" grpId="0" animBg="1"/>
      <p:bldP spid="227334" grpId="0" animBg="1"/>
      <p:bldP spid="227335" grpId="0" animBg="1"/>
      <p:bldP spid="227336" grpId="0" animBg="1"/>
      <p:bldP spid="227337" grpId="0" animBg="1"/>
      <p:bldP spid="227338" grpId="0" animBg="1"/>
      <p:bldP spid="227339" grpId="0" animBg="1"/>
      <p:bldP spid="227340" grpId="0" animBg="1"/>
      <p:bldP spid="227341" grpId="0" animBg="1"/>
      <p:bldP spid="227342" grpId="0" animBg="1"/>
      <p:bldP spid="227343" grpId="0" animBg="1"/>
      <p:bldP spid="227344" grpId="0" animBg="1"/>
      <p:bldP spid="227345" grpId="0" animBg="1"/>
      <p:bldP spid="227346" grpId="0" animBg="1"/>
      <p:bldP spid="227347" grpId="0" animBg="1"/>
      <p:bldP spid="227348" grpId="0" animBg="1"/>
      <p:bldP spid="227349" grpId="0" animBg="1"/>
      <p:bldP spid="227350" grpId="0" animBg="1"/>
      <p:bldP spid="227351" grpId="0" animBg="1"/>
      <p:bldP spid="227352" grpId="0" animBg="1"/>
      <p:bldP spid="227353" grpId="0" animBg="1"/>
      <p:bldP spid="227354" grpId="0" animBg="1"/>
      <p:bldP spid="227355" grpId="0" animBg="1"/>
      <p:bldP spid="227356" grpId="0" animBg="1"/>
      <p:bldP spid="227357" grpId="0" animBg="1"/>
      <p:bldP spid="227359" grpId="0"/>
      <p:bldP spid="2273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7" name="Rectangle 13">
            <a:extLst>
              <a:ext uri="{FF2B5EF4-FFF2-40B4-BE49-F238E27FC236}">
                <a16:creationId xmlns:a16="http://schemas.microsoft.com/office/drawing/2014/main" id="{B84F50F7-2C5E-E94A-8DB7-9753898F2C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400800" y="3597275"/>
            <a:ext cx="1219200" cy="701675"/>
          </a:xfrm>
        </p:spPr>
        <p:txBody>
          <a:bodyPr/>
          <a:lstStyle/>
          <a:p>
            <a:pPr>
              <a:defRPr/>
            </a:pPr>
            <a:r>
              <a:rPr lang="en-US" altLang="x-none" sz="1400" b="1">
                <a:solidFill>
                  <a:schemeClr val="tx1"/>
                </a:solidFill>
              </a:rPr>
              <a:t>Collapse</a:t>
            </a:r>
            <a:endParaRPr lang="en-US" altLang="x-none" sz="1400">
              <a:solidFill>
                <a:schemeClr val="tx1"/>
              </a:solidFill>
            </a:endParaRPr>
          </a:p>
        </p:txBody>
      </p:sp>
      <p:sp>
        <p:nvSpPr>
          <p:cNvPr id="175106" name="Text Box 2">
            <a:extLst>
              <a:ext uri="{FF2B5EF4-FFF2-40B4-BE49-F238E27FC236}">
                <a16:creationId xmlns:a16="http://schemas.microsoft.com/office/drawing/2014/main" id="{04C92DDA-6A40-574A-BF90-46E1288A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228600"/>
            <a:ext cx="58197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FF00"/>
                </a:solidFill>
              </a:rPr>
              <a:t>Dense regions of a molecular cloud collapse</a:t>
            </a:r>
            <a:endParaRPr lang="en-US" altLang="x-none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under their own weight ~ 100 million years</a:t>
            </a:r>
          </a:p>
          <a:p>
            <a:pPr algn="ctr">
              <a:defRPr/>
            </a:pPr>
            <a:r>
              <a:rPr lang="en-US" altLang="x-none">
                <a:solidFill>
                  <a:srgbClr val="FFFF00"/>
                </a:solidFill>
              </a:rPr>
              <a:t>Density: 10</a:t>
            </a:r>
            <a:r>
              <a:rPr lang="en-US" altLang="x-none" baseline="30000">
                <a:solidFill>
                  <a:srgbClr val="FFFF00"/>
                </a:solidFill>
              </a:rPr>
              <a:t>8 </a:t>
            </a:r>
            <a:r>
              <a:rPr lang="en-US" altLang="x-none">
                <a:solidFill>
                  <a:srgbClr val="FFFF00"/>
                </a:solidFill>
              </a:rPr>
              <a:t>atoms/cm</a:t>
            </a:r>
            <a:r>
              <a:rPr lang="en-US" altLang="x-none" baseline="30000">
                <a:solidFill>
                  <a:srgbClr val="FFFF00"/>
                </a:solidFill>
              </a:rPr>
              <a:t>3</a:t>
            </a:r>
            <a:r>
              <a:rPr lang="en-US" altLang="x-none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FDD711FE-6518-FE49-9A7F-F0A8CEFD7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52688"/>
            <a:ext cx="4000500" cy="215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5108" name="Text Box 4">
            <a:extLst>
              <a:ext uri="{FF2B5EF4-FFF2-40B4-BE49-F238E27FC236}">
                <a16:creationId xmlns:a16="http://schemas.microsoft.com/office/drawing/2014/main" id="{202A944C-E305-5E4F-B8AD-3E609DDD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603750"/>
            <a:ext cx="2449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molecular cloud</a:t>
            </a:r>
            <a:endParaRPr lang="en-US" altLang="x-none"/>
          </a:p>
        </p:txBody>
      </p:sp>
      <p:sp>
        <p:nvSpPr>
          <p:cNvPr id="175109" name="AutoShape 5">
            <a:extLst>
              <a:ext uri="{FF2B5EF4-FFF2-40B4-BE49-F238E27FC236}">
                <a16:creationId xmlns:a16="http://schemas.microsoft.com/office/drawing/2014/main" id="{66534E79-C601-5C4C-A819-B7A99F868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22098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0" name="Text Box 6">
            <a:extLst>
              <a:ext uri="{FF2B5EF4-FFF2-40B4-BE49-F238E27FC236}">
                <a16:creationId xmlns:a16="http://schemas.microsoft.com/office/drawing/2014/main" id="{9453DD76-7BE9-1047-9257-A6A4CD88D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4600" y="1752600"/>
            <a:ext cx="199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100 light years</a:t>
            </a:r>
            <a:endParaRPr lang="en-US" altLang="x-none"/>
          </a:p>
        </p:txBody>
      </p:sp>
      <p:pic>
        <p:nvPicPr>
          <p:cNvPr id="175111" name="Picture 7">
            <a:extLst>
              <a:ext uri="{FF2B5EF4-FFF2-40B4-BE49-F238E27FC236}">
                <a16:creationId xmlns:a16="http://schemas.microsoft.com/office/drawing/2014/main" id="{AE3C6F5D-35D9-314A-A06E-920E4BCE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317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5112" name="Rectangle 8">
            <a:extLst>
              <a:ext uri="{FF2B5EF4-FFF2-40B4-BE49-F238E27FC236}">
                <a16:creationId xmlns:a16="http://schemas.microsoft.com/office/drawing/2014/main" id="{EED363B7-453D-A941-A67C-868D0D208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16275"/>
            <a:ext cx="152400" cy="76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3" name="Line 9">
            <a:extLst>
              <a:ext uri="{FF2B5EF4-FFF2-40B4-BE49-F238E27FC236}">
                <a16:creationId xmlns:a16="http://schemas.microsoft.com/office/drawing/2014/main" id="{64BC07D7-EF1D-F147-9199-39CD922FB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835275"/>
            <a:ext cx="3124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4" name="AutoShape 10">
            <a:extLst>
              <a:ext uri="{FF2B5EF4-FFF2-40B4-BE49-F238E27FC236}">
                <a16:creationId xmlns:a16="http://schemas.microsoft.com/office/drawing/2014/main" id="{C12DEF0B-9AB6-5845-B45E-79DA4C877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100" y="19812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5" name="Text Box 11">
            <a:extLst>
              <a:ext uri="{FF2B5EF4-FFF2-40B4-BE49-F238E27FC236}">
                <a16:creationId xmlns:a16="http://schemas.microsoft.com/office/drawing/2014/main" id="{4BBB6F91-50AC-E745-A78A-3354E028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524000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1 - 2 light years</a:t>
            </a:r>
            <a:endParaRPr lang="en-US" altLang="x-none"/>
          </a:p>
        </p:txBody>
      </p:sp>
      <p:sp>
        <p:nvSpPr>
          <p:cNvPr id="175116" name="Text Box 12">
            <a:extLst>
              <a:ext uri="{FF2B5EF4-FFF2-40B4-BE49-F238E27FC236}">
                <a16:creationId xmlns:a16="http://schemas.microsoft.com/office/drawing/2014/main" id="{218ACE74-9615-084C-ACB9-1FD8E7C7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53340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Bok globula</a:t>
            </a:r>
            <a:endParaRPr lang="en-US" altLang="x-none"/>
          </a:p>
        </p:txBody>
      </p:sp>
      <p:sp>
        <p:nvSpPr>
          <p:cNvPr id="175118" name="Text Box 14">
            <a:extLst>
              <a:ext uri="{FF2B5EF4-FFF2-40B4-BE49-F238E27FC236}">
                <a16:creationId xmlns:a16="http://schemas.microsoft.com/office/drawing/2014/main" id="{B29B2B68-7EC2-754F-9097-A553D49E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6019800"/>
            <a:ext cx="6577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chemeClr val="bg1"/>
                </a:solidFill>
              </a:rPr>
              <a:t>(A closeby supernova can help to start the collapse!)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3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1804BE55-0B0E-7643-BAEB-7E051D07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62716005-67B1-1242-A67D-A98B5F7C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53C0FC5F-6C69-4743-9F16-E9F472CF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2A9A0716-3ECF-6648-A66F-E15E87DB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623A989B-3CDB-2747-8311-3C55554D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are stars formed from?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	From interstellar gas clouds.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They are thrown out of the black hole in the center of the Galaxy.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	</a:t>
            </a:r>
            <a:r>
              <a:rPr lang="en-US" altLang="x-none" sz="2400" b="1" dirty="0"/>
              <a:t>They were present already when the Universe started.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	They were produced by volcanic activity on planets like Earth.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C55BAE4F-B476-7442-86E6-24FC7864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7142973-1147-2F47-8296-38C0D01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CA3E3E95-2172-0747-803D-E685A2F3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FE7CA06A-47F3-2447-9F34-9FC1B7CD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AEA690E1-87D8-9A48-B612-DEA13BF2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AAAFE72B-DDB6-6945-A7C7-A68B86E0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7F9C6227-1858-4C42-B6AF-1BAF1B78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19150" name="Text Box 14">
            <a:extLst>
              <a:ext uri="{FF2B5EF4-FFF2-40B4-BE49-F238E27FC236}">
                <a16:creationId xmlns:a16="http://schemas.microsoft.com/office/drawing/2014/main" id="{8D6B9E83-C7CC-2F4F-84FA-B17A8177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724E62D9-7092-E14F-BC8B-90059E6B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9152" name="Text Box 16">
            <a:extLst>
              <a:ext uri="{FF2B5EF4-FFF2-40B4-BE49-F238E27FC236}">
                <a16:creationId xmlns:a16="http://schemas.microsoft.com/office/drawing/2014/main" id="{F91B14EE-B8CC-F146-AEA4-EF68E23F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19153" name="Text Box 17">
            <a:extLst>
              <a:ext uri="{FF2B5EF4-FFF2-40B4-BE49-F238E27FC236}">
                <a16:creationId xmlns:a16="http://schemas.microsoft.com/office/drawing/2014/main" id="{3112A80E-A053-F242-899E-71E2EAD3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19154" name="Text Box 18">
            <a:extLst>
              <a:ext uri="{FF2B5EF4-FFF2-40B4-BE49-F238E27FC236}">
                <a16:creationId xmlns:a16="http://schemas.microsoft.com/office/drawing/2014/main" id="{4582A81C-2D29-484F-B5FB-8DA14871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9155" name="Text Box 19">
            <a:extLst>
              <a:ext uri="{FF2B5EF4-FFF2-40B4-BE49-F238E27FC236}">
                <a16:creationId xmlns:a16="http://schemas.microsoft.com/office/drawing/2014/main" id="{E1989444-BE1C-FB40-8420-6E291D2D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9156" name="Text Box 20">
            <a:extLst>
              <a:ext uri="{FF2B5EF4-FFF2-40B4-BE49-F238E27FC236}">
                <a16:creationId xmlns:a16="http://schemas.microsoft.com/office/drawing/2014/main" id="{21376F1B-62BD-814F-B1DF-5969BF0C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3B84D513-D105-814F-B3A1-4888E17D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9158" name="Text Box 22">
            <a:extLst>
              <a:ext uri="{FF2B5EF4-FFF2-40B4-BE49-F238E27FC236}">
                <a16:creationId xmlns:a16="http://schemas.microsoft.com/office/drawing/2014/main" id="{62A34E80-D68B-5E44-B621-AECCDB91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19159" name="Text Box 23">
            <a:extLst>
              <a:ext uri="{FF2B5EF4-FFF2-40B4-BE49-F238E27FC236}">
                <a16:creationId xmlns:a16="http://schemas.microsoft.com/office/drawing/2014/main" id="{47C7838D-B428-994E-BEA7-FE867FE3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9160" name="Text Box 24">
            <a:extLst>
              <a:ext uri="{FF2B5EF4-FFF2-40B4-BE49-F238E27FC236}">
                <a16:creationId xmlns:a16="http://schemas.microsoft.com/office/drawing/2014/main" id="{3D14FE8A-AE70-2742-B9B3-70F22887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9161" name="Text Box 25">
            <a:extLst>
              <a:ext uri="{FF2B5EF4-FFF2-40B4-BE49-F238E27FC236}">
                <a16:creationId xmlns:a16="http://schemas.microsoft.com/office/drawing/2014/main" id="{23D547AE-2EFD-0D49-8475-A9F80D9C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9162" name="Text Box 26">
            <a:extLst>
              <a:ext uri="{FF2B5EF4-FFF2-40B4-BE49-F238E27FC236}">
                <a16:creationId xmlns:a16="http://schemas.microsoft.com/office/drawing/2014/main" id="{4EA4FFFB-10B1-5C4A-8236-BE8348C0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19163" name="Text Box 27">
            <a:extLst>
              <a:ext uri="{FF2B5EF4-FFF2-40B4-BE49-F238E27FC236}">
                <a16:creationId xmlns:a16="http://schemas.microsoft.com/office/drawing/2014/main" id="{4FBECA86-B12A-F547-8F1C-F30A7C6B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BCBA46D8-01C3-E447-813B-9F3F4B1F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19165" name="Text Box 29">
            <a:extLst>
              <a:ext uri="{FF2B5EF4-FFF2-40B4-BE49-F238E27FC236}">
                <a16:creationId xmlns:a16="http://schemas.microsoft.com/office/drawing/2014/main" id="{137C3B4B-8BD8-C84C-BD13-20D567D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19166" name="Text Box 30">
            <a:extLst>
              <a:ext uri="{FF2B5EF4-FFF2-40B4-BE49-F238E27FC236}">
                <a16:creationId xmlns:a16="http://schemas.microsoft.com/office/drawing/2014/main" id="{3B037DA1-DDF0-5E45-88F0-A4D149ED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19167" name="Text Box 31">
            <a:extLst>
              <a:ext uri="{FF2B5EF4-FFF2-40B4-BE49-F238E27FC236}">
                <a16:creationId xmlns:a16="http://schemas.microsoft.com/office/drawing/2014/main" id="{CDA8C814-E4D9-8F4C-AF42-5C5A647B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19168" name="Text Box 32">
            <a:extLst>
              <a:ext uri="{FF2B5EF4-FFF2-40B4-BE49-F238E27FC236}">
                <a16:creationId xmlns:a16="http://schemas.microsoft.com/office/drawing/2014/main" id="{1A32E4D6-5BAC-AB41-A00E-9E82B2EF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19169" name="Text Box 33">
            <a:extLst>
              <a:ext uri="{FF2B5EF4-FFF2-40B4-BE49-F238E27FC236}">
                <a16:creationId xmlns:a16="http://schemas.microsoft.com/office/drawing/2014/main" id="{2A310123-F91C-254E-B074-6053D68E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19170" name="Text Box 34">
            <a:extLst>
              <a:ext uri="{FF2B5EF4-FFF2-40B4-BE49-F238E27FC236}">
                <a16:creationId xmlns:a16="http://schemas.microsoft.com/office/drawing/2014/main" id="{B6908B4D-8281-2446-92B4-5A7529A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19171" name="Text Box 35">
            <a:extLst>
              <a:ext uri="{FF2B5EF4-FFF2-40B4-BE49-F238E27FC236}">
                <a16:creationId xmlns:a16="http://schemas.microsoft.com/office/drawing/2014/main" id="{1838255C-59C8-A841-89A2-8B2288D4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19172" name="Text Box 36">
            <a:extLst>
              <a:ext uri="{FF2B5EF4-FFF2-40B4-BE49-F238E27FC236}">
                <a16:creationId xmlns:a16="http://schemas.microsoft.com/office/drawing/2014/main" id="{F25EDE64-B1F3-FD49-B659-D83FBE06A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  <p:bldP spid="219141" grpId="0" animBg="1"/>
      <p:bldP spid="219142" grpId="0"/>
      <p:bldP spid="219142" grpId="1"/>
      <p:bldP spid="219143" grpId="0" animBg="1"/>
      <p:bldP spid="219144" grpId="0" animBg="1"/>
      <p:bldP spid="219145" grpId="0" animBg="1"/>
      <p:bldP spid="219146" grpId="0" animBg="1"/>
      <p:bldP spid="219147" grpId="0" animBg="1"/>
      <p:bldP spid="219148" grpId="0" animBg="1"/>
      <p:bldP spid="219149" grpId="0" animBg="1"/>
      <p:bldP spid="219150" grpId="0" animBg="1"/>
      <p:bldP spid="219151" grpId="0" animBg="1"/>
      <p:bldP spid="219152" grpId="0" animBg="1"/>
      <p:bldP spid="219153" grpId="0" animBg="1"/>
      <p:bldP spid="219154" grpId="0" animBg="1"/>
      <p:bldP spid="219155" grpId="0" animBg="1"/>
      <p:bldP spid="219156" grpId="0" animBg="1"/>
      <p:bldP spid="219157" grpId="0" animBg="1"/>
      <p:bldP spid="219158" grpId="0" animBg="1"/>
      <p:bldP spid="219159" grpId="0" animBg="1"/>
      <p:bldP spid="219160" grpId="0" animBg="1"/>
      <p:bldP spid="219161" grpId="0" animBg="1"/>
      <p:bldP spid="219162" grpId="0" animBg="1"/>
      <p:bldP spid="219163" grpId="0" animBg="1"/>
      <p:bldP spid="219164" grpId="0" animBg="1"/>
      <p:bldP spid="219165" grpId="0" animBg="1"/>
      <p:bldP spid="219166" grpId="0" animBg="1"/>
      <p:bldP spid="219167" grpId="0" animBg="1"/>
      <p:bldP spid="219168" grpId="0" animBg="1"/>
      <p:bldP spid="219169" grpId="0" animBg="1"/>
      <p:bldP spid="219170" grpId="0" animBg="1"/>
      <p:bldP spid="219171" grpId="0" animBg="1"/>
      <p:bldP spid="219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>
            <a:extLst>
              <a:ext uri="{FF2B5EF4-FFF2-40B4-BE49-F238E27FC236}">
                <a16:creationId xmlns:a16="http://schemas.microsoft.com/office/drawing/2014/main" id="{1804BE55-0B0E-7643-BAEB-7E051D07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62716005-67B1-1242-A67D-A98B5F7C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19140" name="Rectangle 4">
            <a:extLst>
              <a:ext uri="{FF2B5EF4-FFF2-40B4-BE49-F238E27FC236}">
                <a16:creationId xmlns:a16="http://schemas.microsoft.com/office/drawing/2014/main" id="{53C0FC5F-6C69-4743-9F16-E9F472CF27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2A9A0716-3ECF-6648-A66F-E15E87DB3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623A989B-3CDB-2747-8311-3C55554D7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75438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How dense is a molecular cloud, compared to air?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Much denser, as dense as water.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About a hundred times denser.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	</a:t>
            </a:r>
            <a:r>
              <a:rPr lang="en-US" altLang="x-none" sz="2400" b="1" dirty="0"/>
              <a:t>The same.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 </a:t>
            </a:r>
            <a:r>
              <a:rPr lang="en-US" altLang="x-none" sz="2400" b="1" dirty="0"/>
              <a:t>	Somewhat less dense.</a:t>
            </a:r>
            <a:endParaRPr lang="en-US" altLang="x-none" sz="2400" b="1" dirty="0">
              <a:solidFill>
                <a:srgbClr val="00CC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</a:t>
            </a:r>
            <a:r>
              <a:rPr lang="en-US" altLang="x-none" sz="2400" b="1" dirty="0"/>
              <a:t>	</a:t>
            </a:r>
            <a:r>
              <a:rPr lang="en-US" altLang="x-none" sz="2400" b="1" dirty="0">
                <a:solidFill>
                  <a:srgbClr val="FF0000"/>
                </a:solidFill>
              </a:rPr>
              <a:t>Much less dense, even much less dense that what we call ‘vacuum’ in a lab.</a:t>
            </a: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C55BAE4F-B476-7442-86E6-24FC7864D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7142973-1147-2F47-8296-38C0D0129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CA3E3E95-2172-0747-803D-E685A2F36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FE7CA06A-47F3-2447-9F34-9FC1B7CD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AEA690E1-87D8-9A48-B612-DEA13BF2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AAAFE72B-DDB6-6945-A7C7-A68B86E0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7F9C6227-1858-4C42-B6AF-1BAF1B786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19150" name="Text Box 14">
            <a:extLst>
              <a:ext uri="{FF2B5EF4-FFF2-40B4-BE49-F238E27FC236}">
                <a16:creationId xmlns:a16="http://schemas.microsoft.com/office/drawing/2014/main" id="{8D6B9E83-C7CC-2F4F-84FA-B17A8177A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724E62D9-7092-E14F-BC8B-90059E6B5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19152" name="Text Box 16">
            <a:extLst>
              <a:ext uri="{FF2B5EF4-FFF2-40B4-BE49-F238E27FC236}">
                <a16:creationId xmlns:a16="http://schemas.microsoft.com/office/drawing/2014/main" id="{F91B14EE-B8CC-F146-AEA4-EF68E23FF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19153" name="Text Box 17">
            <a:extLst>
              <a:ext uri="{FF2B5EF4-FFF2-40B4-BE49-F238E27FC236}">
                <a16:creationId xmlns:a16="http://schemas.microsoft.com/office/drawing/2014/main" id="{3112A80E-A053-F242-899E-71E2EAD36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19154" name="Text Box 18">
            <a:extLst>
              <a:ext uri="{FF2B5EF4-FFF2-40B4-BE49-F238E27FC236}">
                <a16:creationId xmlns:a16="http://schemas.microsoft.com/office/drawing/2014/main" id="{4582A81C-2D29-484F-B5FB-8DA14871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19155" name="Text Box 19">
            <a:extLst>
              <a:ext uri="{FF2B5EF4-FFF2-40B4-BE49-F238E27FC236}">
                <a16:creationId xmlns:a16="http://schemas.microsoft.com/office/drawing/2014/main" id="{E1989444-BE1C-FB40-8420-6E291D2D3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19156" name="Text Box 20">
            <a:extLst>
              <a:ext uri="{FF2B5EF4-FFF2-40B4-BE49-F238E27FC236}">
                <a16:creationId xmlns:a16="http://schemas.microsoft.com/office/drawing/2014/main" id="{21376F1B-62BD-814F-B1DF-5969BF0C5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19157" name="Text Box 21">
            <a:extLst>
              <a:ext uri="{FF2B5EF4-FFF2-40B4-BE49-F238E27FC236}">
                <a16:creationId xmlns:a16="http://schemas.microsoft.com/office/drawing/2014/main" id="{3B84D513-D105-814F-B3A1-4888E17D0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19158" name="Text Box 22">
            <a:extLst>
              <a:ext uri="{FF2B5EF4-FFF2-40B4-BE49-F238E27FC236}">
                <a16:creationId xmlns:a16="http://schemas.microsoft.com/office/drawing/2014/main" id="{62A34E80-D68B-5E44-B621-AECCDB91F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19159" name="Text Box 23">
            <a:extLst>
              <a:ext uri="{FF2B5EF4-FFF2-40B4-BE49-F238E27FC236}">
                <a16:creationId xmlns:a16="http://schemas.microsoft.com/office/drawing/2014/main" id="{47C7838D-B428-994E-BEA7-FE867FE3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19160" name="Text Box 24">
            <a:extLst>
              <a:ext uri="{FF2B5EF4-FFF2-40B4-BE49-F238E27FC236}">
                <a16:creationId xmlns:a16="http://schemas.microsoft.com/office/drawing/2014/main" id="{3D14FE8A-AE70-2742-B9B3-70F22887B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19161" name="Text Box 25">
            <a:extLst>
              <a:ext uri="{FF2B5EF4-FFF2-40B4-BE49-F238E27FC236}">
                <a16:creationId xmlns:a16="http://schemas.microsoft.com/office/drawing/2014/main" id="{23D547AE-2EFD-0D49-8475-A9F80D9C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19162" name="Text Box 26">
            <a:extLst>
              <a:ext uri="{FF2B5EF4-FFF2-40B4-BE49-F238E27FC236}">
                <a16:creationId xmlns:a16="http://schemas.microsoft.com/office/drawing/2014/main" id="{4EA4FFFB-10B1-5C4A-8236-BE8348C07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19163" name="Text Box 27">
            <a:extLst>
              <a:ext uri="{FF2B5EF4-FFF2-40B4-BE49-F238E27FC236}">
                <a16:creationId xmlns:a16="http://schemas.microsoft.com/office/drawing/2014/main" id="{4FBECA86-B12A-F547-8F1C-F30A7C6B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19164" name="Text Box 28">
            <a:extLst>
              <a:ext uri="{FF2B5EF4-FFF2-40B4-BE49-F238E27FC236}">
                <a16:creationId xmlns:a16="http://schemas.microsoft.com/office/drawing/2014/main" id="{BCBA46D8-01C3-E447-813B-9F3F4B1FD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19165" name="Text Box 29">
            <a:extLst>
              <a:ext uri="{FF2B5EF4-FFF2-40B4-BE49-F238E27FC236}">
                <a16:creationId xmlns:a16="http://schemas.microsoft.com/office/drawing/2014/main" id="{137C3B4B-8BD8-C84C-BD13-20D567D53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19166" name="Text Box 30">
            <a:extLst>
              <a:ext uri="{FF2B5EF4-FFF2-40B4-BE49-F238E27FC236}">
                <a16:creationId xmlns:a16="http://schemas.microsoft.com/office/drawing/2014/main" id="{3B037DA1-DDF0-5E45-88F0-A4D149ED1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19167" name="Text Box 31">
            <a:extLst>
              <a:ext uri="{FF2B5EF4-FFF2-40B4-BE49-F238E27FC236}">
                <a16:creationId xmlns:a16="http://schemas.microsoft.com/office/drawing/2014/main" id="{CDA8C814-E4D9-8F4C-AF42-5C5A647BB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19168" name="Text Box 32">
            <a:extLst>
              <a:ext uri="{FF2B5EF4-FFF2-40B4-BE49-F238E27FC236}">
                <a16:creationId xmlns:a16="http://schemas.microsoft.com/office/drawing/2014/main" id="{1A32E4D6-5BAC-AB41-A00E-9E82B2EFC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19169" name="Text Box 33">
            <a:extLst>
              <a:ext uri="{FF2B5EF4-FFF2-40B4-BE49-F238E27FC236}">
                <a16:creationId xmlns:a16="http://schemas.microsoft.com/office/drawing/2014/main" id="{2A310123-F91C-254E-B074-6053D68ED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19170" name="Text Box 34">
            <a:extLst>
              <a:ext uri="{FF2B5EF4-FFF2-40B4-BE49-F238E27FC236}">
                <a16:creationId xmlns:a16="http://schemas.microsoft.com/office/drawing/2014/main" id="{B6908B4D-8281-2446-92B4-5A7529A3B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19171" name="Text Box 35">
            <a:extLst>
              <a:ext uri="{FF2B5EF4-FFF2-40B4-BE49-F238E27FC236}">
                <a16:creationId xmlns:a16="http://schemas.microsoft.com/office/drawing/2014/main" id="{1838255C-59C8-A841-89A2-8B2288D42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32012882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nimBg="1"/>
      <p:bldP spid="219139" grpId="0" animBg="1"/>
      <p:bldP spid="219141" grpId="0" animBg="1"/>
      <p:bldP spid="219142" grpId="0"/>
      <p:bldP spid="219142" grpId="1"/>
      <p:bldP spid="219143" grpId="0" animBg="1"/>
      <p:bldP spid="219144" grpId="0" animBg="1"/>
      <p:bldP spid="219145" grpId="0" animBg="1"/>
      <p:bldP spid="219146" grpId="0" animBg="1"/>
      <p:bldP spid="219147" grpId="0" animBg="1"/>
      <p:bldP spid="219148" grpId="0" animBg="1"/>
      <p:bldP spid="219149" grpId="0" animBg="1"/>
      <p:bldP spid="219150" grpId="0" animBg="1"/>
      <p:bldP spid="219151" grpId="0" animBg="1"/>
      <p:bldP spid="219152" grpId="0" animBg="1"/>
      <p:bldP spid="219153" grpId="0" animBg="1"/>
      <p:bldP spid="219154" grpId="0" animBg="1"/>
      <p:bldP spid="219155" grpId="0" animBg="1"/>
      <p:bldP spid="219156" grpId="0" animBg="1"/>
      <p:bldP spid="219157" grpId="0" animBg="1"/>
      <p:bldP spid="219158" grpId="0" animBg="1"/>
      <p:bldP spid="219159" grpId="0" animBg="1"/>
      <p:bldP spid="219160" grpId="0" animBg="1"/>
      <p:bldP spid="219161" grpId="0" animBg="1"/>
      <p:bldP spid="219162" grpId="0" animBg="1"/>
      <p:bldP spid="219163" grpId="0" animBg="1"/>
      <p:bldP spid="219164" grpId="0" animBg="1"/>
      <p:bldP spid="219165" grpId="0" animBg="1"/>
      <p:bldP spid="219166" grpId="0" animBg="1"/>
      <p:bldP spid="219167" grpId="0" animBg="1"/>
      <p:bldP spid="219168" grpId="0" animBg="1"/>
      <p:bldP spid="219169" grpId="0" animBg="1"/>
      <p:bldP spid="219170" grpId="0" animBg="1"/>
      <p:bldP spid="2191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526460A9-0BDB-4B4C-AD64-5C81F9883E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0" y="47625"/>
            <a:ext cx="1828800" cy="774700"/>
          </a:xfrm>
        </p:spPr>
        <p:txBody>
          <a:bodyPr/>
          <a:lstStyle/>
          <a:p>
            <a:pPr>
              <a:defRPr/>
            </a:pPr>
            <a:r>
              <a:rPr lang="en-US" altLang="x-none" sz="2400"/>
              <a:t>Fragmentation</a:t>
            </a:r>
            <a:endParaRPr lang="en-US" altLang="x-none"/>
          </a:p>
        </p:txBody>
      </p:sp>
      <p:sp>
        <p:nvSpPr>
          <p:cNvPr id="176131" name="Text Box 3">
            <a:extLst>
              <a:ext uri="{FF2B5EF4-FFF2-40B4-BE49-F238E27FC236}">
                <a16:creationId xmlns:a16="http://schemas.microsoft.com/office/drawing/2014/main" id="{2D6C1BE9-B695-FA4B-81F1-A4E4DB3D5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13" y="381000"/>
            <a:ext cx="74279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Fragmentation:</a:t>
            </a:r>
            <a:r>
              <a:rPr lang="en-US" altLang="x-none" dirty="0">
                <a:solidFill>
                  <a:srgbClr val="FFFF00"/>
                </a:solidFill>
              </a:rPr>
              <a:t> small regions (size of a star) collapse</a:t>
            </a:r>
          </a:p>
          <a:p>
            <a:pPr algn="ctr">
              <a:defRPr/>
            </a:pPr>
            <a:r>
              <a:rPr lang="en-US" altLang="x-none" dirty="0">
                <a:solidFill>
                  <a:srgbClr val="FFFF00"/>
                </a:solidFill>
              </a:rPr>
              <a:t>faster than the whole cloud: ~ 100, 000 years</a:t>
            </a:r>
          </a:p>
          <a:p>
            <a:pPr algn="ctr">
              <a:defRPr/>
            </a:pPr>
            <a:r>
              <a:rPr lang="en-US" altLang="x-none" dirty="0">
                <a:solidFill>
                  <a:schemeClr val="bg1"/>
                </a:solidFill>
              </a:rPr>
              <a:t>Clusters of stars AND double-triple stars are born at a time</a:t>
            </a:r>
          </a:p>
        </p:txBody>
      </p:sp>
      <p:pic>
        <p:nvPicPr>
          <p:cNvPr id="176132" name="Picture 4">
            <a:extLst>
              <a:ext uri="{FF2B5EF4-FFF2-40B4-BE49-F238E27FC236}">
                <a16:creationId xmlns:a16="http://schemas.microsoft.com/office/drawing/2014/main" id="{EA7C4DE0-FAF9-E94B-A096-0CABD6DE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1750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6133" name="AutoShape 5">
            <a:extLst>
              <a:ext uri="{FF2B5EF4-FFF2-40B4-BE49-F238E27FC236}">
                <a16:creationId xmlns:a16="http://schemas.microsoft.com/office/drawing/2014/main" id="{A9D14525-DBE6-B343-B7F2-9FCA66965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900" y="2438400"/>
            <a:ext cx="1828800" cy="76200"/>
          </a:xfrm>
          <a:prstGeom prst="leftRightArrow">
            <a:avLst>
              <a:gd name="adj1" fmla="val 50000"/>
              <a:gd name="adj2" fmla="val 48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4" name="Text Box 6">
            <a:extLst>
              <a:ext uri="{FF2B5EF4-FFF2-40B4-BE49-F238E27FC236}">
                <a16:creationId xmlns:a16="http://schemas.microsoft.com/office/drawing/2014/main" id="{EB9BD73F-5D22-D145-88A7-ECED3C752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400" y="1981200"/>
            <a:ext cx="2097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FF3300"/>
                </a:solidFill>
              </a:rPr>
              <a:t>1 - 2 light years</a:t>
            </a:r>
            <a:endParaRPr lang="en-US" altLang="x-none"/>
          </a:p>
        </p:txBody>
      </p:sp>
      <p:sp>
        <p:nvSpPr>
          <p:cNvPr id="176135" name="Text Box 7">
            <a:extLst>
              <a:ext uri="{FF2B5EF4-FFF2-40B4-BE49-F238E27FC236}">
                <a16:creationId xmlns:a16="http://schemas.microsoft.com/office/drawing/2014/main" id="{669E82A3-5886-D24F-9135-FDF86BE84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3" y="5791200"/>
            <a:ext cx="197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A Bok globula</a:t>
            </a:r>
            <a:endParaRPr lang="en-US" altLang="x-none"/>
          </a:p>
        </p:txBody>
      </p:sp>
      <p:sp>
        <p:nvSpPr>
          <p:cNvPr id="176136" name="Oval 8">
            <a:extLst>
              <a:ext uri="{FF2B5EF4-FFF2-40B4-BE49-F238E27FC236}">
                <a16:creationId xmlns:a16="http://schemas.microsoft.com/office/drawing/2014/main" id="{26E2732A-65E9-F74A-B2AE-F25E7690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81200"/>
            <a:ext cx="1295400" cy="84613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7" name="Oval 9">
            <a:extLst>
              <a:ext uri="{FF2B5EF4-FFF2-40B4-BE49-F238E27FC236}">
                <a16:creationId xmlns:a16="http://schemas.microsoft.com/office/drawing/2014/main" id="{856C0D2A-948E-DC4B-A163-356AD5797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92475"/>
            <a:ext cx="914400" cy="10668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8" name="Oval 10">
            <a:extLst>
              <a:ext uri="{FF2B5EF4-FFF2-40B4-BE49-F238E27FC236}">
                <a16:creationId xmlns:a16="http://schemas.microsoft.com/office/drawing/2014/main" id="{A1FEB8BA-0BAE-B34A-9BFD-4F95A3182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740275"/>
            <a:ext cx="914400" cy="105092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39" name="Line 11">
            <a:extLst>
              <a:ext uri="{FF2B5EF4-FFF2-40B4-BE49-F238E27FC236}">
                <a16:creationId xmlns:a16="http://schemas.microsoft.com/office/drawing/2014/main" id="{B074B016-B41F-2C49-85D5-8AF0C44537D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67000" y="2667000"/>
            <a:ext cx="4038600" cy="13271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0" name="Line 12">
            <a:extLst>
              <a:ext uri="{FF2B5EF4-FFF2-40B4-BE49-F238E27FC236}">
                <a16:creationId xmlns:a16="http://schemas.microsoft.com/office/drawing/2014/main" id="{37E0F096-2754-F040-B761-3635D1DD11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910013"/>
            <a:ext cx="4648200" cy="1603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1" name="Line 13">
            <a:extLst>
              <a:ext uri="{FF2B5EF4-FFF2-40B4-BE49-F238E27FC236}">
                <a16:creationId xmlns:a16="http://schemas.microsoft.com/office/drawing/2014/main" id="{85BCDEC9-389A-E34B-A581-E12B9A241B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4511675"/>
            <a:ext cx="4038600" cy="685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2" name="Oval 14">
            <a:extLst>
              <a:ext uri="{FF2B5EF4-FFF2-40B4-BE49-F238E27FC236}">
                <a16:creationId xmlns:a16="http://schemas.microsoft.com/office/drawing/2014/main" id="{76C9180E-9A95-1B46-9CB7-5B4254DD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7035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3" name="Oval 15">
            <a:extLst>
              <a:ext uri="{FF2B5EF4-FFF2-40B4-BE49-F238E27FC236}">
                <a16:creationId xmlns:a16="http://schemas.microsoft.com/office/drawing/2014/main" id="{42D81846-2AAE-204D-8DB5-EEB631817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4150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4" name="Oval 16">
            <a:extLst>
              <a:ext uri="{FF2B5EF4-FFF2-40B4-BE49-F238E27FC236}">
                <a16:creationId xmlns:a16="http://schemas.microsoft.com/office/drawing/2014/main" id="{521F1492-5CC8-B64C-A191-95B975E8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59275"/>
            <a:ext cx="152400" cy="1524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145" name="AutoShape 17">
            <a:extLst>
              <a:ext uri="{FF2B5EF4-FFF2-40B4-BE49-F238E27FC236}">
                <a16:creationId xmlns:a16="http://schemas.microsoft.com/office/drawing/2014/main" id="{6585BE18-23E6-D34B-8891-D8BE90C49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544888"/>
            <a:ext cx="609600" cy="601662"/>
          </a:xfrm>
          <a:custGeom>
            <a:avLst/>
            <a:gdLst>
              <a:gd name="T0" fmla="*/ 1 w 609600"/>
              <a:gd name="T1" fmla="*/ 229814 h 601662"/>
              <a:gd name="T2" fmla="*/ 232848 w 609600"/>
              <a:gd name="T3" fmla="*/ 229815 h 601662"/>
              <a:gd name="T4" fmla="*/ 304800 w 609600"/>
              <a:gd name="T5" fmla="*/ 0 h 601662"/>
              <a:gd name="T6" fmla="*/ 376752 w 609600"/>
              <a:gd name="T7" fmla="*/ 229815 h 601662"/>
              <a:gd name="T8" fmla="*/ 609599 w 609600"/>
              <a:gd name="T9" fmla="*/ 229814 h 601662"/>
              <a:gd name="T10" fmla="*/ 421221 w 609600"/>
              <a:gd name="T11" fmla="*/ 371846 h 601662"/>
              <a:gd name="T12" fmla="*/ 493176 w 609600"/>
              <a:gd name="T13" fmla="*/ 601660 h 601662"/>
              <a:gd name="T14" fmla="*/ 304800 w 609600"/>
              <a:gd name="T15" fmla="*/ 459626 h 601662"/>
              <a:gd name="T16" fmla="*/ 116424 w 609600"/>
              <a:gd name="T17" fmla="*/ 601660 h 601662"/>
              <a:gd name="T18" fmla="*/ 188379 w 609600"/>
              <a:gd name="T19" fmla="*/ 371846 h 601662"/>
              <a:gd name="T20" fmla="*/ 1 w 609600"/>
              <a:gd name="T21" fmla="*/ 229814 h 60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2">
                <a:moveTo>
                  <a:pt x="1" y="229814"/>
                </a:moveTo>
                <a:lnTo>
                  <a:pt x="232848" y="229815"/>
                </a:lnTo>
                <a:lnTo>
                  <a:pt x="304800" y="0"/>
                </a:lnTo>
                <a:lnTo>
                  <a:pt x="376752" y="229815"/>
                </a:lnTo>
                <a:lnTo>
                  <a:pt x="609599" y="229814"/>
                </a:lnTo>
                <a:lnTo>
                  <a:pt x="421221" y="371846"/>
                </a:lnTo>
                <a:lnTo>
                  <a:pt x="493176" y="601660"/>
                </a:lnTo>
                <a:lnTo>
                  <a:pt x="304800" y="459626"/>
                </a:lnTo>
                <a:lnTo>
                  <a:pt x="116424" y="601660"/>
                </a:lnTo>
                <a:lnTo>
                  <a:pt x="188379" y="371846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6" name="AutoShape 18">
            <a:extLst>
              <a:ext uri="{FF2B5EF4-FFF2-40B4-BE49-F238E27FC236}">
                <a16:creationId xmlns:a16="http://schemas.microsoft.com/office/drawing/2014/main" id="{7B4A9F7A-A4AA-3C4F-A342-51410F8ED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95850"/>
            <a:ext cx="609600" cy="601663"/>
          </a:xfrm>
          <a:custGeom>
            <a:avLst/>
            <a:gdLst>
              <a:gd name="T0" fmla="*/ 1 w 609600"/>
              <a:gd name="T1" fmla="*/ 229814 h 601663"/>
              <a:gd name="T2" fmla="*/ 232848 w 609600"/>
              <a:gd name="T3" fmla="*/ 229816 h 601663"/>
              <a:gd name="T4" fmla="*/ 304800 w 609600"/>
              <a:gd name="T5" fmla="*/ 0 h 601663"/>
              <a:gd name="T6" fmla="*/ 376752 w 609600"/>
              <a:gd name="T7" fmla="*/ 229816 h 601663"/>
              <a:gd name="T8" fmla="*/ 609599 w 609600"/>
              <a:gd name="T9" fmla="*/ 229814 h 601663"/>
              <a:gd name="T10" fmla="*/ 421221 w 609600"/>
              <a:gd name="T11" fmla="*/ 371847 h 601663"/>
              <a:gd name="T12" fmla="*/ 493176 w 609600"/>
              <a:gd name="T13" fmla="*/ 601661 h 601663"/>
              <a:gd name="T14" fmla="*/ 304800 w 609600"/>
              <a:gd name="T15" fmla="*/ 459626 h 601663"/>
              <a:gd name="T16" fmla="*/ 116424 w 609600"/>
              <a:gd name="T17" fmla="*/ 601661 h 601663"/>
              <a:gd name="T18" fmla="*/ 188379 w 609600"/>
              <a:gd name="T19" fmla="*/ 371847 h 601663"/>
              <a:gd name="T20" fmla="*/ 1 w 609600"/>
              <a:gd name="T21" fmla="*/ 229814 h 6016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3">
                <a:moveTo>
                  <a:pt x="1" y="229814"/>
                </a:moveTo>
                <a:lnTo>
                  <a:pt x="232848" y="229816"/>
                </a:lnTo>
                <a:lnTo>
                  <a:pt x="304800" y="0"/>
                </a:lnTo>
                <a:lnTo>
                  <a:pt x="376752" y="229816"/>
                </a:lnTo>
                <a:lnTo>
                  <a:pt x="609599" y="229814"/>
                </a:lnTo>
                <a:lnTo>
                  <a:pt x="421221" y="371847"/>
                </a:lnTo>
                <a:lnTo>
                  <a:pt x="493176" y="601661"/>
                </a:lnTo>
                <a:lnTo>
                  <a:pt x="304800" y="459626"/>
                </a:lnTo>
                <a:lnTo>
                  <a:pt x="116424" y="601661"/>
                </a:lnTo>
                <a:lnTo>
                  <a:pt x="188379" y="371847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7" name="AutoShape 19">
            <a:extLst>
              <a:ext uri="{FF2B5EF4-FFF2-40B4-BE49-F238E27FC236}">
                <a16:creationId xmlns:a16="http://schemas.microsoft.com/office/drawing/2014/main" id="{46AC125A-9AD2-A24B-9098-A0C973FBE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6775"/>
            <a:ext cx="609600" cy="601663"/>
          </a:xfrm>
          <a:custGeom>
            <a:avLst/>
            <a:gdLst>
              <a:gd name="T0" fmla="*/ 1 w 609600"/>
              <a:gd name="T1" fmla="*/ 229814 h 601663"/>
              <a:gd name="T2" fmla="*/ 232848 w 609600"/>
              <a:gd name="T3" fmla="*/ 229816 h 601663"/>
              <a:gd name="T4" fmla="*/ 304800 w 609600"/>
              <a:gd name="T5" fmla="*/ 0 h 601663"/>
              <a:gd name="T6" fmla="*/ 376752 w 609600"/>
              <a:gd name="T7" fmla="*/ 229816 h 601663"/>
              <a:gd name="T8" fmla="*/ 609599 w 609600"/>
              <a:gd name="T9" fmla="*/ 229814 h 601663"/>
              <a:gd name="T10" fmla="*/ 421221 w 609600"/>
              <a:gd name="T11" fmla="*/ 371847 h 601663"/>
              <a:gd name="T12" fmla="*/ 493176 w 609600"/>
              <a:gd name="T13" fmla="*/ 601661 h 601663"/>
              <a:gd name="T14" fmla="*/ 304800 w 609600"/>
              <a:gd name="T15" fmla="*/ 459626 h 601663"/>
              <a:gd name="T16" fmla="*/ 116424 w 609600"/>
              <a:gd name="T17" fmla="*/ 601661 h 601663"/>
              <a:gd name="T18" fmla="*/ 188379 w 609600"/>
              <a:gd name="T19" fmla="*/ 371847 h 601663"/>
              <a:gd name="T20" fmla="*/ 1 w 609600"/>
              <a:gd name="T21" fmla="*/ 229814 h 60166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600" h="601663">
                <a:moveTo>
                  <a:pt x="1" y="229814"/>
                </a:moveTo>
                <a:lnTo>
                  <a:pt x="232848" y="229816"/>
                </a:lnTo>
                <a:lnTo>
                  <a:pt x="304800" y="0"/>
                </a:lnTo>
                <a:lnTo>
                  <a:pt x="376752" y="229816"/>
                </a:lnTo>
                <a:lnTo>
                  <a:pt x="609599" y="229814"/>
                </a:lnTo>
                <a:lnTo>
                  <a:pt x="421221" y="371847"/>
                </a:lnTo>
                <a:lnTo>
                  <a:pt x="493176" y="601661"/>
                </a:lnTo>
                <a:lnTo>
                  <a:pt x="304800" y="459626"/>
                </a:lnTo>
                <a:lnTo>
                  <a:pt x="116424" y="601661"/>
                </a:lnTo>
                <a:lnTo>
                  <a:pt x="188379" y="371847"/>
                </a:lnTo>
                <a:lnTo>
                  <a:pt x="1" y="2298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8" name="Text Box 20">
            <a:extLst>
              <a:ext uri="{FF2B5EF4-FFF2-40B4-BE49-F238E27FC236}">
                <a16:creationId xmlns:a16="http://schemas.microsoft.com/office/drawing/2014/main" id="{74C49148-83B0-4644-8265-AED499F4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057400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176149" name="Text Box 21">
            <a:extLst>
              <a:ext uri="{FF2B5EF4-FFF2-40B4-BE49-F238E27FC236}">
                <a16:creationId xmlns:a16="http://schemas.microsoft.com/office/drawing/2014/main" id="{1EFFBA44-283B-6B43-8B1C-E3AF51D8B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191000"/>
            <a:ext cx="67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  <p:sp>
        <p:nvSpPr>
          <p:cNvPr id="176150" name="Text Box 22">
            <a:extLst>
              <a:ext uri="{FF2B5EF4-FFF2-40B4-BE49-F238E27FC236}">
                <a16:creationId xmlns:a16="http://schemas.microsoft.com/office/drawing/2014/main" id="{ECDD9FAD-6046-BE44-8664-BE429C65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7150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>
                <a:solidFill>
                  <a:srgbClr val="66FFFF"/>
                </a:solidFill>
              </a:rPr>
              <a:t>Star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BAD7E65B-E3CE-A549-960A-2D0BD09CD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685800"/>
          </a:xfrm>
        </p:spPr>
        <p:txBody>
          <a:bodyPr/>
          <a:lstStyle/>
          <a:p>
            <a:pPr>
              <a:defRPr/>
            </a:pPr>
            <a:r>
              <a:rPr lang="en-US" altLang="x-none" sz="3200">
                <a:solidFill>
                  <a:srgbClr val="FF0000"/>
                </a:solidFill>
              </a:rPr>
              <a:t>Fragmentation and heat-up</a:t>
            </a:r>
            <a:endParaRPr lang="en-US" altLang="x-none"/>
          </a:p>
        </p:txBody>
      </p:sp>
      <p:pic>
        <p:nvPicPr>
          <p:cNvPr id="23555" name="Picture 3" descr="Fragmentation_374x133">
            <a:extLst>
              <a:ext uri="{FF2B5EF4-FFF2-40B4-BE49-F238E27FC236}">
                <a16:creationId xmlns:a16="http://schemas.microsoft.com/office/drawing/2014/main" id="{5DD11333-840A-5040-B308-60AE2BA2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963"/>
            <a:ext cx="54864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StarForming_290x225">
            <a:extLst>
              <a:ext uri="{FF2B5EF4-FFF2-40B4-BE49-F238E27FC236}">
                <a16:creationId xmlns:a16="http://schemas.microsoft.com/office/drawing/2014/main" id="{95E09C6A-E28F-E84B-8232-87744FF8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4298" r="6667" b="3297"/>
          <a:stretch>
            <a:fillRect/>
          </a:stretch>
        </p:blipFill>
        <p:spPr bwMode="auto">
          <a:xfrm>
            <a:off x="381000" y="762000"/>
            <a:ext cx="4267200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ocQuintuplet_300x184">
            <a:extLst>
              <a:ext uri="{FF2B5EF4-FFF2-40B4-BE49-F238E27FC236}">
                <a16:creationId xmlns:a16="http://schemas.microsoft.com/office/drawing/2014/main" id="{4DF769F3-193A-BA4B-9E2A-3BDB4968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105400"/>
            <a:ext cx="2857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3" name="Rectangle 7">
            <a:extLst>
              <a:ext uri="{FF2B5EF4-FFF2-40B4-BE49-F238E27FC236}">
                <a16:creationId xmlns:a16="http://schemas.microsoft.com/office/drawing/2014/main" id="{55E5BA12-6016-A04B-84B4-CFB4F19E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76800"/>
            <a:ext cx="5562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27" name="Rectangle 11">
            <a:extLst>
              <a:ext uri="{FF2B5EF4-FFF2-40B4-BE49-F238E27FC236}">
                <a16:creationId xmlns:a16="http://schemas.microsoft.com/office/drawing/2014/main" id="{D35E7A3B-8AF3-5143-9F0B-EC0A5A1E5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76800"/>
            <a:ext cx="228600" cy="1981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828" name="Text Box 12">
            <a:extLst>
              <a:ext uri="{FF2B5EF4-FFF2-40B4-BE49-F238E27FC236}">
                <a16:creationId xmlns:a16="http://schemas.microsoft.com/office/drawing/2014/main" id="{F5AF0959-BA6F-DA46-8E8B-9D4874E53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838200"/>
            <a:ext cx="31892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Cloud contracts: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	</a:t>
            </a:r>
            <a:r>
              <a:rPr lang="en-US" altLang="x-none" b="1">
                <a:solidFill>
                  <a:srgbClr val="66FFFF"/>
                </a:solidFill>
              </a:rPr>
              <a:t>- gets hot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H ignites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becomes a star</a:t>
            </a:r>
            <a:endParaRPr lang="en-US" altLang="x-none" b="1">
              <a:solidFill>
                <a:srgbClr val="FF0000"/>
              </a:solidFill>
            </a:endParaRPr>
          </a:p>
        </p:txBody>
      </p:sp>
      <p:sp>
        <p:nvSpPr>
          <p:cNvPr id="162829" name="Text Box 13">
            <a:extLst>
              <a:ext uri="{FF2B5EF4-FFF2-40B4-BE49-F238E27FC236}">
                <a16:creationId xmlns:a16="http://schemas.microsoft.com/office/drawing/2014/main" id="{812150C4-C57F-BD46-9185-16BD3B5E8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124200"/>
            <a:ext cx="4086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Smaller pieces collapse faster:</a:t>
            </a:r>
          </a:p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	</a:t>
            </a:r>
            <a:r>
              <a:rPr lang="en-US" altLang="x-none" b="1">
                <a:solidFill>
                  <a:srgbClr val="66FFFF"/>
                </a:solidFill>
              </a:rPr>
              <a:t>- cloud fragments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star clusters are born</a:t>
            </a:r>
          </a:p>
          <a:p>
            <a:pPr>
              <a:defRPr/>
            </a:pPr>
            <a:r>
              <a:rPr lang="en-US" altLang="x-none" b="1">
                <a:solidFill>
                  <a:srgbClr val="66FFFF"/>
                </a:solidFill>
              </a:rPr>
              <a:t>	- binary stars are born</a:t>
            </a:r>
            <a:endParaRPr lang="en-US" altLang="x-none" b="1">
              <a:solidFill>
                <a:srgbClr val="FF0000"/>
              </a:solidFill>
            </a:endParaRPr>
          </a:p>
        </p:txBody>
      </p:sp>
      <p:sp>
        <p:nvSpPr>
          <p:cNvPr id="162830" name="Text Box 14">
            <a:extLst>
              <a:ext uri="{FF2B5EF4-FFF2-40B4-BE49-F238E27FC236}">
                <a16:creationId xmlns:a16="http://schemas.microsoft.com/office/drawing/2014/main" id="{5319DC3F-5D23-8544-8FCB-2B308D97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4433888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1800" b="1" i="1">
                <a:solidFill>
                  <a:srgbClr val="66FFFF"/>
                </a:solidFill>
              </a:rPr>
              <a:t>A star forming</a:t>
            </a:r>
            <a:endParaRPr lang="en-US" altLang="x-none" b="1"/>
          </a:p>
        </p:txBody>
      </p:sp>
      <p:sp>
        <p:nvSpPr>
          <p:cNvPr id="162831" name="Line 15">
            <a:extLst>
              <a:ext uri="{FF2B5EF4-FFF2-40B4-BE49-F238E27FC236}">
                <a16:creationId xmlns:a16="http://schemas.microsoft.com/office/drawing/2014/main" id="{06832EEB-2BC2-6F4B-8B28-00290C2F2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743200"/>
            <a:ext cx="762000" cy="18288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>
            <a:extLst>
              <a:ext uri="{FF2B5EF4-FFF2-40B4-BE49-F238E27FC236}">
                <a16:creationId xmlns:a16="http://schemas.microsoft.com/office/drawing/2014/main" id="{38298274-F2B9-3E4D-8702-98125975A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1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>
            <a:extLst>
              <a:ext uri="{FF2B5EF4-FFF2-40B4-BE49-F238E27FC236}">
                <a16:creationId xmlns:a16="http://schemas.microsoft.com/office/drawing/2014/main" id="{95D83D23-5900-494C-9187-00A0488A7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1F1FBC81-D937-F443-99D8-79DC25F40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21188" name="Rectangle 4">
            <a:extLst>
              <a:ext uri="{FF2B5EF4-FFF2-40B4-BE49-F238E27FC236}">
                <a16:creationId xmlns:a16="http://schemas.microsoft.com/office/drawing/2014/main" id="{17D922A6-9E33-CC4D-8C50-5DD378287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221189" name="Text Box 5">
            <a:extLst>
              <a:ext uri="{FF2B5EF4-FFF2-40B4-BE49-F238E27FC236}">
                <a16:creationId xmlns:a16="http://schemas.microsoft.com/office/drawing/2014/main" id="{FF815D5C-8B56-2845-A1E6-5E82D565F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21190" name="Text Box 6">
            <a:extLst>
              <a:ext uri="{FF2B5EF4-FFF2-40B4-BE49-F238E27FC236}">
                <a16:creationId xmlns:a16="http://schemas.microsoft.com/office/drawing/2014/main" id="{9FF85A7C-11F9-9142-82BB-95E1DCA1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81200"/>
            <a:ext cx="85344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Will the Orion Nebula collapse into one large star? 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000" b="1" dirty="0"/>
              <a:t> </a:t>
            </a:r>
            <a:r>
              <a:rPr lang="en-US" altLang="x-none" sz="2400" b="1" dirty="0">
                <a:solidFill>
                  <a:schemeClr val="accent2"/>
                </a:solidFill>
              </a:rPr>
              <a:t>  </a:t>
            </a: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	Yes, eventually.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	</a:t>
            </a:r>
            <a:r>
              <a:rPr lang="en-US" altLang="x-none" sz="2400" b="1" dirty="0"/>
              <a:t>No, because it is made of gas that has no gravity of its own.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C</a:t>
            </a:r>
            <a:r>
              <a:rPr lang="en-US" altLang="x-none" sz="2400" dirty="0">
                <a:solidFill>
                  <a:srgbClr val="FF0000"/>
                </a:solidFill>
              </a:rPr>
              <a:t>	</a:t>
            </a:r>
            <a:r>
              <a:rPr lang="en-US" altLang="x-none" sz="2400" b="1" dirty="0">
                <a:solidFill>
                  <a:srgbClr val="FF0000"/>
                </a:solidFill>
              </a:rPr>
              <a:t>No, but smaller parts of it will collapse into stars.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</a:t>
            </a:r>
            <a:r>
              <a:rPr lang="en-US" altLang="x-none" sz="2400" dirty="0"/>
              <a:t>	</a:t>
            </a:r>
            <a:r>
              <a:rPr lang="en-US" altLang="x-none" sz="2400" b="1" dirty="0"/>
              <a:t>No, because stars are not formed by collapsing gas clouds.</a:t>
            </a:r>
          </a:p>
        </p:txBody>
      </p:sp>
      <p:sp>
        <p:nvSpPr>
          <p:cNvPr id="221191" name="Text Box 7">
            <a:extLst>
              <a:ext uri="{FF2B5EF4-FFF2-40B4-BE49-F238E27FC236}">
                <a16:creationId xmlns:a16="http://schemas.microsoft.com/office/drawing/2014/main" id="{96DCA1A9-48B5-EF43-AA51-31EB1435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221192" name="Text Box 8">
            <a:extLst>
              <a:ext uri="{FF2B5EF4-FFF2-40B4-BE49-F238E27FC236}">
                <a16:creationId xmlns:a16="http://schemas.microsoft.com/office/drawing/2014/main" id="{066E8570-7A47-FC42-A06B-5D4CA2774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21193" name="Text Box 9">
            <a:extLst>
              <a:ext uri="{FF2B5EF4-FFF2-40B4-BE49-F238E27FC236}">
                <a16:creationId xmlns:a16="http://schemas.microsoft.com/office/drawing/2014/main" id="{41F3A5E3-BE81-A940-B5C2-950E6FA7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221194" name="Text Box 10">
            <a:extLst>
              <a:ext uri="{FF2B5EF4-FFF2-40B4-BE49-F238E27FC236}">
                <a16:creationId xmlns:a16="http://schemas.microsoft.com/office/drawing/2014/main" id="{0B9F0234-9DAC-754D-872B-9639768F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21195" name="Text Box 11">
            <a:extLst>
              <a:ext uri="{FF2B5EF4-FFF2-40B4-BE49-F238E27FC236}">
                <a16:creationId xmlns:a16="http://schemas.microsoft.com/office/drawing/2014/main" id="{6DDC1351-96CB-884C-991D-93D732F5C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21196" name="Text Box 12">
            <a:extLst>
              <a:ext uri="{FF2B5EF4-FFF2-40B4-BE49-F238E27FC236}">
                <a16:creationId xmlns:a16="http://schemas.microsoft.com/office/drawing/2014/main" id="{2D03817F-8D9D-F842-93ED-58DDD6C5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221197" name="Text Box 13">
            <a:extLst>
              <a:ext uri="{FF2B5EF4-FFF2-40B4-BE49-F238E27FC236}">
                <a16:creationId xmlns:a16="http://schemas.microsoft.com/office/drawing/2014/main" id="{11E2388B-7BE0-3B43-B4B3-8055394CC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21198" name="Text Box 14">
            <a:extLst>
              <a:ext uri="{FF2B5EF4-FFF2-40B4-BE49-F238E27FC236}">
                <a16:creationId xmlns:a16="http://schemas.microsoft.com/office/drawing/2014/main" id="{18E76FFF-BC48-1044-B41E-80F14BAE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221199" name="Text Box 15">
            <a:extLst>
              <a:ext uri="{FF2B5EF4-FFF2-40B4-BE49-F238E27FC236}">
                <a16:creationId xmlns:a16="http://schemas.microsoft.com/office/drawing/2014/main" id="{00DE135E-DAF3-E64F-8B30-30D32BE2E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21200" name="Text Box 16">
            <a:extLst>
              <a:ext uri="{FF2B5EF4-FFF2-40B4-BE49-F238E27FC236}">
                <a16:creationId xmlns:a16="http://schemas.microsoft.com/office/drawing/2014/main" id="{C016060D-E817-B241-B4EC-07F12F32E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21201" name="Text Box 17">
            <a:extLst>
              <a:ext uri="{FF2B5EF4-FFF2-40B4-BE49-F238E27FC236}">
                <a16:creationId xmlns:a16="http://schemas.microsoft.com/office/drawing/2014/main" id="{F825F565-A9A4-C141-A108-DE0D473E2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21202" name="Text Box 18">
            <a:extLst>
              <a:ext uri="{FF2B5EF4-FFF2-40B4-BE49-F238E27FC236}">
                <a16:creationId xmlns:a16="http://schemas.microsoft.com/office/drawing/2014/main" id="{11E655C9-4D3A-3748-A50A-8E4927A17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21203" name="Text Box 19">
            <a:extLst>
              <a:ext uri="{FF2B5EF4-FFF2-40B4-BE49-F238E27FC236}">
                <a16:creationId xmlns:a16="http://schemas.microsoft.com/office/drawing/2014/main" id="{21E0D63E-94AB-6B4E-A690-48CDF674B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21204" name="Text Box 20">
            <a:extLst>
              <a:ext uri="{FF2B5EF4-FFF2-40B4-BE49-F238E27FC236}">
                <a16:creationId xmlns:a16="http://schemas.microsoft.com/office/drawing/2014/main" id="{229D3859-FC85-7E48-8984-19E017A8B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21205" name="Text Box 21">
            <a:extLst>
              <a:ext uri="{FF2B5EF4-FFF2-40B4-BE49-F238E27FC236}">
                <a16:creationId xmlns:a16="http://schemas.microsoft.com/office/drawing/2014/main" id="{80C40CE7-F5AC-AD41-8750-FDC214694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21206" name="Text Box 22">
            <a:extLst>
              <a:ext uri="{FF2B5EF4-FFF2-40B4-BE49-F238E27FC236}">
                <a16:creationId xmlns:a16="http://schemas.microsoft.com/office/drawing/2014/main" id="{AA373BE6-B0DD-E845-9E5B-3A9AD6CAE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21207" name="Text Box 23">
            <a:extLst>
              <a:ext uri="{FF2B5EF4-FFF2-40B4-BE49-F238E27FC236}">
                <a16:creationId xmlns:a16="http://schemas.microsoft.com/office/drawing/2014/main" id="{9C303EB7-891F-5E40-949A-5179AE986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21208" name="Text Box 24">
            <a:extLst>
              <a:ext uri="{FF2B5EF4-FFF2-40B4-BE49-F238E27FC236}">
                <a16:creationId xmlns:a16="http://schemas.microsoft.com/office/drawing/2014/main" id="{FAD96CFD-50FA-6848-900B-266C947E3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21209" name="Text Box 25">
            <a:extLst>
              <a:ext uri="{FF2B5EF4-FFF2-40B4-BE49-F238E27FC236}">
                <a16:creationId xmlns:a16="http://schemas.microsoft.com/office/drawing/2014/main" id="{643FCED6-5F56-D347-BA62-161265F3A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1210" name="Text Box 26">
            <a:extLst>
              <a:ext uri="{FF2B5EF4-FFF2-40B4-BE49-F238E27FC236}">
                <a16:creationId xmlns:a16="http://schemas.microsoft.com/office/drawing/2014/main" id="{12A7E7A4-9FB2-EA46-90B4-EDCAFF2A4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21211" name="Text Box 27">
            <a:extLst>
              <a:ext uri="{FF2B5EF4-FFF2-40B4-BE49-F238E27FC236}">
                <a16:creationId xmlns:a16="http://schemas.microsoft.com/office/drawing/2014/main" id="{548BF918-ABC1-2340-A3C2-37BD976A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21212" name="Text Box 28">
            <a:extLst>
              <a:ext uri="{FF2B5EF4-FFF2-40B4-BE49-F238E27FC236}">
                <a16:creationId xmlns:a16="http://schemas.microsoft.com/office/drawing/2014/main" id="{991848D7-A24A-F147-BA5D-87E0E9706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21213" name="Text Box 29">
            <a:extLst>
              <a:ext uri="{FF2B5EF4-FFF2-40B4-BE49-F238E27FC236}">
                <a16:creationId xmlns:a16="http://schemas.microsoft.com/office/drawing/2014/main" id="{9170246D-C80C-D846-AD8A-7DD3DEDE5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21214" name="Text Box 30">
            <a:extLst>
              <a:ext uri="{FF2B5EF4-FFF2-40B4-BE49-F238E27FC236}">
                <a16:creationId xmlns:a16="http://schemas.microsoft.com/office/drawing/2014/main" id="{7292D92F-1AD2-3F4C-9C3A-3A2DCEB1E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21215" name="Text Box 31">
            <a:extLst>
              <a:ext uri="{FF2B5EF4-FFF2-40B4-BE49-F238E27FC236}">
                <a16:creationId xmlns:a16="http://schemas.microsoft.com/office/drawing/2014/main" id="{073ABFA5-0750-FC4C-923B-4482AA8D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21216" name="Text Box 32">
            <a:extLst>
              <a:ext uri="{FF2B5EF4-FFF2-40B4-BE49-F238E27FC236}">
                <a16:creationId xmlns:a16="http://schemas.microsoft.com/office/drawing/2014/main" id="{F2FD22B3-872F-F94F-8B8A-D88C46E9E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21217" name="Text Box 33">
            <a:extLst>
              <a:ext uri="{FF2B5EF4-FFF2-40B4-BE49-F238E27FC236}">
                <a16:creationId xmlns:a16="http://schemas.microsoft.com/office/drawing/2014/main" id="{6F9E51C5-7239-924F-AFB6-7816A580D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21218" name="Text Box 34">
            <a:extLst>
              <a:ext uri="{FF2B5EF4-FFF2-40B4-BE49-F238E27FC236}">
                <a16:creationId xmlns:a16="http://schemas.microsoft.com/office/drawing/2014/main" id="{F307345D-BF12-7045-8B39-A26A26803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21219" name="Text Box 35">
            <a:extLst>
              <a:ext uri="{FF2B5EF4-FFF2-40B4-BE49-F238E27FC236}">
                <a16:creationId xmlns:a16="http://schemas.microsoft.com/office/drawing/2014/main" id="{CC32542E-15F9-4344-9E6D-5E00A0406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21220" name="Text Box 36">
            <a:extLst>
              <a:ext uri="{FF2B5EF4-FFF2-40B4-BE49-F238E27FC236}">
                <a16:creationId xmlns:a16="http://schemas.microsoft.com/office/drawing/2014/main" id="{0585D374-7FE4-5641-A1BF-8B4C37B35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7" grpId="0" animBg="1"/>
      <p:bldP spid="221189" grpId="0" animBg="1"/>
      <p:bldP spid="221190" grpId="0"/>
      <p:bldP spid="221190" grpId="1"/>
      <p:bldP spid="221191" grpId="0" animBg="1"/>
      <p:bldP spid="221192" grpId="0" animBg="1"/>
      <p:bldP spid="221193" grpId="0" animBg="1"/>
      <p:bldP spid="221194" grpId="0" animBg="1"/>
      <p:bldP spid="221195" grpId="0" animBg="1"/>
      <p:bldP spid="221196" grpId="0" animBg="1"/>
      <p:bldP spid="221197" grpId="0" animBg="1"/>
      <p:bldP spid="221198" grpId="0" animBg="1"/>
      <p:bldP spid="221199" grpId="0" animBg="1"/>
      <p:bldP spid="221200" grpId="0" animBg="1"/>
      <p:bldP spid="221201" grpId="0" animBg="1"/>
      <p:bldP spid="221202" grpId="0" animBg="1"/>
      <p:bldP spid="221203" grpId="0" animBg="1"/>
      <p:bldP spid="221204" grpId="0" animBg="1"/>
      <p:bldP spid="221205" grpId="0" animBg="1"/>
      <p:bldP spid="221206" grpId="0" animBg="1"/>
      <p:bldP spid="221207" grpId="0" animBg="1"/>
      <p:bldP spid="221208" grpId="0" animBg="1"/>
      <p:bldP spid="221209" grpId="0" animBg="1"/>
      <p:bldP spid="221210" grpId="0" animBg="1"/>
      <p:bldP spid="221211" grpId="0" animBg="1"/>
      <p:bldP spid="221212" grpId="0" animBg="1"/>
      <p:bldP spid="221213" grpId="0" animBg="1"/>
      <p:bldP spid="221214" grpId="0" animBg="1"/>
      <p:bldP spid="221215" grpId="0" animBg="1"/>
      <p:bldP spid="221216" grpId="0" animBg="1"/>
      <p:bldP spid="221217" grpId="0" animBg="1"/>
      <p:bldP spid="221218" grpId="0" animBg="1"/>
      <p:bldP spid="221219" grpId="0" animBg="1"/>
      <p:bldP spid="22122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980</Words>
  <Application>Microsoft Macintosh PowerPoint</Application>
  <PresentationFormat>On-screen Show (4:3)</PresentationFormat>
  <Paragraphs>314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</vt:lpstr>
      <vt:lpstr>Blank Presentation</vt:lpstr>
      <vt:lpstr>Stars are born in molecular clouds</vt:lpstr>
      <vt:lpstr>Collapse</vt:lpstr>
      <vt:lpstr>Questions coming …</vt:lpstr>
      <vt:lpstr>Question 6</vt:lpstr>
      <vt:lpstr>Question 7</vt:lpstr>
      <vt:lpstr>Fragmentation</vt:lpstr>
      <vt:lpstr>Fragmentation and heat-up</vt:lpstr>
      <vt:lpstr>Questions coming …</vt:lpstr>
      <vt:lpstr>Question 8</vt:lpstr>
      <vt:lpstr>Question 9</vt:lpstr>
      <vt:lpstr>Nebula turns into star</vt:lpstr>
      <vt:lpstr>Planets form</vt:lpstr>
      <vt:lpstr>Questions coming …</vt:lpstr>
      <vt:lpstr>Question 10 </vt:lpstr>
      <vt:lpstr>Question 11 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Interstellar matter</dc:title>
  <cp:lastModifiedBy>Tibor Torma</cp:lastModifiedBy>
  <cp:revision>57</cp:revision>
  <dcterms:modified xsi:type="dcterms:W3CDTF">2025-11-04T21:47:10Z</dcterms:modified>
</cp:coreProperties>
</file>