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90" r:id="rId2"/>
    <p:sldId id="447" r:id="rId3"/>
    <p:sldId id="361" r:id="rId4"/>
    <p:sldId id="359" r:id="rId5"/>
    <p:sldId id="438" r:id="rId6"/>
    <p:sldId id="44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1429"/>
  </p:normalViewPr>
  <p:slideViewPr>
    <p:cSldViewPr>
      <p:cViewPr varScale="1">
        <p:scale>
          <a:sx n="117" d="100"/>
          <a:sy n="117" d="100"/>
        </p:scale>
        <p:origin x="2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A4D33-9063-ED42-9631-764EE6D14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D4B3-4F59-0249-9DB2-466A88B8CA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D804A15-40C3-974E-B027-9EF2EE23359B}" type="datetimeFigureOut">
              <a:rPr lang="en-US"/>
              <a:pPr>
                <a:defRPr/>
              </a:pPr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81487-D9D4-DC4D-AFA4-C134CD570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6C436-2D84-1E45-8DAE-B5D9B12D1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5A17E6-5E5F-C344-BE44-B9A72EE18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B8194-6789-4C4B-9996-F922C6D2F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30C132-FA5C-6947-A784-5AA8D7D601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61C420D-022A-9342-A18F-CF4C80959C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F15B23-0109-314E-96A2-315F7C70F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6B2C5D-7E02-4F41-8458-EB8E8E5D55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25F00EB-702A-F546-B1BB-9208051A1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9F335E-1600-494A-B39D-0897A5927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88DEAE2-973C-4946-BB81-82CA21788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96466B-AA6A-E942-BB81-96F38B63F0D0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5BD6DDD-101C-3343-93F2-1FC8E22F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ABDD1A-2752-5443-B577-2F04A0A3C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1C63694-2C52-4446-9D15-67C1F572F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D4DB-B2A2-7849-86DB-33975F5139B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85AAF09-03CD-F049-A99E-F44A64881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315122F3-12C0-EA40-A134-A63349FB5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6BDA11E-05F4-9F47-BCC0-9C37F6E3C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5702CEF-5857-6C4F-A50E-904196449E3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869842C-3146-0148-92E1-4570811D6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A128973-A1DF-1B4A-AF2C-929466772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11F8DCA-756A-7245-8963-522D794EA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1FD1420-E82F-4D44-8C95-F1DBD79DBE7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899B477-92EB-5C44-B967-DE3BCB6C0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9D6441F-359F-9042-B560-0FDE276E7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AA34CB81-78B4-5A4A-85F9-A584BC0B5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1FD1AD3-0914-6149-BFF6-76B5748731F2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CBB035F-5F00-1F45-B25C-3D995A8B9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3FE91C84-1AB7-F742-99FC-3924A0A67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A1395-E2D4-6547-B9CE-4CCF82C9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8795C-EE24-FF49-9A61-1C1C24B83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72AE5-758E-524D-A071-7E17512F4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CDF0-A09E-CB4E-A6BA-D2B606B88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662F2-A417-A044-8D7E-89EFE17B1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4F01C-C87E-BA4B-997F-597E3CA6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838B2-2C2C-6240-AB06-F85162282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D69-998F-D242-8977-1E6416D25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56460-D1C0-2A47-9452-7F58E834D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B1301-77B7-E74F-A87A-6687EBCD4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105D9-FD46-4B4C-BE87-2427701CF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A574-8A39-7C4F-8CFF-20026904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8F8B7-419D-5349-B6CA-BF64337B7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45A63-1EF3-4A44-A79C-93E6B400E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0EA74-A6B4-024B-A779-876CC8CB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A2B1-4718-2344-AF17-3187EEFD2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898B0-3A32-B24E-9C7F-393C6731C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C1355-0D66-9842-981F-7C3B28294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34A67-9918-7343-BA7B-32167232C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3FE3-6ABF-2F43-8403-DFF42E77D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88D8-97CB-CE4F-BC76-5E866F3FF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0DA9E-4885-1845-A0F6-E956582F4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BFD8-8AC0-2242-918F-0CDB3CDEF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5D1C-B6B7-FD4B-96CF-07CCC205E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58E13-625F-4A4D-BFF2-0ECC3D192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3A6A3-7F2B-1248-A727-AE4194906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67EA9-E208-BB4A-8158-7CB3AF236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9AC-0698-494D-9D37-A7EA96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0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0AF2D-32A5-CA4A-985D-7C9EBCCE8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7A1C41-55F2-7244-A79A-7C0475C67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078F6E-9A3C-0044-AB0D-405E1F89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A84E-3CC1-EC42-A437-ACE80BC6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1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59229E-D7E5-854A-BB6E-FC4CC1A2F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E442A3-677D-174C-B735-54550C77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D88BA-1BCC-0E46-A01C-6B09A1D09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F704-36F9-5E41-B52E-63AFDACC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4EDAB-B43E-6A47-B4DA-982F3A00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46826-B0CE-9F46-BE81-5648FFF12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EE668-9AFB-0C44-879C-ED1CB510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E709-F74B-2B48-A7C6-647CCCCDA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4B254-1E2A-8B40-B3F7-394B066FA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9993E-E5F5-FA49-A942-C8461BC7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FEC28-C141-C144-AD66-67344B00A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89D9-B694-2E41-BCFE-EB4C7571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2DB70-4DE6-B34C-872F-7A2EA466D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DE7492-7BE6-814A-B09F-31F8B6F94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0436E-C56F-8C44-8CCF-C6DBD298C1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004B09-6136-044C-B0A8-C526D9A9A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1A2F6A-3B03-454E-B4B4-C8949810A5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069B7D-DD38-D54C-99E7-4D13B5EEA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Birth, </a:t>
            </a:r>
            <a:r>
              <a:rPr lang="en-US" altLang="en-US" sz="2000" dirty="0"/>
              <a:t>Chapter 16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513-533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25D943-CE90-1E45-9499-185AB4B3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39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0D503AFC-F78E-264B-8C5D-44C20C32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-60325"/>
            <a:ext cx="5576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This star blew up 1054 A.D. (Type-II SN)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Now: the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Crab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nebula (M1)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2CBD41E-59A7-C643-9805-9E5CDDBA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3810000"/>
            <a:ext cx="2009775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5209568-324F-DF43-9ECD-B5519D94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2066925"/>
            <a:ext cx="3511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A 5-mile sized very strange object: </a:t>
            </a:r>
            <a:r>
              <a:rPr lang="en-US" altLang="en-US" sz="2400" b="1">
                <a:solidFill>
                  <a:srgbClr val="FFFF00"/>
                </a:solidFill>
              </a:rPr>
              <a:t>PULSAR</a:t>
            </a:r>
            <a:endParaRPr lang="en-US" altLang="en-US" sz="2400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0768C2F-AEFC-104F-A8B9-D70B179A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supernova remnant</a:t>
            </a:r>
            <a:endParaRPr lang="en-US" altLang="en-US" sz="2400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E51680AE-0D0D-2244-9C79-EEC1F12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34290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2E84B8B5-D58E-6A41-B95B-63B9E13ED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819400"/>
            <a:ext cx="2078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extremely dense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rotates fast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1993" name="Picture 1">
            <a:extLst>
              <a:ext uri="{FF2B5EF4-FFF2-40B4-BE49-F238E27FC236}">
                <a16:creationId xmlns:a16="http://schemas.microsoft.com/office/drawing/2014/main" id="{FD610265-66C9-EC43-B075-12C7BE0B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95500" cy="2147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5" name="Rectangle 9">
            <a:extLst>
              <a:ext uri="{FF2B5EF4-FFF2-40B4-BE49-F238E27FC236}">
                <a16:creationId xmlns:a16="http://schemas.microsoft.com/office/drawing/2014/main" id="{40DE4D3C-B14C-144E-BE40-CA80EC979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2095500" cy="381000"/>
          </a:xfrm>
        </p:spPr>
        <p:txBody>
          <a:bodyPr/>
          <a:lstStyle/>
          <a:p>
            <a:pPr>
              <a:defRPr/>
            </a:pPr>
            <a:r>
              <a:rPr lang="en-US" sz="1400" i="1" dirty="0">
                <a:solidFill>
                  <a:srgbClr val="FFFF00"/>
                </a:solidFill>
                <a:cs typeface="+mj-cs"/>
              </a:rPr>
              <a:t>simulated image</a:t>
            </a:r>
            <a:br>
              <a:rPr lang="en-US" sz="1400" dirty="0">
                <a:solidFill>
                  <a:srgbClr val="FFFF00"/>
                </a:solidFill>
                <a:cs typeface="+mj-cs"/>
              </a:rPr>
            </a:br>
            <a:r>
              <a:rPr lang="en-US" sz="1400" i="1" dirty="0">
                <a:solidFill>
                  <a:srgbClr val="FFFF00"/>
                </a:solidFill>
                <a:cs typeface="+mj-cs"/>
              </a:rPr>
              <a:t>July 4, 1054</a:t>
            </a:r>
          </a:p>
        </p:txBody>
      </p:sp>
      <p:sp>
        <p:nvSpPr>
          <p:cNvPr id="41995" name="TextBox 3">
            <a:extLst>
              <a:ext uri="{FF2B5EF4-FFF2-40B4-BE49-F238E27FC236}">
                <a16:creationId xmlns:a16="http://schemas.microsoft.com/office/drawing/2014/main" id="{EE70CC7F-06A5-A642-8229-D1274962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219200"/>
            <a:ext cx="1720850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slow motion 100 x</a:t>
            </a:r>
          </a:p>
        </p:txBody>
      </p:sp>
      <p:sp>
        <p:nvSpPr>
          <p:cNvPr id="41996" name="Line 4">
            <a:extLst>
              <a:ext uri="{FF2B5EF4-FFF2-40B4-BE49-F238E27FC236}">
                <a16:creationId xmlns:a16="http://schemas.microsoft.com/office/drawing/2014/main" id="{CA512A93-155B-0F46-8509-8D3934DC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843213"/>
            <a:ext cx="936625" cy="966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7" name="Picture 4">
            <a:extLst>
              <a:ext uri="{FF2B5EF4-FFF2-40B4-BE49-F238E27FC236}">
                <a16:creationId xmlns:a16="http://schemas.microsoft.com/office/drawing/2014/main" id="{AED7F991-0465-794A-BC32-4249A7CAC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524000"/>
            <a:ext cx="2133600" cy="639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Line 4">
            <a:extLst>
              <a:ext uri="{FF2B5EF4-FFF2-40B4-BE49-F238E27FC236}">
                <a16:creationId xmlns:a16="http://schemas.microsoft.com/office/drawing/2014/main" id="{44626AED-4F84-AF42-A2CC-CAA6DC3D4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2006600"/>
            <a:ext cx="646112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01EB52F-3B64-4145-AB8C-96FA3E17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943600" cy="838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neutron star?</a:t>
            </a:r>
            <a:endParaRPr lang="en-US">
              <a:cs typeface="+mj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1A31589-7E0D-024F-8EE2-0D3D8B4E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6704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Recoil of a supernova explosion presses together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matter in the very middle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Extremely dense, collapse stopped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	all substance is in one huge atomic nucleus,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 made of neutrons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p</a:t>
            </a:r>
            <a:r>
              <a:rPr lang="en-US" altLang="en-US" sz="2400" b="1" baseline="30000">
                <a:solidFill>
                  <a:srgbClr val="FFFF00"/>
                </a:solidFill>
              </a:rPr>
              <a:t>+</a:t>
            </a:r>
            <a:r>
              <a:rPr lang="en-US" altLang="en-US" sz="2400" b="1">
                <a:solidFill>
                  <a:srgbClr val="FFFF00"/>
                </a:solidFill>
              </a:rPr>
              <a:t> + e</a:t>
            </a:r>
            <a:r>
              <a:rPr lang="en-US" altLang="en-US" sz="2400" b="1" baseline="30000">
                <a:solidFill>
                  <a:srgbClr val="FFFF00"/>
                </a:solidFill>
              </a:rPr>
              <a:t>-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sym typeface="Wingdings" pitchFamily="2" charset="2"/>
              </a:rPr>
              <a:t> n</a:t>
            </a:r>
            <a:r>
              <a:rPr lang="en-US" altLang="en-US" sz="2400" b="1">
                <a:sym typeface="Wingdings" pitchFamily="2" charset="2"/>
              </a:rPr>
              <a:t> </a:t>
            </a:r>
            <a:endParaRPr lang="en-US" altLang="en-US" sz="2400" b="1"/>
          </a:p>
        </p:txBody>
      </p:sp>
      <p:pic>
        <p:nvPicPr>
          <p:cNvPr id="44036" name="Picture 4" descr="nsScaleManhattan_242x240">
            <a:extLst>
              <a:ext uri="{FF2B5EF4-FFF2-40B4-BE49-F238E27FC236}">
                <a16:creationId xmlns:a16="http://schemas.microsoft.com/office/drawing/2014/main" id="{FD66B595-7564-7040-9D3A-DC79D574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49488"/>
            <a:ext cx="4648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204B7FE-0D6D-124C-A9C0-C1A589DC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4100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small as Manhattan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heavy as a small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10</a:t>
            </a:r>
            <a:r>
              <a:rPr lang="en-US" altLang="en-US" sz="2400" b="1" baseline="30000">
                <a:solidFill>
                  <a:srgbClr val="FF0000"/>
                </a:solidFill>
              </a:rPr>
              <a:t>14</a:t>
            </a:r>
            <a:r>
              <a:rPr lang="en-US" altLang="en-US" sz="2400" b="1">
                <a:solidFill>
                  <a:srgbClr val="FF0000"/>
                </a:solidFill>
              </a:rPr>
              <a:t> g/cm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  <a:endParaRPr lang="en-US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Spins fast (many times a sec)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5C39096-D65A-9A48-9D82-D104774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2817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Pulsar if N/S pole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directed towards us</a:t>
            </a:r>
            <a:endParaRPr lang="en-US" altLang="en-US" sz="2400" b="1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B8982D96-E22D-A54C-89EF-46967F8AA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8F02AF2-9A49-9649-B6F0-359480A60D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106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pulsar?</a:t>
            </a:r>
            <a:endParaRPr lang="en-US">
              <a:cs typeface="+mj-cs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C14909C6-9942-9E4E-AFB5-434FF055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694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Jocelyn Bell, 1967 - observed radio signals like these</a:t>
            </a:r>
            <a:endParaRPr lang="en-US" altLang="en-US" sz="2400" b="1"/>
          </a:p>
        </p:txBody>
      </p:sp>
      <p:pic>
        <p:nvPicPr>
          <p:cNvPr id="46084" name="Picture 4" descr="psSignals_501x106">
            <a:extLst>
              <a:ext uri="{FF2B5EF4-FFF2-40B4-BE49-F238E27FC236}">
                <a16:creationId xmlns:a16="http://schemas.microsoft.com/office/drawing/2014/main" id="{E29A8237-402A-FC4F-8DF9-256F331A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>
            <a:extLst>
              <a:ext uri="{FF2B5EF4-FFF2-40B4-BE49-F238E27FC236}">
                <a16:creationId xmlns:a16="http://schemas.microsoft.com/office/drawing/2014/main" id="{2D4D6FBC-069D-EF43-9602-34F4C34F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56530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Earth</a:t>
            </a:r>
            <a:endParaRPr lang="en-US" altLang="en-US" sz="2400" b="1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039F20B7-ECE0-5A45-85A3-68387B6EA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638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AC887DA4-BEDE-2D4D-B364-36D30426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038600"/>
            <a:ext cx="337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 pulsar is</a:t>
            </a:r>
            <a:r>
              <a:rPr lang="en-US" altLang="en-US" sz="20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A spinning neutron star</a:t>
            </a:r>
            <a:endParaRPr lang="en-US" altLang="en-US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Spitting out material towards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 the magnetic N, S poles</a:t>
            </a:r>
            <a:endParaRPr lang="en-US" altLang="en-US" sz="2400" b="1"/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C4D9958F-9760-6041-A096-D8F446D3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149975"/>
            <a:ext cx="470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This charged material makes nebula glow</a:t>
            </a:r>
            <a:endParaRPr lang="en-US" altLang="en-US" sz="2400" b="1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BC11AA14-C469-3A47-8C23-66F410E82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5334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1" descr="psRotation(anim)_252x252">
            <a:extLst>
              <a:ext uri="{FF2B5EF4-FFF2-40B4-BE49-F238E27FC236}">
                <a16:creationId xmlns:a16="http://schemas.microsoft.com/office/drawing/2014/main" id="{056C000A-C3E4-A448-A94A-47530612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>
            <a:extLst>
              <a:ext uri="{FF2B5EF4-FFF2-40B4-BE49-F238E27FC236}">
                <a16:creationId xmlns:a16="http://schemas.microsoft.com/office/drawing/2014/main" id="{22220EE4-956E-A040-B588-9D74279D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1123" name="Text Box 3">
            <a:extLst>
              <a:ext uri="{FF2B5EF4-FFF2-40B4-BE49-F238E27FC236}">
                <a16:creationId xmlns:a16="http://schemas.microsoft.com/office/drawing/2014/main" id="{BF91D662-F9BE-C24D-AD56-435D8353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9A81A688-B83A-BE4F-9D6B-245C6D3E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54F41BCB-C25B-204A-8847-26A330D8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173BF4EB-1C96-3D46-95C5-A4CBAB86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5256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true of a neutron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</a:t>
            </a:r>
            <a:r>
              <a:rPr lang="en-US" altLang="en-US" sz="2400" b="1" dirty="0">
                <a:solidFill>
                  <a:srgbClr val="FF0000"/>
                </a:solidFill>
              </a:rPr>
              <a:t>It is as dense as an atomic nucleus.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	</a:t>
            </a:r>
            <a:r>
              <a:rPr lang="en-US" altLang="en-US" sz="2400" b="1" dirty="0"/>
              <a:t>No light can ever leave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It is cold.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It is huge, as large as a supergiant.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It is always observed as a pulsar.</a:t>
            </a: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E2D92546-E83F-1E46-B8EF-99E0E0A0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1128" name="Text Box 8">
            <a:extLst>
              <a:ext uri="{FF2B5EF4-FFF2-40B4-BE49-F238E27FC236}">
                <a16:creationId xmlns:a16="http://schemas.microsoft.com/office/drawing/2014/main" id="{BD78A1E4-42CC-7F43-8C26-F634CAC2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1129" name="Text Box 9">
            <a:extLst>
              <a:ext uri="{FF2B5EF4-FFF2-40B4-BE49-F238E27FC236}">
                <a16:creationId xmlns:a16="http://schemas.microsoft.com/office/drawing/2014/main" id="{8652DD50-BB64-B74D-969E-A281206C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1130" name="Text Box 10">
            <a:extLst>
              <a:ext uri="{FF2B5EF4-FFF2-40B4-BE49-F238E27FC236}">
                <a16:creationId xmlns:a16="http://schemas.microsoft.com/office/drawing/2014/main" id="{7E532748-A6AC-7549-942C-5ED7262C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1131" name="Text Box 11">
            <a:extLst>
              <a:ext uri="{FF2B5EF4-FFF2-40B4-BE49-F238E27FC236}">
                <a16:creationId xmlns:a16="http://schemas.microsoft.com/office/drawing/2014/main" id="{F658F518-B101-3A47-84AB-0D3ADA31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132" name="Text Box 12">
            <a:extLst>
              <a:ext uri="{FF2B5EF4-FFF2-40B4-BE49-F238E27FC236}">
                <a16:creationId xmlns:a16="http://schemas.microsoft.com/office/drawing/2014/main" id="{BC318F8A-2AAC-B047-9B2D-41FB9FF6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1133" name="Text Box 13">
            <a:extLst>
              <a:ext uri="{FF2B5EF4-FFF2-40B4-BE49-F238E27FC236}">
                <a16:creationId xmlns:a16="http://schemas.microsoft.com/office/drawing/2014/main" id="{060A34E1-2C4F-FA41-A206-15A227D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1134" name="Text Box 14">
            <a:extLst>
              <a:ext uri="{FF2B5EF4-FFF2-40B4-BE49-F238E27FC236}">
                <a16:creationId xmlns:a16="http://schemas.microsoft.com/office/drawing/2014/main" id="{29EAD44B-0D4E-A646-A0B4-5CDB58C3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1135" name="Text Box 15">
            <a:extLst>
              <a:ext uri="{FF2B5EF4-FFF2-40B4-BE49-F238E27FC236}">
                <a16:creationId xmlns:a16="http://schemas.microsoft.com/office/drawing/2014/main" id="{E260B970-CCB3-D446-9AA4-569EFA48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1136" name="Text Box 16">
            <a:extLst>
              <a:ext uri="{FF2B5EF4-FFF2-40B4-BE49-F238E27FC236}">
                <a16:creationId xmlns:a16="http://schemas.microsoft.com/office/drawing/2014/main" id="{75B5FACB-614B-0E40-B17F-E84ADAC9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1137" name="Text Box 17">
            <a:extLst>
              <a:ext uri="{FF2B5EF4-FFF2-40B4-BE49-F238E27FC236}">
                <a16:creationId xmlns:a16="http://schemas.microsoft.com/office/drawing/2014/main" id="{D3B66BC2-F4E5-7242-A823-F409C798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1138" name="Text Box 18">
            <a:extLst>
              <a:ext uri="{FF2B5EF4-FFF2-40B4-BE49-F238E27FC236}">
                <a16:creationId xmlns:a16="http://schemas.microsoft.com/office/drawing/2014/main" id="{BBAC90D0-7FC7-F24A-84BD-96D40B1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1139" name="Text Box 19">
            <a:extLst>
              <a:ext uri="{FF2B5EF4-FFF2-40B4-BE49-F238E27FC236}">
                <a16:creationId xmlns:a16="http://schemas.microsoft.com/office/drawing/2014/main" id="{BF35FA6C-998C-6F40-A5F9-B30DECAA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1140" name="Text Box 20">
            <a:extLst>
              <a:ext uri="{FF2B5EF4-FFF2-40B4-BE49-F238E27FC236}">
                <a16:creationId xmlns:a16="http://schemas.microsoft.com/office/drawing/2014/main" id="{E2AC96F1-CB2F-AB4C-9A7C-1CE3426A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1141" name="Text Box 21">
            <a:extLst>
              <a:ext uri="{FF2B5EF4-FFF2-40B4-BE49-F238E27FC236}">
                <a16:creationId xmlns:a16="http://schemas.microsoft.com/office/drawing/2014/main" id="{BAC32A8F-FFAA-A94C-9A8C-FDCB8726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1142" name="Text Box 22">
            <a:extLst>
              <a:ext uri="{FF2B5EF4-FFF2-40B4-BE49-F238E27FC236}">
                <a16:creationId xmlns:a16="http://schemas.microsoft.com/office/drawing/2014/main" id="{A8DB40C0-7ECD-AE41-A32D-03CD43F8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1143" name="Text Box 23">
            <a:extLst>
              <a:ext uri="{FF2B5EF4-FFF2-40B4-BE49-F238E27FC236}">
                <a16:creationId xmlns:a16="http://schemas.microsoft.com/office/drawing/2014/main" id="{87D8A75F-A10A-2147-BCD2-2BDA494DD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1144" name="Text Box 24">
            <a:extLst>
              <a:ext uri="{FF2B5EF4-FFF2-40B4-BE49-F238E27FC236}">
                <a16:creationId xmlns:a16="http://schemas.microsoft.com/office/drawing/2014/main" id="{F4DF24C1-96E4-6B4D-8D52-80576A3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1145" name="Text Box 25">
            <a:extLst>
              <a:ext uri="{FF2B5EF4-FFF2-40B4-BE49-F238E27FC236}">
                <a16:creationId xmlns:a16="http://schemas.microsoft.com/office/drawing/2014/main" id="{85D48B77-9E20-3345-9D44-6451D26C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1146" name="Text Box 26">
            <a:extLst>
              <a:ext uri="{FF2B5EF4-FFF2-40B4-BE49-F238E27FC236}">
                <a16:creationId xmlns:a16="http://schemas.microsoft.com/office/drawing/2014/main" id="{C4740ED1-E945-4549-86FF-DB2322EC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1147" name="Text Box 27">
            <a:extLst>
              <a:ext uri="{FF2B5EF4-FFF2-40B4-BE49-F238E27FC236}">
                <a16:creationId xmlns:a16="http://schemas.microsoft.com/office/drawing/2014/main" id="{9521BB16-5A65-8D48-BFFE-4EE822D6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1148" name="Text Box 28">
            <a:extLst>
              <a:ext uri="{FF2B5EF4-FFF2-40B4-BE49-F238E27FC236}">
                <a16:creationId xmlns:a16="http://schemas.microsoft.com/office/drawing/2014/main" id="{F0A55826-370E-8349-BAAF-AE656319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1149" name="Text Box 29">
            <a:extLst>
              <a:ext uri="{FF2B5EF4-FFF2-40B4-BE49-F238E27FC236}">
                <a16:creationId xmlns:a16="http://schemas.microsoft.com/office/drawing/2014/main" id="{69DBDBD1-AE2F-A440-A91E-038F2E14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1150" name="Text Box 30">
            <a:extLst>
              <a:ext uri="{FF2B5EF4-FFF2-40B4-BE49-F238E27FC236}">
                <a16:creationId xmlns:a16="http://schemas.microsoft.com/office/drawing/2014/main" id="{A789B12B-9442-4948-ADBC-8785708C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1151" name="Text Box 31">
            <a:extLst>
              <a:ext uri="{FF2B5EF4-FFF2-40B4-BE49-F238E27FC236}">
                <a16:creationId xmlns:a16="http://schemas.microsoft.com/office/drawing/2014/main" id="{2B2841D3-3B79-7A46-8345-66AFCE28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1152" name="Text Box 32">
            <a:extLst>
              <a:ext uri="{FF2B5EF4-FFF2-40B4-BE49-F238E27FC236}">
                <a16:creationId xmlns:a16="http://schemas.microsoft.com/office/drawing/2014/main" id="{26962D3F-3492-9842-A87D-C9FB5D82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id="{C1BD3B8A-7C5C-2C47-B868-A953B404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1154" name="Text Box 34">
            <a:extLst>
              <a:ext uri="{FF2B5EF4-FFF2-40B4-BE49-F238E27FC236}">
                <a16:creationId xmlns:a16="http://schemas.microsoft.com/office/drawing/2014/main" id="{5C4ABE56-A4C7-AD45-A1CC-D3A5FC68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1155" name="Text Box 35">
            <a:extLst>
              <a:ext uri="{FF2B5EF4-FFF2-40B4-BE49-F238E27FC236}">
                <a16:creationId xmlns:a16="http://schemas.microsoft.com/office/drawing/2014/main" id="{AF3C2B8E-1B69-D647-AD7E-213E6612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1156" name="Text Box 36">
            <a:extLst>
              <a:ext uri="{FF2B5EF4-FFF2-40B4-BE49-F238E27FC236}">
                <a16:creationId xmlns:a16="http://schemas.microsoft.com/office/drawing/2014/main" id="{0E06D984-5868-684A-BC3D-A7B81B06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5" grpId="0" animBg="1"/>
      <p:bldP spid="261126" grpId="0"/>
      <p:bldP spid="261126" grpId="1"/>
      <p:bldP spid="261127" grpId="0" animBg="1"/>
      <p:bldP spid="261128" grpId="0" animBg="1"/>
      <p:bldP spid="261129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 animBg="1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46" grpId="0" animBg="1"/>
      <p:bldP spid="261147" grpId="0" animBg="1"/>
      <p:bldP spid="261148" grpId="0" animBg="1"/>
      <p:bldP spid="261149" grpId="0" animBg="1"/>
      <p:bldP spid="261150" grpId="0" animBg="1"/>
      <p:bldP spid="261151" grpId="0" animBg="1"/>
      <p:bldP spid="261152" grpId="0" animBg="1"/>
      <p:bldP spid="261153" grpId="0" animBg="1"/>
      <p:bldP spid="261154" grpId="0" animBg="1"/>
      <p:bldP spid="261155" grpId="0" animBg="1"/>
      <p:bldP spid="261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29051D61-CC2D-E640-B203-FE095022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20700C5E-F413-434E-A3BE-CA81FA52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9316" name="Rectangle 4">
            <a:extLst>
              <a:ext uri="{FF2B5EF4-FFF2-40B4-BE49-F238E27FC236}">
                <a16:creationId xmlns:a16="http://schemas.microsoft.com/office/drawing/2014/main" id="{A4A920BB-AC8B-D14F-946C-8F3883AF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269317" name="Text Box 5">
            <a:extLst>
              <a:ext uri="{FF2B5EF4-FFF2-40B4-BE49-F238E27FC236}">
                <a16:creationId xmlns:a16="http://schemas.microsoft.com/office/drawing/2014/main" id="{17C902C5-E129-4D4A-AE7A-8A9841FF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id="{0AD80B1B-D9CE-924D-B2A4-FFA4828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69805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pulsar?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A star that periodically changes its size.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400" b="1" dirty="0">
                <a:solidFill>
                  <a:srgbClr val="FF0000"/>
                </a:solidFill>
              </a:rPr>
              <a:t>A neutron star formed in a supernova explosion.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A planet emitting radio signals.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A special type of binary stars.</a:t>
            </a:r>
          </a:p>
        </p:txBody>
      </p:sp>
      <p:sp>
        <p:nvSpPr>
          <p:cNvPr id="269319" name="Text Box 7">
            <a:extLst>
              <a:ext uri="{FF2B5EF4-FFF2-40B4-BE49-F238E27FC236}">
                <a16:creationId xmlns:a16="http://schemas.microsoft.com/office/drawing/2014/main" id="{AA4F513D-FD5E-0F41-9622-6202D2A9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9320" name="Text Box 8">
            <a:extLst>
              <a:ext uri="{FF2B5EF4-FFF2-40B4-BE49-F238E27FC236}">
                <a16:creationId xmlns:a16="http://schemas.microsoft.com/office/drawing/2014/main" id="{6230F30C-B576-6044-B2B4-CBBCED7F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9321" name="Text Box 9">
            <a:extLst>
              <a:ext uri="{FF2B5EF4-FFF2-40B4-BE49-F238E27FC236}">
                <a16:creationId xmlns:a16="http://schemas.microsoft.com/office/drawing/2014/main" id="{C53F10B0-C795-524F-8626-F37B3682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9322" name="Text Box 10">
            <a:extLst>
              <a:ext uri="{FF2B5EF4-FFF2-40B4-BE49-F238E27FC236}">
                <a16:creationId xmlns:a16="http://schemas.microsoft.com/office/drawing/2014/main" id="{E281D938-18A7-5042-B077-5074CC8A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9323" name="Text Box 11">
            <a:extLst>
              <a:ext uri="{FF2B5EF4-FFF2-40B4-BE49-F238E27FC236}">
                <a16:creationId xmlns:a16="http://schemas.microsoft.com/office/drawing/2014/main" id="{4123116B-1D73-C54C-B13C-DB34CC29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9324" name="Text Box 12">
            <a:extLst>
              <a:ext uri="{FF2B5EF4-FFF2-40B4-BE49-F238E27FC236}">
                <a16:creationId xmlns:a16="http://schemas.microsoft.com/office/drawing/2014/main" id="{00DA38A7-8CB6-0E4A-AB7E-787A3DBC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9325" name="Text Box 13">
            <a:extLst>
              <a:ext uri="{FF2B5EF4-FFF2-40B4-BE49-F238E27FC236}">
                <a16:creationId xmlns:a16="http://schemas.microsoft.com/office/drawing/2014/main" id="{3521E6E7-ABD3-7544-80C8-776D4E92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9326" name="Text Box 14">
            <a:extLst>
              <a:ext uri="{FF2B5EF4-FFF2-40B4-BE49-F238E27FC236}">
                <a16:creationId xmlns:a16="http://schemas.microsoft.com/office/drawing/2014/main" id="{29071D24-4092-174D-B7EB-E5209691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9327" name="Text Box 15">
            <a:extLst>
              <a:ext uri="{FF2B5EF4-FFF2-40B4-BE49-F238E27FC236}">
                <a16:creationId xmlns:a16="http://schemas.microsoft.com/office/drawing/2014/main" id="{3C057119-B847-1A47-804D-702B88F2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9328" name="Text Box 16">
            <a:extLst>
              <a:ext uri="{FF2B5EF4-FFF2-40B4-BE49-F238E27FC236}">
                <a16:creationId xmlns:a16="http://schemas.microsoft.com/office/drawing/2014/main" id="{63359C23-B2BB-FC4B-A2C2-B0561605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9329" name="Text Box 17">
            <a:extLst>
              <a:ext uri="{FF2B5EF4-FFF2-40B4-BE49-F238E27FC236}">
                <a16:creationId xmlns:a16="http://schemas.microsoft.com/office/drawing/2014/main" id="{8875E7CE-FC18-804A-B08D-8387C473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9330" name="Text Box 18">
            <a:extLst>
              <a:ext uri="{FF2B5EF4-FFF2-40B4-BE49-F238E27FC236}">
                <a16:creationId xmlns:a16="http://schemas.microsoft.com/office/drawing/2014/main" id="{49939E21-00E1-FB4C-8B54-98F0F3E3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9331" name="Text Box 19">
            <a:extLst>
              <a:ext uri="{FF2B5EF4-FFF2-40B4-BE49-F238E27FC236}">
                <a16:creationId xmlns:a16="http://schemas.microsoft.com/office/drawing/2014/main" id="{6483B772-6F55-384A-8CB2-B0AE0861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9332" name="Text Box 20">
            <a:extLst>
              <a:ext uri="{FF2B5EF4-FFF2-40B4-BE49-F238E27FC236}">
                <a16:creationId xmlns:a16="http://schemas.microsoft.com/office/drawing/2014/main" id="{B5EC4F49-ED8F-E042-BE8A-FF4D5D04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9333" name="Text Box 21">
            <a:extLst>
              <a:ext uri="{FF2B5EF4-FFF2-40B4-BE49-F238E27FC236}">
                <a16:creationId xmlns:a16="http://schemas.microsoft.com/office/drawing/2014/main" id="{6F391BDD-73A4-CF44-95C4-7DE7D93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9334" name="Text Box 22">
            <a:extLst>
              <a:ext uri="{FF2B5EF4-FFF2-40B4-BE49-F238E27FC236}">
                <a16:creationId xmlns:a16="http://schemas.microsoft.com/office/drawing/2014/main" id="{F5567123-EF21-044B-982F-B41CD74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9335" name="Text Box 23">
            <a:extLst>
              <a:ext uri="{FF2B5EF4-FFF2-40B4-BE49-F238E27FC236}">
                <a16:creationId xmlns:a16="http://schemas.microsoft.com/office/drawing/2014/main" id="{C4448B37-D669-AC42-AEE4-2113388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9336" name="Text Box 24">
            <a:extLst>
              <a:ext uri="{FF2B5EF4-FFF2-40B4-BE49-F238E27FC236}">
                <a16:creationId xmlns:a16="http://schemas.microsoft.com/office/drawing/2014/main" id="{1B2181CE-8ED0-F74D-9E26-A305990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9337" name="Text Box 25">
            <a:extLst>
              <a:ext uri="{FF2B5EF4-FFF2-40B4-BE49-F238E27FC236}">
                <a16:creationId xmlns:a16="http://schemas.microsoft.com/office/drawing/2014/main" id="{161032D3-A439-3C49-AFAE-E565435F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9338" name="Text Box 26">
            <a:extLst>
              <a:ext uri="{FF2B5EF4-FFF2-40B4-BE49-F238E27FC236}">
                <a16:creationId xmlns:a16="http://schemas.microsoft.com/office/drawing/2014/main" id="{A96AD982-2976-EC42-BF1F-F6D931E5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9339" name="Text Box 27">
            <a:extLst>
              <a:ext uri="{FF2B5EF4-FFF2-40B4-BE49-F238E27FC236}">
                <a16:creationId xmlns:a16="http://schemas.microsoft.com/office/drawing/2014/main" id="{57A81B04-C3BA-F94B-8650-8D83C46F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9340" name="Text Box 28">
            <a:extLst>
              <a:ext uri="{FF2B5EF4-FFF2-40B4-BE49-F238E27FC236}">
                <a16:creationId xmlns:a16="http://schemas.microsoft.com/office/drawing/2014/main" id="{5A335217-9E2B-904E-B913-DE0BBB4A9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9341" name="Text Box 29">
            <a:extLst>
              <a:ext uri="{FF2B5EF4-FFF2-40B4-BE49-F238E27FC236}">
                <a16:creationId xmlns:a16="http://schemas.microsoft.com/office/drawing/2014/main" id="{8B807198-F20A-C94C-8547-7C5C8A1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9342" name="Text Box 30">
            <a:extLst>
              <a:ext uri="{FF2B5EF4-FFF2-40B4-BE49-F238E27FC236}">
                <a16:creationId xmlns:a16="http://schemas.microsoft.com/office/drawing/2014/main" id="{C1E28C10-CDBE-8D46-9211-54E92583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9343" name="Text Box 31">
            <a:extLst>
              <a:ext uri="{FF2B5EF4-FFF2-40B4-BE49-F238E27FC236}">
                <a16:creationId xmlns:a16="http://schemas.microsoft.com/office/drawing/2014/main" id="{278699F2-4E5C-1E45-8E4C-6EF41A38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9344" name="Text Box 32">
            <a:extLst>
              <a:ext uri="{FF2B5EF4-FFF2-40B4-BE49-F238E27FC236}">
                <a16:creationId xmlns:a16="http://schemas.microsoft.com/office/drawing/2014/main" id="{4280FA47-0277-9E43-8709-F0BBAD8B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9345" name="Text Box 33">
            <a:extLst>
              <a:ext uri="{FF2B5EF4-FFF2-40B4-BE49-F238E27FC236}">
                <a16:creationId xmlns:a16="http://schemas.microsoft.com/office/drawing/2014/main" id="{A116B75D-42CB-8A4B-952E-4F3494BE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9346" name="Text Box 34">
            <a:extLst>
              <a:ext uri="{FF2B5EF4-FFF2-40B4-BE49-F238E27FC236}">
                <a16:creationId xmlns:a16="http://schemas.microsoft.com/office/drawing/2014/main" id="{0A12A9CD-E7F4-FA47-B460-0DA32AEAF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9347" name="Text Box 35">
            <a:extLst>
              <a:ext uri="{FF2B5EF4-FFF2-40B4-BE49-F238E27FC236}">
                <a16:creationId xmlns:a16="http://schemas.microsoft.com/office/drawing/2014/main" id="{4693DC27-6EA1-0C48-9B1A-3F342317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5" grpId="0" animBg="1"/>
      <p:bldP spid="269317" grpId="0" animBg="1"/>
      <p:bldP spid="269318" grpId="0"/>
      <p:bldP spid="269318" grpId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  <p:bldP spid="269327" grpId="0" animBg="1"/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 animBg="1"/>
      <p:bldP spid="269340" grpId="0" animBg="1"/>
      <p:bldP spid="269341" grpId="0" animBg="1"/>
      <p:bldP spid="269342" grpId="0" animBg="1"/>
      <p:bldP spid="269343" grpId="0" animBg="1"/>
      <p:bldP spid="269344" grpId="0" animBg="1"/>
      <p:bldP spid="269345" grpId="0" animBg="1"/>
      <p:bldP spid="269346" grpId="0" animBg="1"/>
      <p:bldP spid="26934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1440</TotalTime>
  <Words>476</Words>
  <Application>Microsoft Macintosh PowerPoint</Application>
  <PresentationFormat>On-screen Show (4:3)</PresentationFormat>
  <Paragraphs>134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Setup:</vt:lpstr>
      <vt:lpstr>simulated image July 4, 1054</vt:lpstr>
      <vt:lpstr>What is a neutron star?</vt:lpstr>
      <vt:lpstr>What is a pulsar?</vt:lpstr>
      <vt:lpstr>Question 4</vt:lpstr>
      <vt:lpstr>Question 5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458</cp:revision>
  <dcterms:created xsi:type="dcterms:W3CDTF">2003-01-08T03:11:45Z</dcterms:created>
  <dcterms:modified xsi:type="dcterms:W3CDTF">2025-11-04T21:41:37Z</dcterms:modified>
</cp:coreProperties>
</file>