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14" r:id="rId2"/>
    <p:sldId id="421" r:id="rId3"/>
    <p:sldId id="423" r:id="rId4"/>
    <p:sldId id="425" r:id="rId5"/>
    <p:sldId id="367" r:id="rId6"/>
    <p:sldId id="403" r:id="rId7"/>
    <p:sldId id="448" r:id="rId8"/>
    <p:sldId id="428" r:id="rId9"/>
    <p:sldId id="446" r:id="rId10"/>
    <p:sldId id="432" r:id="rId11"/>
    <p:sldId id="433" r:id="rId12"/>
    <p:sldId id="444" r:id="rId13"/>
    <p:sldId id="447" r:id="rId14"/>
    <p:sldId id="361" r:id="rId15"/>
    <p:sldId id="35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8"/>
    <p:restoredTop sz="91429"/>
  </p:normalViewPr>
  <p:slideViewPr>
    <p:cSldViewPr>
      <p:cViewPr varScale="1">
        <p:scale>
          <a:sx n="117" d="100"/>
          <a:sy n="117" d="100"/>
        </p:scale>
        <p:origin x="22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4A4D33-9063-ED42-9631-764EE6D144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4D4B3-4F59-0249-9DB2-466A88B8CA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D804A15-40C3-974E-B027-9EF2EE23359B}" type="datetimeFigureOut">
              <a:rPr lang="en-US"/>
              <a:pPr>
                <a:defRPr/>
              </a:pPr>
              <a:t>10/28/25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81487-D9D4-DC4D-AFA4-C134CD570B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6C436-2D84-1E45-8DAE-B5D9B12D1F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5A17E6-5E5F-C344-BE44-B9A72EE18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72B8194-6789-4C4B-9996-F922C6D2FF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F30C132-FA5C-6947-A784-5AA8D7D601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61C420D-022A-9342-A18F-CF4C80959C6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6F15B23-0109-314E-96A2-315F7C70FC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6B2C5D-7E02-4F41-8458-EB8E8E5D55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25F00EB-702A-F546-B1BB-9208051A1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9F335E-1600-494A-B39D-0897A59275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6FF23329-FF6B-7F42-B767-8E52AFBF22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D5D711C-6A91-4C44-B8AB-5D6E385367A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F84A897-328F-0D49-8077-FD998EA98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2C4E5683-A198-5449-9497-401E1B306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B9363F6D-EE6D-5B4C-A5FB-4C64760D2D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550C6FA-6C3B-CA43-950D-F5084CF313C5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B25BA19-D287-974C-AE52-79D29F783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2D3A3A37-DEED-374A-B998-45C47BBB2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46A32347-3E12-FE48-A356-89908A15A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B14255F-EF5A-DE47-8CDF-12603BBCC96F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CF2FD78-21B5-A240-9257-BFE9344548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2125DB2-7874-1642-9DF3-37A282E1D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A44EEA56-A9A4-ED4F-891F-B015B66195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AD8945E-C1CD-3948-9B44-27AEBE652811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A3F1F6C-38DE-0A48-86B6-4BA2D119A3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FF2CB0EF-7DAE-3548-B123-D5D378DFC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B88DEAE2-973C-4946-BB81-82CA21788A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596466B-AA6A-E942-BB81-96F38B63F0D0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5BD6DDD-101C-3343-93F2-1FC8E22FA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9AABDD1A-2752-5443-B577-2F04A0A3C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E1C63694-2C52-4446-9D15-67C1F572F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DBFD4DB-B2A2-7849-86DB-33975F5139B4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85AAF09-03CD-F049-A99E-F44A648812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315122F3-12C0-EA40-A134-A63349FB5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76BDA11E-05F4-9F47-BCC0-9C37F6E3C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5702CEF-5857-6C4F-A50E-904196449E3D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A869842C-3146-0148-92E1-4570811D6B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EA128973-A1DF-1B4A-AF2C-929466772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FA3B7E84-BD15-9848-A0D9-EA9D045124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6B46A2B-AB50-7E45-B4B7-4EA5345E7571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8FBCBA6-363D-0B44-921D-C79F6ED2A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BF3E91C4-3EB0-3B40-B637-446E1E757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15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4328755D-AB10-F649-ACE2-24FC09B49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647E0A7-A128-6149-ABEF-7F9C867249F8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BAC42F5-E7A6-EB47-83DA-10471BFE4E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22F7BECA-0389-D842-BA05-B5EBECD36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29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377EC20A-4370-C943-8B33-DE46F50B5E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FE37DDC-856E-E54E-A75A-33436A0412F8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A705A8C-CD1E-194B-A16C-54E8AC116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B18CD0A3-61D5-9D4B-90D9-BF1B15C8C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2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FB8508F8-7163-8A4F-B6CA-5F0727666F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6369CE0-6C2E-3B43-BE04-12C8EDB29A36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08D9B73-10B0-544D-B12C-B0873AC80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452A9254-84D7-5641-952C-A2A9D4370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D3652455-F88D-3C4A-A425-6E084C079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D6338B6-C844-6F4D-BA8B-E646E378EBA3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883367AD-A7E0-F84E-81F7-6F448F2FA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FE38F2FD-7D81-784A-91BA-F43ABE31E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B9363F6D-EE6D-5B4C-A5FB-4C64760D2D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550C6FA-6C3B-CA43-950D-F5084CF313C5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B25BA19-D287-974C-AE52-79D29F783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2D3A3A37-DEED-374A-B998-45C47BBB2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8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B49CC0F-B66F-3944-90E0-2FA9FE4A3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DE92DD5-6DFA-BB40-A2F0-C5EF3C8BA4D1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964FE67-40D2-0B40-8577-6EE808102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2B08BEE0-115D-2C4B-8D5D-45331441C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DCD23887-26F5-B442-8C8B-CDF863013A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8F27F5F-60FC-B344-AF61-0A4E8894D240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2334D92-C4C5-4940-81C2-87B4CA3A3F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3D3226CD-F8D4-704B-826F-458E65AF7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3A1395-E2D4-6547-B9CE-4CCF82C9E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08795C-EE24-FF49-9A61-1C1C24B83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B72AE5-758E-524D-A071-7E17512F4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ACDF0-A09E-CB4E-A6BA-D2B606B88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4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9662F2-A417-A044-8D7E-89EFE17B1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4F01C-C87E-BA4B-997F-597E3CA64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7838B2-2C2C-6240-AB06-F85162282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8D69-998F-D242-8977-1E6416D25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3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D56460-D1C0-2A47-9452-7F58E834D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BB1301-77B7-E74F-A87A-6687EBCD4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A105D9-FD46-4B4C-BE87-2427701CF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A574-8A39-7C4F-8CFF-20026904F0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28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D8F8B7-419D-5349-B6CA-BF64337B7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45A63-1EF3-4A44-A79C-93E6B400E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70EA74-A6B4-024B-A779-876CC8CB6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A2B1-4718-2344-AF17-3187EEFD2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83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3898B0-3A32-B24E-9C7F-393C6731C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5C1355-0D66-9842-981F-7C3B28294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434A67-9918-7343-BA7B-32167232C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E3FE3-6ABF-2F43-8403-DFF42E77D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93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188D8-97CB-CE4F-BC76-5E866F3FF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0DA9E-4885-1845-A0F6-E956582F4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2BFD8-8AC0-2242-918F-0CDB3CDEF5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45D1C-B6B7-FD4B-96CF-07CCC205E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46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058E13-625F-4A4D-BFF2-0ECC3D192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5A3A6A3-7F2B-1248-A727-AE4194906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B67EA9-E208-BB4A-8158-7CB3AF236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89AC-0698-494D-9D37-A7EA96DCA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00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40AF2D-32A5-CA4A-985D-7C9EBCCE8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7A1C41-55F2-7244-A79A-7C0475C67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078F6E-9A3C-0044-AB0D-405E1F894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5A84E-3CC1-EC42-A437-ACE80BC6D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17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59229E-D7E5-854A-BB6E-FC4CC1A2F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E442A3-677D-174C-B735-54550C77D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CD88BA-1BCC-0E46-A01C-6B09A1D09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BF704-36F9-5E41-B52E-63AFDACC3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66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4EDAB-B43E-6A47-B4DA-982F3A005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46826-B0CE-9F46-BE81-5648FFF12D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CEE668-9AFB-0C44-879C-ED1CB510B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E709-F74B-2B48-A7C6-647CCCCDA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03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C4B254-1E2A-8B40-B3F7-394B066FA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9993E-E5F5-FA49-A942-C8461BC7E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FEC28-C141-C144-AD66-67344B00A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89D9-B694-2E41-BCFE-EB4C75714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09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C2DB70-4DE6-B34C-872F-7A2EA466D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DE7492-7BE6-814A-B09F-31F8B6F94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40436E-C56F-8C44-8CCF-C6DBD298C1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004B09-6136-044C-B0A8-C526D9A9AD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1A2F6A-3B03-454E-B4B4-C8949810A5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069B7D-DD38-D54C-99E7-4D13B5EEA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06AD07FD-0EF6-AC4A-A5A6-D8B3B85403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0"/>
            <a:ext cx="3276600" cy="6858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cs typeface="+mj-cs"/>
              </a:rPr>
              <a:t>Remnants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E64B9868-AF2B-D546-96A5-B9FB03A9B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7579319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66FFFF"/>
                </a:solidFill>
              </a:rPr>
              <a:t>Stars: losing fight against gravity.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Balance:</a:t>
            </a:r>
            <a:r>
              <a:rPr lang="en-US" altLang="en-US" sz="2400" dirty="0">
                <a:solidFill>
                  <a:srgbClr val="FFFF00"/>
                </a:solidFill>
              </a:rPr>
              <a:t> gravity against pressure gradient – while fuel lasts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When fuel gone,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	● atoms touch – </a:t>
            </a:r>
            <a:r>
              <a:rPr lang="en-US" altLang="en-US" sz="2400" dirty="0">
                <a:solidFill>
                  <a:srgbClr val="66FFFF"/>
                </a:solidFill>
              </a:rPr>
              <a:t>white dwarf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		</a:t>
            </a:r>
            <a:r>
              <a:rPr lang="en-US" altLang="en-US" sz="2400" i="1" dirty="0">
                <a:solidFill>
                  <a:srgbClr val="FFFF00"/>
                </a:solidFill>
              </a:rPr>
              <a:t>(mass &lt; 1.44 solar)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i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	● atoms crushed, nuclei touch – </a:t>
            </a:r>
            <a:r>
              <a:rPr lang="en-US" altLang="en-US" sz="2400" dirty="0">
                <a:solidFill>
                  <a:srgbClr val="66FFFF"/>
                </a:solidFill>
              </a:rPr>
              <a:t>neutron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		</a:t>
            </a:r>
            <a:r>
              <a:rPr lang="en-US" altLang="en-US" sz="2400" i="1" dirty="0">
                <a:solidFill>
                  <a:srgbClr val="FFFF00"/>
                </a:solidFill>
              </a:rPr>
              <a:t>(1.44 solar &lt; mass &lt; 10 solar)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	● nothing can balance gravity – </a:t>
            </a:r>
            <a:r>
              <a:rPr lang="en-US" altLang="en-US" sz="2400" dirty="0">
                <a:solidFill>
                  <a:srgbClr val="66FFFF"/>
                </a:solidFill>
              </a:rPr>
              <a:t>black hole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		</a:t>
            </a:r>
            <a:r>
              <a:rPr lang="en-US" altLang="en-US" sz="2400" i="1" dirty="0">
                <a:solidFill>
                  <a:srgbClr val="FFFF00"/>
                </a:solidFill>
              </a:rPr>
              <a:t>(10 solar &lt; mass)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E205843B-FBF4-2049-947D-6F9808BC4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2895600"/>
            <a:ext cx="20002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FF3300"/>
                </a:solidFill>
              </a:rPr>
              <a:t>Earth-size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3300"/>
                </a:solidFill>
              </a:rPr>
              <a:t>(Example: Sirius B)</a:t>
            </a:r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052ACC66-CAC4-704C-A1E2-2C50751838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914400"/>
            <a:ext cx="2286000" cy="2514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8">
            <a:extLst>
              <a:ext uri="{FF2B5EF4-FFF2-40B4-BE49-F238E27FC236}">
                <a16:creationId xmlns:a16="http://schemas.microsoft.com/office/drawing/2014/main" id="{B44A0766-5C3A-794E-B9DA-C9C2C7F00E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3124200"/>
            <a:ext cx="19050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9">
            <a:extLst>
              <a:ext uri="{FF2B5EF4-FFF2-40B4-BE49-F238E27FC236}">
                <a16:creationId xmlns:a16="http://schemas.microsoft.com/office/drawing/2014/main" id="{FF06F25E-14FA-6B4E-8914-4F9447EDA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813" y="3946525"/>
            <a:ext cx="160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FF3300"/>
                </a:solidFill>
              </a:rPr>
              <a:t>Ten miles size</a:t>
            </a:r>
          </a:p>
        </p:txBody>
      </p:sp>
      <p:sp>
        <p:nvSpPr>
          <p:cNvPr id="15368" name="Line 10">
            <a:extLst>
              <a:ext uri="{FF2B5EF4-FFF2-40B4-BE49-F238E27FC236}">
                <a16:creationId xmlns:a16="http://schemas.microsoft.com/office/drawing/2014/main" id="{6E9BCBA0-0081-FB4C-886C-2FA4D48B98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191000"/>
            <a:ext cx="5334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Text Box 11">
            <a:extLst>
              <a:ext uri="{FF2B5EF4-FFF2-40B4-BE49-F238E27FC236}">
                <a16:creationId xmlns:a16="http://schemas.microsoft.com/office/drawing/2014/main" id="{3A456202-5C89-3042-B308-9E1B17029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6019800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FF3300"/>
                </a:solidFill>
              </a:rPr>
              <a:t>A few miles size</a:t>
            </a:r>
          </a:p>
        </p:txBody>
      </p:sp>
      <p:sp>
        <p:nvSpPr>
          <p:cNvPr id="15370" name="Line 12">
            <a:extLst>
              <a:ext uri="{FF2B5EF4-FFF2-40B4-BE49-F238E27FC236}">
                <a16:creationId xmlns:a16="http://schemas.microsoft.com/office/drawing/2014/main" id="{78E20845-FEB4-F94F-AD96-E8247CFA5D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5638800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AutoShape 13">
            <a:extLst>
              <a:ext uri="{FF2B5EF4-FFF2-40B4-BE49-F238E27FC236}">
                <a16:creationId xmlns:a16="http://schemas.microsoft.com/office/drawing/2014/main" id="{650674BF-387F-CD4D-828D-20B8E2932254}"/>
              </a:ext>
            </a:extLst>
          </p:cNvPr>
          <p:cNvSpPr>
            <a:spLocks/>
          </p:cNvSpPr>
          <p:nvPr/>
        </p:nvSpPr>
        <p:spPr bwMode="auto">
          <a:xfrm>
            <a:off x="1143000" y="3124200"/>
            <a:ext cx="457200" cy="2819400"/>
          </a:xfrm>
          <a:prstGeom prst="leftBrace">
            <a:avLst>
              <a:gd name="adj1" fmla="val 51389"/>
              <a:gd name="adj2" fmla="val 50000"/>
            </a:avLst>
          </a:prstGeom>
          <a:noFill/>
          <a:ln w="9525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15372" name="Text Box 14">
            <a:extLst>
              <a:ext uri="{FF2B5EF4-FFF2-40B4-BE49-F238E27FC236}">
                <a16:creationId xmlns:a16="http://schemas.microsoft.com/office/drawing/2014/main" id="{7418D53B-302B-3C41-BABD-358239A0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3962400"/>
            <a:ext cx="12144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66FFFF"/>
                </a:solidFill>
              </a:rPr>
              <a:t>Extremely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66FFFF"/>
                </a:solidFill>
              </a:rPr>
              <a:t>dense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66FFFF"/>
                </a:solidFill>
              </a:rPr>
              <a:t>stable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66FFFF"/>
                </a:solidFill>
              </a:rPr>
              <a:t> remnants</a:t>
            </a:r>
          </a:p>
        </p:txBody>
      </p:sp>
      <p:sp>
        <p:nvSpPr>
          <p:cNvPr id="15373" name="Text Box 15">
            <a:extLst>
              <a:ext uri="{FF2B5EF4-FFF2-40B4-BE49-F238E27FC236}">
                <a16:creationId xmlns:a16="http://schemas.microsoft.com/office/drawing/2014/main" id="{5A0B2730-1E92-5B4E-9602-AA777E601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172200"/>
            <a:ext cx="4008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ea typeface="Lucida Grande" panose="020B0600040502020204" pitchFamily="34" charset="0"/>
                <a:cs typeface="Lucida Grande" panose="020B0600040502020204" pitchFamily="34" charset="0"/>
              </a:rPr>
              <a:t>●</a:t>
            </a:r>
            <a:r>
              <a:rPr lang="en-US" altLang="en-US" sz="2400">
                <a:solidFill>
                  <a:srgbClr val="FFFF00"/>
                </a:solidFill>
              </a:rPr>
              <a:t> or </a:t>
            </a:r>
            <a:r>
              <a:rPr lang="en-US" altLang="en-US" sz="2400">
                <a:solidFill>
                  <a:srgbClr val="66FFFF"/>
                </a:solidFill>
              </a:rPr>
              <a:t>nothing</a:t>
            </a:r>
            <a:r>
              <a:rPr lang="en-US" altLang="en-US" sz="2400">
                <a:solidFill>
                  <a:srgbClr val="FFFF00"/>
                </a:solidFill>
              </a:rPr>
              <a:t>, if it all flies apart.</a:t>
            </a:r>
            <a:endParaRPr lang="en-US" altLang="en-US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C1DD1C1-C2F5-3D45-8554-513D809D3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>
            <a:extLst>
              <a:ext uri="{FF2B5EF4-FFF2-40B4-BE49-F238E27FC236}">
                <a16:creationId xmlns:a16="http://schemas.microsoft.com/office/drawing/2014/main" id="{BD75E629-0838-5341-AD27-D05934C92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51907" name="Text Box 3">
            <a:extLst>
              <a:ext uri="{FF2B5EF4-FFF2-40B4-BE49-F238E27FC236}">
                <a16:creationId xmlns:a16="http://schemas.microsoft.com/office/drawing/2014/main" id="{4571A7D3-A495-8142-B4F7-D8858D52C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51908" name="Rectangle 4">
            <a:extLst>
              <a:ext uri="{FF2B5EF4-FFF2-40B4-BE49-F238E27FC236}">
                <a16:creationId xmlns:a16="http://schemas.microsoft.com/office/drawing/2014/main" id="{FB9BDB31-D0D7-904F-BCD8-7915329D5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9</a:t>
            </a:r>
          </a:p>
        </p:txBody>
      </p:sp>
      <p:sp>
        <p:nvSpPr>
          <p:cNvPr id="251909" name="Text Box 5">
            <a:extLst>
              <a:ext uri="{FF2B5EF4-FFF2-40B4-BE49-F238E27FC236}">
                <a16:creationId xmlns:a16="http://schemas.microsoft.com/office/drawing/2014/main" id="{949617B4-023C-CF4B-8EEE-E218D55B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51910" name="Text Box 6">
            <a:extLst>
              <a:ext uri="{FF2B5EF4-FFF2-40B4-BE49-F238E27FC236}">
                <a16:creationId xmlns:a16="http://schemas.microsoft.com/office/drawing/2014/main" id="{6CDB4BC2-0EE1-2B46-9E42-F7EA7D0E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7291676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Can a white dwarf explode as a supernova? 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	It cannot.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	</a:t>
            </a:r>
            <a:r>
              <a:rPr lang="en-US" altLang="en-US" sz="2400" b="1" dirty="0"/>
              <a:t>It normally blows up as a supernova after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all its fuel has been exhausted.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	</a:t>
            </a:r>
            <a:r>
              <a:rPr lang="en-US" altLang="en-US" sz="2400" b="1" dirty="0"/>
              <a:t>Normally no, but if it collides with another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in a globular cluster, it may.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 </a:t>
            </a:r>
            <a:r>
              <a:rPr lang="en-US" altLang="en-US" sz="2400" b="1" dirty="0">
                <a:solidFill>
                  <a:srgbClr val="FF0000"/>
                </a:solidFill>
              </a:rPr>
              <a:t>Normally no, but if it receives hydrogen (fuel)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		its companion in a double star system, it may.</a:t>
            </a:r>
          </a:p>
        </p:txBody>
      </p:sp>
      <p:sp>
        <p:nvSpPr>
          <p:cNvPr id="251911" name="Text Box 7">
            <a:extLst>
              <a:ext uri="{FF2B5EF4-FFF2-40B4-BE49-F238E27FC236}">
                <a16:creationId xmlns:a16="http://schemas.microsoft.com/office/drawing/2014/main" id="{794A3ECC-CC8B-FE40-981B-2EF71E0F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51912" name="Text Box 8">
            <a:extLst>
              <a:ext uri="{FF2B5EF4-FFF2-40B4-BE49-F238E27FC236}">
                <a16:creationId xmlns:a16="http://schemas.microsoft.com/office/drawing/2014/main" id="{C40B875D-7D74-3C44-AD35-7D550E696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51913" name="Text Box 9">
            <a:extLst>
              <a:ext uri="{FF2B5EF4-FFF2-40B4-BE49-F238E27FC236}">
                <a16:creationId xmlns:a16="http://schemas.microsoft.com/office/drawing/2014/main" id="{58D6865C-23C2-154F-B278-33C6925A6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51914" name="Text Box 10">
            <a:extLst>
              <a:ext uri="{FF2B5EF4-FFF2-40B4-BE49-F238E27FC236}">
                <a16:creationId xmlns:a16="http://schemas.microsoft.com/office/drawing/2014/main" id="{C35F8857-2BC2-9B49-93B1-0D4F7FA70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51915" name="Text Box 11">
            <a:extLst>
              <a:ext uri="{FF2B5EF4-FFF2-40B4-BE49-F238E27FC236}">
                <a16:creationId xmlns:a16="http://schemas.microsoft.com/office/drawing/2014/main" id="{482CCF1D-F6E8-C84A-861D-53C779400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51916" name="Text Box 12">
            <a:extLst>
              <a:ext uri="{FF2B5EF4-FFF2-40B4-BE49-F238E27FC236}">
                <a16:creationId xmlns:a16="http://schemas.microsoft.com/office/drawing/2014/main" id="{87366E10-6533-7A47-A71D-13754ECA1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51917" name="Text Box 13">
            <a:extLst>
              <a:ext uri="{FF2B5EF4-FFF2-40B4-BE49-F238E27FC236}">
                <a16:creationId xmlns:a16="http://schemas.microsoft.com/office/drawing/2014/main" id="{84C5C62C-E254-BC45-80C9-D8EBFA151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1918" name="Text Box 14">
            <a:extLst>
              <a:ext uri="{FF2B5EF4-FFF2-40B4-BE49-F238E27FC236}">
                <a16:creationId xmlns:a16="http://schemas.microsoft.com/office/drawing/2014/main" id="{CDFE2420-56BD-FB43-9035-CDFBF77B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51919" name="Text Box 15">
            <a:extLst>
              <a:ext uri="{FF2B5EF4-FFF2-40B4-BE49-F238E27FC236}">
                <a16:creationId xmlns:a16="http://schemas.microsoft.com/office/drawing/2014/main" id="{C4B75F1F-DC48-F34A-AD8A-85A7CD8DE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51920" name="Text Box 16">
            <a:extLst>
              <a:ext uri="{FF2B5EF4-FFF2-40B4-BE49-F238E27FC236}">
                <a16:creationId xmlns:a16="http://schemas.microsoft.com/office/drawing/2014/main" id="{5FA1B294-8E05-544C-BF80-E6B1EB42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51921" name="Text Box 17">
            <a:extLst>
              <a:ext uri="{FF2B5EF4-FFF2-40B4-BE49-F238E27FC236}">
                <a16:creationId xmlns:a16="http://schemas.microsoft.com/office/drawing/2014/main" id="{F874F558-B3AD-3C48-8E4B-BC9B89DA5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51922" name="Text Box 18">
            <a:extLst>
              <a:ext uri="{FF2B5EF4-FFF2-40B4-BE49-F238E27FC236}">
                <a16:creationId xmlns:a16="http://schemas.microsoft.com/office/drawing/2014/main" id="{1DB66BAA-FAAF-CF4A-ACD8-32560E17E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51923" name="Text Box 19">
            <a:extLst>
              <a:ext uri="{FF2B5EF4-FFF2-40B4-BE49-F238E27FC236}">
                <a16:creationId xmlns:a16="http://schemas.microsoft.com/office/drawing/2014/main" id="{416EF5FD-5654-CE45-84C9-3C2624660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51924" name="Text Box 20">
            <a:extLst>
              <a:ext uri="{FF2B5EF4-FFF2-40B4-BE49-F238E27FC236}">
                <a16:creationId xmlns:a16="http://schemas.microsoft.com/office/drawing/2014/main" id="{D28EFB1D-9DBE-4943-AF33-737556B05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51925" name="Text Box 21">
            <a:extLst>
              <a:ext uri="{FF2B5EF4-FFF2-40B4-BE49-F238E27FC236}">
                <a16:creationId xmlns:a16="http://schemas.microsoft.com/office/drawing/2014/main" id="{71F68A1B-6BB9-F544-BE6C-DEF167DC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51926" name="Text Box 22">
            <a:extLst>
              <a:ext uri="{FF2B5EF4-FFF2-40B4-BE49-F238E27FC236}">
                <a16:creationId xmlns:a16="http://schemas.microsoft.com/office/drawing/2014/main" id="{D2ADEE1A-34DC-4B42-9659-339379FE9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51927" name="Text Box 23">
            <a:extLst>
              <a:ext uri="{FF2B5EF4-FFF2-40B4-BE49-F238E27FC236}">
                <a16:creationId xmlns:a16="http://schemas.microsoft.com/office/drawing/2014/main" id="{902C8667-82FE-7540-A0D0-0E10005E2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51928" name="Text Box 24">
            <a:extLst>
              <a:ext uri="{FF2B5EF4-FFF2-40B4-BE49-F238E27FC236}">
                <a16:creationId xmlns:a16="http://schemas.microsoft.com/office/drawing/2014/main" id="{C05C505B-8C8B-7649-A0B5-0CEB170D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51929" name="Text Box 25">
            <a:extLst>
              <a:ext uri="{FF2B5EF4-FFF2-40B4-BE49-F238E27FC236}">
                <a16:creationId xmlns:a16="http://schemas.microsoft.com/office/drawing/2014/main" id="{76FFD9E4-A5E7-0C4B-9A97-CD249CE79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51930" name="Text Box 26">
            <a:extLst>
              <a:ext uri="{FF2B5EF4-FFF2-40B4-BE49-F238E27FC236}">
                <a16:creationId xmlns:a16="http://schemas.microsoft.com/office/drawing/2014/main" id="{CFD93542-69B1-534E-8361-7147A349A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51931" name="Text Box 27">
            <a:extLst>
              <a:ext uri="{FF2B5EF4-FFF2-40B4-BE49-F238E27FC236}">
                <a16:creationId xmlns:a16="http://schemas.microsoft.com/office/drawing/2014/main" id="{928BF980-6F01-6C44-85EC-8C80A317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51932" name="Text Box 28">
            <a:extLst>
              <a:ext uri="{FF2B5EF4-FFF2-40B4-BE49-F238E27FC236}">
                <a16:creationId xmlns:a16="http://schemas.microsoft.com/office/drawing/2014/main" id="{953A1BD5-2DF8-EE4A-B1DF-BE5B0E843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51933" name="Text Box 29">
            <a:extLst>
              <a:ext uri="{FF2B5EF4-FFF2-40B4-BE49-F238E27FC236}">
                <a16:creationId xmlns:a16="http://schemas.microsoft.com/office/drawing/2014/main" id="{E3C36E75-516F-B247-9B58-B47169499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51934" name="Text Box 30">
            <a:extLst>
              <a:ext uri="{FF2B5EF4-FFF2-40B4-BE49-F238E27FC236}">
                <a16:creationId xmlns:a16="http://schemas.microsoft.com/office/drawing/2014/main" id="{3F5F613A-D450-414A-BF61-619F5179B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51935" name="Text Box 31">
            <a:extLst>
              <a:ext uri="{FF2B5EF4-FFF2-40B4-BE49-F238E27FC236}">
                <a16:creationId xmlns:a16="http://schemas.microsoft.com/office/drawing/2014/main" id="{2B27E87A-E40D-7B49-8068-954040ACF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51936" name="Text Box 32">
            <a:extLst>
              <a:ext uri="{FF2B5EF4-FFF2-40B4-BE49-F238E27FC236}">
                <a16:creationId xmlns:a16="http://schemas.microsoft.com/office/drawing/2014/main" id="{352D6CAB-0257-ED40-8BBA-5D33A3B51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51937" name="Text Box 33">
            <a:extLst>
              <a:ext uri="{FF2B5EF4-FFF2-40B4-BE49-F238E27FC236}">
                <a16:creationId xmlns:a16="http://schemas.microsoft.com/office/drawing/2014/main" id="{9CF465C4-88BA-5040-8312-A91BDC62B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51938" name="Text Box 34">
            <a:extLst>
              <a:ext uri="{FF2B5EF4-FFF2-40B4-BE49-F238E27FC236}">
                <a16:creationId xmlns:a16="http://schemas.microsoft.com/office/drawing/2014/main" id="{48D17C2D-AC98-EB4B-A02C-53F6FA1F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51939" name="Text Box 35">
            <a:extLst>
              <a:ext uri="{FF2B5EF4-FFF2-40B4-BE49-F238E27FC236}">
                <a16:creationId xmlns:a16="http://schemas.microsoft.com/office/drawing/2014/main" id="{2EBB62A4-4752-A840-8742-4820FD76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51940" name="Text Box 36">
            <a:extLst>
              <a:ext uri="{FF2B5EF4-FFF2-40B4-BE49-F238E27FC236}">
                <a16:creationId xmlns:a16="http://schemas.microsoft.com/office/drawing/2014/main" id="{490D82C6-E0DB-F144-B485-FA133ECE0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animBg="1"/>
      <p:bldP spid="251907" grpId="0" animBg="1"/>
      <p:bldP spid="251909" grpId="0" animBg="1"/>
      <p:bldP spid="251910" grpId="0"/>
      <p:bldP spid="251910" grpId="1"/>
      <p:bldP spid="251911" grpId="0" animBg="1"/>
      <p:bldP spid="251912" grpId="0" animBg="1"/>
      <p:bldP spid="251913" grpId="0" animBg="1"/>
      <p:bldP spid="251914" grpId="0" animBg="1"/>
      <p:bldP spid="251915" grpId="0" animBg="1"/>
      <p:bldP spid="251916" grpId="0" animBg="1"/>
      <p:bldP spid="251917" grpId="0" animBg="1"/>
      <p:bldP spid="251918" grpId="0" animBg="1"/>
      <p:bldP spid="251919" grpId="0" animBg="1"/>
      <p:bldP spid="251920" grpId="0" animBg="1"/>
      <p:bldP spid="251921" grpId="0" animBg="1"/>
      <p:bldP spid="251922" grpId="0" animBg="1"/>
      <p:bldP spid="251923" grpId="0" animBg="1"/>
      <p:bldP spid="251924" grpId="0" animBg="1"/>
      <p:bldP spid="251925" grpId="0" animBg="1"/>
      <p:bldP spid="251926" grpId="0" animBg="1"/>
      <p:bldP spid="251927" grpId="0" animBg="1"/>
      <p:bldP spid="251928" grpId="0" animBg="1"/>
      <p:bldP spid="251929" grpId="0" animBg="1"/>
      <p:bldP spid="251930" grpId="0" animBg="1"/>
      <p:bldP spid="251931" grpId="0" animBg="1"/>
      <p:bldP spid="251932" grpId="0" animBg="1"/>
      <p:bldP spid="251933" grpId="0" animBg="1"/>
      <p:bldP spid="251934" grpId="0" animBg="1"/>
      <p:bldP spid="251935" grpId="0" animBg="1"/>
      <p:bldP spid="251936" grpId="0" animBg="1"/>
      <p:bldP spid="251937" grpId="0" animBg="1"/>
      <p:bldP spid="251938" grpId="0" animBg="1"/>
      <p:bldP spid="251939" grpId="0" animBg="1"/>
      <p:bldP spid="2519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>
            <a:extLst>
              <a:ext uri="{FF2B5EF4-FFF2-40B4-BE49-F238E27FC236}">
                <a16:creationId xmlns:a16="http://schemas.microsoft.com/office/drawing/2014/main" id="{D870FC12-A410-0249-8F70-F6D6E3B3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73411" name="Text Box 3">
            <a:extLst>
              <a:ext uri="{FF2B5EF4-FFF2-40B4-BE49-F238E27FC236}">
                <a16:creationId xmlns:a16="http://schemas.microsoft.com/office/drawing/2014/main" id="{4266D72B-5BBE-DC48-9548-7F7E38163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73412" name="Rectangle 4">
            <a:extLst>
              <a:ext uri="{FF2B5EF4-FFF2-40B4-BE49-F238E27FC236}">
                <a16:creationId xmlns:a16="http://schemas.microsoft.com/office/drawing/2014/main" id="{79FA3FA5-889F-9B40-A007-C8E25189E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10 </a:t>
            </a:r>
          </a:p>
        </p:txBody>
      </p:sp>
      <p:sp>
        <p:nvSpPr>
          <p:cNvPr id="273413" name="Text Box 5">
            <a:extLst>
              <a:ext uri="{FF2B5EF4-FFF2-40B4-BE49-F238E27FC236}">
                <a16:creationId xmlns:a16="http://schemas.microsoft.com/office/drawing/2014/main" id="{1B19F0EF-C509-C24C-87E8-B86E2734C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73414" name="Text Box 6">
            <a:extLst>
              <a:ext uri="{FF2B5EF4-FFF2-40B4-BE49-F238E27FC236}">
                <a16:creationId xmlns:a16="http://schemas.microsoft.com/office/drawing/2014/main" id="{DD327F33-4B0F-9746-866D-88DDA9194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73415" name="Text Box 7">
            <a:extLst>
              <a:ext uri="{FF2B5EF4-FFF2-40B4-BE49-F238E27FC236}">
                <a16:creationId xmlns:a16="http://schemas.microsoft.com/office/drawing/2014/main" id="{AB8E97C0-837D-FF42-924A-F24ED673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73416" name="Text Box 8">
            <a:extLst>
              <a:ext uri="{FF2B5EF4-FFF2-40B4-BE49-F238E27FC236}">
                <a16:creationId xmlns:a16="http://schemas.microsoft.com/office/drawing/2014/main" id="{42023C7B-09BC-A64A-94DB-F3BF2AC8A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3417" name="Text Box 9">
            <a:extLst>
              <a:ext uri="{FF2B5EF4-FFF2-40B4-BE49-F238E27FC236}">
                <a16:creationId xmlns:a16="http://schemas.microsoft.com/office/drawing/2014/main" id="{E0B8066D-105D-E346-A67B-E5C98B8C1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3418" name="Text Box 10">
            <a:extLst>
              <a:ext uri="{FF2B5EF4-FFF2-40B4-BE49-F238E27FC236}">
                <a16:creationId xmlns:a16="http://schemas.microsoft.com/office/drawing/2014/main" id="{32450F5A-C133-1F47-993B-29009785F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73419" name="Text Box 11">
            <a:extLst>
              <a:ext uri="{FF2B5EF4-FFF2-40B4-BE49-F238E27FC236}">
                <a16:creationId xmlns:a16="http://schemas.microsoft.com/office/drawing/2014/main" id="{373C14E2-76C0-C349-A260-4E82C5065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73420" name="Text Box 12">
            <a:extLst>
              <a:ext uri="{FF2B5EF4-FFF2-40B4-BE49-F238E27FC236}">
                <a16:creationId xmlns:a16="http://schemas.microsoft.com/office/drawing/2014/main" id="{085F997A-FC7C-D647-B94B-F4D545CA3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3421" name="Text Box 13">
            <a:extLst>
              <a:ext uri="{FF2B5EF4-FFF2-40B4-BE49-F238E27FC236}">
                <a16:creationId xmlns:a16="http://schemas.microsoft.com/office/drawing/2014/main" id="{95C9022A-E9F9-AF44-B625-72A92CCF4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3422" name="Text Box 14">
            <a:extLst>
              <a:ext uri="{FF2B5EF4-FFF2-40B4-BE49-F238E27FC236}">
                <a16:creationId xmlns:a16="http://schemas.microsoft.com/office/drawing/2014/main" id="{A81AC227-73AD-A145-9037-48AB3E4BD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73423" name="Text Box 15">
            <a:extLst>
              <a:ext uri="{FF2B5EF4-FFF2-40B4-BE49-F238E27FC236}">
                <a16:creationId xmlns:a16="http://schemas.microsoft.com/office/drawing/2014/main" id="{01C8EC1E-0FBA-A241-B21A-783DA6F54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73424" name="Text Box 16">
            <a:extLst>
              <a:ext uri="{FF2B5EF4-FFF2-40B4-BE49-F238E27FC236}">
                <a16:creationId xmlns:a16="http://schemas.microsoft.com/office/drawing/2014/main" id="{4A8F2726-5FB4-F241-9A67-ACCB95179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73425" name="Text Box 17">
            <a:extLst>
              <a:ext uri="{FF2B5EF4-FFF2-40B4-BE49-F238E27FC236}">
                <a16:creationId xmlns:a16="http://schemas.microsoft.com/office/drawing/2014/main" id="{82D40CBB-21CE-AD44-9910-A1E1FCCC3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73426" name="Text Box 18">
            <a:extLst>
              <a:ext uri="{FF2B5EF4-FFF2-40B4-BE49-F238E27FC236}">
                <a16:creationId xmlns:a16="http://schemas.microsoft.com/office/drawing/2014/main" id="{EE3345A3-4744-7045-B34F-D6003678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3427" name="Text Box 19">
            <a:extLst>
              <a:ext uri="{FF2B5EF4-FFF2-40B4-BE49-F238E27FC236}">
                <a16:creationId xmlns:a16="http://schemas.microsoft.com/office/drawing/2014/main" id="{D827712E-1652-B849-8B40-0F2C479AC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3428" name="Text Box 20">
            <a:extLst>
              <a:ext uri="{FF2B5EF4-FFF2-40B4-BE49-F238E27FC236}">
                <a16:creationId xmlns:a16="http://schemas.microsoft.com/office/drawing/2014/main" id="{2439D27F-BC31-6C42-91B4-5A558FDAF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73429" name="Text Box 21">
            <a:extLst>
              <a:ext uri="{FF2B5EF4-FFF2-40B4-BE49-F238E27FC236}">
                <a16:creationId xmlns:a16="http://schemas.microsoft.com/office/drawing/2014/main" id="{74A24CB8-16BD-AC44-9932-428895871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73430" name="Text Box 22">
            <a:extLst>
              <a:ext uri="{FF2B5EF4-FFF2-40B4-BE49-F238E27FC236}">
                <a16:creationId xmlns:a16="http://schemas.microsoft.com/office/drawing/2014/main" id="{514FE52C-FEA8-8C47-85D2-AE7370B8E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73431" name="Text Box 23">
            <a:extLst>
              <a:ext uri="{FF2B5EF4-FFF2-40B4-BE49-F238E27FC236}">
                <a16:creationId xmlns:a16="http://schemas.microsoft.com/office/drawing/2014/main" id="{D38EC935-C306-B64A-9EFB-57895607E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73432" name="Text Box 24">
            <a:extLst>
              <a:ext uri="{FF2B5EF4-FFF2-40B4-BE49-F238E27FC236}">
                <a16:creationId xmlns:a16="http://schemas.microsoft.com/office/drawing/2014/main" id="{C507B34D-7F63-D646-840D-A6EE9774D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73433" name="Text Box 25">
            <a:extLst>
              <a:ext uri="{FF2B5EF4-FFF2-40B4-BE49-F238E27FC236}">
                <a16:creationId xmlns:a16="http://schemas.microsoft.com/office/drawing/2014/main" id="{DE5732B5-D59C-5842-B638-BFEB07271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73434" name="Text Box 26">
            <a:extLst>
              <a:ext uri="{FF2B5EF4-FFF2-40B4-BE49-F238E27FC236}">
                <a16:creationId xmlns:a16="http://schemas.microsoft.com/office/drawing/2014/main" id="{CE514FC0-A829-EE43-B93C-37F71547E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73435" name="Text Box 27">
            <a:extLst>
              <a:ext uri="{FF2B5EF4-FFF2-40B4-BE49-F238E27FC236}">
                <a16:creationId xmlns:a16="http://schemas.microsoft.com/office/drawing/2014/main" id="{86D53BAE-2F44-F140-9F98-5866B7A62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73436" name="Text Box 28">
            <a:extLst>
              <a:ext uri="{FF2B5EF4-FFF2-40B4-BE49-F238E27FC236}">
                <a16:creationId xmlns:a16="http://schemas.microsoft.com/office/drawing/2014/main" id="{E15B02BE-D159-B149-ABB8-F92847091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73437" name="Text Box 29">
            <a:extLst>
              <a:ext uri="{FF2B5EF4-FFF2-40B4-BE49-F238E27FC236}">
                <a16:creationId xmlns:a16="http://schemas.microsoft.com/office/drawing/2014/main" id="{F4E36380-42C4-C743-950E-4DA3B6E4D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73439" name="Text Box 31">
            <a:extLst>
              <a:ext uri="{FF2B5EF4-FFF2-40B4-BE49-F238E27FC236}">
                <a16:creationId xmlns:a16="http://schemas.microsoft.com/office/drawing/2014/main" id="{1B7BA3FF-C0B8-E34F-9681-C88A1336B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1463675"/>
            <a:ext cx="871546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 type </a:t>
            </a:r>
            <a:r>
              <a:rPr lang="en-US" altLang="en-US" sz="2400" b="1" dirty="0" err="1">
                <a:solidFill>
                  <a:schemeClr val="accent2"/>
                </a:solidFill>
              </a:rPr>
              <a:t>Ia</a:t>
            </a:r>
            <a:r>
              <a:rPr lang="en-US" altLang="en-US" sz="2400" b="1" dirty="0">
                <a:solidFill>
                  <a:schemeClr val="accent2"/>
                </a:solidFill>
              </a:rPr>
              <a:t> supernova?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 A planet falling into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 </a:t>
            </a:r>
            <a:r>
              <a:rPr lang="en-US" altLang="en-US" sz="2400" b="1" dirty="0"/>
              <a:t>A planet falling into a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 </a:t>
            </a:r>
            <a:r>
              <a:rPr lang="en-US" altLang="en-US" sz="2400" b="1" dirty="0"/>
              <a:t>A very heavy star blowing up when it exhausts all its fuel.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 </a:t>
            </a:r>
            <a:r>
              <a:rPr lang="en-US" altLang="en-US" sz="2400" b="1" dirty="0">
                <a:solidFill>
                  <a:srgbClr val="FF0000"/>
                </a:solidFill>
              </a:rPr>
              <a:t>A double star, the white dwarf component blowing up because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	 its companion spits matter on 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 A solar-mass star blowing up when it exhausts all its fuel.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7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7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nimBg="1"/>
      <p:bldP spid="273411" grpId="0" animBg="1"/>
      <p:bldP spid="273413" grpId="0" animBg="1"/>
      <p:bldP spid="273414" grpId="0" animBg="1"/>
      <p:bldP spid="273415" grpId="0" animBg="1"/>
      <p:bldP spid="273416" grpId="0" animBg="1"/>
      <p:bldP spid="273417" grpId="0" animBg="1"/>
      <p:bldP spid="273418" grpId="0" animBg="1"/>
      <p:bldP spid="273419" grpId="0" animBg="1"/>
      <p:bldP spid="273420" grpId="0" animBg="1"/>
      <p:bldP spid="273421" grpId="0" animBg="1"/>
      <p:bldP spid="273422" grpId="0" animBg="1"/>
      <p:bldP spid="273423" grpId="0" animBg="1"/>
      <p:bldP spid="273424" grpId="0" animBg="1"/>
      <p:bldP spid="273425" grpId="0" animBg="1"/>
      <p:bldP spid="273426" grpId="0" animBg="1"/>
      <p:bldP spid="273427" grpId="0" animBg="1"/>
      <p:bldP spid="273428" grpId="0" animBg="1"/>
      <p:bldP spid="273429" grpId="0" animBg="1"/>
      <p:bldP spid="273430" grpId="0" animBg="1"/>
      <p:bldP spid="273431" grpId="0" animBg="1"/>
      <p:bldP spid="273432" grpId="0" animBg="1"/>
      <p:bldP spid="273433" grpId="0" animBg="1"/>
      <p:bldP spid="273434" grpId="0" animBg="1"/>
      <p:bldP spid="273435" grpId="0" animBg="1"/>
      <p:bldP spid="273436" grpId="0" animBg="1"/>
      <p:bldP spid="273437" grpId="0" animBg="1"/>
      <p:bldP spid="273439" grpId="0"/>
      <p:bldP spid="27343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7E25D943-CE90-1E45-9499-185AB4B3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0"/>
            <a:ext cx="639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0D503AFC-F78E-264B-8C5D-44C20C322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-60325"/>
            <a:ext cx="5576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This star blew up 1054 A.D. (Type-II SN)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Now: the 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>
                <a:solidFill>
                  <a:srgbClr val="FF0000"/>
                </a:solidFill>
              </a:rPr>
              <a:t>Crab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>
                <a:solidFill>
                  <a:srgbClr val="FF0000"/>
                </a:solidFill>
              </a:rPr>
              <a:t> nebula (M1)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1988" name="Line 4">
            <a:extLst>
              <a:ext uri="{FF2B5EF4-FFF2-40B4-BE49-F238E27FC236}">
                <a16:creationId xmlns:a16="http://schemas.microsoft.com/office/drawing/2014/main" id="{62CBD41E-59A7-C643-9805-9E5CDDBAE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1425" y="3810000"/>
            <a:ext cx="2009775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95209568-324F-DF43-9ECD-B5519D94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2550" y="2066925"/>
            <a:ext cx="3511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A 5-mile sized very strange object: </a:t>
            </a:r>
            <a:r>
              <a:rPr lang="en-US" altLang="en-US" sz="2400" b="1">
                <a:solidFill>
                  <a:srgbClr val="FFFF00"/>
                </a:solidFill>
              </a:rPr>
              <a:t>PULSAR</a:t>
            </a:r>
            <a:endParaRPr lang="en-US" altLang="en-US" sz="2400"/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B0768C2F-AEFC-104F-A8B9-D70B179AE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943600"/>
            <a:ext cx="445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A supernova remnant</a:t>
            </a:r>
            <a:endParaRPr lang="en-US" altLang="en-US" sz="2400"/>
          </a:p>
        </p:txBody>
      </p:sp>
      <p:pic>
        <p:nvPicPr>
          <p:cNvPr id="41991" name="Picture 7">
            <a:extLst>
              <a:ext uri="{FF2B5EF4-FFF2-40B4-BE49-F238E27FC236}">
                <a16:creationId xmlns:a16="http://schemas.microsoft.com/office/drawing/2014/main" id="{E51680AE-0D0D-2244-9C79-EEC1F128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1713"/>
            <a:ext cx="3429000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8">
            <a:extLst>
              <a:ext uri="{FF2B5EF4-FFF2-40B4-BE49-F238E27FC236}">
                <a16:creationId xmlns:a16="http://schemas.microsoft.com/office/drawing/2014/main" id="{2E84B8B5-D58E-6A41-B95B-63B9E13ED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2819400"/>
            <a:ext cx="2078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• extremely dense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• rotates fast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1993" name="Picture 1">
            <a:extLst>
              <a:ext uri="{FF2B5EF4-FFF2-40B4-BE49-F238E27FC236}">
                <a16:creationId xmlns:a16="http://schemas.microsoft.com/office/drawing/2014/main" id="{FD610265-66C9-EC43-B075-12C7BE0B8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2095500" cy="2147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5" name="Rectangle 9">
            <a:extLst>
              <a:ext uri="{FF2B5EF4-FFF2-40B4-BE49-F238E27FC236}">
                <a16:creationId xmlns:a16="http://schemas.microsoft.com/office/drawing/2014/main" id="{40DE4D3C-B14C-144E-BE40-CA80EC9798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52600"/>
            <a:ext cx="2095500" cy="381000"/>
          </a:xfrm>
        </p:spPr>
        <p:txBody>
          <a:bodyPr/>
          <a:lstStyle/>
          <a:p>
            <a:pPr>
              <a:defRPr/>
            </a:pPr>
            <a:r>
              <a:rPr lang="en-US" sz="1400" i="1" dirty="0">
                <a:solidFill>
                  <a:srgbClr val="FFFF00"/>
                </a:solidFill>
                <a:cs typeface="+mj-cs"/>
              </a:rPr>
              <a:t>simulated image</a:t>
            </a:r>
            <a:br>
              <a:rPr lang="en-US" sz="1400" dirty="0">
                <a:solidFill>
                  <a:srgbClr val="FFFF00"/>
                </a:solidFill>
                <a:cs typeface="+mj-cs"/>
              </a:rPr>
            </a:br>
            <a:r>
              <a:rPr lang="en-US" sz="1400" i="1" dirty="0">
                <a:solidFill>
                  <a:srgbClr val="FFFF00"/>
                </a:solidFill>
                <a:cs typeface="+mj-cs"/>
              </a:rPr>
              <a:t>July 4, 1054</a:t>
            </a:r>
          </a:p>
        </p:txBody>
      </p:sp>
      <p:sp>
        <p:nvSpPr>
          <p:cNvPr id="41995" name="TextBox 3">
            <a:extLst>
              <a:ext uri="{FF2B5EF4-FFF2-40B4-BE49-F238E27FC236}">
                <a16:creationId xmlns:a16="http://schemas.microsoft.com/office/drawing/2014/main" id="{EE70CC7F-06A5-A642-8229-D12749626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1219200"/>
            <a:ext cx="1720850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slow motion 100 x</a:t>
            </a:r>
          </a:p>
        </p:txBody>
      </p:sp>
      <p:sp>
        <p:nvSpPr>
          <p:cNvPr id="41996" name="Line 4">
            <a:extLst>
              <a:ext uri="{FF2B5EF4-FFF2-40B4-BE49-F238E27FC236}">
                <a16:creationId xmlns:a16="http://schemas.microsoft.com/office/drawing/2014/main" id="{CA512A93-155B-0F46-8509-8D3934DC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843213"/>
            <a:ext cx="936625" cy="9667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7" name="Picture 4">
            <a:extLst>
              <a:ext uri="{FF2B5EF4-FFF2-40B4-BE49-F238E27FC236}">
                <a16:creationId xmlns:a16="http://schemas.microsoft.com/office/drawing/2014/main" id="{AED7F991-0465-794A-BC32-4249A7CAC9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524000"/>
            <a:ext cx="2133600" cy="639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8" name="Line 4">
            <a:extLst>
              <a:ext uri="{FF2B5EF4-FFF2-40B4-BE49-F238E27FC236}">
                <a16:creationId xmlns:a16="http://schemas.microsoft.com/office/drawing/2014/main" id="{44626AED-4F84-AF42-A2CC-CAA6DC3D46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87688" y="2006600"/>
            <a:ext cx="646112" cy="4683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C01EB52F-3B64-4145-AB8C-96FA3E170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5943600" cy="838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What is a neutron star?</a:t>
            </a:r>
            <a:endParaRPr lang="en-US">
              <a:cs typeface="+mj-cs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F1A31589-7E0D-024F-8EE2-0D3D8B4E1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67040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Recoil of a supernova explosion presses together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	matter in the very middle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Extremely dense, collapse stopped when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 	all substance is in one huge atomic nucleus,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	 made of neutrons only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 p</a:t>
            </a:r>
            <a:r>
              <a:rPr lang="en-US" altLang="en-US" sz="2400" b="1" baseline="30000">
                <a:solidFill>
                  <a:srgbClr val="FFFF00"/>
                </a:solidFill>
              </a:rPr>
              <a:t>+</a:t>
            </a:r>
            <a:r>
              <a:rPr lang="en-US" altLang="en-US" sz="2400" b="1">
                <a:solidFill>
                  <a:srgbClr val="FFFF00"/>
                </a:solidFill>
              </a:rPr>
              <a:t> + e</a:t>
            </a:r>
            <a:r>
              <a:rPr lang="en-US" altLang="en-US" sz="2400" b="1" baseline="30000">
                <a:solidFill>
                  <a:srgbClr val="FFFF00"/>
                </a:solidFill>
              </a:rPr>
              <a:t>-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 b="1">
                <a:solidFill>
                  <a:srgbClr val="FFFF00"/>
                </a:solidFill>
                <a:sym typeface="Wingdings" pitchFamily="2" charset="2"/>
              </a:rPr>
              <a:t> n</a:t>
            </a:r>
            <a:r>
              <a:rPr lang="en-US" altLang="en-US" sz="2400" b="1">
                <a:sym typeface="Wingdings" pitchFamily="2" charset="2"/>
              </a:rPr>
              <a:t> </a:t>
            </a:r>
            <a:endParaRPr lang="en-US" altLang="en-US" sz="2400" b="1"/>
          </a:p>
        </p:txBody>
      </p:sp>
      <p:pic>
        <p:nvPicPr>
          <p:cNvPr id="44036" name="Picture 4" descr="nsScaleManhattan_242x240">
            <a:extLst>
              <a:ext uri="{FF2B5EF4-FFF2-40B4-BE49-F238E27FC236}">
                <a16:creationId xmlns:a16="http://schemas.microsoft.com/office/drawing/2014/main" id="{FD66B595-7564-7040-9D3A-DC79D574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49488"/>
            <a:ext cx="46482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6204B7FE-0D6D-124C-A9C0-C1A589DCB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41005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As small as Manhattan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As heavy as a small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10</a:t>
            </a:r>
            <a:r>
              <a:rPr lang="en-US" altLang="en-US" sz="2400" b="1" baseline="30000">
                <a:solidFill>
                  <a:srgbClr val="FF0000"/>
                </a:solidFill>
              </a:rPr>
              <a:t>14</a:t>
            </a:r>
            <a:r>
              <a:rPr lang="en-US" altLang="en-US" sz="2400" b="1">
                <a:solidFill>
                  <a:srgbClr val="FF0000"/>
                </a:solidFill>
              </a:rPr>
              <a:t> g/cm</a:t>
            </a:r>
            <a:r>
              <a:rPr lang="en-US" altLang="en-US" sz="2400" b="1" baseline="30000">
                <a:solidFill>
                  <a:srgbClr val="FF0000"/>
                </a:solidFill>
              </a:rPr>
              <a:t>3</a:t>
            </a:r>
            <a:endParaRPr lang="en-US" altLang="en-US" sz="24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• Spins fast (many times a sec)</a:t>
            </a: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55C39096-D65A-9A48-9D82-D10477493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2817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Pulsar if N/S pole is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directed towards us</a:t>
            </a:r>
            <a:endParaRPr lang="en-US" altLang="en-US" sz="2400" b="1"/>
          </a:p>
        </p:txBody>
      </p:sp>
      <p:sp>
        <p:nvSpPr>
          <p:cNvPr id="44039" name="Line 7">
            <a:extLst>
              <a:ext uri="{FF2B5EF4-FFF2-40B4-BE49-F238E27FC236}">
                <a16:creationId xmlns:a16="http://schemas.microsoft.com/office/drawing/2014/main" id="{B8982D96-E22D-A54C-89EF-46967F8AA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029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28F02AF2-9A49-9649-B6F0-359480A60D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029200" cy="1066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What is a pulsar?</a:t>
            </a:r>
            <a:endParaRPr lang="en-US">
              <a:cs typeface="+mj-cs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C14909C6-9942-9E4E-AFB5-434FF055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90600"/>
            <a:ext cx="694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Jocelyn Bell, 1967 - observed radio signals like these</a:t>
            </a:r>
            <a:endParaRPr lang="en-US" altLang="en-US" sz="2400" b="1"/>
          </a:p>
        </p:txBody>
      </p:sp>
      <p:pic>
        <p:nvPicPr>
          <p:cNvPr id="46084" name="Picture 4" descr="psSignals_501x106">
            <a:extLst>
              <a:ext uri="{FF2B5EF4-FFF2-40B4-BE49-F238E27FC236}">
                <a16:creationId xmlns:a16="http://schemas.microsoft.com/office/drawing/2014/main" id="{E29A8237-402A-FC4F-8DF9-256F331A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6">
            <a:extLst>
              <a:ext uri="{FF2B5EF4-FFF2-40B4-BE49-F238E27FC236}">
                <a16:creationId xmlns:a16="http://schemas.microsoft.com/office/drawing/2014/main" id="{2D4D6FBC-069D-EF43-9602-34F4C34FD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5653088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Earth</a:t>
            </a:r>
            <a:endParaRPr lang="en-US" altLang="en-US" sz="2400" b="1"/>
          </a:p>
        </p:txBody>
      </p:sp>
      <p:sp>
        <p:nvSpPr>
          <p:cNvPr id="46086" name="Line 7">
            <a:extLst>
              <a:ext uri="{FF2B5EF4-FFF2-40B4-BE49-F238E27FC236}">
                <a16:creationId xmlns:a16="http://schemas.microsoft.com/office/drawing/2014/main" id="{039F20B7-ECE0-5A45-85A3-68387B6EAF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5638800"/>
            <a:ext cx="1066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8">
            <a:extLst>
              <a:ext uri="{FF2B5EF4-FFF2-40B4-BE49-F238E27FC236}">
                <a16:creationId xmlns:a16="http://schemas.microsoft.com/office/drawing/2014/main" id="{AC887DA4-BEDE-2D4D-B364-36D30426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4038600"/>
            <a:ext cx="33797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A pulsar is</a:t>
            </a:r>
            <a:r>
              <a:rPr lang="en-US" altLang="en-US" sz="2000" b="1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A spinning neutron star</a:t>
            </a:r>
            <a:endParaRPr lang="en-US" altLang="en-US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Spitting out material towards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 the magnetic N, S poles</a:t>
            </a:r>
            <a:endParaRPr lang="en-US" altLang="en-US" sz="2400" b="1"/>
          </a:p>
        </p:txBody>
      </p:sp>
      <p:sp>
        <p:nvSpPr>
          <p:cNvPr id="46088" name="Text Box 9">
            <a:extLst>
              <a:ext uri="{FF2B5EF4-FFF2-40B4-BE49-F238E27FC236}">
                <a16:creationId xmlns:a16="http://schemas.microsoft.com/office/drawing/2014/main" id="{C4D9958F-9760-6041-A096-D8F446D3B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6149975"/>
            <a:ext cx="4706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This charged material makes nebula glow</a:t>
            </a:r>
            <a:endParaRPr lang="en-US" altLang="en-US" sz="2400" b="1"/>
          </a:p>
        </p:txBody>
      </p:sp>
      <p:sp>
        <p:nvSpPr>
          <p:cNvPr id="46089" name="Line 10">
            <a:extLst>
              <a:ext uri="{FF2B5EF4-FFF2-40B4-BE49-F238E27FC236}">
                <a16:creationId xmlns:a16="http://schemas.microsoft.com/office/drawing/2014/main" id="{BC11AA14-C469-3A47-8C23-66F410E82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562600"/>
            <a:ext cx="0" cy="5334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90" name="Picture 11" descr="psRotation(anim)_252x252">
            <a:extLst>
              <a:ext uri="{FF2B5EF4-FFF2-40B4-BE49-F238E27FC236}">
                <a16:creationId xmlns:a16="http://schemas.microsoft.com/office/drawing/2014/main" id="{056C000A-C3E4-A448-A94A-47530612F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DA571F4-5CC7-F64F-A360-2E608B7C1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8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>
            <a:extLst>
              <a:ext uri="{FF2B5EF4-FFF2-40B4-BE49-F238E27FC236}">
                <a16:creationId xmlns:a16="http://schemas.microsoft.com/office/drawing/2014/main" id="{3B437468-729D-C64E-A69C-558975A0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34499" name="Text Box 3">
            <a:extLst>
              <a:ext uri="{FF2B5EF4-FFF2-40B4-BE49-F238E27FC236}">
                <a16:creationId xmlns:a16="http://schemas.microsoft.com/office/drawing/2014/main" id="{4B6D4C4C-7BD3-D749-A765-A6420464C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34500" name="Rectangle 4">
            <a:extLst>
              <a:ext uri="{FF2B5EF4-FFF2-40B4-BE49-F238E27FC236}">
                <a16:creationId xmlns:a16="http://schemas.microsoft.com/office/drawing/2014/main" id="{555ACB75-4848-1F49-A86C-BE93DCE5A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6</a:t>
            </a:r>
          </a:p>
        </p:txBody>
      </p:sp>
      <p:sp>
        <p:nvSpPr>
          <p:cNvPr id="234501" name="Text Box 5">
            <a:extLst>
              <a:ext uri="{FF2B5EF4-FFF2-40B4-BE49-F238E27FC236}">
                <a16:creationId xmlns:a16="http://schemas.microsoft.com/office/drawing/2014/main" id="{7E33470F-E687-6449-93E3-7401AB42B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34502" name="Text Box 6">
            <a:extLst>
              <a:ext uri="{FF2B5EF4-FFF2-40B4-BE49-F238E27FC236}">
                <a16:creationId xmlns:a16="http://schemas.microsoft.com/office/drawing/2014/main" id="{3D062860-E134-6848-8ED3-B02B9A994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52600"/>
            <a:ext cx="548958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determines what sort of an object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remains after a dead star?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 The temperature of the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 </a:t>
            </a:r>
            <a:r>
              <a:rPr lang="en-US" altLang="en-US" sz="2400" b="1" dirty="0"/>
              <a:t>The chemical composition of the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</a:rPr>
              <a:t>The mass of the star.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 	</a:t>
            </a:r>
            <a:r>
              <a:rPr lang="en-US" altLang="en-US" sz="2400" b="1" dirty="0"/>
              <a:t>The brightness of the star.</a:t>
            </a:r>
          </a:p>
        </p:txBody>
      </p:sp>
      <p:sp>
        <p:nvSpPr>
          <p:cNvPr id="234503" name="Text Box 7">
            <a:extLst>
              <a:ext uri="{FF2B5EF4-FFF2-40B4-BE49-F238E27FC236}">
                <a16:creationId xmlns:a16="http://schemas.microsoft.com/office/drawing/2014/main" id="{6BB5D272-643D-E042-8D9D-0D565456D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4504" name="Text Box 8">
            <a:extLst>
              <a:ext uri="{FF2B5EF4-FFF2-40B4-BE49-F238E27FC236}">
                <a16:creationId xmlns:a16="http://schemas.microsoft.com/office/drawing/2014/main" id="{C6BB5492-D44E-C343-8621-19F18EFA5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34505" name="Text Box 9">
            <a:extLst>
              <a:ext uri="{FF2B5EF4-FFF2-40B4-BE49-F238E27FC236}">
                <a16:creationId xmlns:a16="http://schemas.microsoft.com/office/drawing/2014/main" id="{C7869B5A-C3A9-1145-95B3-2DA427A94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34506" name="Text Box 10">
            <a:extLst>
              <a:ext uri="{FF2B5EF4-FFF2-40B4-BE49-F238E27FC236}">
                <a16:creationId xmlns:a16="http://schemas.microsoft.com/office/drawing/2014/main" id="{91F88D16-1712-BE41-9081-A42C7612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34507" name="Text Box 11">
            <a:extLst>
              <a:ext uri="{FF2B5EF4-FFF2-40B4-BE49-F238E27FC236}">
                <a16:creationId xmlns:a16="http://schemas.microsoft.com/office/drawing/2014/main" id="{5ADB660C-5BC7-D147-89AA-4A370EBBB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34508" name="Text Box 12">
            <a:extLst>
              <a:ext uri="{FF2B5EF4-FFF2-40B4-BE49-F238E27FC236}">
                <a16:creationId xmlns:a16="http://schemas.microsoft.com/office/drawing/2014/main" id="{4976081A-364B-AF48-A5E2-1ED96381F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34509" name="Text Box 13">
            <a:extLst>
              <a:ext uri="{FF2B5EF4-FFF2-40B4-BE49-F238E27FC236}">
                <a16:creationId xmlns:a16="http://schemas.microsoft.com/office/drawing/2014/main" id="{AAE86E7A-2D8F-A644-92D5-78D45B434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34510" name="Text Box 14">
            <a:extLst>
              <a:ext uri="{FF2B5EF4-FFF2-40B4-BE49-F238E27FC236}">
                <a16:creationId xmlns:a16="http://schemas.microsoft.com/office/drawing/2014/main" id="{FC04E069-DA7E-7440-B5FC-009CC66A3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4511" name="Text Box 15">
            <a:extLst>
              <a:ext uri="{FF2B5EF4-FFF2-40B4-BE49-F238E27FC236}">
                <a16:creationId xmlns:a16="http://schemas.microsoft.com/office/drawing/2014/main" id="{E92DDBDE-E1EF-CC45-903E-D6EA56915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34512" name="Text Box 16">
            <a:extLst>
              <a:ext uri="{FF2B5EF4-FFF2-40B4-BE49-F238E27FC236}">
                <a16:creationId xmlns:a16="http://schemas.microsoft.com/office/drawing/2014/main" id="{D324A9BB-AEBE-5E40-865C-8559D2EA8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34513" name="Text Box 17">
            <a:extLst>
              <a:ext uri="{FF2B5EF4-FFF2-40B4-BE49-F238E27FC236}">
                <a16:creationId xmlns:a16="http://schemas.microsoft.com/office/drawing/2014/main" id="{EF951718-38D1-B948-94A7-ED4AE66E5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34514" name="Text Box 18">
            <a:extLst>
              <a:ext uri="{FF2B5EF4-FFF2-40B4-BE49-F238E27FC236}">
                <a16:creationId xmlns:a16="http://schemas.microsoft.com/office/drawing/2014/main" id="{EBBA7973-75C5-3E48-81D2-334E8AF2B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34515" name="Text Box 19">
            <a:extLst>
              <a:ext uri="{FF2B5EF4-FFF2-40B4-BE49-F238E27FC236}">
                <a16:creationId xmlns:a16="http://schemas.microsoft.com/office/drawing/2014/main" id="{DBC35F1C-A980-B14F-9723-A78E7917B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34516" name="Text Box 20">
            <a:extLst>
              <a:ext uri="{FF2B5EF4-FFF2-40B4-BE49-F238E27FC236}">
                <a16:creationId xmlns:a16="http://schemas.microsoft.com/office/drawing/2014/main" id="{B70474EF-1C13-F243-B04D-1D0D9DDFA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34517" name="Text Box 21">
            <a:extLst>
              <a:ext uri="{FF2B5EF4-FFF2-40B4-BE49-F238E27FC236}">
                <a16:creationId xmlns:a16="http://schemas.microsoft.com/office/drawing/2014/main" id="{519F07F9-7599-664E-A037-4F7842B7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34518" name="Text Box 22">
            <a:extLst>
              <a:ext uri="{FF2B5EF4-FFF2-40B4-BE49-F238E27FC236}">
                <a16:creationId xmlns:a16="http://schemas.microsoft.com/office/drawing/2014/main" id="{19CE756B-AEF9-7449-AAB6-E6BCB27A5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34519" name="Text Box 23">
            <a:extLst>
              <a:ext uri="{FF2B5EF4-FFF2-40B4-BE49-F238E27FC236}">
                <a16:creationId xmlns:a16="http://schemas.microsoft.com/office/drawing/2014/main" id="{858C7FF1-33F6-8942-8A78-3203394C9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4520" name="Text Box 24">
            <a:extLst>
              <a:ext uri="{FF2B5EF4-FFF2-40B4-BE49-F238E27FC236}">
                <a16:creationId xmlns:a16="http://schemas.microsoft.com/office/drawing/2014/main" id="{E77BF3AF-07A9-DC41-B633-A6BEF82BC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34521" name="Text Box 25">
            <a:extLst>
              <a:ext uri="{FF2B5EF4-FFF2-40B4-BE49-F238E27FC236}">
                <a16:creationId xmlns:a16="http://schemas.microsoft.com/office/drawing/2014/main" id="{F7B6F516-D61D-2E49-B43A-8684FBFCC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34522" name="Text Box 26">
            <a:extLst>
              <a:ext uri="{FF2B5EF4-FFF2-40B4-BE49-F238E27FC236}">
                <a16:creationId xmlns:a16="http://schemas.microsoft.com/office/drawing/2014/main" id="{7D2F2106-1704-9E48-9B2B-AA003B8B4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34523" name="Text Box 27">
            <a:extLst>
              <a:ext uri="{FF2B5EF4-FFF2-40B4-BE49-F238E27FC236}">
                <a16:creationId xmlns:a16="http://schemas.microsoft.com/office/drawing/2014/main" id="{C8993E0E-11BF-0647-A6F9-6DF0DF75D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34524" name="Text Box 28">
            <a:extLst>
              <a:ext uri="{FF2B5EF4-FFF2-40B4-BE49-F238E27FC236}">
                <a16:creationId xmlns:a16="http://schemas.microsoft.com/office/drawing/2014/main" id="{8F261CDB-29CF-414B-BCAD-F50F803B3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34525" name="Text Box 29">
            <a:extLst>
              <a:ext uri="{FF2B5EF4-FFF2-40B4-BE49-F238E27FC236}">
                <a16:creationId xmlns:a16="http://schemas.microsoft.com/office/drawing/2014/main" id="{04DA49F8-0E43-C34A-9A86-4586D37D6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34526" name="Text Box 30">
            <a:extLst>
              <a:ext uri="{FF2B5EF4-FFF2-40B4-BE49-F238E27FC236}">
                <a16:creationId xmlns:a16="http://schemas.microsoft.com/office/drawing/2014/main" id="{98DE3E53-5689-B143-A637-2194BABDC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34527" name="Text Box 31">
            <a:extLst>
              <a:ext uri="{FF2B5EF4-FFF2-40B4-BE49-F238E27FC236}">
                <a16:creationId xmlns:a16="http://schemas.microsoft.com/office/drawing/2014/main" id="{1F80A6C9-56A0-0D4C-97CC-ADE737B4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34528" name="Text Box 32">
            <a:extLst>
              <a:ext uri="{FF2B5EF4-FFF2-40B4-BE49-F238E27FC236}">
                <a16:creationId xmlns:a16="http://schemas.microsoft.com/office/drawing/2014/main" id="{F007CD3C-2BB3-BA49-987A-B03EDD105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34529" name="Text Box 33">
            <a:extLst>
              <a:ext uri="{FF2B5EF4-FFF2-40B4-BE49-F238E27FC236}">
                <a16:creationId xmlns:a16="http://schemas.microsoft.com/office/drawing/2014/main" id="{12806349-4D15-2749-813E-0C3C0828B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34530" name="Text Box 34">
            <a:extLst>
              <a:ext uri="{FF2B5EF4-FFF2-40B4-BE49-F238E27FC236}">
                <a16:creationId xmlns:a16="http://schemas.microsoft.com/office/drawing/2014/main" id="{28EFF58B-D50F-1D44-9C97-EB6A8828B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34531" name="Text Box 35">
            <a:extLst>
              <a:ext uri="{FF2B5EF4-FFF2-40B4-BE49-F238E27FC236}">
                <a16:creationId xmlns:a16="http://schemas.microsoft.com/office/drawing/2014/main" id="{9EDB7DF1-557E-9543-840F-D62FF60A5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34532" name="Text Box 36">
            <a:extLst>
              <a:ext uri="{FF2B5EF4-FFF2-40B4-BE49-F238E27FC236}">
                <a16:creationId xmlns:a16="http://schemas.microsoft.com/office/drawing/2014/main" id="{3A03A3F4-7798-3440-BA35-651F6F5F1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23865696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animBg="1"/>
      <p:bldP spid="234499" grpId="0" animBg="1"/>
      <p:bldP spid="234501" grpId="0" animBg="1"/>
      <p:bldP spid="234502" grpId="0"/>
      <p:bldP spid="234502" grpId="1"/>
      <p:bldP spid="234503" grpId="0" animBg="1"/>
      <p:bldP spid="234504" grpId="0" animBg="1"/>
      <p:bldP spid="234505" grpId="0" animBg="1"/>
      <p:bldP spid="234506" grpId="0" animBg="1"/>
      <p:bldP spid="234507" grpId="0" animBg="1"/>
      <p:bldP spid="234508" grpId="0" animBg="1"/>
      <p:bldP spid="234509" grpId="0" animBg="1"/>
      <p:bldP spid="234510" grpId="0" animBg="1"/>
      <p:bldP spid="234511" grpId="0" animBg="1"/>
      <p:bldP spid="234512" grpId="0" animBg="1"/>
      <p:bldP spid="234513" grpId="0" animBg="1"/>
      <p:bldP spid="234514" grpId="0" animBg="1"/>
      <p:bldP spid="234515" grpId="0" animBg="1"/>
      <p:bldP spid="234516" grpId="0" animBg="1"/>
      <p:bldP spid="234517" grpId="0" animBg="1"/>
      <p:bldP spid="234518" grpId="0" animBg="1"/>
      <p:bldP spid="234519" grpId="0" animBg="1"/>
      <p:bldP spid="234520" grpId="0" animBg="1"/>
      <p:bldP spid="234521" grpId="0" animBg="1"/>
      <p:bldP spid="234522" grpId="0" animBg="1"/>
      <p:bldP spid="234523" grpId="0" animBg="1"/>
      <p:bldP spid="234524" grpId="0" animBg="1"/>
      <p:bldP spid="234525" grpId="0" animBg="1"/>
      <p:bldP spid="234526" grpId="0" animBg="1"/>
      <p:bldP spid="234527" grpId="0" animBg="1"/>
      <p:bldP spid="234528" grpId="0" animBg="1"/>
      <p:bldP spid="234529" grpId="0" animBg="1"/>
      <p:bldP spid="234530" grpId="0" animBg="1"/>
      <p:bldP spid="234531" grpId="0" animBg="1"/>
      <p:bldP spid="2345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>
            <a:extLst>
              <a:ext uri="{FF2B5EF4-FFF2-40B4-BE49-F238E27FC236}">
                <a16:creationId xmlns:a16="http://schemas.microsoft.com/office/drawing/2014/main" id="{8E83423C-A949-264E-81D2-5802F214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38595" name="Text Box 3">
            <a:extLst>
              <a:ext uri="{FF2B5EF4-FFF2-40B4-BE49-F238E27FC236}">
                <a16:creationId xmlns:a16="http://schemas.microsoft.com/office/drawing/2014/main" id="{D5753610-0803-064E-BDD8-9213120C2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38596" name="Rectangle 4">
            <a:extLst>
              <a:ext uri="{FF2B5EF4-FFF2-40B4-BE49-F238E27FC236}">
                <a16:creationId xmlns:a16="http://schemas.microsoft.com/office/drawing/2014/main" id="{96AA02D6-968B-024D-8877-F15982548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7</a:t>
            </a:r>
          </a:p>
        </p:txBody>
      </p:sp>
      <p:sp>
        <p:nvSpPr>
          <p:cNvPr id="238597" name="Text Box 5">
            <a:extLst>
              <a:ext uri="{FF2B5EF4-FFF2-40B4-BE49-F238E27FC236}">
                <a16:creationId xmlns:a16="http://schemas.microsoft.com/office/drawing/2014/main" id="{C83B31D2-3426-1249-B138-F56C0F566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38598" name="Text Box 6">
            <a:extLst>
              <a:ext uri="{FF2B5EF4-FFF2-40B4-BE49-F238E27FC236}">
                <a16:creationId xmlns:a16="http://schemas.microsoft.com/office/drawing/2014/main" id="{78AE6C03-1E7A-9943-801F-8F795D583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791736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In a white dwarf,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	Atoms are far apart from each other.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</a:rPr>
              <a:t>Atoms are not broken up, but touch.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 </a:t>
            </a:r>
            <a:r>
              <a:rPr lang="en-US" altLang="en-US" sz="2400" b="1" dirty="0"/>
              <a:t>Atoms are crushed into each other, atomic nuclei touch.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 </a:t>
            </a:r>
            <a:r>
              <a:rPr lang="en-US" altLang="en-US" sz="2400" b="1" dirty="0"/>
              <a:t>	There is nothing to withstand gravity, the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has completely collapsed.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  <a:endParaRPr lang="en-US" altLang="en-US" sz="2400" b="1" dirty="0"/>
          </a:p>
        </p:txBody>
      </p:sp>
      <p:sp>
        <p:nvSpPr>
          <p:cNvPr id="238599" name="Text Box 7">
            <a:extLst>
              <a:ext uri="{FF2B5EF4-FFF2-40B4-BE49-F238E27FC236}">
                <a16:creationId xmlns:a16="http://schemas.microsoft.com/office/drawing/2014/main" id="{3052F496-30AA-3249-B465-512F7DF7B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8600" name="Text Box 8">
            <a:extLst>
              <a:ext uri="{FF2B5EF4-FFF2-40B4-BE49-F238E27FC236}">
                <a16:creationId xmlns:a16="http://schemas.microsoft.com/office/drawing/2014/main" id="{B3651A56-6E6C-3F4A-99A1-1C7399997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38601" name="Text Box 9">
            <a:extLst>
              <a:ext uri="{FF2B5EF4-FFF2-40B4-BE49-F238E27FC236}">
                <a16:creationId xmlns:a16="http://schemas.microsoft.com/office/drawing/2014/main" id="{CA988A48-5513-3F4A-ACE2-FE5D801B7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38602" name="Text Box 10">
            <a:extLst>
              <a:ext uri="{FF2B5EF4-FFF2-40B4-BE49-F238E27FC236}">
                <a16:creationId xmlns:a16="http://schemas.microsoft.com/office/drawing/2014/main" id="{9FC82CA3-5354-9448-8541-0A79F40FD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38603" name="Text Box 11">
            <a:extLst>
              <a:ext uri="{FF2B5EF4-FFF2-40B4-BE49-F238E27FC236}">
                <a16:creationId xmlns:a16="http://schemas.microsoft.com/office/drawing/2014/main" id="{AF8B2351-4E0A-674E-8AD5-894E96136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38604" name="Text Box 12">
            <a:extLst>
              <a:ext uri="{FF2B5EF4-FFF2-40B4-BE49-F238E27FC236}">
                <a16:creationId xmlns:a16="http://schemas.microsoft.com/office/drawing/2014/main" id="{A489695D-4FD9-0742-82EE-332086CBE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38605" name="Text Box 13">
            <a:extLst>
              <a:ext uri="{FF2B5EF4-FFF2-40B4-BE49-F238E27FC236}">
                <a16:creationId xmlns:a16="http://schemas.microsoft.com/office/drawing/2014/main" id="{3FCE464C-91D8-E444-8F37-BE283A9FA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38606" name="Text Box 14">
            <a:extLst>
              <a:ext uri="{FF2B5EF4-FFF2-40B4-BE49-F238E27FC236}">
                <a16:creationId xmlns:a16="http://schemas.microsoft.com/office/drawing/2014/main" id="{811ECB84-FCD8-7649-AC3A-5DF0E9880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38607" name="Text Box 15">
            <a:extLst>
              <a:ext uri="{FF2B5EF4-FFF2-40B4-BE49-F238E27FC236}">
                <a16:creationId xmlns:a16="http://schemas.microsoft.com/office/drawing/2014/main" id="{57D5AD15-D11B-614D-8562-795E2EA1D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38608" name="Text Box 16">
            <a:extLst>
              <a:ext uri="{FF2B5EF4-FFF2-40B4-BE49-F238E27FC236}">
                <a16:creationId xmlns:a16="http://schemas.microsoft.com/office/drawing/2014/main" id="{C9AF8E2F-9D72-8A4F-B1EF-C40E5FC04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38609" name="Text Box 17">
            <a:extLst>
              <a:ext uri="{FF2B5EF4-FFF2-40B4-BE49-F238E27FC236}">
                <a16:creationId xmlns:a16="http://schemas.microsoft.com/office/drawing/2014/main" id="{BDCAEA1F-CB2B-7946-AAE1-E79F9868D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38610" name="Text Box 18">
            <a:extLst>
              <a:ext uri="{FF2B5EF4-FFF2-40B4-BE49-F238E27FC236}">
                <a16:creationId xmlns:a16="http://schemas.microsoft.com/office/drawing/2014/main" id="{7B82DB7B-E584-9941-ADF7-8103D37B4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38611" name="Text Box 19">
            <a:extLst>
              <a:ext uri="{FF2B5EF4-FFF2-40B4-BE49-F238E27FC236}">
                <a16:creationId xmlns:a16="http://schemas.microsoft.com/office/drawing/2014/main" id="{E0137A8D-9657-4647-AEE1-8B96C9AA2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38612" name="Text Box 20">
            <a:extLst>
              <a:ext uri="{FF2B5EF4-FFF2-40B4-BE49-F238E27FC236}">
                <a16:creationId xmlns:a16="http://schemas.microsoft.com/office/drawing/2014/main" id="{887E058E-1120-4A47-BD80-89931CEB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38613" name="Text Box 21">
            <a:extLst>
              <a:ext uri="{FF2B5EF4-FFF2-40B4-BE49-F238E27FC236}">
                <a16:creationId xmlns:a16="http://schemas.microsoft.com/office/drawing/2014/main" id="{FC59E405-C54F-3548-8919-15F03EAF7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38614" name="Text Box 22">
            <a:extLst>
              <a:ext uri="{FF2B5EF4-FFF2-40B4-BE49-F238E27FC236}">
                <a16:creationId xmlns:a16="http://schemas.microsoft.com/office/drawing/2014/main" id="{E004AEE1-D07D-F240-BB5C-DB3DC2EA7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38615" name="Text Box 23">
            <a:extLst>
              <a:ext uri="{FF2B5EF4-FFF2-40B4-BE49-F238E27FC236}">
                <a16:creationId xmlns:a16="http://schemas.microsoft.com/office/drawing/2014/main" id="{98D12B68-BB6E-9543-85D7-0B4D7F90E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8616" name="Text Box 24">
            <a:extLst>
              <a:ext uri="{FF2B5EF4-FFF2-40B4-BE49-F238E27FC236}">
                <a16:creationId xmlns:a16="http://schemas.microsoft.com/office/drawing/2014/main" id="{3F750851-5AAC-964A-AA30-5F86B411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38617" name="Text Box 25">
            <a:extLst>
              <a:ext uri="{FF2B5EF4-FFF2-40B4-BE49-F238E27FC236}">
                <a16:creationId xmlns:a16="http://schemas.microsoft.com/office/drawing/2014/main" id="{513090AD-7F3A-E945-AF1E-E98D8FDDA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38618" name="Text Box 26">
            <a:extLst>
              <a:ext uri="{FF2B5EF4-FFF2-40B4-BE49-F238E27FC236}">
                <a16:creationId xmlns:a16="http://schemas.microsoft.com/office/drawing/2014/main" id="{70F524D8-FF4A-0042-BD3E-81F964E0E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38619" name="Text Box 27">
            <a:extLst>
              <a:ext uri="{FF2B5EF4-FFF2-40B4-BE49-F238E27FC236}">
                <a16:creationId xmlns:a16="http://schemas.microsoft.com/office/drawing/2014/main" id="{E02AFF98-C877-FA47-9A67-169788861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38620" name="Text Box 28">
            <a:extLst>
              <a:ext uri="{FF2B5EF4-FFF2-40B4-BE49-F238E27FC236}">
                <a16:creationId xmlns:a16="http://schemas.microsoft.com/office/drawing/2014/main" id="{F129B8CD-8166-EB46-B1A9-E21D8C0ED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38621" name="Text Box 29">
            <a:extLst>
              <a:ext uri="{FF2B5EF4-FFF2-40B4-BE49-F238E27FC236}">
                <a16:creationId xmlns:a16="http://schemas.microsoft.com/office/drawing/2014/main" id="{15204D6A-C3BD-C34B-AB9E-F5BAAC611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38622" name="Text Box 30">
            <a:extLst>
              <a:ext uri="{FF2B5EF4-FFF2-40B4-BE49-F238E27FC236}">
                <a16:creationId xmlns:a16="http://schemas.microsoft.com/office/drawing/2014/main" id="{93643D22-21D5-2C4E-86D9-6655658BA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38623" name="Text Box 31">
            <a:extLst>
              <a:ext uri="{FF2B5EF4-FFF2-40B4-BE49-F238E27FC236}">
                <a16:creationId xmlns:a16="http://schemas.microsoft.com/office/drawing/2014/main" id="{029CAC16-0019-8B4A-85C6-4F2522207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38624" name="Text Box 32">
            <a:extLst>
              <a:ext uri="{FF2B5EF4-FFF2-40B4-BE49-F238E27FC236}">
                <a16:creationId xmlns:a16="http://schemas.microsoft.com/office/drawing/2014/main" id="{268E9142-0C4C-2C40-A068-3309AE12E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38625" name="Text Box 33">
            <a:extLst>
              <a:ext uri="{FF2B5EF4-FFF2-40B4-BE49-F238E27FC236}">
                <a16:creationId xmlns:a16="http://schemas.microsoft.com/office/drawing/2014/main" id="{662A03BE-E67C-DC44-B957-1459720B0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38626" name="Text Box 34">
            <a:extLst>
              <a:ext uri="{FF2B5EF4-FFF2-40B4-BE49-F238E27FC236}">
                <a16:creationId xmlns:a16="http://schemas.microsoft.com/office/drawing/2014/main" id="{D513F19E-4C5C-3E42-BEC2-635D215C7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38627" name="Text Box 35">
            <a:extLst>
              <a:ext uri="{FF2B5EF4-FFF2-40B4-BE49-F238E27FC236}">
                <a16:creationId xmlns:a16="http://schemas.microsoft.com/office/drawing/2014/main" id="{5A884563-264A-4D47-9F94-75D8CA7C3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9742891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animBg="1"/>
      <p:bldP spid="238595" grpId="0" animBg="1"/>
      <p:bldP spid="238597" grpId="0" animBg="1"/>
      <p:bldP spid="238598" grpId="0"/>
      <p:bldP spid="238598" grpId="1"/>
      <p:bldP spid="238599" grpId="0" animBg="1"/>
      <p:bldP spid="238600" grpId="0" animBg="1"/>
      <p:bldP spid="238601" grpId="0" animBg="1"/>
      <p:bldP spid="238602" grpId="0" animBg="1"/>
      <p:bldP spid="238603" grpId="0" animBg="1"/>
      <p:bldP spid="238604" grpId="0" animBg="1"/>
      <p:bldP spid="238605" grpId="0" animBg="1"/>
      <p:bldP spid="238606" grpId="0" animBg="1"/>
      <p:bldP spid="238607" grpId="0" animBg="1"/>
      <p:bldP spid="238608" grpId="0" animBg="1"/>
      <p:bldP spid="238609" grpId="0" animBg="1"/>
      <p:bldP spid="238610" grpId="0" animBg="1"/>
      <p:bldP spid="238611" grpId="0" animBg="1"/>
      <p:bldP spid="238612" grpId="0" animBg="1"/>
      <p:bldP spid="238613" grpId="0" animBg="1"/>
      <p:bldP spid="238614" grpId="0" animBg="1"/>
      <p:bldP spid="238615" grpId="0" animBg="1"/>
      <p:bldP spid="238616" grpId="0" animBg="1"/>
      <p:bldP spid="238617" grpId="0" animBg="1"/>
      <p:bldP spid="238618" grpId="0" animBg="1"/>
      <p:bldP spid="238619" grpId="0" animBg="1"/>
      <p:bldP spid="238620" grpId="0" animBg="1"/>
      <p:bldP spid="238621" grpId="0" animBg="1"/>
      <p:bldP spid="238622" grpId="0" animBg="1"/>
      <p:bldP spid="238623" grpId="0" animBg="1"/>
      <p:bldP spid="238624" grpId="0" animBg="1"/>
      <p:bldP spid="238625" grpId="0" animBg="1"/>
      <p:bldP spid="238626" grpId="0" animBg="1"/>
      <p:bldP spid="2386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2DBEE848-2179-A84B-A841-DE2B56E8B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248400" cy="685800"/>
          </a:xfrm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cs typeface="+mj-cs"/>
              </a:rPr>
              <a:t>Supernova light curve</a:t>
            </a:r>
            <a:endParaRPr lang="en-US">
              <a:cs typeface="+mj-cs"/>
            </a:endParaRPr>
          </a:p>
        </p:txBody>
      </p:sp>
      <p:pic>
        <p:nvPicPr>
          <p:cNvPr id="17411" name="Picture 4" descr="snNGC2841">
            <a:extLst>
              <a:ext uri="{FF2B5EF4-FFF2-40B4-BE49-F238E27FC236}">
                <a16:creationId xmlns:a16="http://schemas.microsoft.com/office/drawing/2014/main" id="{EF9A06C8-0838-FF42-9B85-988A5E7D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5036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>
            <a:extLst>
              <a:ext uri="{FF2B5EF4-FFF2-40B4-BE49-F238E27FC236}">
                <a16:creationId xmlns:a16="http://schemas.microsoft.com/office/drawing/2014/main" id="{8D87EF44-B60D-CB49-AF12-27BB03650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685800"/>
            <a:ext cx="6373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A very bright star appears in a distant galaxy,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shines for a few months, then slowly fades away</a:t>
            </a:r>
            <a:endParaRPr lang="en-US" altLang="en-US" sz="2400" b="1"/>
          </a:p>
        </p:txBody>
      </p:sp>
      <p:sp>
        <p:nvSpPr>
          <p:cNvPr id="17413" name="Text Box 7">
            <a:extLst>
              <a:ext uri="{FF2B5EF4-FFF2-40B4-BE49-F238E27FC236}">
                <a16:creationId xmlns:a16="http://schemas.microsoft.com/office/drawing/2014/main" id="{B313EF9C-4323-AF42-801C-765B8BA7B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5" y="6019800"/>
            <a:ext cx="6396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Energy source of fading supernova is the decay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Proof that heavy elements originate in supernovae!</a:t>
            </a:r>
          </a:p>
        </p:txBody>
      </p:sp>
      <p:pic>
        <p:nvPicPr>
          <p:cNvPr id="17414" name="Picture 8" descr="SNcurve2">
            <a:extLst>
              <a:ext uri="{FF2B5EF4-FFF2-40B4-BE49-F238E27FC236}">
                <a16:creationId xmlns:a16="http://schemas.microsoft.com/office/drawing/2014/main" id="{B1A98011-1063-8946-A2D0-B30C9F12F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56388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325F0824-E1A4-184C-8768-54853E4B1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Supernova in M51</a:t>
            </a:r>
            <a:endParaRPr lang="en-US">
              <a:cs typeface="+mj-cs"/>
            </a:endParaRPr>
          </a:p>
        </p:txBody>
      </p:sp>
      <p:pic>
        <p:nvPicPr>
          <p:cNvPr id="19459" name="Picture 3" descr="8379">
            <a:extLst>
              <a:ext uri="{FF2B5EF4-FFF2-40B4-BE49-F238E27FC236}">
                <a16:creationId xmlns:a16="http://schemas.microsoft.com/office/drawing/2014/main" id="{BF94C313-9C99-5A4B-A07F-1FC52E3E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3"/>
            <a:ext cx="9144000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18519E2E-783F-F845-A058-D1914D288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400800"/>
            <a:ext cx="741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8 hours of total exposures, 12 in Takahashi f/9 telescope</a:t>
            </a:r>
            <a:endParaRPr lang="en-US" altLang="en-US"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C1DD1C1-C2F5-3D45-8554-513D809D3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0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>
            <a:extLst>
              <a:ext uri="{FF2B5EF4-FFF2-40B4-BE49-F238E27FC236}">
                <a16:creationId xmlns:a16="http://schemas.microsoft.com/office/drawing/2014/main" id="{F9B14DF4-96F5-0240-9AAD-8E7B647E3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42691" name="Text Box 3">
            <a:extLst>
              <a:ext uri="{FF2B5EF4-FFF2-40B4-BE49-F238E27FC236}">
                <a16:creationId xmlns:a16="http://schemas.microsoft.com/office/drawing/2014/main" id="{C020859F-C03A-794E-A520-B361822A8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2692" name="Rectangle 4">
            <a:extLst>
              <a:ext uri="{FF2B5EF4-FFF2-40B4-BE49-F238E27FC236}">
                <a16:creationId xmlns:a16="http://schemas.microsoft.com/office/drawing/2014/main" id="{12A80524-683A-7249-8943-42C739454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8</a:t>
            </a:r>
          </a:p>
        </p:txBody>
      </p:sp>
      <p:sp>
        <p:nvSpPr>
          <p:cNvPr id="242693" name="Text Box 5">
            <a:extLst>
              <a:ext uri="{FF2B5EF4-FFF2-40B4-BE49-F238E27FC236}">
                <a16:creationId xmlns:a16="http://schemas.microsoft.com/office/drawing/2014/main" id="{4B01919D-C143-A148-AFF2-226D144D4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42694" name="Text Box 6">
            <a:extLst>
              <a:ext uri="{FF2B5EF4-FFF2-40B4-BE49-F238E27FC236}">
                <a16:creationId xmlns:a16="http://schemas.microsoft.com/office/drawing/2014/main" id="{74880898-5E70-7144-8D87-78AA3CA1D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0"/>
            <a:ext cx="467429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 supernova?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 A Sun-sized star blowing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</a:rPr>
              <a:t>A very heavy star blowing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 </a:t>
            </a:r>
            <a:r>
              <a:rPr lang="en-US" altLang="en-US" sz="2400" b="1" dirty="0"/>
              <a:t>A very large and very old star.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 </a:t>
            </a:r>
            <a:r>
              <a:rPr lang="en-US" altLang="en-US" sz="2400" b="1" dirty="0"/>
              <a:t>A newly born star.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 A new planet.</a:t>
            </a:r>
          </a:p>
        </p:txBody>
      </p:sp>
      <p:sp>
        <p:nvSpPr>
          <p:cNvPr id="242695" name="Text Box 7">
            <a:extLst>
              <a:ext uri="{FF2B5EF4-FFF2-40B4-BE49-F238E27FC236}">
                <a16:creationId xmlns:a16="http://schemas.microsoft.com/office/drawing/2014/main" id="{C4FB8F46-6F65-3746-AA51-C6469D6BD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42696" name="Text Box 8">
            <a:extLst>
              <a:ext uri="{FF2B5EF4-FFF2-40B4-BE49-F238E27FC236}">
                <a16:creationId xmlns:a16="http://schemas.microsoft.com/office/drawing/2014/main" id="{BBD9ADB5-D2F1-924D-AD48-6513F9AE2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42697" name="Text Box 9">
            <a:extLst>
              <a:ext uri="{FF2B5EF4-FFF2-40B4-BE49-F238E27FC236}">
                <a16:creationId xmlns:a16="http://schemas.microsoft.com/office/drawing/2014/main" id="{0FC890E0-BB47-F243-9CBB-9D7ADB337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42698" name="Text Box 10">
            <a:extLst>
              <a:ext uri="{FF2B5EF4-FFF2-40B4-BE49-F238E27FC236}">
                <a16:creationId xmlns:a16="http://schemas.microsoft.com/office/drawing/2014/main" id="{D7E097AF-EDD3-1043-B97F-A04B3EF65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42699" name="Text Box 11">
            <a:extLst>
              <a:ext uri="{FF2B5EF4-FFF2-40B4-BE49-F238E27FC236}">
                <a16:creationId xmlns:a16="http://schemas.microsoft.com/office/drawing/2014/main" id="{26B2315A-F7B8-324E-9FC5-C4B78ED78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42700" name="Text Box 12">
            <a:extLst>
              <a:ext uri="{FF2B5EF4-FFF2-40B4-BE49-F238E27FC236}">
                <a16:creationId xmlns:a16="http://schemas.microsoft.com/office/drawing/2014/main" id="{7B280C15-467D-6E40-871D-2448DAA55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42701" name="Text Box 13">
            <a:extLst>
              <a:ext uri="{FF2B5EF4-FFF2-40B4-BE49-F238E27FC236}">
                <a16:creationId xmlns:a16="http://schemas.microsoft.com/office/drawing/2014/main" id="{25F6E907-E1D3-DA40-83FA-4EBAF2DEE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42702" name="Text Box 14">
            <a:extLst>
              <a:ext uri="{FF2B5EF4-FFF2-40B4-BE49-F238E27FC236}">
                <a16:creationId xmlns:a16="http://schemas.microsoft.com/office/drawing/2014/main" id="{EB077EE1-73A3-3F4E-8CCC-48BC0EDFD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42703" name="Text Box 15">
            <a:extLst>
              <a:ext uri="{FF2B5EF4-FFF2-40B4-BE49-F238E27FC236}">
                <a16:creationId xmlns:a16="http://schemas.microsoft.com/office/drawing/2014/main" id="{F72719CD-8827-414D-B5DE-EE3E8B67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42704" name="Text Box 16">
            <a:extLst>
              <a:ext uri="{FF2B5EF4-FFF2-40B4-BE49-F238E27FC236}">
                <a16:creationId xmlns:a16="http://schemas.microsoft.com/office/drawing/2014/main" id="{A7D5A8EF-57B2-9249-B704-2C4DCFB1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42705" name="Text Box 17">
            <a:extLst>
              <a:ext uri="{FF2B5EF4-FFF2-40B4-BE49-F238E27FC236}">
                <a16:creationId xmlns:a16="http://schemas.microsoft.com/office/drawing/2014/main" id="{E188DFC2-47B2-084A-9E9E-BA9D407B6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42706" name="Text Box 18">
            <a:extLst>
              <a:ext uri="{FF2B5EF4-FFF2-40B4-BE49-F238E27FC236}">
                <a16:creationId xmlns:a16="http://schemas.microsoft.com/office/drawing/2014/main" id="{FFEF877D-9DFA-DA47-AAE0-27C0105AD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42707" name="Text Box 19">
            <a:extLst>
              <a:ext uri="{FF2B5EF4-FFF2-40B4-BE49-F238E27FC236}">
                <a16:creationId xmlns:a16="http://schemas.microsoft.com/office/drawing/2014/main" id="{32922764-2997-5A41-B313-4E7F0BB0F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42708" name="Text Box 20">
            <a:extLst>
              <a:ext uri="{FF2B5EF4-FFF2-40B4-BE49-F238E27FC236}">
                <a16:creationId xmlns:a16="http://schemas.microsoft.com/office/drawing/2014/main" id="{F5BC1D47-3F8A-5340-94D3-F98648AFF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42709" name="Text Box 21">
            <a:extLst>
              <a:ext uri="{FF2B5EF4-FFF2-40B4-BE49-F238E27FC236}">
                <a16:creationId xmlns:a16="http://schemas.microsoft.com/office/drawing/2014/main" id="{066955E2-FC14-F64A-BB01-4D0D73246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42710" name="Text Box 22">
            <a:extLst>
              <a:ext uri="{FF2B5EF4-FFF2-40B4-BE49-F238E27FC236}">
                <a16:creationId xmlns:a16="http://schemas.microsoft.com/office/drawing/2014/main" id="{4D2878EF-790D-4C41-82C6-7BBFFD491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42711" name="Text Box 23">
            <a:extLst>
              <a:ext uri="{FF2B5EF4-FFF2-40B4-BE49-F238E27FC236}">
                <a16:creationId xmlns:a16="http://schemas.microsoft.com/office/drawing/2014/main" id="{437AFFBD-C22B-B04E-AF09-EC750051B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42712" name="Text Box 24">
            <a:extLst>
              <a:ext uri="{FF2B5EF4-FFF2-40B4-BE49-F238E27FC236}">
                <a16:creationId xmlns:a16="http://schemas.microsoft.com/office/drawing/2014/main" id="{76A1FAC8-3835-5645-9D2D-925EEAA21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42713" name="Text Box 25">
            <a:extLst>
              <a:ext uri="{FF2B5EF4-FFF2-40B4-BE49-F238E27FC236}">
                <a16:creationId xmlns:a16="http://schemas.microsoft.com/office/drawing/2014/main" id="{7E19B46D-11B6-894E-82A5-2C2726A83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42714" name="Text Box 26">
            <a:extLst>
              <a:ext uri="{FF2B5EF4-FFF2-40B4-BE49-F238E27FC236}">
                <a16:creationId xmlns:a16="http://schemas.microsoft.com/office/drawing/2014/main" id="{E1BF6625-9007-8442-BFFD-C478CF18B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42715" name="Text Box 27">
            <a:extLst>
              <a:ext uri="{FF2B5EF4-FFF2-40B4-BE49-F238E27FC236}">
                <a16:creationId xmlns:a16="http://schemas.microsoft.com/office/drawing/2014/main" id="{6EA71539-5204-C841-8729-34F5F779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42716" name="Text Box 28">
            <a:extLst>
              <a:ext uri="{FF2B5EF4-FFF2-40B4-BE49-F238E27FC236}">
                <a16:creationId xmlns:a16="http://schemas.microsoft.com/office/drawing/2014/main" id="{77D2E846-DCE7-AD4F-86E9-66E7C66F2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42717" name="Text Box 29">
            <a:extLst>
              <a:ext uri="{FF2B5EF4-FFF2-40B4-BE49-F238E27FC236}">
                <a16:creationId xmlns:a16="http://schemas.microsoft.com/office/drawing/2014/main" id="{28C2BC3F-84C6-BD48-9140-86C08BC31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42718" name="Text Box 30">
            <a:extLst>
              <a:ext uri="{FF2B5EF4-FFF2-40B4-BE49-F238E27FC236}">
                <a16:creationId xmlns:a16="http://schemas.microsoft.com/office/drawing/2014/main" id="{39795F92-EABC-F74B-921A-0B6C8E06A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42719" name="Text Box 31">
            <a:extLst>
              <a:ext uri="{FF2B5EF4-FFF2-40B4-BE49-F238E27FC236}">
                <a16:creationId xmlns:a16="http://schemas.microsoft.com/office/drawing/2014/main" id="{7F1400D0-C0CF-204C-AAAB-398A650F3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42720" name="Text Box 32">
            <a:extLst>
              <a:ext uri="{FF2B5EF4-FFF2-40B4-BE49-F238E27FC236}">
                <a16:creationId xmlns:a16="http://schemas.microsoft.com/office/drawing/2014/main" id="{027B69DB-0EAE-B149-805E-034132554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42721" name="Text Box 33">
            <a:extLst>
              <a:ext uri="{FF2B5EF4-FFF2-40B4-BE49-F238E27FC236}">
                <a16:creationId xmlns:a16="http://schemas.microsoft.com/office/drawing/2014/main" id="{8DDEB0CF-BEEB-4C48-920A-4B58C8F2D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42722" name="Text Box 34">
            <a:extLst>
              <a:ext uri="{FF2B5EF4-FFF2-40B4-BE49-F238E27FC236}">
                <a16:creationId xmlns:a16="http://schemas.microsoft.com/office/drawing/2014/main" id="{F0E6FE6B-09AC-2740-8172-7F421C5BE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42723" name="Text Box 35">
            <a:extLst>
              <a:ext uri="{FF2B5EF4-FFF2-40B4-BE49-F238E27FC236}">
                <a16:creationId xmlns:a16="http://schemas.microsoft.com/office/drawing/2014/main" id="{0B300DAC-C449-CE43-8EB5-E0EA0533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nimBg="1"/>
      <p:bldP spid="242691" grpId="0" animBg="1"/>
      <p:bldP spid="242693" grpId="0" animBg="1"/>
      <p:bldP spid="242694" grpId="0"/>
      <p:bldP spid="242694" grpId="1"/>
      <p:bldP spid="242695" grpId="0" animBg="1"/>
      <p:bldP spid="242696" grpId="0" animBg="1"/>
      <p:bldP spid="242697" grpId="0" animBg="1"/>
      <p:bldP spid="242698" grpId="0" animBg="1"/>
      <p:bldP spid="242699" grpId="0" animBg="1"/>
      <p:bldP spid="242700" grpId="0" animBg="1"/>
      <p:bldP spid="242701" grpId="0" animBg="1"/>
      <p:bldP spid="242702" grpId="0" animBg="1"/>
      <p:bldP spid="242703" grpId="0" animBg="1"/>
      <p:bldP spid="242704" grpId="0" animBg="1"/>
      <p:bldP spid="242705" grpId="0" animBg="1"/>
      <p:bldP spid="242706" grpId="0" animBg="1"/>
      <p:bldP spid="242707" grpId="0" animBg="1"/>
      <p:bldP spid="242708" grpId="0" animBg="1"/>
      <p:bldP spid="242709" grpId="0" animBg="1"/>
      <p:bldP spid="242710" grpId="0" animBg="1"/>
      <p:bldP spid="242711" grpId="0" animBg="1"/>
      <p:bldP spid="242712" grpId="0" animBg="1"/>
      <p:bldP spid="242713" grpId="0" animBg="1"/>
      <p:bldP spid="242714" grpId="0" animBg="1"/>
      <p:bldP spid="242715" grpId="0" animBg="1"/>
      <p:bldP spid="242716" grpId="0" animBg="1"/>
      <p:bldP spid="242717" grpId="0" animBg="1"/>
      <p:bldP spid="242718" grpId="0" animBg="1"/>
      <p:bldP spid="242719" grpId="0" animBg="1"/>
      <p:bldP spid="242720" grpId="0" animBg="1"/>
      <p:bldP spid="242721" grpId="0" animBg="1"/>
      <p:bldP spid="242722" grpId="0" animBg="1"/>
      <p:bldP spid="2427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9" name="Rectangle 13">
            <a:extLst>
              <a:ext uri="{FF2B5EF4-FFF2-40B4-BE49-F238E27FC236}">
                <a16:creationId xmlns:a16="http://schemas.microsoft.com/office/drawing/2014/main" id="{4A1353D5-FCBD-5C47-A9E0-14273EB7A6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Type-Ia SN</a:t>
            </a:r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FBE8BF77-AA29-7B4D-834A-275F7A19C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482600"/>
            <a:ext cx="8458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CC00"/>
                </a:solidFill>
              </a:rPr>
              <a:t>White dwarfs:</a:t>
            </a:r>
            <a:r>
              <a:rPr lang="en-US" altLang="en-US" sz="2400" b="1">
                <a:solidFill>
                  <a:srgbClr val="00CC00"/>
                </a:solidFill>
              </a:rPr>
              <a:t>   Normally </a:t>
            </a:r>
            <a:r>
              <a:rPr lang="ja-JP" altLang="en-US" sz="2400" b="1">
                <a:solidFill>
                  <a:srgbClr val="00CC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b="1">
                <a:solidFill>
                  <a:srgbClr val="00CC00"/>
                </a:solidFill>
              </a:rPr>
              <a:t>decent</a:t>
            </a:r>
            <a:r>
              <a:rPr lang="ja-JP" altLang="en-US" sz="2400" b="1">
                <a:solidFill>
                  <a:srgbClr val="00CC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b="1">
                <a:solidFill>
                  <a:srgbClr val="00CC00"/>
                </a:solidFill>
              </a:rPr>
              <a:t> objects, slowly cooling off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CC00"/>
                </a:solidFill>
              </a:rPr>
              <a:t>                                Density ~ 1,000,000 g/cm</a:t>
            </a:r>
            <a:r>
              <a:rPr lang="en-US" altLang="en-US" sz="2400" b="1" baseline="30000">
                <a:solidFill>
                  <a:srgbClr val="00CC00"/>
                </a:solidFill>
              </a:rPr>
              <a:t>3</a:t>
            </a:r>
            <a:r>
              <a:rPr lang="en-US" altLang="en-US" sz="2400" b="1">
                <a:solidFill>
                  <a:srgbClr val="00CC00"/>
                </a:solidFill>
              </a:rPr>
              <a:t> - atoms touch</a:t>
            </a:r>
            <a:endParaRPr lang="en-US" altLang="en-US" sz="2400"/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43994FCE-7CF0-844B-A637-6C066407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46188"/>
            <a:ext cx="685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When part of a close binary, can produce “</a:t>
            </a:r>
            <a:r>
              <a:rPr lang="en-US" altLang="en-US" sz="2400" i="1">
                <a:solidFill>
                  <a:srgbClr val="FFFF00"/>
                </a:solidFill>
              </a:rPr>
              <a:t>fireworks”:</a:t>
            </a:r>
            <a:endParaRPr lang="en-US" altLang="en-US" sz="2400" i="1"/>
          </a:p>
        </p:txBody>
      </p:sp>
      <p:pic>
        <p:nvPicPr>
          <p:cNvPr id="31749" name="Picture 4">
            <a:extLst>
              <a:ext uri="{FF2B5EF4-FFF2-40B4-BE49-F238E27FC236}">
                <a16:creationId xmlns:a16="http://schemas.microsoft.com/office/drawing/2014/main" id="{45755946-C6C0-A24B-BA9A-C798680F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3150"/>
            <a:ext cx="41148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5">
            <a:extLst>
              <a:ext uri="{FF2B5EF4-FFF2-40B4-BE49-F238E27FC236}">
                <a16:creationId xmlns:a16="http://schemas.microsoft.com/office/drawing/2014/main" id="{BB771A1C-AA1D-954C-841A-419E30435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3319463"/>
            <a:ext cx="127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Normal star</a:t>
            </a:r>
            <a:endParaRPr lang="en-US" altLang="en-US" sz="2400"/>
          </a:p>
        </p:txBody>
      </p:sp>
      <p:sp>
        <p:nvSpPr>
          <p:cNvPr id="31751" name="Text Box 6">
            <a:extLst>
              <a:ext uri="{FF2B5EF4-FFF2-40B4-BE49-F238E27FC236}">
                <a16:creationId xmlns:a16="http://schemas.microsoft.com/office/drawing/2014/main" id="{924F7979-AE29-8849-ACEB-2979D3404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3321050"/>
            <a:ext cx="193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White dwarf inside</a:t>
            </a:r>
            <a:endParaRPr lang="en-US" altLang="en-US" sz="2400"/>
          </a:p>
        </p:txBody>
      </p:sp>
      <p:sp>
        <p:nvSpPr>
          <p:cNvPr id="31752" name="Line 7">
            <a:extLst>
              <a:ext uri="{FF2B5EF4-FFF2-40B4-BE49-F238E27FC236}">
                <a16:creationId xmlns:a16="http://schemas.microsoft.com/office/drawing/2014/main" id="{46E879C7-1DDB-6C43-BEDE-8B2C2D89A1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7738" y="3582988"/>
            <a:ext cx="42862" cy="17510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8">
            <a:extLst>
              <a:ext uri="{FF2B5EF4-FFF2-40B4-BE49-F238E27FC236}">
                <a16:creationId xmlns:a16="http://schemas.microsoft.com/office/drawing/2014/main" id="{6F7B49B3-B7F8-ED4D-AD26-289EF165B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613150"/>
            <a:ext cx="76200" cy="882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14">
            <a:extLst>
              <a:ext uri="{FF2B5EF4-FFF2-40B4-BE49-F238E27FC236}">
                <a16:creationId xmlns:a16="http://schemas.microsoft.com/office/drawing/2014/main" id="{E3D7D18B-D1AB-9044-AC90-86FBEE143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26988"/>
            <a:ext cx="4786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solidFill>
                  <a:srgbClr val="FF3300"/>
                </a:solidFill>
              </a:rPr>
              <a:t>Novae </a:t>
            </a:r>
            <a:r>
              <a:rPr lang="en-US" altLang="en-US" sz="2000" b="1" i="1" u="sng">
                <a:solidFill>
                  <a:srgbClr val="FF3300"/>
                </a:solidFill>
              </a:rPr>
              <a:t>and</a:t>
            </a:r>
            <a:r>
              <a:rPr lang="en-US" altLang="en-US" sz="2800" b="1" i="1" u="sng">
                <a:solidFill>
                  <a:srgbClr val="FF3300"/>
                </a:solidFill>
              </a:rPr>
              <a:t> Type-Ia supernovae</a:t>
            </a:r>
            <a:endParaRPr lang="en-US" altLang="en-US" sz="2400" u="sng"/>
          </a:p>
        </p:txBody>
      </p:sp>
      <p:sp>
        <p:nvSpPr>
          <p:cNvPr id="31755" name="TextBox 1">
            <a:extLst>
              <a:ext uri="{FF2B5EF4-FFF2-40B4-BE49-F238E27FC236}">
                <a16:creationId xmlns:a16="http://schemas.microsoft.com/office/drawing/2014/main" id="{7DF1834F-FDC0-A547-B1D3-44D904AD4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1741488"/>
            <a:ext cx="4487863" cy="1508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White dwarf steals hydrogen 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 H piles up on its hot surface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suddenly ignites: a </a:t>
            </a:r>
            <a:r>
              <a:rPr lang="en-US" altLang="en-US" sz="2400" i="1">
                <a:solidFill>
                  <a:schemeClr val="bg1"/>
                </a:solidFill>
              </a:rPr>
              <a:t>nova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M=-8</a:t>
            </a:r>
            <a:r>
              <a:rPr lang="en-US" altLang="en-US" sz="2000" i="1" baseline="30000">
                <a:solidFill>
                  <a:schemeClr val="bg1"/>
                </a:solidFill>
              </a:rPr>
              <a:t>mg</a:t>
            </a:r>
            <a:r>
              <a:rPr lang="en-US" altLang="en-US" sz="2000" i="1">
                <a:solidFill>
                  <a:schemeClr val="bg1"/>
                </a:solidFill>
              </a:rPr>
              <a:t>, a few per year in the Galaxy</a:t>
            </a:r>
          </a:p>
        </p:txBody>
      </p:sp>
      <p:sp>
        <p:nvSpPr>
          <p:cNvPr id="31756" name="TextBox 21">
            <a:extLst>
              <a:ext uri="{FF2B5EF4-FFF2-40B4-BE49-F238E27FC236}">
                <a16:creationId xmlns:a16="http://schemas.microsoft.com/office/drawing/2014/main" id="{2568FC2F-D8AD-E043-9DA5-2B3B6C668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1741488"/>
            <a:ext cx="4586287" cy="150810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White dwarf steals hydrogen 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 mass grows over 1.44 solar, collapses: a </a:t>
            </a:r>
            <a:r>
              <a:rPr lang="en-US" altLang="en-US" sz="2400" i="1" dirty="0">
                <a:solidFill>
                  <a:schemeClr val="bg1"/>
                </a:solidFill>
              </a:rPr>
              <a:t>Type-</a:t>
            </a:r>
            <a:r>
              <a:rPr lang="en-US" altLang="en-US" sz="2400" i="1" dirty="0" err="1">
                <a:solidFill>
                  <a:schemeClr val="bg1"/>
                </a:solidFill>
              </a:rPr>
              <a:t>Ia</a:t>
            </a:r>
            <a:r>
              <a:rPr lang="en-US" altLang="en-US" sz="2400" i="1" dirty="0">
                <a:solidFill>
                  <a:schemeClr val="bg1"/>
                </a:solidFill>
              </a:rPr>
              <a:t> supernova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bg1"/>
                </a:solidFill>
              </a:rPr>
              <a:t>M=-19</a:t>
            </a:r>
            <a:r>
              <a:rPr lang="en-US" altLang="en-US" sz="2000" i="1" baseline="30000" dirty="0">
                <a:solidFill>
                  <a:schemeClr val="bg1"/>
                </a:solidFill>
              </a:rPr>
              <a:t>mg</a:t>
            </a:r>
            <a:r>
              <a:rPr lang="en-US" altLang="en-US" sz="2000" i="1" dirty="0">
                <a:solidFill>
                  <a:schemeClr val="bg1"/>
                </a:solidFill>
              </a:rPr>
              <a:t>, a few per </a:t>
            </a:r>
            <a:r>
              <a:rPr lang="en-US" altLang="en-US" sz="2000" i="1" dirty="0" err="1">
                <a:solidFill>
                  <a:schemeClr val="bg1"/>
                </a:solidFill>
              </a:rPr>
              <a:t>millinea</a:t>
            </a:r>
            <a:r>
              <a:rPr lang="en-US" altLang="en-US" sz="2000" i="1" dirty="0">
                <a:solidFill>
                  <a:schemeClr val="bg1"/>
                </a:solidFill>
              </a:rPr>
              <a:t> in the Galaxy</a:t>
            </a:r>
          </a:p>
        </p:txBody>
      </p:sp>
      <p:pic>
        <p:nvPicPr>
          <p:cNvPr id="31757" name="Picture 7">
            <a:extLst>
              <a:ext uri="{FF2B5EF4-FFF2-40B4-BE49-F238E27FC236}">
                <a16:creationId xmlns:a16="http://schemas.microsoft.com/office/drawing/2014/main" id="{DAA1C889-7C9D-9E4C-9C72-1CEC62C83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98963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Text Box 12">
            <a:extLst>
              <a:ext uri="{FF2B5EF4-FFF2-40B4-BE49-F238E27FC236}">
                <a16:creationId xmlns:a16="http://schemas.microsoft.com/office/drawing/2014/main" id="{2630358D-1AAB-6B4D-B7CF-EF5156F98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75088"/>
            <a:ext cx="2509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66FFFF"/>
                </a:solidFill>
              </a:rPr>
              <a:t>IR+X-ray photo of an old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66FFFF"/>
                </a:solidFill>
              </a:rPr>
              <a:t>Type-Ia SN remnant G299.2-2.9</a:t>
            </a:r>
            <a:endParaRPr lang="en-US" altLang="en-US" sz="1400"/>
          </a:p>
        </p:txBody>
      </p:sp>
      <p:pic>
        <p:nvPicPr>
          <p:cNvPr id="31759" name="Picture 9">
            <a:extLst>
              <a:ext uri="{FF2B5EF4-FFF2-40B4-BE49-F238E27FC236}">
                <a16:creationId xmlns:a16="http://schemas.microsoft.com/office/drawing/2014/main" id="{E65ED296-09AF-4645-887A-7A3B345EC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4186238"/>
            <a:ext cx="27051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TextBox 10">
            <a:extLst>
              <a:ext uri="{FF2B5EF4-FFF2-40B4-BE49-F238E27FC236}">
                <a16:creationId xmlns:a16="http://schemas.microsoft.com/office/drawing/2014/main" id="{8673003A-D619-A649-89DD-E3C9E5B55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3408363"/>
            <a:ext cx="2327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FF00"/>
                </a:solidFill>
              </a:rPr>
              <a:t>Nova Cassiopeiae 2021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FF00"/>
                </a:solidFill>
              </a:rPr>
              <a:t>on 3/19/2021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FF00"/>
                </a:solidFill>
              </a:rPr>
              <a:t>at 7.5mg still brightening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1424</TotalTime>
  <Words>1002</Words>
  <Application>Microsoft Macintosh PowerPoint</Application>
  <PresentationFormat>On-screen Show (4:3)</PresentationFormat>
  <Paragraphs>302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</vt:lpstr>
      <vt:lpstr>Blank Presentation</vt:lpstr>
      <vt:lpstr>Remnants</vt:lpstr>
      <vt:lpstr>Questions coming …</vt:lpstr>
      <vt:lpstr>Question 6</vt:lpstr>
      <vt:lpstr>Question 7</vt:lpstr>
      <vt:lpstr>Supernova light curve</vt:lpstr>
      <vt:lpstr>Supernova in M51</vt:lpstr>
      <vt:lpstr>Questions coming …</vt:lpstr>
      <vt:lpstr>Question 8</vt:lpstr>
      <vt:lpstr>Type-Ia SN</vt:lpstr>
      <vt:lpstr>Questions coming …</vt:lpstr>
      <vt:lpstr>Question 9</vt:lpstr>
      <vt:lpstr>Question 10 </vt:lpstr>
      <vt:lpstr>simulated image July 4, 1054</vt:lpstr>
      <vt:lpstr>What is a neutron star?</vt:lpstr>
      <vt:lpstr>What is a pulsar?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452</cp:revision>
  <dcterms:created xsi:type="dcterms:W3CDTF">2003-01-08T03:11:45Z</dcterms:created>
  <dcterms:modified xsi:type="dcterms:W3CDTF">2025-10-28T18:56:37Z</dcterms:modified>
</cp:coreProperties>
</file>