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90" r:id="rId2"/>
    <p:sldId id="383" r:id="rId3"/>
    <p:sldId id="431" r:id="rId4"/>
    <p:sldId id="412" r:id="rId5"/>
    <p:sldId id="430" r:id="rId6"/>
    <p:sldId id="43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0929"/>
  </p:normalViewPr>
  <p:slideViewPr>
    <p:cSldViewPr snapToObjects="1">
      <p:cViewPr varScale="1">
        <p:scale>
          <a:sx n="128" d="100"/>
          <a:sy n="128" d="100"/>
        </p:scale>
        <p:origin x="1640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4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30D4F3-D872-3E41-8010-00AEB8172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0D104-9EAC-7642-B88D-6093BDAAD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13F960-57B5-F44A-9005-21AC80CB1B5F}" type="datetimeFigureOut">
              <a:rPr lang="en-US"/>
              <a:pPr>
                <a:defRPr/>
              </a:pPr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95B94-75EA-EA46-9806-4999B27B11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E5F61-43B2-1747-88AC-BEB6B56CB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C529E-524B-8A46-8081-E4A47BD28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EBA000-77EF-6140-83D6-7067E8CA69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4F4B54-55E5-334B-AABD-E5DF1E45C6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22AEAC6-49CF-164E-9AA9-6D6E335E63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DC33D3-73BE-0F42-B58A-37BE54E28A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1030100-BA4C-8649-864E-0BCB114DA8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492F191-B2D8-8543-B8BD-07100875D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23006-8A6F-604E-89CC-7D0BA6FE6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0053184-D221-B940-A6B4-9A43515F2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087DEF-B415-2741-8228-605C10774BB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96B1A72-E36C-EF4F-9141-90B1FA648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F599FF-A846-5F44-AA83-E03569C6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0053184-D221-B940-A6B4-9A43515F2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7087DEF-B415-2741-8228-605C10774BBD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96B1A72-E36C-EF4F-9141-90B1FA648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F599FF-A846-5F44-AA83-E03569C6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2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8694FA2-34B7-114F-A626-2E861903C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61D3BE1-84A9-844C-B2BC-068683980CE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316183B-B2E0-D949-80AE-0527F7B87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1A6BE69-90C7-D440-8B38-CAA89B41B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D33FA9-4BF2-5E46-827C-F5170538D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B0F70C-CA84-7140-A1B3-029E000DC2EC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7DCAFED-1781-E940-B14E-0B3BB416B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5F92D30-C99F-A441-8BCF-01B6FD79F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64D33FA9-4BF2-5E46-827C-F5170538D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B0F70C-CA84-7140-A1B3-029E000DC2EC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7DCAFED-1781-E940-B14E-0B3BB416B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5F92D30-C99F-A441-8BCF-01B6FD79F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0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5AEDD-B47B-BB4F-8829-7BF0F17EB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5B5603-CC4E-8F4B-957A-90C2EED0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D9D85A-AD36-7D45-BC50-3CF8E7668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874A-1187-4D40-8B15-285DA34E4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9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D1A69D-183D-1A4C-9733-E1B6ED1FB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DDD10-8752-2641-B5B1-B3C95F42D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89D28-5A25-7A4E-BC0F-3A441F2DC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9298-3104-724E-8220-7E7F029E1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4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ADE84-A98C-A84A-B536-938DB705B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AD21D-1BD9-7E49-AC17-5DCF3F523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D7EDF-486F-3448-95B7-DED835114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21C6-A545-5642-B5CF-6EE9882B7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7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C7DA8-5559-0D4A-BBE5-62EC2CF49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310267-4AB5-9D4A-9CD0-6C2676BB3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235F6-7E32-6340-9151-D8D4060C8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7117-1821-A441-9E34-72EED40F3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E76364-B6E6-E44F-8526-141466FDE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155B6-A030-4C46-B69E-A629F44CD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42DAE6-0910-0048-9BC9-371E6782E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795E-66F4-1E47-8549-6D192645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0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40844-1046-CE4E-A106-0D1C9329C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94309-635D-8644-94F8-4BE8F000A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FF29C-8F6E-6440-841F-B5FA77A32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AF29-379A-C541-8D6A-C0146EDF5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DCF4F6-B565-3646-BD83-2D6BECF3A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5B3CE9-93DA-474D-8EB0-A059C7D7C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184B19-D0CD-C044-9CD4-69F8B493E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C662-032E-AA40-8D11-5439D3AB1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87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DC5E2-79E7-164A-BF60-F8AD8AC3D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62E297-7E3E-8740-9C52-0AC963DBA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CD9D8A-F9DC-0D4C-B46E-189618B48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91DB-4FE2-8747-A3B4-F3B52EA42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1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C726A-A690-A94D-B2A7-6FB04F6F1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E27276-88F9-0B4D-B15C-9AD8D492E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F0CAB1-ADBC-0941-AC3F-3FF0A8D92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D62D-AF46-2E47-AEFF-4A442ACE1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7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23C6E-AD2F-4845-8378-3E04D89E2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AC438-5C31-7A4A-9710-62DA498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02607-4189-B349-A47F-25409A8A5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8AAD-28CF-B944-9B19-BAAA51E99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2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4C721-7FFE-9645-8656-8A41E7E96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71F08-EA1C-874A-9706-72C918E7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69AF3-B173-FA4E-8580-1D5D5ED1C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8446-5A3F-DF46-AE74-BEC76CBB0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1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E5BEA0-12C3-4046-ABF7-E297BAA93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81EB36-63DA-4340-A287-10898404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0121AD-644E-F44D-9037-29DE8CC72A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7DD9E-0CB2-1846-8FD7-3C0F8CEEF8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3DF9C0-96B3-1B42-A668-0991E97400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A7809D-670D-3947-9E09-E79E13639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graveyard, </a:t>
            </a:r>
            <a:r>
              <a:rPr lang="en-US" altLang="en-US" sz="2000" dirty="0"/>
              <a:t>Chapter 18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33743-5FAD-7A47-92F5-08782E33A5D9}"/>
              </a:ext>
            </a:extLst>
          </p:cNvPr>
          <p:cNvSpPr txBox="1"/>
          <p:nvPr/>
        </p:nvSpPr>
        <p:spPr>
          <a:xfrm>
            <a:off x="3876166" y="2821057"/>
            <a:ext cx="2534668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Pass/Fail 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</a:rPr>
              <a:t>Makeup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Friday, Oct.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A2941642-2817-7A49-BF8A-4F033E29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50" y="1371600"/>
            <a:ext cx="77829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</a:rPr>
              <a:t>Any gas or dust cloud moving under gravity becomes a disk.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</a:t>
            </a:r>
            <a:r>
              <a:rPr lang="en-US" altLang="en-US" sz="2400" dirty="0">
                <a:solidFill>
                  <a:srgbClr val="66FFFF"/>
                </a:solidFill>
              </a:rPr>
              <a:t>Collisions between particles cease only in a thin disk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FFFF"/>
                </a:solidFill>
              </a:rPr>
              <a:t>         - a thin disk is the only stable ‘shape’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Happens small and large </a:t>
            </a:r>
            <a:r>
              <a:rPr lang="en-US" altLang="en-US" sz="2400" dirty="0">
                <a:solidFill>
                  <a:srgbClr val="00CC00"/>
                </a:solidFill>
                <a:sym typeface="Symbol" pitchFamily="2" charset="2"/>
              </a:rPr>
              <a:t></a:t>
            </a:r>
            <a:r>
              <a:rPr lang="en-US" altLang="en-US" sz="2400" dirty="0">
                <a:solidFill>
                  <a:srgbClr val="00CC00"/>
                </a:solidFill>
              </a:rPr>
              <a:t> planet size, star size, galaxy size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E939BAD-2DE0-3A42-9987-0E46A4B1C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701675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Disk formation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0FCBAD43-005F-F442-99FB-6DF90164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75"/>
            <a:ext cx="3276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362EB9C2-B3FB-6546-AB43-D4876D2E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303713"/>
            <a:ext cx="2568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E70442E6-E0FD-844D-A48A-DBBEA493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4488"/>
            <a:ext cx="32988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3A76EC89-ABF8-FC4E-ACFE-E36F9DE9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846513"/>
            <a:ext cx="176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Saturn’s ring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9F94F765-310E-804B-B003-68074A95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476" y="3510920"/>
            <a:ext cx="2002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galaxy’s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interstellar gas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5BFDA445-8BD3-CA42-9873-ED0C6308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564" y="3348848"/>
            <a:ext cx="3276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double star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(</a:t>
            </a:r>
            <a:r>
              <a:rPr lang="en-US" altLang="en-US" sz="2400" dirty="0" err="1">
                <a:solidFill>
                  <a:srgbClr val="FFFF00"/>
                </a:solidFill>
              </a:rPr>
              <a:t>nova;type-Ia</a:t>
            </a:r>
            <a:r>
              <a:rPr lang="en-US" altLang="en-US" sz="2400" dirty="0">
                <a:solidFill>
                  <a:srgbClr val="FFFF00"/>
                </a:solidFill>
              </a:rPr>
              <a:t> supernova)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CE939BAD-2DE0-3A42-9987-0E46A4B1CD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2057400" cy="701675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B0F0"/>
                </a:solidFill>
              </a:rPr>
              <a:t>Examples:</a:t>
            </a:r>
            <a:endParaRPr lang="en-US" altLang="en-US" sz="2400" b="1" u="sng" dirty="0">
              <a:solidFill>
                <a:srgbClr val="00B0F0"/>
              </a:solidFill>
            </a:endParaRPr>
          </a:p>
        </p:txBody>
      </p:sp>
      <p:pic>
        <p:nvPicPr>
          <p:cNvPr id="3" name="Picture 2" descr="A bright orange and yellow light&#10;&#10;Description automatically generated with medium confidence">
            <a:extLst>
              <a:ext uri="{FF2B5EF4-FFF2-40B4-BE49-F238E27FC236}">
                <a16:creationId xmlns:a16="http://schemas.microsoft.com/office/drawing/2014/main" id="{47482C6C-82C1-DD4A-A1CE-3A9FA574C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379" y="887150"/>
            <a:ext cx="2568575" cy="2568575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C0F1B69A-943A-0C42-8ACC-9DD9F8BE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721" y="272404"/>
            <a:ext cx="3401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Star and planet formation: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protoplanetary disc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95C25-72B7-ED41-B147-A56E5BFB7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41" y="1342205"/>
            <a:ext cx="3492500" cy="2032000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A74F9500-5E14-9F42-82CB-0FCFCBDA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57" y="1289423"/>
            <a:ext cx="328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Black hole accreting gas:</a:t>
            </a:r>
          </a:p>
        </p:txBody>
      </p:sp>
    </p:spTree>
    <p:extLst>
      <p:ext uri="{BB962C8B-B14F-4D97-AF65-F5344CB8AC3E}">
        <p14:creationId xmlns:p14="http://schemas.microsoft.com/office/powerpoint/2010/main" val="123526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42140A2-CD34-8B42-B1F2-60A88FBE5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7B4BF74-670C-1C4E-ABE3-FA32790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80380F01-0B8B-6D43-8A85-E70F241D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D2DB972-EB17-E443-9F4A-89ADED1F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3D8D651C-130F-C74D-BC7B-7663BE98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47E225A2-A3C5-E147-B612-99F6495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happens to a spinning ball of gas/dust whose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atoms are on orbit around the center of the ball?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It always collapses under gravity.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	</a:t>
            </a:r>
            <a:r>
              <a:rPr lang="en-US" altLang="en-US" sz="2400" b="1" dirty="0"/>
              <a:t>It keeps spinning forever in the shape of a circle.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	</a:t>
            </a:r>
            <a:r>
              <a:rPr lang="en-US" altLang="en-US" sz="2400" b="1" dirty="0"/>
              <a:t>It gets hot from friction.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</a:rPr>
              <a:t>It slowly turns into disk shape.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CA3B152-C8A5-5D4C-8D14-3F9377936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49794508-F66D-1A4D-B33F-1F59674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4BB4ABB-4D61-ED40-8B8D-BE42EA9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E5A2A8DF-DDD1-644C-A547-BC720678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975C8504-844C-3845-B506-D38FC286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766725A-B78B-394A-9A01-1B98A15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83E52151-A28C-3F4D-9554-05D147F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88ADDD24-93FE-7949-85F6-3ED32413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5995C2E9-E238-D348-A538-783EE91D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F6678B18-4A0E-4B42-B312-CEBA375C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5AC7CAEE-65DA-C843-95B1-45C0D71A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3CDA8092-5895-DC49-89A8-00652313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C343612E-30EF-2744-BE32-5DDB7F3B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D43969F-D475-5148-8C19-EC26F452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DDBA961C-14AA-6048-AF0D-68AD578F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5CA8FA0A-A6E8-3049-AF5E-3437C93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3E2BE688-AB9C-C844-9A00-61EB021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60E3B661-2D50-944D-90CF-EFE0D78A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F371ED58-AA2F-EB40-8295-981FE3A4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DE3FE6D5-DDB5-0E48-A4E0-04AB4057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0186EED9-014D-A842-A118-DACE1CC3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B2BAA585-A9DB-6B49-9463-A74A824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0316BE2F-16B0-9946-A174-E5506B12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68549DC1-0B42-394E-A0C3-72B99C0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F69AFE88-5D7A-8541-8277-F77F0CA9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3B9C9D4F-484C-584A-BEF9-AE5450A5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980CBEA1-65F9-0445-8176-89E5396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C2FE7A92-7839-A94C-AB58-323153E3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5ED2506-D337-8E46-B827-C63FA2BC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DCAF1E7E-CB03-6343-851A-01B1F9FB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  <p:bldP spid="17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B7B4BF74-670C-1C4E-ABE3-FA32790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80380F01-0B8B-6D43-8A85-E70F241D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D2DB972-EB17-E443-9F4A-89ADED1F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3D8D651C-130F-C74D-BC7B-7663BE98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7158" name="Text Box 6">
            <a:extLst>
              <a:ext uri="{FF2B5EF4-FFF2-40B4-BE49-F238E27FC236}">
                <a16:creationId xmlns:a16="http://schemas.microsoft.com/office/drawing/2014/main" id="{47E225A2-A3C5-E147-B612-99F64952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8763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galaxy’s cold interstellar gas is mostly in the disk,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but the stars may not be. Why?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Because cold gas is heavier and so it falls down to the disk.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	</a:t>
            </a:r>
            <a:r>
              <a:rPr lang="en-US" altLang="en-US" sz="2400" b="1" dirty="0">
                <a:solidFill>
                  <a:srgbClr val="FF0000"/>
                </a:solidFill>
              </a:rPr>
              <a:t>Because gas atoms collide, but stars do not.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	</a:t>
            </a:r>
            <a:r>
              <a:rPr lang="en-US" altLang="en-US" sz="2400" b="1" dirty="0"/>
              <a:t>Because disk formation applies only to heavy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stars are hot and so it may rise higher up, away from the disk.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	</a:t>
            </a:r>
            <a:r>
              <a:rPr lang="en-US" altLang="en-US" sz="2400" b="1" dirty="0"/>
              <a:t>Because stars are hot and so it may not rise higher up, away from the disk.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5CA3B152-C8A5-5D4C-8D14-3F9377936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49794508-F66D-1A4D-B33F-1F59674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77161" name="Text Box 9">
            <a:extLst>
              <a:ext uri="{FF2B5EF4-FFF2-40B4-BE49-F238E27FC236}">
                <a16:creationId xmlns:a16="http://schemas.microsoft.com/office/drawing/2014/main" id="{B4BB4ABB-4D61-ED40-8B8D-BE42EA9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E5A2A8DF-DDD1-644C-A547-BC720678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975C8504-844C-3845-B506-D38FC286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766725A-B78B-394A-9A01-1B98A152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77165" name="Text Box 13">
            <a:extLst>
              <a:ext uri="{FF2B5EF4-FFF2-40B4-BE49-F238E27FC236}">
                <a16:creationId xmlns:a16="http://schemas.microsoft.com/office/drawing/2014/main" id="{83E52151-A28C-3F4D-9554-05D147F3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77166" name="Text Box 14">
            <a:extLst>
              <a:ext uri="{FF2B5EF4-FFF2-40B4-BE49-F238E27FC236}">
                <a16:creationId xmlns:a16="http://schemas.microsoft.com/office/drawing/2014/main" id="{88ADDD24-93FE-7949-85F6-3ED32413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5995C2E9-E238-D348-A538-783EE91D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7168" name="Text Box 16">
            <a:extLst>
              <a:ext uri="{FF2B5EF4-FFF2-40B4-BE49-F238E27FC236}">
                <a16:creationId xmlns:a16="http://schemas.microsoft.com/office/drawing/2014/main" id="{F6678B18-4A0E-4B42-B312-CEBA375C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77169" name="Text Box 17">
            <a:extLst>
              <a:ext uri="{FF2B5EF4-FFF2-40B4-BE49-F238E27FC236}">
                <a16:creationId xmlns:a16="http://schemas.microsoft.com/office/drawing/2014/main" id="{5AC7CAEE-65DA-C843-95B1-45C0D71A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7170" name="Text Box 18">
            <a:extLst>
              <a:ext uri="{FF2B5EF4-FFF2-40B4-BE49-F238E27FC236}">
                <a16:creationId xmlns:a16="http://schemas.microsoft.com/office/drawing/2014/main" id="{3CDA8092-5895-DC49-89A8-00652313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77171" name="Text Box 19">
            <a:extLst>
              <a:ext uri="{FF2B5EF4-FFF2-40B4-BE49-F238E27FC236}">
                <a16:creationId xmlns:a16="http://schemas.microsoft.com/office/drawing/2014/main" id="{C343612E-30EF-2744-BE32-5DDB7F3B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7172" name="Text Box 20">
            <a:extLst>
              <a:ext uri="{FF2B5EF4-FFF2-40B4-BE49-F238E27FC236}">
                <a16:creationId xmlns:a16="http://schemas.microsoft.com/office/drawing/2014/main" id="{FD43969F-D475-5148-8C19-EC26F452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DDBA961C-14AA-6048-AF0D-68AD578F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7174" name="Text Box 22">
            <a:extLst>
              <a:ext uri="{FF2B5EF4-FFF2-40B4-BE49-F238E27FC236}">
                <a16:creationId xmlns:a16="http://schemas.microsoft.com/office/drawing/2014/main" id="{5CA8FA0A-A6E8-3049-AF5E-3437C93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7175" name="Text Box 23">
            <a:extLst>
              <a:ext uri="{FF2B5EF4-FFF2-40B4-BE49-F238E27FC236}">
                <a16:creationId xmlns:a16="http://schemas.microsoft.com/office/drawing/2014/main" id="{3E2BE688-AB9C-C844-9A00-61EB021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7176" name="Text Box 24">
            <a:extLst>
              <a:ext uri="{FF2B5EF4-FFF2-40B4-BE49-F238E27FC236}">
                <a16:creationId xmlns:a16="http://schemas.microsoft.com/office/drawing/2014/main" id="{60E3B661-2D50-944D-90CF-EFE0D78A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7177" name="Text Box 25">
            <a:extLst>
              <a:ext uri="{FF2B5EF4-FFF2-40B4-BE49-F238E27FC236}">
                <a16:creationId xmlns:a16="http://schemas.microsoft.com/office/drawing/2014/main" id="{F371ED58-AA2F-EB40-8295-981FE3A4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7178" name="Text Box 26">
            <a:extLst>
              <a:ext uri="{FF2B5EF4-FFF2-40B4-BE49-F238E27FC236}">
                <a16:creationId xmlns:a16="http://schemas.microsoft.com/office/drawing/2014/main" id="{DE3FE6D5-DDB5-0E48-A4E0-04AB4057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77179" name="Text Box 27">
            <a:extLst>
              <a:ext uri="{FF2B5EF4-FFF2-40B4-BE49-F238E27FC236}">
                <a16:creationId xmlns:a16="http://schemas.microsoft.com/office/drawing/2014/main" id="{0186EED9-014D-A842-A118-DACE1CC3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B2BAA585-A9DB-6B49-9463-A74A824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0316BE2F-16B0-9946-A174-E5506B12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77182" name="Text Box 30">
            <a:extLst>
              <a:ext uri="{FF2B5EF4-FFF2-40B4-BE49-F238E27FC236}">
                <a16:creationId xmlns:a16="http://schemas.microsoft.com/office/drawing/2014/main" id="{68549DC1-0B42-394E-A0C3-72B99C0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F69AFE88-5D7A-8541-8277-F77F0CA9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77184" name="Text Box 32">
            <a:extLst>
              <a:ext uri="{FF2B5EF4-FFF2-40B4-BE49-F238E27FC236}">
                <a16:creationId xmlns:a16="http://schemas.microsoft.com/office/drawing/2014/main" id="{3B9C9D4F-484C-584A-BEF9-AE5450A5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980CBEA1-65F9-0445-8176-89E53964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C2FE7A92-7839-A94C-AB58-323153E3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5ED2506-D337-8E46-B827-C63FA2BC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04190451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5" grpId="0" animBg="1"/>
      <p:bldP spid="177157" grpId="0" animBg="1"/>
      <p:bldP spid="177158" grpId="0"/>
      <p:bldP spid="177158" grpId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453</Words>
  <Application>Microsoft Macintosh PowerPoint</Application>
  <PresentationFormat>On-screen Show (4:3)</PresentationFormat>
  <Paragraphs>127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Setup:</vt:lpstr>
      <vt:lpstr>Disk formation</vt:lpstr>
      <vt:lpstr>Examples:</vt:lpstr>
      <vt:lpstr>Questions coming …</vt:lpstr>
      <vt:lpstr>Question 4 </vt:lpstr>
      <vt:lpstr>Question 5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Galaxies</dc:title>
  <cp:lastModifiedBy>Tibor Torma</cp:lastModifiedBy>
  <cp:revision>48</cp:revision>
  <dcterms:modified xsi:type="dcterms:W3CDTF">2025-10-28T18:50:25Z</dcterms:modified>
</cp:coreProperties>
</file>