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90" r:id="rId2"/>
    <p:sldId id="298" r:id="rId3"/>
    <p:sldId id="341" r:id="rId4"/>
    <p:sldId id="360" r:id="rId5"/>
    <p:sldId id="361" r:id="rId6"/>
    <p:sldId id="362" r:id="rId7"/>
    <p:sldId id="297" r:id="rId8"/>
    <p:sldId id="349" r:id="rId9"/>
    <p:sldId id="369" r:id="rId10"/>
    <p:sldId id="323" r:id="rId11"/>
    <p:sldId id="325" r:id="rId12"/>
    <p:sldId id="296" r:id="rId13"/>
    <p:sldId id="378" r:id="rId14"/>
    <p:sldId id="445" r:id="rId15"/>
    <p:sldId id="3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90929"/>
  </p:normalViewPr>
  <p:slideViewPr>
    <p:cSldViewPr snapToGrid="0" snapToObjects="1">
      <p:cViewPr varScale="1">
        <p:scale>
          <a:sx n="128" d="100"/>
          <a:sy n="128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828867A-036D-8A43-B60C-78EB25BBE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7879888-CF30-4A40-87B4-99FBA66C54B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5A5101A-21CF-2F4A-955B-259739A1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9CF8A5F-E5E6-7341-97C3-3DE8C39A9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0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0A067EE-65D0-754C-BEA9-1A457F50A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7E2B31A-1E29-0B41-8612-99C83E585C27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1C99ECA-22C8-4C45-9041-14A946EC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A8503F-42E6-D44D-BCE2-A20208149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6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72F8AE-BFD2-684E-9353-57850D68D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1FFD8F3-252D-1746-8884-B680E2463BF9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EBFA4A-E067-5641-9DA9-F0F7FC8CB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CE86B74-939E-A44E-8A34-D83343A37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3ED64D0-0199-6A44-8D82-3864552E7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C7E1D3-B452-3645-ABDB-05E2ED2FBA37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9B8635B-7604-0241-8437-54AC11899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10AF62A-7C84-EC48-B1F3-2EAC3F86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48DE827-6F5E-2048-8342-9DA339E4A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C9DCC07-90EE-6B4D-BED6-4911A8D74BA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77706A1-5D1C-664D-BA0C-DE282C4F2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BE0B5AA6-7F09-4440-A6D6-D2E87F96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A1EA59C3-7B55-8449-80C1-C021D78A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ADFC651-D54F-354F-8314-3210D8BB0048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9B54CFE-0700-EE4E-B3B2-B2F3F67DF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3A56722-D6A4-9E4A-8371-7F0586391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03E2199-87C2-1840-AA04-EF66824A4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31A0E1A-5B38-874F-A81C-371516130C2E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DFCB176-5DDF-1446-80A5-3D455CE65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B892544-E58B-8840-8135-863C7CBA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E65773E-46BB-7E47-B86C-901490B49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256507-FE77-9144-AE96-BAA8EB671515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314F38F-25E6-724B-8AD2-E57F6F89C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829FE56-6F0B-0646-952E-F6CAAF61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9543238-7578-AE4C-965C-4F5265B5D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4A0F49E-4711-9E41-88D9-AA968A9625DA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655C86A-3365-8F46-B2F7-0A64EDF0D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31DCA760-F1FE-AC44-AA33-0626D243A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2CC4E66-1E34-9846-967D-53CF2D991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C239DDF-9D09-6047-B4C0-ECC0613FCF57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EE69522-40D7-6A47-804D-B126189CE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D1C0823-EFC8-2C4D-BA8C-DED3757B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DA43F17-8197-C94E-82D6-CA8BBADD4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6F671F7-6662-A648-A677-A10E4DF4CB6E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F217C4D-4809-944E-A636-C9B2F6115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EEAB3B6-04E4-A447-96A4-B9701EFC9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33743-5FAD-7A47-92F5-08782E33A5D9}"/>
              </a:ext>
            </a:extLst>
          </p:cNvPr>
          <p:cNvSpPr txBox="1"/>
          <p:nvPr/>
        </p:nvSpPr>
        <p:spPr>
          <a:xfrm>
            <a:off x="3123677" y="2892137"/>
            <a:ext cx="34740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Test 2 on Friday, Oct. 24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(With picture questions!)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C60735D0-32AE-B849-B8D1-F4B663BF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871E89C0-7E38-9744-840D-92E12EA2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3666534-70D3-DD40-A69B-D21B2607D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2E4066B3-3C6F-1545-92D9-63E954C8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78005768-969C-0246-86B9-8364B497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7620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supernova?</a:t>
            </a: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new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planet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newly born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A Sun-sized star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</a:rPr>
              <a:t>A larger-than-the-Sun star blowing up</a:t>
            </a:r>
            <a:r>
              <a:rPr lang="en-US" altLang="en-US" sz="2400" b="1" dirty="0"/>
              <a:t>.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5E90C0F3-46A0-604C-9AFA-298D0157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66193DB7-15F0-0249-9F89-9E3EA52C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5F93431E-A924-7B45-8E57-A94D7B63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4AB53210-F2E0-B849-8CB0-33FF23CD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5B289B81-CC7F-F843-807E-9315184E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19BB742E-1E1A-9F43-9673-B094B054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403180F-3185-2642-B565-CB9DE9D8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46447744-4272-B54C-B23C-A2848063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7EB86D71-2488-3A44-9BD4-0DF1C8FDC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3B306038-56EE-3643-9164-475028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8BDB22-1A67-E741-AC37-3D4D4ABD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1B42F9EB-0162-6041-B1C4-5F24A1A3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id="{A2067865-8DA6-1F41-9A11-ECFC0C5A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1156" name="Text Box 20">
            <a:extLst>
              <a:ext uri="{FF2B5EF4-FFF2-40B4-BE49-F238E27FC236}">
                <a16:creationId xmlns:a16="http://schemas.microsoft.com/office/drawing/2014/main" id="{4B82D8FF-55DA-434F-9170-1B53B819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75338956-325C-F942-95AA-736DF85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id="{BD6C0865-2FFA-4644-AB63-29AF1113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C4E96987-B4F5-B649-B01B-9158C966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E6B25807-2FD7-8844-92FA-AA7AA962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5CBF6916-895B-B947-A271-53527A4A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0C264870-BB68-8B43-9C0E-06152387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A56F351D-418A-D74D-83B1-8CB10E5D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id="{E5A34A40-70E0-5642-BAFF-AB904454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1165" name="Text Box 29">
            <a:extLst>
              <a:ext uri="{FF2B5EF4-FFF2-40B4-BE49-F238E27FC236}">
                <a16:creationId xmlns:a16="http://schemas.microsoft.com/office/drawing/2014/main" id="{8D76555A-F2B3-5442-AB82-A8122332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EAD8757C-AD9C-2445-8FE8-83F8A4F8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D9C42375-576D-254C-B8F3-0CF897F2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1168" name="Text Box 32">
            <a:extLst>
              <a:ext uri="{FF2B5EF4-FFF2-40B4-BE49-F238E27FC236}">
                <a16:creationId xmlns:a16="http://schemas.microsoft.com/office/drawing/2014/main" id="{B58956E5-D99B-EA49-AE07-E7437AD3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1169" name="Text Box 33">
            <a:extLst>
              <a:ext uri="{FF2B5EF4-FFF2-40B4-BE49-F238E27FC236}">
                <a16:creationId xmlns:a16="http://schemas.microsoft.com/office/drawing/2014/main" id="{47D8BB63-A1CC-AF4A-B517-A74EEDB5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5AAD2EA-869C-4249-AC66-95390ED3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1171" name="Text Box 35">
            <a:extLst>
              <a:ext uri="{FF2B5EF4-FFF2-40B4-BE49-F238E27FC236}">
                <a16:creationId xmlns:a16="http://schemas.microsoft.com/office/drawing/2014/main" id="{89C7633B-D81D-EE4C-9EFD-7941BFCD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1172" name="Text Box 36">
            <a:extLst>
              <a:ext uri="{FF2B5EF4-FFF2-40B4-BE49-F238E27FC236}">
                <a16:creationId xmlns:a16="http://schemas.microsoft.com/office/drawing/2014/main" id="{8D2A370A-CD66-164F-92AB-3AAC5F67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04283821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1" grpId="0" animBg="1"/>
      <p:bldP spid="91142" grpId="0"/>
      <p:bldP spid="91142" grpId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27C5613A-6CF8-874A-B7BF-8188DD08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F48AD98A-181E-2549-9E09-609B288E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C49CF4-2E1D-AA41-8E0F-A946B36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A0229497-683A-CC49-A450-EDC778F9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1611F5F0-5E4A-5347-BF0F-B3477F72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780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stars end their lives blow up as supernovae?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Those that are heavier than 1.4 times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a few exceptional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b="1" dirty="0"/>
              <a:t>Supernovae are not blowing-up stars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double stars.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EE8B13D8-54E2-774D-995A-4F307F46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612E19A9-9DD1-FE4A-8D76-0202B9E4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5241" name="Text Box 9">
            <a:extLst>
              <a:ext uri="{FF2B5EF4-FFF2-40B4-BE49-F238E27FC236}">
                <a16:creationId xmlns:a16="http://schemas.microsoft.com/office/drawing/2014/main" id="{E7B929AC-CB9E-844C-ABCF-AAB6A8C2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4A3F52DB-5F4C-2B45-84A4-6F5ED308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5243" name="Text Box 11">
            <a:extLst>
              <a:ext uri="{FF2B5EF4-FFF2-40B4-BE49-F238E27FC236}">
                <a16:creationId xmlns:a16="http://schemas.microsoft.com/office/drawing/2014/main" id="{6D451809-96BB-624F-A886-99C84F40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2998DBC4-21C7-704A-8296-7F894AA3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5245" name="Text Box 13">
            <a:extLst>
              <a:ext uri="{FF2B5EF4-FFF2-40B4-BE49-F238E27FC236}">
                <a16:creationId xmlns:a16="http://schemas.microsoft.com/office/drawing/2014/main" id="{E5CE9BE7-0DA6-CD41-923F-3EBC117F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id="{4F373E9E-B41B-8142-A520-B3C2841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5247" name="Text Box 15">
            <a:extLst>
              <a:ext uri="{FF2B5EF4-FFF2-40B4-BE49-F238E27FC236}">
                <a16:creationId xmlns:a16="http://schemas.microsoft.com/office/drawing/2014/main" id="{1EE2F313-FCE8-1143-87A5-BC8A5BD4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5248" name="Text Box 16">
            <a:extLst>
              <a:ext uri="{FF2B5EF4-FFF2-40B4-BE49-F238E27FC236}">
                <a16:creationId xmlns:a16="http://schemas.microsoft.com/office/drawing/2014/main" id="{A64D0B60-755E-8E4C-93B6-E883F5AA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2953362C-114C-CC49-8DAA-B02D141D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813FF870-B22B-324D-BC79-F6BA5EF4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3E0E0F66-C483-B848-96CC-F3DB9D59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F42FEC5C-B5BB-EE44-A813-E891CD83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519112F9-AA1F-154C-B648-3A9BDB60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4716C484-A421-1F44-BEA6-4F2972DA5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1BEA974D-FEDB-EF41-81AE-1DE8387D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44B05B83-FF2D-0E48-A091-211AAC4B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60492A23-29BB-ED43-8D8E-5C97D4B08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CC6F63EF-9DB7-E142-BFEE-6CB41696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5259" name="Text Box 27">
            <a:extLst>
              <a:ext uri="{FF2B5EF4-FFF2-40B4-BE49-F238E27FC236}">
                <a16:creationId xmlns:a16="http://schemas.microsoft.com/office/drawing/2014/main" id="{7B5BB1E1-1182-FB42-A7E1-46FD4AD8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5260" name="Text Box 28">
            <a:extLst>
              <a:ext uri="{FF2B5EF4-FFF2-40B4-BE49-F238E27FC236}">
                <a16:creationId xmlns:a16="http://schemas.microsoft.com/office/drawing/2014/main" id="{FEA46C78-2A2A-5044-A26F-C404B4AC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5261" name="Text Box 29">
            <a:extLst>
              <a:ext uri="{FF2B5EF4-FFF2-40B4-BE49-F238E27FC236}">
                <a16:creationId xmlns:a16="http://schemas.microsoft.com/office/drawing/2014/main" id="{9821145D-EAAE-DE41-8CE8-78AE4ADC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5262" name="Text Box 30">
            <a:extLst>
              <a:ext uri="{FF2B5EF4-FFF2-40B4-BE49-F238E27FC236}">
                <a16:creationId xmlns:a16="http://schemas.microsoft.com/office/drawing/2014/main" id="{B248D5EA-A23F-C846-B3B1-4F7E7BC0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5263" name="Text Box 31">
            <a:extLst>
              <a:ext uri="{FF2B5EF4-FFF2-40B4-BE49-F238E27FC236}">
                <a16:creationId xmlns:a16="http://schemas.microsoft.com/office/drawing/2014/main" id="{905C1823-B3C4-BD44-9FE5-46CCD4C4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5264" name="Text Box 32">
            <a:extLst>
              <a:ext uri="{FF2B5EF4-FFF2-40B4-BE49-F238E27FC236}">
                <a16:creationId xmlns:a16="http://schemas.microsoft.com/office/drawing/2014/main" id="{F28A1806-2766-524D-99A6-9DA4BA6B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5265" name="Text Box 33">
            <a:extLst>
              <a:ext uri="{FF2B5EF4-FFF2-40B4-BE49-F238E27FC236}">
                <a16:creationId xmlns:a16="http://schemas.microsoft.com/office/drawing/2014/main" id="{20C0A99A-B15E-1F46-8D03-03E03C2E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5266" name="Text Box 34">
            <a:extLst>
              <a:ext uri="{FF2B5EF4-FFF2-40B4-BE49-F238E27FC236}">
                <a16:creationId xmlns:a16="http://schemas.microsoft.com/office/drawing/2014/main" id="{3541031B-D63D-8F41-AF24-74980B72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5267" name="Text Box 35">
            <a:extLst>
              <a:ext uri="{FF2B5EF4-FFF2-40B4-BE49-F238E27FC236}">
                <a16:creationId xmlns:a16="http://schemas.microsoft.com/office/drawing/2014/main" id="{A17645DB-2FE4-304E-8E51-C481AECE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9185601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7" grpId="0" animBg="1"/>
      <p:bldP spid="95238" grpId="0"/>
      <p:bldP spid="95238" grpId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58" grpId="0" animBg="1"/>
      <p:bldP spid="95259" grpId="0" animBg="1"/>
      <p:bldP spid="95260" grpId="0" animBg="1"/>
      <p:bldP spid="95261" grpId="0" animBg="1"/>
      <p:bldP spid="95262" grpId="0" animBg="1"/>
      <p:bldP spid="95263" grpId="0" animBg="1"/>
      <p:bldP spid="95264" grpId="0" animBg="1"/>
      <p:bldP spid="95265" grpId="0" animBg="1"/>
      <p:bldP spid="95266" grpId="0" animBg="1"/>
      <p:bldP spid="95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1AC5D1E8-2606-594A-AB2C-302387B3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954088"/>
            <a:ext cx="864210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Sun-like stars (mass &lt; 1.44 solar):           </a:t>
            </a:r>
            <a:r>
              <a:rPr lang="en-US" altLang="en-US" sz="1800" i="1" u="sng" dirty="0"/>
              <a:t>timeline for 1 solar mass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10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1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Planetary nebula</a:t>
            </a:r>
            <a:r>
              <a:rPr lang="en-US" altLang="en-US" sz="2400" dirty="0"/>
              <a:t> thrown off                                  10,000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</a:t>
            </a:r>
            <a:r>
              <a:rPr lang="en-US" altLang="en-US" sz="2400" b="1" dirty="0"/>
              <a:t>White dwarf</a:t>
            </a:r>
            <a:r>
              <a:rPr lang="en-US" altLang="en-US" sz="2400" dirty="0"/>
              <a:t> cooling off                                         “forever”</a:t>
            </a:r>
          </a:p>
        </p:txBody>
      </p:sp>
      <p:sp>
        <p:nvSpPr>
          <p:cNvPr id="33794" name="Text Box 4">
            <a:extLst>
              <a:ext uri="{FF2B5EF4-FFF2-40B4-BE49-F238E27FC236}">
                <a16:creationId xmlns:a16="http://schemas.microsoft.com/office/drawing/2014/main" id="{99F50551-8804-9F4A-8A41-647DDD28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660775"/>
            <a:ext cx="883927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Heavy stars (mass &gt; 1.44 solar):              </a:t>
            </a:r>
            <a:r>
              <a:rPr lang="en-US" altLang="en-US" sz="3600" b="1" dirty="0">
                <a:solidFill>
                  <a:srgbClr val="00CC00"/>
                </a:solidFill>
              </a:rPr>
              <a:t> </a:t>
            </a:r>
            <a:r>
              <a:rPr lang="en-US" altLang="en-US" sz="1800" i="1" u="sng" dirty="0"/>
              <a:t>timeline for 10 solar mass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 10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 1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Supernova</a:t>
            </a:r>
            <a:r>
              <a:rPr lang="en-US" altLang="en-US" sz="2400" dirty="0"/>
              <a:t> explosion  (Au, Ag, Pb, U, … built)      10 seconds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Tiny but very dense remainder cooling off                 “forever”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(</a:t>
            </a:r>
            <a:r>
              <a:rPr lang="en-US" altLang="en-US" sz="2400" b="1" dirty="0"/>
              <a:t>pulsar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black hole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nothing</a:t>
            </a:r>
            <a:r>
              <a:rPr lang="en-US" altLang="en-US" sz="2400" dirty="0"/>
              <a:t> at all)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F56BD8B9-0113-0D42-9DB2-F8725A91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948363"/>
            <a:ext cx="6862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including heavy ones)</a:t>
            </a:r>
            <a:endParaRPr lang="en-US" altLang="en-US" sz="2400"/>
          </a:p>
        </p:txBody>
      </p:sp>
      <p:cxnSp>
        <p:nvCxnSpPr>
          <p:cNvPr id="33796" name="AutoShape 7">
            <a:extLst>
              <a:ext uri="{FF2B5EF4-FFF2-40B4-BE49-F238E27FC236}">
                <a16:creationId xmlns:a16="http://schemas.microsoft.com/office/drawing/2014/main" id="{C7589C86-D9B6-9648-B126-1319D318A9D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188119" y="5279232"/>
            <a:ext cx="1584325" cy="57626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Rectangle 8">
            <a:extLst>
              <a:ext uri="{FF2B5EF4-FFF2-40B4-BE49-F238E27FC236}">
                <a16:creationId xmlns:a16="http://schemas.microsoft.com/office/drawing/2014/main" id="{229D38FB-7E96-A347-81F4-008F3041F2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59700" y="5786438"/>
            <a:ext cx="1076325" cy="323850"/>
          </a:xfrm>
        </p:spPr>
        <p:txBody>
          <a:bodyPr/>
          <a:lstStyle/>
          <a:p>
            <a:r>
              <a:rPr lang="en-US" altLang="en-US" sz="1400" b="1">
                <a:solidFill>
                  <a:srgbClr val="66FFFF"/>
                </a:solidFill>
              </a:rPr>
              <a:t>Pathways</a:t>
            </a: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EF031855-B23D-9A47-8E4F-262AA26F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838450"/>
            <a:ext cx="7004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but not the heavy ones)</a:t>
            </a:r>
            <a:endParaRPr lang="en-US" altLang="en-US" sz="2400"/>
          </a:p>
        </p:txBody>
      </p:sp>
      <p:cxnSp>
        <p:nvCxnSpPr>
          <p:cNvPr id="33799" name="AutoShape 10">
            <a:extLst>
              <a:ext uri="{FF2B5EF4-FFF2-40B4-BE49-F238E27FC236}">
                <a16:creationId xmlns:a16="http://schemas.microsoft.com/office/drawing/2014/main" id="{E174CC54-BB85-CB49-8751-4F8A07E5BF7A}"/>
              </a:ext>
            </a:extLst>
          </p:cNvPr>
          <p:cNvCxnSpPr>
            <a:cxnSpLocks noChangeShapeType="1"/>
            <a:endCxn id="33798" idx="1"/>
          </p:cNvCxnSpPr>
          <p:nvPr/>
        </p:nvCxnSpPr>
        <p:spPr bwMode="auto">
          <a:xfrm>
            <a:off x="246063" y="2182813"/>
            <a:ext cx="585787" cy="1066800"/>
          </a:xfrm>
          <a:prstGeom prst="curvedConnector3">
            <a:avLst>
              <a:gd name="adj1" fmla="val -3685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Rectangle 11">
            <a:extLst>
              <a:ext uri="{FF2B5EF4-FFF2-40B4-BE49-F238E27FC236}">
                <a16:creationId xmlns:a16="http://schemas.microsoft.com/office/drawing/2014/main" id="{688611CE-F223-D449-A2C9-AF2B3776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87313"/>
            <a:ext cx="8153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Evolutionary pathways and the production of chemical elements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0E4EF7E-F493-5445-9031-99D4A622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:a16="http://schemas.microsoft.com/office/drawing/2014/main" id="{856A37B7-212D-E14E-8CB9-FEDCAA54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5459" name="Text Box 3">
            <a:extLst>
              <a:ext uri="{FF2B5EF4-FFF2-40B4-BE49-F238E27FC236}">
                <a16:creationId xmlns:a16="http://schemas.microsoft.com/office/drawing/2014/main" id="{7C4D41F5-7FF4-944C-B585-80458547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EFF867E3-5F2E-7D4E-9245-4B02A7C11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275461" name="Text Box 5">
            <a:extLst>
              <a:ext uri="{FF2B5EF4-FFF2-40B4-BE49-F238E27FC236}">
                <a16:creationId xmlns:a16="http://schemas.microsoft.com/office/drawing/2014/main" id="{42D6AF57-82E1-6841-BBDC-9F79B52D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567B2259-6242-A143-A419-ECA32AD2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7B3C066C-DEF5-B64C-84DC-88C91CFD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5464" name="Text Box 8">
            <a:extLst>
              <a:ext uri="{FF2B5EF4-FFF2-40B4-BE49-F238E27FC236}">
                <a16:creationId xmlns:a16="http://schemas.microsoft.com/office/drawing/2014/main" id="{61B3575E-338F-3642-AC90-58361FD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5465" name="Text Box 9">
            <a:extLst>
              <a:ext uri="{FF2B5EF4-FFF2-40B4-BE49-F238E27FC236}">
                <a16:creationId xmlns:a16="http://schemas.microsoft.com/office/drawing/2014/main" id="{7A7253F6-2CC7-4942-AAB9-C00A4381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14EA0808-9D7C-394F-BC75-1B3AF5BB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25E00220-7E7D-A040-B1C7-8314E5C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5468" name="Text Box 12">
            <a:extLst>
              <a:ext uri="{FF2B5EF4-FFF2-40B4-BE49-F238E27FC236}">
                <a16:creationId xmlns:a16="http://schemas.microsoft.com/office/drawing/2014/main" id="{C455B958-77F4-2044-A0B2-865753A6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5469" name="Text Box 13">
            <a:extLst>
              <a:ext uri="{FF2B5EF4-FFF2-40B4-BE49-F238E27FC236}">
                <a16:creationId xmlns:a16="http://schemas.microsoft.com/office/drawing/2014/main" id="{EB55675F-D76A-1F49-90D9-D09268EB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5470" name="Text Box 14">
            <a:extLst>
              <a:ext uri="{FF2B5EF4-FFF2-40B4-BE49-F238E27FC236}">
                <a16:creationId xmlns:a16="http://schemas.microsoft.com/office/drawing/2014/main" id="{06E83934-3478-3C4A-B246-CFD91C1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5471" name="Text Box 15">
            <a:extLst>
              <a:ext uri="{FF2B5EF4-FFF2-40B4-BE49-F238E27FC236}">
                <a16:creationId xmlns:a16="http://schemas.microsoft.com/office/drawing/2014/main" id="{DC3D5A06-B24E-1D42-A419-0CE057B5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id="{4A162175-DC75-EA41-A075-4E24E8D1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id="{5BD1EF3C-3CF3-454B-9BE2-0831D2D6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5474" name="Text Box 18">
            <a:extLst>
              <a:ext uri="{FF2B5EF4-FFF2-40B4-BE49-F238E27FC236}">
                <a16:creationId xmlns:a16="http://schemas.microsoft.com/office/drawing/2014/main" id="{FBC17438-2F24-F34F-B5F4-1D195E25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3FFFCEDD-7D8E-3549-B382-D1CCE26D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id="{263EEEE8-2A83-814A-9E4E-FA459FE9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5477" name="Text Box 21">
            <a:extLst>
              <a:ext uri="{FF2B5EF4-FFF2-40B4-BE49-F238E27FC236}">
                <a16:creationId xmlns:a16="http://schemas.microsoft.com/office/drawing/2014/main" id="{220D10E5-1786-CB4F-BAF0-EECEE709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5478" name="Text Box 22">
            <a:extLst>
              <a:ext uri="{FF2B5EF4-FFF2-40B4-BE49-F238E27FC236}">
                <a16:creationId xmlns:a16="http://schemas.microsoft.com/office/drawing/2014/main" id="{63554367-D84A-1941-9470-F546764B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5479" name="Text Box 23">
            <a:extLst>
              <a:ext uri="{FF2B5EF4-FFF2-40B4-BE49-F238E27FC236}">
                <a16:creationId xmlns:a16="http://schemas.microsoft.com/office/drawing/2014/main" id="{A7A9FE2A-6FAA-7348-8CCD-77FF7A17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5480" name="Text Box 24">
            <a:extLst>
              <a:ext uri="{FF2B5EF4-FFF2-40B4-BE49-F238E27FC236}">
                <a16:creationId xmlns:a16="http://schemas.microsoft.com/office/drawing/2014/main" id="{37281852-2E72-374C-BBD0-228579F3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5481" name="Text Box 25">
            <a:extLst>
              <a:ext uri="{FF2B5EF4-FFF2-40B4-BE49-F238E27FC236}">
                <a16:creationId xmlns:a16="http://schemas.microsoft.com/office/drawing/2014/main" id="{1F67F613-6BD0-1542-B735-FC4197E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5482" name="Text Box 26">
            <a:extLst>
              <a:ext uri="{FF2B5EF4-FFF2-40B4-BE49-F238E27FC236}">
                <a16:creationId xmlns:a16="http://schemas.microsoft.com/office/drawing/2014/main" id="{0FC044BD-0B46-E444-B961-DBFA5DA0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5483" name="Text Box 27">
            <a:extLst>
              <a:ext uri="{FF2B5EF4-FFF2-40B4-BE49-F238E27FC236}">
                <a16:creationId xmlns:a16="http://schemas.microsoft.com/office/drawing/2014/main" id="{E6590E42-CFEF-8F49-B753-8474DDAD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5484" name="Text Box 28">
            <a:extLst>
              <a:ext uri="{FF2B5EF4-FFF2-40B4-BE49-F238E27FC236}">
                <a16:creationId xmlns:a16="http://schemas.microsoft.com/office/drawing/2014/main" id="{ADF8776C-F5CC-784E-BB09-E3FDA0F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5485" name="Text Box 29">
            <a:extLst>
              <a:ext uri="{FF2B5EF4-FFF2-40B4-BE49-F238E27FC236}">
                <a16:creationId xmlns:a16="http://schemas.microsoft.com/office/drawing/2014/main" id="{87FAFDFC-8F52-1040-A102-AF1D2F15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8D8FC15C-6C9A-234F-AFAB-671A1D24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75487" name="Text Box 31">
            <a:extLst>
              <a:ext uri="{FF2B5EF4-FFF2-40B4-BE49-F238E27FC236}">
                <a16:creationId xmlns:a16="http://schemas.microsoft.com/office/drawing/2014/main" id="{43D8E9FD-CC97-C740-9E94-94EEC0A4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8" y="1117114"/>
            <a:ext cx="74767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is the ‘lifetime’ of a very large and a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small star and how does it end?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white dwarf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 100 M</a:t>
            </a:r>
            <a:r>
              <a:rPr lang="en-US" sz="2400" baseline="-25000" dirty="0">
                <a:solidFill>
                  <a:srgbClr val="FF0000"/>
                </a:solidFill>
              </a:rPr>
              <a:t>☉ </a:t>
            </a:r>
            <a:r>
              <a:rPr lang="en-US" altLang="en-US" sz="2400" b="1" dirty="0">
                <a:solidFill>
                  <a:srgbClr val="FF0000"/>
                </a:solidFill>
              </a:rPr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0.1 M</a:t>
            </a:r>
            <a:r>
              <a:rPr lang="en-US" sz="2400" baseline="-25000" dirty="0">
                <a:solidFill>
                  <a:srgbClr val="FF0000"/>
                </a:solidFill>
              </a:rPr>
              <a:t>☉ </a:t>
            </a:r>
            <a:r>
              <a:rPr lang="en-US" altLang="en-US" sz="2400" b="1" dirty="0">
                <a:solidFill>
                  <a:srgbClr val="FF0000"/>
                </a:solidFill>
              </a:rPr>
              <a:t>star: 100 billion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FFCD4-1253-EF46-8601-8521F6747183}"/>
              </a:ext>
            </a:extLst>
          </p:cNvPr>
          <p:cNvSpPr txBox="1"/>
          <p:nvPr/>
        </p:nvSpPr>
        <p:spPr>
          <a:xfrm>
            <a:off x="334297" y="2163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1" grpId="0" animBg="1"/>
      <p:bldP spid="275462" grpId="0" animBg="1"/>
      <p:bldP spid="275463" grpId="0" animBg="1"/>
      <p:bldP spid="275464" grpId="0" animBg="1"/>
      <p:bldP spid="275465" grpId="0" animBg="1"/>
      <p:bldP spid="275466" grpId="0" animBg="1"/>
      <p:bldP spid="275467" grpId="0" animBg="1"/>
      <p:bldP spid="275468" grpId="0" animBg="1"/>
      <p:bldP spid="275469" grpId="0" animBg="1"/>
      <p:bldP spid="275470" grpId="0" animBg="1"/>
      <p:bldP spid="275471" grpId="0" animBg="1"/>
      <p:bldP spid="275472" grpId="0" animBg="1"/>
      <p:bldP spid="275473" grpId="0" animBg="1"/>
      <p:bldP spid="275474" grpId="0" animBg="1"/>
      <p:bldP spid="275475" grpId="0" animBg="1"/>
      <p:bldP spid="275476" grpId="0" animBg="1"/>
      <p:bldP spid="275477" grpId="0" animBg="1"/>
      <p:bldP spid="275478" grpId="0" animBg="1"/>
      <p:bldP spid="275479" grpId="0" animBg="1"/>
      <p:bldP spid="275480" grpId="0" animBg="1"/>
      <p:bldP spid="275481" grpId="0" animBg="1"/>
      <p:bldP spid="275482" grpId="0" animBg="1"/>
      <p:bldP spid="275483" grpId="0" animBg="1"/>
      <p:bldP spid="275484" grpId="0" animBg="1"/>
      <p:bldP spid="275485" grpId="0" animBg="1"/>
      <p:bldP spid="275486" grpId="0"/>
      <p:bldP spid="275487" grpId="0"/>
      <p:bldP spid="27548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A78A637B-CE0A-8342-9158-8AAD937D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72623BE0-1264-B24A-B93A-193789B1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5D23A059-11A7-564F-902C-E10EEA9D4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804EAC9E-1703-EB43-9C77-35EB7189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7AAC78BD-4963-8F43-9F02-5C41D270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6934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have the gold, found on Earth, been formed?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is 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in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in a red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in an exploding supernova.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inside Earth.</a:t>
            </a:r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AA8FD1A9-F76B-2C49-98A2-0522684C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E74CB46A-C9DB-DA4C-8CBE-217E0CA8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09820984-3554-424D-AB24-4801640F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A81220C7-1DC7-1146-B469-B89D3B9B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4635" name="Text Box 11">
            <a:extLst>
              <a:ext uri="{FF2B5EF4-FFF2-40B4-BE49-F238E27FC236}">
                <a16:creationId xmlns:a16="http://schemas.microsoft.com/office/drawing/2014/main" id="{B6780A9D-7F2E-724A-97C7-6C53E75E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12E889C7-A971-E64D-9198-EBBE4174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4637" name="Text Box 13">
            <a:extLst>
              <a:ext uri="{FF2B5EF4-FFF2-40B4-BE49-F238E27FC236}">
                <a16:creationId xmlns:a16="http://schemas.microsoft.com/office/drawing/2014/main" id="{9E410B3B-DECA-8A46-ABBB-22BD2D53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4638" name="Text Box 14">
            <a:extLst>
              <a:ext uri="{FF2B5EF4-FFF2-40B4-BE49-F238E27FC236}">
                <a16:creationId xmlns:a16="http://schemas.microsoft.com/office/drawing/2014/main" id="{2F1BD5B3-1FD6-764B-81FD-D2407E37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4639" name="Text Box 15">
            <a:extLst>
              <a:ext uri="{FF2B5EF4-FFF2-40B4-BE49-F238E27FC236}">
                <a16:creationId xmlns:a16="http://schemas.microsoft.com/office/drawing/2014/main" id="{035E11EB-AA38-564B-87F3-E972F256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4640" name="Text Box 16">
            <a:extLst>
              <a:ext uri="{FF2B5EF4-FFF2-40B4-BE49-F238E27FC236}">
                <a16:creationId xmlns:a16="http://schemas.microsoft.com/office/drawing/2014/main" id="{F53AC945-304B-B740-8BAF-D05ABE07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7286B902-5F17-E14A-8990-A69C95F8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4642" name="Text Box 18">
            <a:extLst>
              <a:ext uri="{FF2B5EF4-FFF2-40B4-BE49-F238E27FC236}">
                <a16:creationId xmlns:a16="http://schemas.microsoft.com/office/drawing/2014/main" id="{05EDC889-F845-E94F-B10B-0AB6789E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4643" name="Text Box 19">
            <a:extLst>
              <a:ext uri="{FF2B5EF4-FFF2-40B4-BE49-F238E27FC236}">
                <a16:creationId xmlns:a16="http://schemas.microsoft.com/office/drawing/2014/main" id="{6F843503-BD62-5A47-8D04-CD3B1064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4644" name="Text Box 20">
            <a:extLst>
              <a:ext uri="{FF2B5EF4-FFF2-40B4-BE49-F238E27FC236}">
                <a16:creationId xmlns:a16="http://schemas.microsoft.com/office/drawing/2014/main" id="{2CA64CA2-F23A-D740-933B-80F44C1D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4645" name="Text Box 21">
            <a:extLst>
              <a:ext uri="{FF2B5EF4-FFF2-40B4-BE49-F238E27FC236}">
                <a16:creationId xmlns:a16="http://schemas.microsoft.com/office/drawing/2014/main" id="{E27445BE-2587-174E-B5CD-DCF061E8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4646" name="Text Box 22">
            <a:extLst>
              <a:ext uri="{FF2B5EF4-FFF2-40B4-BE49-F238E27FC236}">
                <a16:creationId xmlns:a16="http://schemas.microsoft.com/office/drawing/2014/main" id="{9F2BA279-B7DC-7B48-8500-16D0A333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4647" name="Text Box 23">
            <a:extLst>
              <a:ext uri="{FF2B5EF4-FFF2-40B4-BE49-F238E27FC236}">
                <a16:creationId xmlns:a16="http://schemas.microsoft.com/office/drawing/2014/main" id="{490AEB53-01C0-D246-8BA5-00D2C823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4648" name="Text Box 24">
            <a:extLst>
              <a:ext uri="{FF2B5EF4-FFF2-40B4-BE49-F238E27FC236}">
                <a16:creationId xmlns:a16="http://schemas.microsoft.com/office/drawing/2014/main" id="{728D3FCE-81F7-6648-9EAD-CD618F3C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4649" name="Text Box 25">
            <a:extLst>
              <a:ext uri="{FF2B5EF4-FFF2-40B4-BE49-F238E27FC236}">
                <a16:creationId xmlns:a16="http://schemas.microsoft.com/office/drawing/2014/main" id="{73D4B6FF-DE7F-AF47-8FD9-393422C6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4650" name="Text Box 26">
            <a:extLst>
              <a:ext uri="{FF2B5EF4-FFF2-40B4-BE49-F238E27FC236}">
                <a16:creationId xmlns:a16="http://schemas.microsoft.com/office/drawing/2014/main" id="{7F915DCF-57F6-4D4B-8D26-EB24569C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4651" name="Text Box 27">
            <a:extLst>
              <a:ext uri="{FF2B5EF4-FFF2-40B4-BE49-F238E27FC236}">
                <a16:creationId xmlns:a16="http://schemas.microsoft.com/office/drawing/2014/main" id="{2CBC5A6D-04D6-A242-8BA9-712C20EC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4652" name="Text Box 28">
            <a:extLst>
              <a:ext uri="{FF2B5EF4-FFF2-40B4-BE49-F238E27FC236}">
                <a16:creationId xmlns:a16="http://schemas.microsoft.com/office/drawing/2014/main" id="{05157387-0DC0-9A4E-9393-77338CF7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4653" name="Text Box 29">
            <a:extLst>
              <a:ext uri="{FF2B5EF4-FFF2-40B4-BE49-F238E27FC236}">
                <a16:creationId xmlns:a16="http://schemas.microsoft.com/office/drawing/2014/main" id="{FAED3F65-7FC0-B446-BA0F-6EF225EE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4654" name="Text Box 30">
            <a:extLst>
              <a:ext uri="{FF2B5EF4-FFF2-40B4-BE49-F238E27FC236}">
                <a16:creationId xmlns:a16="http://schemas.microsoft.com/office/drawing/2014/main" id="{2D52B061-F99B-704C-AEC2-3442E4C8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4655" name="Text Box 31">
            <a:extLst>
              <a:ext uri="{FF2B5EF4-FFF2-40B4-BE49-F238E27FC236}">
                <a16:creationId xmlns:a16="http://schemas.microsoft.com/office/drawing/2014/main" id="{A524F872-7E17-1845-B51F-21CC0059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4656" name="Text Box 32">
            <a:extLst>
              <a:ext uri="{FF2B5EF4-FFF2-40B4-BE49-F238E27FC236}">
                <a16:creationId xmlns:a16="http://schemas.microsoft.com/office/drawing/2014/main" id="{3DB4DCEF-AF94-8F4A-9B46-52D59FBE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4657" name="Text Box 33">
            <a:extLst>
              <a:ext uri="{FF2B5EF4-FFF2-40B4-BE49-F238E27FC236}">
                <a16:creationId xmlns:a16="http://schemas.microsoft.com/office/drawing/2014/main" id="{68508C39-7EB1-4444-A4F4-A9EC059D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4658" name="Text Box 34">
            <a:extLst>
              <a:ext uri="{FF2B5EF4-FFF2-40B4-BE49-F238E27FC236}">
                <a16:creationId xmlns:a16="http://schemas.microsoft.com/office/drawing/2014/main" id="{1A3EFD90-FC6A-7F4E-95DA-7166B90B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4659" name="Text Box 35">
            <a:extLst>
              <a:ext uri="{FF2B5EF4-FFF2-40B4-BE49-F238E27FC236}">
                <a16:creationId xmlns:a16="http://schemas.microsoft.com/office/drawing/2014/main" id="{CA809796-04DD-F045-BB2A-AA5B870E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7" grpId="0" animBg="1"/>
      <p:bldP spid="154629" grpId="0" animBg="1"/>
      <p:bldP spid="154630" grpId="0"/>
      <p:bldP spid="154630" grpId="1"/>
      <p:bldP spid="154631" grpId="0" animBg="1"/>
      <p:bldP spid="154632" grpId="0" animBg="1"/>
      <p:bldP spid="154633" grpId="0" animBg="1"/>
      <p:bldP spid="154634" grpId="0" animBg="1"/>
      <p:bldP spid="154635" grpId="0" animBg="1"/>
      <p:bldP spid="154636" grpId="0" animBg="1"/>
      <p:bldP spid="154637" grpId="0" animBg="1"/>
      <p:bldP spid="154638" grpId="0" animBg="1"/>
      <p:bldP spid="154639" grpId="0" animBg="1"/>
      <p:bldP spid="154640" grpId="0" animBg="1"/>
      <p:bldP spid="154641" grpId="0" animBg="1"/>
      <p:bldP spid="154642" grpId="0" animBg="1"/>
      <p:bldP spid="154643" grpId="0" animBg="1"/>
      <p:bldP spid="154644" grpId="0" animBg="1"/>
      <p:bldP spid="154645" grpId="0" animBg="1"/>
      <p:bldP spid="154646" grpId="0" animBg="1"/>
      <p:bldP spid="154647" grpId="0" animBg="1"/>
      <p:bldP spid="154648" grpId="0" animBg="1"/>
      <p:bldP spid="154649" grpId="0" animBg="1"/>
      <p:bldP spid="154650" grpId="0" animBg="1"/>
      <p:bldP spid="154651" grpId="0" animBg="1"/>
      <p:bldP spid="154652" grpId="0" animBg="1"/>
      <p:bldP spid="154653" grpId="0" animBg="1"/>
      <p:bldP spid="154654" grpId="0" animBg="1"/>
      <p:bldP spid="154655" grpId="0" animBg="1"/>
      <p:bldP spid="154656" grpId="0" animBg="1"/>
      <p:bldP spid="154657" grpId="0" animBg="1"/>
      <p:bldP spid="154658" grpId="0" animBg="1"/>
      <p:bldP spid="154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3" y="1697504"/>
            <a:ext cx="24913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77547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(half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>
            <a:extLst>
              <a:ext uri="{FF2B5EF4-FFF2-40B4-BE49-F238E27FC236}">
                <a16:creationId xmlns:a16="http://schemas.microsoft.com/office/drawing/2014/main" id="{5593F349-1CF6-0444-B0A6-F4204F8A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789"/>
            <a:ext cx="531587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Sun-like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throw off a planetary nebula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nothing to keep the star from collapsing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collapse it does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becomes tiny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heats up in collapse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glows white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E83200B5-1AEB-2349-B59C-D222F89A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68" y="1754188"/>
            <a:ext cx="326121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Reveals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white dwarf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small (Earth-size)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dense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slowly cooling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7850130D-9136-B243-91E8-DDD140B0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87900"/>
            <a:ext cx="24384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519A742F-5D47-1A4C-83A3-ABFA2591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68725"/>
            <a:ext cx="34369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3C3879FB-2CB5-C141-9AE9-0EC37099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Example: Sirius B</a:t>
            </a:r>
            <a:endParaRPr lang="en-US" altLang="en-US" sz="2400" b="0"/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A8D27248-0388-5B4D-8360-53F8F246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20923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2">
            <a:extLst>
              <a:ext uri="{FF2B5EF4-FFF2-40B4-BE49-F238E27FC236}">
                <a16:creationId xmlns:a16="http://schemas.microsoft.com/office/drawing/2014/main" id="{046736B3-3F99-7841-8C64-E5954556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176" y="73726"/>
            <a:ext cx="31550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Sun-like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Mass &lt; 1.44 Solar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after mass loss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/>
              <a:t>(i.e. M</a:t>
            </a:r>
            <a:r>
              <a:rPr lang="en-US" altLang="en-US" sz="2000" baseline="-25000" dirty="0"/>
              <a:t>ZAMS</a:t>
            </a:r>
            <a:r>
              <a:rPr lang="en-US" altLang="en-US" sz="2400" dirty="0"/>
              <a:t>&lt;8M</a:t>
            </a:r>
            <a:r>
              <a:rPr lang="en-US" sz="1400" baseline="-25000" dirty="0">
                <a:solidFill>
                  <a:srgbClr val="373737"/>
                </a:solidFill>
                <a:effectLst/>
                <a:latin typeface="Helvetica Neue" panose="02000503000000020004" pitchFamily="2" charset="0"/>
              </a:rPr>
              <a:t>☉</a:t>
            </a:r>
            <a:r>
              <a:rPr lang="en-US" altLang="en-US" sz="2400" dirty="0"/>
              <a:t>)</a:t>
            </a:r>
          </a:p>
        </p:txBody>
      </p:sp>
      <p:sp>
        <p:nvSpPr>
          <p:cNvPr id="17419" name="Oval 13">
            <a:extLst>
              <a:ext uri="{FF2B5EF4-FFF2-40B4-BE49-F238E27FC236}">
                <a16:creationId xmlns:a16="http://schemas.microsoft.com/office/drawing/2014/main" id="{4126D7F9-E3D1-2046-B052-3C9836F4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2" y="30162"/>
            <a:ext cx="3261214" cy="176231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7420" name="Picture 14" descr="Picture 2">
            <a:extLst>
              <a:ext uri="{FF2B5EF4-FFF2-40B4-BE49-F238E27FC236}">
                <a16:creationId xmlns:a16="http://schemas.microsoft.com/office/drawing/2014/main" id="{390F550F-DB25-5747-8DAB-A9DB8983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92538"/>
            <a:ext cx="28336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3372017-3F63-C84E-94DE-8D19257F3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0FB13B9E-6C1D-2942-836A-2901D243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9412947D-99BC-674F-B6A3-43EDE737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5E3FA6BD-B767-504D-876F-15A329E81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347FC883-AFC6-5740-AE34-97D9314BF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9F98A7FA-AFCE-B64F-A03E-BB394576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433513"/>
            <a:ext cx="906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would become a planetary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nebula, and when?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one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A one solar mass star, when all its fuel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ten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ten solar mass star, when all its fuel is used up.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C10F26C7-9BEA-0B47-9089-3DFFE95D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C195E02A-6334-DD4F-A52B-A81C9DAA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459429CB-1F00-D044-97D4-8BE13611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0538" name="Text Box 10">
            <a:extLst>
              <a:ext uri="{FF2B5EF4-FFF2-40B4-BE49-F238E27FC236}">
                <a16:creationId xmlns:a16="http://schemas.microsoft.com/office/drawing/2014/main" id="{79E2229E-E1E6-FA46-9315-62FA8FB4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BB3E8608-BF40-B24B-913B-FAC81713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3ABFEBC0-6DB7-9843-B306-6B43782D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5D27490F-B473-3746-BC87-289A5147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BBB86078-0C26-C948-BC4F-93E0E046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0543" name="Text Box 15">
            <a:extLst>
              <a:ext uri="{FF2B5EF4-FFF2-40B4-BE49-F238E27FC236}">
                <a16:creationId xmlns:a16="http://schemas.microsoft.com/office/drawing/2014/main" id="{A9E97436-72F9-C743-BD61-1A195E83A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0544" name="Text Box 16">
            <a:extLst>
              <a:ext uri="{FF2B5EF4-FFF2-40B4-BE49-F238E27FC236}">
                <a16:creationId xmlns:a16="http://schemas.microsoft.com/office/drawing/2014/main" id="{D2E48ED1-66DF-2F4F-8C21-AE7CC4E5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0545" name="Text Box 17">
            <a:extLst>
              <a:ext uri="{FF2B5EF4-FFF2-40B4-BE49-F238E27FC236}">
                <a16:creationId xmlns:a16="http://schemas.microsoft.com/office/drawing/2014/main" id="{A13EF03B-EC32-BE4B-9B81-F0BDA1D4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0546" name="Text Box 18">
            <a:extLst>
              <a:ext uri="{FF2B5EF4-FFF2-40B4-BE49-F238E27FC236}">
                <a16:creationId xmlns:a16="http://schemas.microsoft.com/office/drawing/2014/main" id="{18ED6C97-585D-FC44-9459-173720B0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0547" name="Text Box 19">
            <a:extLst>
              <a:ext uri="{FF2B5EF4-FFF2-40B4-BE49-F238E27FC236}">
                <a16:creationId xmlns:a16="http://schemas.microsoft.com/office/drawing/2014/main" id="{E53FBA69-B12D-694A-BD3F-AE2C0F31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0548" name="Text Box 20">
            <a:extLst>
              <a:ext uri="{FF2B5EF4-FFF2-40B4-BE49-F238E27FC236}">
                <a16:creationId xmlns:a16="http://schemas.microsoft.com/office/drawing/2014/main" id="{4F30D03F-DCE0-3440-A2BB-D456083B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0549" name="Text Box 21">
            <a:extLst>
              <a:ext uri="{FF2B5EF4-FFF2-40B4-BE49-F238E27FC236}">
                <a16:creationId xmlns:a16="http://schemas.microsoft.com/office/drawing/2014/main" id="{4396C52F-0B98-564B-B6D7-99F9C5FF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0550" name="Text Box 22">
            <a:extLst>
              <a:ext uri="{FF2B5EF4-FFF2-40B4-BE49-F238E27FC236}">
                <a16:creationId xmlns:a16="http://schemas.microsoft.com/office/drawing/2014/main" id="{6FB2742E-E395-CE46-B156-C22E7B10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0551" name="Text Box 23">
            <a:extLst>
              <a:ext uri="{FF2B5EF4-FFF2-40B4-BE49-F238E27FC236}">
                <a16:creationId xmlns:a16="http://schemas.microsoft.com/office/drawing/2014/main" id="{058C5862-3C2B-DE43-B8C6-FA702D90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0552" name="Text Box 24">
            <a:extLst>
              <a:ext uri="{FF2B5EF4-FFF2-40B4-BE49-F238E27FC236}">
                <a16:creationId xmlns:a16="http://schemas.microsoft.com/office/drawing/2014/main" id="{282D7A0A-F6CA-F840-9859-DD49A218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0553" name="Text Box 25">
            <a:extLst>
              <a:ext uri="{FF2B5EF4-FFF2-40B4-BE49-F238E27FC236}">
                <a16:creationId xmlns:a16="http://schemas.microsoft.com/office/drawing/2014/main" id="{7AA36511-CA9F-4B4C-B3ED-9FED3AE0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0554" name="Text Box 26">
            <a:extLst>
              <a:ext uri="{FF2B5EF4-FFF2-40B4-BE49-F238E27FC236}">
                <a16:creationId xmlns:a16="http://schemas.microsoft.com/office/drawing/2014/main" id="{89591E3F-859B-7D4E-B310-8E79B19E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0555" name="Text Box 27">
            <a:extLst>
              <a:ext uri="{FF2B5EF4-FFF2-40B4-BE49-F238E27FC236}">
                <a16:creationId xmlns:a16="http://schemas.microsoft.com/office/drawing/2014/main" id="{C15A4DF4-D1D2-8D48-B305-90E98EA1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0556" name="Text Box 28">
            <a:extLst>
              <a:ext uri="{FF2B5EF4-FFF2-40B4-BE49-F238E27FC236}">
                <a16:creationId xmlns:a16="http://schemas.microsoft.com/office/drawing/2014/main" id="{EBCFA7C2-D055-D549-A478-DA9A5CF9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0557" name="Text Box 29">
            <a:extLst>
              <a:ext uri="{FF2B5EF4-FFF2-40B4-BE49-F238E27FC236}">
                <a16:creationId xmlns:a16="http://schemas.microsoft.com/office/drawing/2014/main" id="{4DCD9AC1-9D0F-8941-AA4C-E92A2D01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0558" name="Text Box 30">
            <a:extLst>
              <a:ext uri="{FF2B5EF4-FFF2-40B4-BE49-F238E27FC236}">
                <a16:creationId xmlns:a16="http://schemas.microsoft.com/office/drawing/2014/main" id="{F054C958-E6A2-634F-9020-CE56266C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0559" name="Text Box 31">
            <a:extLst>
              <a:ext uri="{FF2B5EF4-FFF2-40B4-BE49-F238E27FC236}">
                <a16:creationId xmlns:a16="http://schemas.microsoft.com/office/drawing/2014/main" id="{2ADB71F6-7853-5549-8958-38E374CC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0560" name="Text Box 32">
            <a:extLst>
              <a:ext uri="{FF2B5EF4-FFF2-40B4-BE49-F238E27FC236}">
                <a16:creationId xmlns:a16="http://schemas.microsoft.com/office/drawing/2014/main" id="{CB8E0341-598D-294E-AFA2-764BC358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0561" name="Text Box 33">
            <a:extLst>
              <a:ext uri="{FF2B5EF4-FFF2-40B4-BE49-F238E27FC236}">
                <a16:creationId xmlns:a16="http://schemas.microsoft.com/office/drawing/2014/main" id="{20255DE3-A223-6140-9EF8-B25302B2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0562" name="Text Box 34">
            <a:extLst>
              <a:ext uri="{FF2B5EF4-FFF2-40B4-BE49-F238E27FC236}">
                <a16:creationId xmlns:a16="http://schemas.microsoft.com/office/drawing/2014/main" id="{01D12852-C2F5-EE46-AC4C-29B82141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0563" name="Text Box 35">
            <a:extLst>
              <a:ext uri="{FF2B5EF4-FFF2-40B4-BE49-F238E27FC236}">
                <a16:creationId xmlns:a16="http://schemas.microsoft.com/office/drawing/2014/main" id="{5E1A067D-31C1-CC40-A095-AFED7271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0564" name="Text Box 36">
            <a:extLst>
              <a:ext uri="{FF2B5EF4-FFF2-40B4-BE49-F238E27FC236}">
                <a16:creationId xmlns:a16="http://schemas.microsoft.com/office/drawing/2014/main" id="{194D7066-93EB-5D46-B02A-2CDBBC88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3" grpId="0" animBg="1"/>
      <p:bldP spid="150534" grpId="0"/>
      <p:bldP spid="150534" grpId="1"/>
      <p:bldP spid="150535" grpId="0" animBg="1"/>
      <p:bldP spid="150536" grpId="0" animBg="1"/>
      <p:bldP spid="150537" grpId="0" animBg="1"/>
      <p:bldP spid="150538" grpId="0" animBg="1"/>
      <p:bldP spid="150539" grpId="0" animBg="1"/>
      <p:bldP spid="150540" grpId="0" animBg="1"/>
      <p:bldP spid="150541" grpId="0" animBg="1"/>
      <p:bldP spid="150542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 animBg="1"/>
      <p:bldP spid="150550" grpId="0" animBg="1"/>
      <p:bldP spid="150551" grpId="0" animBg="1"/>
      <p:bldP spid="150552" grpId="0" animBg="1"/>
      <p:bldP spid="150553" grpId="0" animBg="1"/>
      <p:bldP spid="150554" grpId="0" animBg="1"/>
      <p:bldP spid="150555" grpId="0" animBg="1"/>
      <p:bldP spid="150556" grpId="0" animBg="1"/>
      <p:bldP spid="150557" grpId="0" animBg="1"/>
      <p:bldP spid="150558" grpId="0" animBg="1"/>
      <p:bldP spid="150559" grpId="0" animBg="1"/>
      <p:bldP spid="150560" grpId="0" animBg="1"/>
      <p:bldP spid="150561" grpId="0" animBg="1"/>
      <p:bldP spid="150562" grpId="0" animBg="1"/>
      <p:bldP spid="150563" grpId="0" animBg="1"/>
      <p:bldP spid="1505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75908424-D739-D747-A785-C4C566CE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866F9884-4F17-4246-8415-B6EAC233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97670681-3E5A-DC41-81F5-EA9F8C556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 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78FABFA5-2831-954C-93AD-AEBDB532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26455EA6-664A-9B4F-8442-2528F4A4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5943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central star of a planetary nebula 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	a main sequence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	</a:t>
            </a:r>
            <a:r>
              <a:rPr lang="en-US" altLang="en-US" sz="2400" b="1" dirty="0"/>
              <a:t>a red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</a:rPr>
              <a:t>  	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	a blue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a red giant.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1C9AA6E7-C258-4F45-A5D9-4EB50E1B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C8E874AD-3DDF-0947-8A62-3AA20FD9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0ED3D484-7BA3-F342-A6CD-3D1130CB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FEA671D3-34F5-B643-B7F9-DBB71CA3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1D5F3B81-516F-1143-BE1D-4E5ECF1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43DBFBFF-384E-EB46-8C10-8CC6A9CA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2589" name="Text Box 13">
            <a:extLst>
              <a:ext uri="{FF2B5EF4-FFF2-40B4-BE49-F238E27FC236}">
                <a16:creationId xmlns:a16="http://schemas.microsoft.com/office/drawing/2014/main" id="{FAE84743-3CAB-B343-98BD-4F25BA4C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2590" name="Text Box 14">
            <a:extLst>
              <a:ext uri="{FF2B5EF4-FFF2-40B4-BE49-F238E27FC236}">
                <a16:creationId xmlns:a16="http://schemas.microsoft.com/office/drawing/2014/main" id="{42FF5C94-A1E8-7745-B566-92CF7668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2591" name="Text Box 15">
            <a:extLst>
              <a:ext uri="{FF2B5EF4-FFF2-40B4-BE49-F238E27FC236}">
                <a16:creationId xmlns:a16="http://schemas.microsoft.com/office/drawing/2014/main" id="{974849D2-DB63-ED46-ACE8-875A09DE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2592" name="Text Box 16">
            <a:extLst>
              <a:ext uri="{FF2B5EF4-FFF2-40B4-BE49-F238E27FC236}">
                <a16:creationId xmlns:a16="http://schemas.microsoft.com/office/drawing/2014/main" id="{227AB43F-C9A3-C44F-BF05-3A010543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2593" name="Text Box 17">
            <a:extLst>
              <a:ext uri="{FF2B5EF4-FFF2-40B4-BE49-F238E27FC236}">
                <a16:creationId xmlns:a16="http://schemas.microsoft.com/office/drawing/2014/main" id="{632E083E-43B4-024A-B903-DC39162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2594" name="Text Box 18">
            <a:extLst>
              <a:ext uri="{FF2B5EF4-FFF2-40B4-BE49-F238E27FC236}">
                <a16:creationId xmlns:a16="http://schemas.microsoft.com/office/drawing/2014/main" id="{BACC0E13-ECA1-0047-916B-53C195C8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2595" name="Text Box 19">
            <a:extLst>
              <a:ext uri="{FF2B5EF4-FFF2-40B4-BE49-F238E27FC236}">
                <a16:creationId xmlns:a16="http://schemas.microsoft.com/office/drawing/2014/main" id="{4CD84FFA-B69A-6342-8AD3-CB290813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2596" name="Text Box 20">
            <a:extLst>
              <a:ext uri="{FF2B5EF4-FFF2-40B4-BE49-F238E27FC236}">
                <a16:creationId xmlns:a16="http://schemas.microsoft.com/office/drawing/2014/main" id="{389FC53D-D080-144C-9382-A4B68737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2597" name="Text Box 21">
            <a:extLst>
              <a:ext uri="{FF2B5EF4-FFF2-40B4-BE49-F238E27FC236}">
                <a16:creationId xmlns:a16="http://schemas.microsoft.com/office/drawing/2014/main" id="{3E58CE64-70B0-B94D-8836-A1B7D6F8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2598" name="Text Box 22">
            <a:extLst>
              <a:ext uri="{FF2B5EF4-FFF2-40B4-BE49-F238E27FC236}">
                <a16:creationId xmlns:a16="http://schemas.microsoft.com/office/drawing/2014/main" id="{854E1D56-B6AE-B14C-B8E0-73D3C4FA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2599" name="Text Box 23">
            <a:extLst>
              <a:ext uri="{FF2B5EF4-FFF2-40B4-BE49-F238E27FC236}">
                <a16:creationId xmlns:a16="http://schemas.microsoft.com/office/drawing/2014/main" id="{40101145-00C9-D245-8F6D-2B82C7FB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2600" name="Text Box 24">
            <a:extLst>
              <a:ext uri="{FF2B5EF4-FFF2-40B4-BE49-F238E27FC236}">
                <a16:creationId xmlns:a16="http://schemas.microsoft.com/office/drawing/2014/main" id="{5E25313D-3EB7-A345-B7B1-DCD31417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2601" name="Text Box 25">
            <a:extLst>
              <a:ext uri="{FF2B5EF4-FFF2-40B4-BE49-F238E27FC236}">
                <a16:creationId xmlns:a16="http://schemas.microsoft.com/office/drawing/2014/main" id="{71938FC0-7A81-204F-81DE-7D100D24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2602" name="Text Box 26">
            <a:extLst>
              <a:ext uri="{FF2B5EF4-FFF2-40B4-BE49-F238E27FC236}">
                <a16:creationId xmlns:a16="http://schemas.microsoft.com/office/drawing/2014/main" id="{51266912-0AEB-5F44-AF75-8719BC58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2603" name="Text Box 27">
            <a:extLst>
              <a:ext uri="{FF2B5EF4-FFF2-40B4-BE49-F238E27FC236}">
                <a16:creationId xmlns:a16="http://schemas.microsoft.com/office/drawing/2014/main" id="{E71F3EB7-FDCA-1D4F-8906-43317020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2604" name="Text Box 28">
            <a:extLst>
              <a:ext uri="{FF2B5EF4-FFF2-40B4-BE49-F238E27FC236}">
                <a16:creationId xmlns:a16="http://schemas.microsoft.com/office/drawing/2014/main" id="{06F791EC-2170-D44D-9696-FBAFE2D1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2605" name="Text Box 29">
            <a:extLst>
              <a:ext uri="{FF2B5EF4-FFF2-40B4-BE49-F238E27FC236}">
                <a16:creationId xmlns:a16="http://schemas.microsoft.com/office/drawing/2014/main" id="{890DE5F1-4673-9F4A-8B4F-857892DC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2606" name="Text Box 30">
            <a:extLst>
              <a:ext uri="{FF2B5EF4-FFF2-40B4-BE49-F238E27FC236}">
                <a16:creationId xmlns:a16="http://schemas.microsoft.com/office/drawing/2014/main" id="{E3EA3BA6-8914-384D-AFA2-C330456E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2607" name="Text Box 31">
            <a:extLst>
              <a:ext uri="{FF2B5EF4-FFF2-40B4-BE49-F238E27FC236}">
                <a16:creationId xmlns:a16="http://schemas.microsoft.com/office/drawing/2014/main" id="{88FCA052-04D7-2B47-A47E-FF5939D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2608" name="Text Box 32">
            <a:extLst>
              <a:ext uri="{FF2B5EF4-FFF2-40B4-BE49-F238E27FC236}">
                <a16:creationId xmlns:a16="http://schemas.microsoft.com/office/drawing/2014/main" id="{2E7810B0-6432-6945-B42D-C9F7DA5C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2609" name="Text Box 33">
            <a:extLst>
              <a:ext uri="{FF2B5EF4-FFF2-40B4-BE49-F238E27FC236}">
                <a16:creationId xmlns:a16="http://schemas.microsoft.com/office/drawing/2014/main" id="{0E0A2839-81EB-F748-8E22-278BAEA3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2610" name="Text Box 34">
            <a:extLst>
              <a:ext uri="{FF2B5EF4-FFF2-40B4-BE49-F238E27FC236}">
                <a16:creationId xmlns:a16="http://schemas.microsoft.com/office/drawing/2014/main" id="{0B72E0CD-0B55-D945-98C2-83F3884D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2611" name="Text Box 35">
            <a:extLst>
              <a:ext uri="{FF2B5EF4-FFF2-40B4-BE49-F238E27FC236}">
                <a16:creationId xmlns:a16="http://schemas.microsoft.com/office/drawing/2014/main" id="{C82842D5-F772-4142-9157-4B188C00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79" grpId="0" animBg="1"/>
      <p:bldP spid="152581" grpId="0" animBg="1"/>
      <p:bldP spid="152582" grpId="0"/>
      <p:bldP spid="152582" grpId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nimBg="1"/>
      <p:bldP spid="152600" grpId="0" animBg="1"/>
      <p:bldP spid="152601" grpId="0" animBg="1"/>
      <p:bldP spid="152602" grpId="0" animBg="1"/>
      <p:bldP spid="152603" grpId="0" animBg="1"/>
      <p:bldP spid="152604" grpId="0" animBg="1"/>
      <p:bldP spid="152605" grpId="0" animBg="1"/>
      <p:bldP spid="152606" grpId="0" animBg="1"/>
      <p:bldP spid="152607" grpId="0" animBg="1"/>
      <p:bldP spid="152608" grpId="0" animBg="1"/>
      <p:bldP spid="152609" grpId="0" animBg="1"/>
      <p:bldP spid="152610" grpId="0" animBg="1"/>
      <p:bldP spid="1526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9F70015F-224B-7B46-814A-A2E4FEB9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7467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Heavy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when center is all iron,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blow up as supernovae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(further fusion would not produce more heat):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 to hold up against gravity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</a:t>
            </a:r>
            <a:r>
              <a:rPr lang="en-US" altLang="en-US" sz="2400" b="0" dirty="0">
                <a:solidFill>
                  <a:srgbClr val="00F8FF"/>
                </a:solidFill>
              </a:rPr>
              <a:t>core collapses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blows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during blowup, all heavier elements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8FF"/>
                </a:solidFill>
              </a:rPr>
              <a:t>       </a:t>
            </a:r>
            <a:r>
              <a:rPr lang="en-US" altLang="en-US" sz="2400" b="0" dirty="0">
                <a:solidFill>
                  <a:srgbClr val="00F8FF"/>
                </a:solidFill>
              </a:rPr>
              <a:t>are produced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AFEC31C4-AFC3-E645-AA18-47BD8D78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374" y="4146550"/>
            <a:ext cx="1994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SUPERNOVA</a:t>
            </a:r>
            <a:endParaRPr lang="en-US" altLang="en-US" sz="2400" b="0" dirty="0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7FE10161-1E49-C94E-BD83-1C0B36FD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981200"/>
            <a:ext cx="35925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>
            <a:extLst>
              <a:ext uri="{FF2B5EF4-FFF2-40B4-BE49-F238E27FC236}">
                <a16:creationId xmlns:a16="http://schemas.microsoft.com/office/drawing/2014/main" id="{221D0C6E-2F13-E744-98D4-25E3593A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40" y="4734193"/>
            <a:ext cx="533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3300"/>
                </a:solidFill>
              </a:rPr>
              <a:t>Outshines a whole galaxy (for a few days)</a:t>
            </a:r>
            <a:endParaRPr lang="en-US" altLang="en-US" sz="2400" b="0" dirty="0"/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0103EB40-D746-2548-B22F-92CEF87A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53" y="5229979"/>
            <a:ext cx="3624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All heavy elements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(anything heavier than iron)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come from SN explosions</a:t>
            </a:r>
            <a:r>
              <a:rPr lang="en-US" altLang="en-US" sz="2400" b="0" dirty="0"/>
              <a:t>!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5A124764-FDCD-6D4F-80F4-61730BAB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045" y="228600"/>
            <a:ext cx="3411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chemeClr val="bg1"/>
                </a:solidFill>
              </a:rPr>
              <a:t>Heavy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</a:rPr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Mass &gt; 1.44 Solar Masses</a:t>
            </a: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3C795065-560E-4546-837E-2D20202F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2400"/>
            <a:ext cx="3733800" cy="1219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453298A5-88A0-7D49-8AA4-45639AA6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355725"/>
            <a:ext cx="289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The Chandrashekar limit.</a:t>
            </a: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645972EB-E2A8-964A-A1FC-C370F60A1D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990600"/>
            <a:ext cx="228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6531</TotalTime>
  <Words>1248</Words>
  <Application>Microsoft Macintosh PowerPoint</Application>
  <PresentationFormat>On-screen Show (4:3)</PresentationFormat>
  <Paragraphs>358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Helvetica Neue</vt:lpstr>
      <vt:lpstr>Times</vt:lpstr>
      <vt:lpstr>Blank Presentation</vt:lpstr>
      <vt:lpstr>Setup:</vt:lpstr>
      <vt:lpstr>Stellar evolution (Sun-like)</vt:lpstr>
      <vt:lpstr>PowerPoint Presentation</vt:lpstr>
      <vt:lpstr>Questions coming …</vt:lpstr>
      <vt:lpstr>Question 4 </vt:lpstr>
      <vt:lpstr>Question 5 </vt:lpstr>
      <vt:lpstr>Stellar evolution (massive)</vt:lpstr>
      <vt:lpstr>PowerPoint Presentation</vt:lpstr>
      <vt:lpstr>Questions coming …</vt:lpstr>
      <vt:lpstr>Question 6 </vt:lpstr>
      <vt:lpstr>Question 7 </vt:lpstr>
      <vt:lpstr>Pathways</vt:lpstr>
      <vt:lpstr>Questions coming …</vt:lpstr>
      <vt:lpstr>Question 8</vt:lpstr>
      <vt:lpstr>Question 9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331</cp:revision>
  <dcterms:created xsi:type="dcterms:W3CDTF">2003-01-08T03:11:45Z</dcterms:created>
  <dcterms:modified xsi:type="dcterms:W3CDTF">2025-10-23T20:29:50Z</dcterms:modified>
</cp:coreProperties>
</file>