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28" r:id="rId2"/>
    <p:sldId id="376" r:id="rId3"/>
    <p:sldId id="368" r:id="rId4"/>
    <p:sldId id="357" r:id="rId5"/>
    <p:sldId id="298" r:id="rId6"/>
    <p:sldId id="297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8FF"/>
    <a:srgbClr val="00AE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655" autoAdjust="0"/>
    <p:restoredTop sz="90929"/>
  </p:normalViewPr>
  <p:slideViewPr>
    <p:cSldViewPr snapToGrid="0" snapToObjects="1">
      <p:cViewPr varScale="1">
        <p:scale>
          <a:sx n="128" d="100"/>
          <a:sy n="128" d="100"/>
        </p:scale>
        <p:origin x="80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18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ED0D85-3FFB-4C48-9865-2EB9769229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A70002-30C1-B248-8F18-6B48B381C6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2BB3554-F53E-5A45-B02C-A23DC08F7051}" type="datetimeFigureOut">
              <a:rPr lang="en-US"/>
              <a:pPr>
                <a:defRPr/>
              </a:pPr>
              <a:t>10/20/25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35D95C-05D9-8347-869C-4AB181A1E4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FBAE6F-1DBB-8341-AE7F-C9304BFEA0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BDF1997-44F9-3446-B4F5-1AFE92ECA1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99EAD10-6870-1848-BF8D-D985C71ADA1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FF38226-7BDE-E242-A0F4-46092447C0B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B43F1C91-91FE-6642-B272-DCE30866740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1CAE1445-DE32-1C42-95F1-DF4A11D33EE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noProof="0"/>
              <a:t>Click to edit Master text styles</a:t>
            </a:r>
          </a:p>
          <a:p>
            <a:pPr lvl="1"/>
            <a:r>
              <a:rPr lang="en-US" altLang="x-none" noProof="0"/>
              <a:t>Second level</a:t>
            </a:r>
          </a:p>
          <a:p>
            <a:pPr lvl="2"/>
            <a:r>
              <a:rPr lang="en-US" altLang="x-none" noProof="0"/>
              <a:t>Third level</a:t>
            </a:r>
          </a:p>
          <a:p>
            <a:pPr lvl="3"/>
            <a:r>
              <a:rPr lang="en-US" altLang="x-none" noProof="0"/>
              <a:t>Fourth level</a:t>
            </a:r>
          </a:p>
          <a:p>
            <a:pPr lvl="4"/>
            <a:r>
              <a:rPr lang="en-US" altLang="x-none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07549961-ADDB-3946-8FF6-D354BEC6B82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B8B0CA85-E837-9749-83A5-B101258D9F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7D865C0-A692-EA43-818D-17EC8AFAA0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0676443A-B026-0F4B-9EAA-412140AF0F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B9220E8A-3B30-1144-9DB3-4B90C80F95DA}" type="slidenum">
              <a:rPr lang="en-US" altLang="en-US" sz="1200" b="0"/>
              <a:pPr/>
              <a:t>1</a:t>
            </a:fld>
            <a:endParaRPr lang="en-US" altLang="en-US" sz="1200" b="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05E222BC-E442-854A-BE12-F64823C00D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14B47710-272C-B341-85AA-A4388C7D2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70ADFD92-6ABD-5F49-AEA7-E80AD536BD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E80C5D2D-423C-5940-8996-62E2B9708BD7}" type="slidenum">
              <a:rPr lang="en-US" altLang="en-US" sz="1200" b="0"/>
              <a:pPr/>
              <a:t>2</a:t>
            </a:fld>
            <a:endParaRPr lang="en-US" altLang="en-US" sz="1200" b="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41BF441D-204C-D84C-B080-3A987DB535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2E3FADAF-DEF3-0D47-B455-D8CDAEF0EE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214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41ADF57A-D007-AA44-9477-7721E8CB8A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BA03A836-66B9-7F42-B405-BD90111AAC36}" type="slidenum">
              <a:rPr lang="en-US" altLang="en-US" sz="1200" b="0"/>
              <a:pPr/>
              <a:t>3</a:t>
            </a:fld>
            <a:endParaRPr lang="en-US" altLang="en-US" sz="1200" b="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0117496C-EF84-9E4A-94FC-8CDEB8C410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A701782C-90E5-AA48-A0BF-DE86FC0A47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4359EC78-C50E-3F4A-A429-8DCC70F72F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6B5F6707-33F4-4C45-8991-12821BEDAE18}" type="slidenum">
              <a:rPr lang="en-US" altLang="en-US" sz="1200" b="0"/>
              <a:pPr/>
              <a:t>4</a:t>
            </a:fld>
            <a:endParaRPr lang="en-US" altLang="en-US" sz="1200" b="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D767771E-B595-9C40-B8B5-C77CA788A6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3E89B22F-B53C-AA42-86D8-E52A3B662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A3D79B14-600C-BD45-BAF2-A45F45F9CE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36035CDD-1795-2740-9428-4F2902E3F81B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4C8B08DD-1EF9-2B4A-9014-53DE27EA01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80D993D-C20E-9E44-B5F4-D12F404D2F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0A014F22-DDB6-9C46-8E80-B88D2C579E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3BEDFAA2-26AC-404F-8AE8-3EFB16D31D16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47F7AA27-7E33-9245-9BE1-DFB4ED1F26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803DB83-88A6-D140-AE90-081B76CEF6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6EDCFF-E1AB-6B4B-8C64-680D363607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883220-A76C-ED4A-B749-775AFE58D0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4F223D-1809-ED40-B58D-99C0C1B2A0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49DE6-80C3-174E-AFCF-9FED421C1E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156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7DC7C6-193F-AE4B-9AED-4D2B0E5CF3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8FABFB-45EA-A742-BD43-8486E7F4BA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210387-C00C-2A43-9E2B-7A7BF0F313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DB17E-7D60-9B45-91B9-80CF9E6EE2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41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6D63CB-75E3-EB4F-90DB-49D25668A2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159D63-4D0D-7D4F-8FCA-AC5869D613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45B033-EF7C-4143-BB49-BF27DCC88F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0D1E7-C62A-FD47-819E-AFD22FC062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479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82CDEA-5B75-E340-9E9E-90212482FA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F15C2A-AD6F-1D45-B06A-A07C05C695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75782-ECD4-BB4B-B3D9-D2163A19E8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36B12-DFD4-A24E-863D-851EE76F42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988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652011-4909-234F-9729-1900D06A81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E8064C-EBDD-CF49-A8C0-372CA3C795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C6236D-96C3-CF43-B518-C4ED40480B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8E34B-A592-C64E-87BF-4CC223F912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07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5A8F52-DA95-8A4F-8CD6-9E74CD66FD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E3A531-9430-F040-80EA-631856BB1E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77F361-CDA7-5A43-93BE-2A58DDE653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0999A-89B2-9141-BAD9-D2E152AC2E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1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647D1B0-E574-384C-B7F7-0B7B948F91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350CBA-7B34-A847-B4B8-08C3983F27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EB66140-F276-4943-9543-09E0B22FF2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F05EB-F037-B44B-B80D-026064B00C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5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645EE97-B79B-FD42-9EC6-114B2B6B7A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60F77C4-0477-DF42-9762-45FFAB9E76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2BF8404-A532-5C49-9D79-B589DDE274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0D96A-B3D7-AC41-B067-090C8C5B2C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8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8CE0618-792A-574A-98B7-D900002A92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9E0AC56-7DD5-B14D-8D50-5154ADA7FE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DBF3C1-2B17-9741-8518-4CD6B96AA1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DE680-6E7B-DF4C-AF16-0A0D6B9602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130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241C56-1C4B-434B-8B09-1C438F3D21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105455-7F2B-554B-8E41-AFC6B2ECC7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30F67C-0653-8843-81FA-FD6C117E1E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A4736-2999-6646-9BA4-EB549FE14E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86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69FB16-018E-5A4D-98A9-68D4B614ED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89000A-A0B1-C54C-8DB9-5E01378DD5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933E7-ED4B-204D-9929-667BEC5DF2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0694A-5AC0-BF46-AC3B-FB9C4BF013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71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B2FB1C1-EE38-2A48-B7EB-753CE43BC1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969D726-21E3-624D-8BE1-F6058D2E7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2ECD87E-F7D6-394C-A43B-C92651FB400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30E4103-F85E-D64D-B52C-0454B204A7B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E6E6CE9-B1A2-784C-B707-8902DDD2EF5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D4AB35D-D947-814B-8A9C-670DB1EC45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1" descr="Picture 1">
            <a:extLst>
              <a:ext uri="{FF2B5EF4-FFF2-40B4-BE49-F238E27FC236}">
                <a16:creationId xmlns:a16="http://schemas.microsoft.com/office/drawing/2014/main" id="{B8176925-EA21-464B-8209-F83884C49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304800"/>
            <a:ext cx="3211512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 Box 2">
            <a:extLst>
              <a:ext uri="{FF2B5EF4-FFF2-40B4-BE49-F238E27FC236}">
                <a16:creationId xmlns:a16="http://schemas.microsoft.com/office/drawing/2014/main" id="{18101061-7A27-B041-9161-F1C5CABFA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55" y="-7540"/>
            <a:ext cx="52822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u="sng" dirty="0">
                <a:solidFill>
                  <a:srgbClr val="FFFF00"/>
                </a:solidFill>
              </a:rPr>
              <a:t>All stars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start on the main sequence</a:t>
            </a:r>
            <a:endParaRPr lang="en-US" altLang="en-US" sz="2400" b="0" dirty="0"/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F5F0974A-DACF-934D-AF51-49F253A75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697374"/>
            <a:ext cx="87158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dirty="0">
                <a:solidFill>
                  <a:srgbClr val="FF0000"/>
                </a:solidFill>
              </a:rPr>
              <a:t>All stars become giants</a:t>
            </a:r>
            <a:r>
              <a:rPr lang="en-US" altLang="en-US" sz="2400" dirty="0">
                <a:solidFill>
                  <a:srgbClr val="FF0000"/>
                </a:solidFill>
              </a:rPr>
              <a:t> (</a:t>
            </a:r>
            <a:r>
              <a:rPr lang="en-US" altLang="en-US" sz="2400" dirty="0">
                <a:solidFill>
                  <a:srgbClr val="FFFF00"/>
                </a:solidFill>
              </a:rPr>
              <a:t>when hydrogen is used up in the center</a:t>
            </a:r>
            <a:r>
              <a:rPr lang="en-US" altLang="en-US" sz="2400" dirty="0">
                <a:solidFill>
                  <a:srgbClr val="FF0000"/>
                </a:solidFill>
              </a:rPr>
              <a:t>):</a:t>
            </a:r>
            <a:endParaRPr lang="en-US" altLang="en-US" sz="2400" b="0" dirty="0"/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B92360B9-61F8-E149-A991-89BAB4928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91000"/>
            <a:ext cx="5791200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5">
            <a:extLst>
              <a:ext uri="{FF2B5EF4-FFF2-40B4-BE49-F238E27FC236}">
                <a16:creationId xmlns:a16="http://schemas.microsoft.com/office/drawing/2014/main" id="{BC887B36-E6FB-8140-9010-9DDAE6E54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031" y="6362700"/>
            <a:ext cx="6865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CC00"/>
                </a:solidFill>
              </a:rPr>
              <a:t>This produces heat and keeps the red giant shining.</a:t>
            </a:r>
            <a:endParaRPr lang="en-US" altLang="en-US" sz="2400" b="0" dirty="0"/>
          </a:p>
        </p:txBody>
      </p:sp>
      <p:pic>
        <p:nvPicPr>
          <p:cNvPr id="19462" name="Picture 6">
            <a:extLst>
              <a:ext uri="{FF2B5EF4-FFF2-40B4-BE49-F238E27FC236}">
                <a16:creationId xmlns:a16="http://schemas.microsoft.com/office/drawing/2014/main" id="{EA474141-14F6-2541-973C-0803992FD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8300"/>
            <a:ext cx="33528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>
            <a:extLst>
              <a:ext uri="{FF2B5EF4-FFF2-40B4-BE49-F238E27FC236}">
                <a16:creationId xmlns:a16="http://schemas.microsoft.com/office/drawing/2014/main" id="{A57A1253-A521-3943-AA9D-7B549DEEA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94" y="568864"/>
            <a:ext cx="365760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AutoShape 9">
            <a:extLst>
              <a:ext uri="{FF2B5EF4-FFF2-40B4-BE49-F238E27FC236}">
                <a16:creationId xmlns:a16="http://schemas.microsoft.com/office/drawing/2014/main" id="{B6B35F90-2EC9-4547-BD07-EB7FDAD24CCB}"/>
              </a:ext>
            </a:extLst>
          </p:cNvPr>
          <p:cNvSpPr>
            <a:spLocks noChangeArrowheads="1"/>
          </p:cNvSpPr>
          <p:nvPr/>
        </p:nvSpPr>
        <p:spPr bwMode="auto">
          <a:xfrm rot="-2428124">
            <a:off x="7620000" y="914400"/>
            <a:ext cx="585788" cy="304800"/>
          </a:xfrm>
          <a:prstGeom prst="notchedRightArrow">
            <a:avLst>
              <a:gd name="adj1" fmla="val 50000"/>
              <a:gd name="adj2" fmla="val 48047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170" name="Rectangle 10">
            <a:extLst>
              <a:ext uri="{FF2B5EF4-FFF2-40B4-BE49-F238E27FC236}">
                <a16:creationId xmlns:a16="http://schemas.microsoft.com/office/drawing/2014/main" id="{6AE7B5F2-B4AD-9D4A-9F28-357BCD3547F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63922" y="3279207"/>
            <a:ext cx="5423472" cy="533400"/>
          </a:xfrm>
        </p:spPr>
        <p:txBody>
          <a:bodyPr/>
          <a:lstStyle/>
          <a:p>
            <a:pPr>
              <a:defRPr/>
            </a:pPr>
            <a:r>
              <a:rPr lang="en-US" sz="3200" b="1" i="1" dirty="0">
                <a:solidFill>
                  <a:srgbClr val="00AEC8"/>
                </a:solidFill>
                <a:cs typeface="+mj-cs"/>
              </a:rPr>
              <a:t>What if all hydrogen is gone?</a:t>
            </a:r>
            <a:r>
              <a:rPr lang="en-US" dirty="0">
                <a:cs typeface="+mj-cs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425D6E96-7655-7340-A77A-2DB4B221C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x-none" sz="6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Questions coming …</a:t>
            </a:r>
            <a:endParaRPr lang="en-US" altLang="x-none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057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>
            <a:extLst>
              <a:ext uri="{FF2B5EF4-FFF2-40B4-BE49-F238E27FC236}">
                <a16:creationId xmlns:a16="http://schemas.microsoft.com/office/drawing/2014/main" id="{B241BE0F-7BCA-2A43-9F21-94E9D4440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64867" name="Text Box 3">
            <a:extLst>
              <a:ext uri="{FF2B5EF4-FFF2-40B4-BE49-F238E27FC236}">
                <a16:creationId xmlns:a16="http://schemas.microsoft.com/office/drawing/2014/main" id="{41EA3B53-D3C3-4643-BD20-5C99BFE8B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64868" name="Rectangle 4">
            <a:extLst>
              <a:ext uri="{FF2B5EF4-FFF2-40B4-BE49-F238E27FC236}">
                <a16:creationId xmlns:a16="http://schemas.microsoft.com/office/drawing/2014/main" id="{1ABDB5ED-5C27-C64A-89F9-E4D31387D3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10 </a:t>
            </a:r>
          </a:p>
        </p:txBody>
      </p:sp>
      <p:sp>
        <p:nvSpPr>
          <p:cNvPr id="164869" name="Text Box 5">
            <a:extLst>
              <a:ext uri="{FF2B5EF4-FFF2-40B4-BE49-F238E27FC236}">
                <a16:creationId xmlns:a16="http://schemas.microsoft.com/office/drawing/2014/main" id="{FF86F973-5808-B14A-906B-BCB41B366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64870" name="Text Box 6">
            <a:extLst>
              <a:ext uri="{FF2B5EF4-FFF2-40B4-BE49-F238E27FC236}">
                <a16:creationId xmlns:a16="http://schemas.microsoft.com/office/drawing/2014/main" id="{C191D476-FD73-D944-B4FE-4175C289D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1228397"/>
            <a:ext cx="80772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Which one comes first, the main sequence stage,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	or the red giant stage?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A</a:t>
            </a:r>
            <a:r>
              <a:rPr lang="en-US" altLang="en-US" sz="2400" b="1" dirty="0">
                <a:solidFill>
                  <a:srgbClr val="FF0000"/>
                </a:solidFill>
              </a:rPr>
              <a:t> 	The main sequence stage.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  </a:t>
            </a:r>
            <a:r>
              <a:rPr lang="en-US" altLang="en-US" sz="2400" b="1" dirty="0"/>
              <a:t>The red giant stage.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b="1" dirty="0"/>
              <a:t>  	It varies, depending on the chemical composition of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		gas the star is born from.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 	It varies, depending on the mass of the star.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 </a:t>
            </a:r>
            <a:r>
              <a:rPr lang="en-US" altLang="en-US" sz="2400" b="1" dirty="0"/>
              <a:t>	It is not in order: heavy stars are born as red giants,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		light stars are born as main sequence stars.</a:t>
            </a:r>
          </a:p>
        </p:txBody>
      </p:sp>
      <p:sp>
        <p:nvSpPr>
          <p:cNvPr id="164871" name="Text Box 7">
            <a:extLst>
              <a:ext uri="{FF2B5EF4-FFF2-40B4-BE49-F238E27FC236}">
                <a16:creationId xmlns:a16="http://schemas.microsoft.com/office/drawing/2014/main" id="{A7DDC272-FC0C-3E4C-9870-BE59B2184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64872" name="Text Box 8">
            <a:extLst>
              <a:ext uri="{FF2B5EF4-FFF2-40B4-BE49-F238E27FC236}">
                <a16:creationId xmlns:a16="http://schemas.microsoft.com/office/drawing/2014/main" id="{2CEA35FD-9A30-844C-8713-EC4D1BB2E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64873" name="Text Box 9">
            <a:extLst>
              <a:ext uri="{FF2B5EF4-FFF2-40B4-BE49-F238E27FC236}">
                <a16:creationId xmlns:a16="http://schemas.microsoft.com/office/drawing/2014/main" id="{3BD801CD-DD39-6C48-B9B3-D00EC36FB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64874" name="Text Box 10">
            <a:extLst>
              <a:ext uri="{FF2B5EF4-FFF2-40B4-BE49-F238E27FC236}">
                <a16:creationId xmlns:a16="http://schemas.microsoft.com/office/drawing/2014/main" id="{DE459015-FE29-124E-BFA5-A1D9ACC50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64875" name="Text Box 11">
            <a:extLst>
              <a:ext uri="{FF2B5EF4-FFF2-40B4-BE49-F238E27FC236}">
                <a16:creationId xmlns:a16="http://schemas.microsoft.com/office/drawing/2014/main" id="{D4EE6AD4-AA4B-7942-B48A-FB3A60ABD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64876" name="Text Box 12">
            <a:extLst>
              <a:ext uri="{FF2B5EF4-FFF2-40B4-BE49-F238E27FC236}">
                <a16:creationId xmlns:a16="http://schemas.microsoft.com/office/drawing/2014/main" id="{136E6D86-0F5D-154E-9EF3-3F078BD1E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64877" name="Text Box 13">
            <a:extLst>
              <a:ext uri="{FF2B5EF4-FFF2-40B4-BE49-F238E27FC236}">
                <a16:creationId xmlns:a16="http://schemas.microsoft.com/office/drawing/2014/main" id="{51B195FA-8FC6-3E4A-84E0-7DDB351D9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64878" name="Text Box 14">
            <a:extLst>
              <a:ext uri="{FF2B5EF4-FFF2-40B4-BE49-F238E27FC236}">
                <a16:creationId xmlns:a16="http://schemas.microsoft.com/office/drawing/2014/main" id="{01418535-C567-D041-AC62-5E4DAE570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64879" name="Text Box 15">
            <a:extLst>
              <a:ext uri="{FF2B5EF4-FFF2-40B4-BE49-F238E27FC236}">
                <a16:creationId xmlns:a16="http://schemas.microsoft.com/office/drawing/2014/main" id="{32B1EFCB-B6B9-B542-BB1F-309D06152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64880" name="Text Box 16">
            <a:extLst>
              <a:ext uri="{FF2B5EF4-FFF2-40B4-BE49-F238E27FC236}">
                <a16:creationId xmlns:a16="http://schemas.microsoft.com/office/drawing/2014/main" id="{040742B4-0852-0F41-8FE1-5945C854A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64881" name="Text Box 17">
            <a:extLst>
              <a:ext uri="{FF2B5EF4-FFF2-40B4-BE49-F238E27FC236}">
                <a16:creationId xmlns:a16="http://schemas.microsoft.com/office/drawing/2014/main" id="{2D795439-E259-8B43-A0A5-DFB3275C4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64882" name="Text Box 18">
            <a:extLst>
              <a:ext uri="{FF2B5EF4-FFF2-40B4-BE49-F238E27FC236}">
                <a16:creationId xmlns:a16="http://schemas.microsoft.com/office/drawing/2014/main" id="{F4C5BC68-8751-684B-97AE-FAE367715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64883" name="Text Box 19">
            <a:extLst>
              <a:ext uri="{FF2B5EF4-FFF2-40B4-BE49-F238E27FC236}">
                <a16:creationId xmlns:a16="http://schemas.microsoft.com/office/drawing/2014/main" id="{15DC257F-B1B1-A643-9926-4E512214E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4884" name="Text Box 20">
            <a:extLst>
              <a:ext uri="{FF2B5EF4-FFF2-40B4-BE49-F238E27FC236}">
                <a16:creationId xmlns:a16="http://schemas.microsoft.com/office/drawing/2014/main" id="{DAB89D18-6603-9343-8E4C-203332AD4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64885" name="Text Box 21">
            <a:extLst>
              <a:ext uri="{FF2B5EF4-FFF2-40B4-BE49-F238E27FC236}">
                <a16:creationId xmlns:a16="http://schemas.microsoft.com/office/drawing/2014/main" id="{5452859C-A799-514E-981A-2B785724F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64886" name="Text Box 22">
            <a:extLst>
              <a:ext uri="{FF2B5EF4-FFF2-40B4-BE49-F238E27FC236}">
                <a16:creationId xmlns:a16="http://schemas.microsoft.com/office/drawing/2014/main" id="{09A536F1-E6D5-3047-8AFE-02D6B2797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4887" name="Text Box 23">
            <a:extLst>
              <a:ext uri="{FF2B5EF4-FFF2-40B4-BE49-F238E27FC236}">
                <a16:creationId xmlns:a16="http://schemas.microsoft.com/office/drawing/2014/main" id="{52DC702D-0505-7D47-BD22-F02A8F30B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64888" name="Text Box 24">
            <a:extLst>
              <a:ext uri="{FF2B5EF4-FFF2-40B4-BE49-F238E27FC236}">
                <a16:creationId xmlns:a16="http://schemas.microsoft.com/office/drawing/2014/main" id="{74DAA6C0-598F-7042-9F51-F7736C478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64889" name="Text Box 25">
            <a:extLst>
              <a:ext uri="{FF2B5EF4-FFF2-40B4-BE49-F238E27FC236}">
                <a16:creationId xmlns:a16="http://schemas.microsoft.com/office/drawing/2014/main" id="{4D928CE4-FAA8-9944-AD41-CD732876E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64890" name="Text Box 26">
            <a:extLst>
              <a:ext uri="{FF2B5EF4-FFF2-40B4-BE49-F238E27FC236}">
                <a16:creationId xmlns:a16="http://schemas.microsoft.com/office/drawing/2014/main" id="{6B32A58B-D10A-944D-B674-7DF6DCDC7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64891" name="Text Box 27">
            <a:extLst>
              <a:ext uri="{FF2B5EF4-FFF2-40B4-BE49-F238E27FC236}">
                <a16:creationId xmlns:a16="http://schemas.microsoft.com/office/drawing/2014/main" id="{D7B86EF8-A133-F841-B9FC-49AADEF07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64892" name="Text Box 28">
            <a:extLst>
              <a:ext uri="{FF2B5EF4-FFF2-40B4-BE49-F238E27FC236}">
                <a16:creationId xmlns:a16="http://schemas.microsoft.com/office/drawing/2014/main" id="{55462E8A-328F-4C47-962F-A19BC50E5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64893" name="Text Box 29">
            <a:extLst>
              <a:ext uri="{FF2B5EF4-FFF2-40B4-BE49-F238E27FC236}">
                <a16:creationId xmlns:a16="http://schemas.microsoft.com/office/drawing/2014/main" id="{AF524DA3-EB57-BB4B-999C-B2D74D361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64894" name="Text Box 30">
            <a:extLst>
              <a:ext uri="{FF2B5EF4-FFF2-40B4-BE49-F238E27FC236}">
                <a16:creationId xmlns:a16="http://schemas.microsoft.com/office/drawing/2014/main" id="{27EF6C2A-6E47-3B41-AB0D-9B5AF2182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64895" name="Text Box 31">
            <a:extLst>
              <a:ext uri="{FF2B5EF4-FFF2-40B4-BE49-F238E27FC236}">
                <a16:creationId xmlns:a16="http://schemas.microsoft.com/office/drawing/2014/main" id="{E69266AB-7C9B-DE43-936D-7AD2A0875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64896" name="Text Box 32">
            <a:extLst>
              <a:ext uri="{FF2B5EF4-FFF2-40B4-BE49-F238E27FC236}">
                <a16:creationId xmlns:a16="http://schemas.microsoft.com/office/drawing/2014/main" id="{35127BD0-7056-6649-9103-35FC9329C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64897" name="Text Box 33">
            <a:extLst>
              <a:ext uri="{FF2B5EF4-FFF2-40B4-BE49-F238E27FC236}">
                <a16:creationId xmlns:a16="http://schemas.microsoft.com/office/drawing/2014/main" id="{588F8BC0-34C5-1543-9651-4D60B457F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64898" name="Text Box 34">
            <a:extLst>
              <a:ext uri="{FF2B5EF4-FFF2-40B4-BE49-F238E27FC236}">
                <a16:creationId xmlns:a16="http://schemas.microsoft.com/office/drawing/2014/main" id="{FA71B3FC-BB75-A44B-99A2-7E5EB15EF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64899" name="Text Box 35">
            <a:extLst>
              <a:ext uri="{FF2B5EF4-FFF2-40B4-BE49-F238E27FC236}">
                <a16:creationId xmlns:a16="http://schemas.microsoft.com/office/drawing/2014/main" id="{759D9B7F-F89E-4643-B601-7DFEF6566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64900" name="Text Box 36">
            <a:extLst>
              <a:ext uri="{FF2B5EF4-FFF2-40B4-BE49-F238E27FC236}">
                <a16:creationId xmlns:a16="http://schemas.microsoft.com/office/drawing/2014/main" id="{4F972FF4-1B19-3842-929B-D3FDA4DB3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 animBg="1"/>
      <p:bldP spid="164867" grpId="0" animBg="1"/>
      <p:bldP spid="164869" grpId="0" animBg="1"/>
      <p:bldP spid="164870" grpId="0"/>
      <p:bldP spid="164870" grpId="1"/>
      <p:bldP spid="164871" grpId="0" animBg="1"/>
      <p:bldP spid="164872" grpId="0" animBg="1"/>
      <p:bldP spid="164873" grpId="0" animBg="1"/>
      <p:bldP spid="164874" grpId="0" animBg="1"/>
      <p:bldP spid="164875" grpId="0" animBg="1"/>
      <p:bldP spid="164876" grpId="0" animBg="1"/>
      <p:bldP spid="164877" grpId="0" animBg="1"/>
      <p:bldP spid="164878" grpId="0" animBg="1"/>
      <p:bldP spid="164879" grpId="0" animBg="1"/>
      <p:bldP spid="164880" grpId="0" animBg="1"/>
      <p:bldP spid="164881" grpId="0" animBg="1"/>
      <p:bldP spid="164882" grpId="0" animBg="1"/>
      <p:bldP spid="164883" grpId="0" animBg="1"/>
      <p:bldP spid="164884" grpId="0" animBg="1"/>
      <p:bldP spid="164885" grpId="0" animBg="1"/>
      <p:bldP spid="164886" grpId="0" animBg="1"/>
      <p:bldP spid="164887" grpId="0" animBg="1"/>
      <p:bldP spid="164888" grpId="0" animBg="1"/>
      <p:bldP spid="164889" grpId="0" animBg="1"/>
      <p:bldP spid="164890" grpId="0" animBg="1"/>
      <p:bldP spid="164891" grpId="0" animBg="1"/>
      <p:bldP spid="164892" grpId="0" animBg="1"/>
      <p:bldP spid="164893" grpId="0" animBg="1"/>
      <p:bldP spid="164894" grpId="0" animBg="1"/>
      <p:bldP spid="164895" grpId="0" animBg="1"/>
      <p:bldP spid="164896" grpId="0" animBg="1"/>
      <p:bldP spid="164897" grpId="0" animBg="1"/>
      <p:bldP spid="164898" grpId="0" animBg="1"/>
      <p:bldP spid="164899" grpId="0" animBg="1"/>
      <p:bldP spid="1649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>
            <a:extLst>
              <a:ext uri="{FF2B5EF4-FFF2-40B4-BE49-F238E27FC236}">
                <a16:creationId xmlns:a16="http://schemas.microsoft.com/office/drawing/2014/main" id="{4629E0A8-F058-9F42-94DC-B9E4C900E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42339" name="Text Box 3">
            <a:extLst>
              <a:ext uri="{FF2B5EF4-FFF2-40B4-BE49-F238E27FC236}">
                <a16:creationId xmlns:a16="http://schemas.microsoft.com/office/drawing/2014/main" id="{0D4F31BE-1FC4-BE41-B760-0EFA7A33E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42340" name="Rectangle 4">
            <a:extLst>
              <a:ext uri="{FF2B5EF4-FFF2-40B4-BE49-F238E27FC236}">
                <a16:creationId xmlns:a16="http://schemas.microsoft.com/office/drawing/2014/main" id="{82F99C31-42E5-3847-B53B-A8650157B7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11 </a:t>
            </a:r>
          </a:p>
        </p:txBody>
      </p:sp>
      <p:sp>
        <p:nvSpPr>
          <p:cNvPr id="142341" name="Text Box 5">
            <a:extLst>
              <a:ext uri="{FF2B5EF4-FFF2-40B4-BE49-F238E27FC236}">
                <a16:creationId xmlns:a16="http://schemas.microsoft.com/office/drawing/2014/main" id="{BD0C936B-AB96-AB44-A427-FC6B6B467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42342" name="Text Box 6">
            <a:extLst>
              <a:ext uri="{FF2B5EF4-FFF2-40B4-BE49-F238E27FC236}">
                <a16:creationId xmlns:a16="http://schemas.microsoft.com/office/drawing/2014/main" id="{96BC1CA6-40C7-754C-9E3A-5ABD56922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983" y="1906379"/>
            <a:ext cx="72390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What provides the heat in a main sequence star?</a:t>
            </a: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	It burns hydrogen into water.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B 	</a:t>
            </a:r>
            <a:r>
              <a:rPr lang="en-US" altLang="en-US" sz="2400" b="1" dirty="0">
                <a:solidFill>
                  <a:srgbClr val="FF0000"/>
                </a:solidFill>
              </a:rPr>
              <a:t>It produces helium from hydrogen in its center.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 	</a:t>
            </a:r>
            <a:r>
              <a:rPr lang="en-US" altLang="en-US" sz="2400" b="1" dirty="0"/>
              <a:t>It produces helium from hydrogen in a shell around center.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	It is hot and cooling slowly as it gives off its heat.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>
                <a:solidFill>
                  <a:srgbClr val="00CC00"/>
                </a:solidFill>
              </a:rPr>
              <a:t> 	</a:t>
            </a:r>
            <a:r>
              <a:rPr lang="en-US" altLang="en-US" sz="2400" b="1" dirty="0"/>
              <a:t>It produces heavier elements from helium.</a:t>
            </a:r>
          </a:p>
        </p:txBody>
      </p:sp>
      <p:sp>
        <p:nvSpPr>
          <p:cNvPr id="142343" name="Text Box 7">
            <a:extLst>
              <a:ext uri="{FF2B5EF4-FFF2-40B4-BE49-F238E27FC236}">
                <a16:creationId xmlns:a16="http://schemas.microsoft.com/office/drawing/2014/main" id="{E1C0B19D-0DEF-7647-B8A8-500A6A007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42344" name="Text Box 8">
            <a:extLst>
              <a:ext uri="{FF2B5EF4-FFF2-40B4-BE49-F238E27FC236}">
                <a16:creationId xmlns:a16="http://schemas.microsoft.com/office/drawing/2014/main" id="{D630C458-4465-F74A-A166-C8CB74C18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42345" name="Text Box 9">
            <a:extLst>
              <a:ext uri="{FF2B5EF4-FFF2-40B4-BE49-F238E27FC236}">
                <a16:creationId xmlns:a16="http://schemas.microsoft.com/office/drawing/2014/main" id="{5CAFD294-F62C-AB40-990F-2CC355B26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42346" name="Text Box 10">
            <a:extLst>
              <a:ext uri="{FF2B5EF4-FFF2-40B4-BE49-F238E27FC236}">
                <a16:creationId xmlns:a16="http://schemas.microsoft.com/office/drawing/2014/main" id="{435FE51B-C0DA-6B4A-AC88-88EB83FAC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42347" name="Text Box 11">
            <a:extLst>
              <a:ext uri="{FF2B5EF4-FFF2-40B4-BE49-F238E27FC236}">
                <a16:creationId xmlns:a16="http://schemas.microsoft.com/office/drawing/2014/main" id="{E115EF29-AAE3-CB4A-AEE3-D472D0009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42348" name="Text Box 12">
            <a:extLst>
              <a:ext uri="{FF2B5EF4-FFF2-40B4-BE49-F238E27FC236}">
                <a16:creationId xmlns:a16="http://schemas.microsoft.com/office/drawing/2014/main" id="{1BD4352D-9DFD-B349-9319-FFE08CC90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42349" name="Text Box 13">
            <a:extLst>
              <a:ext uri="{FF2B5EF4-FFF2-40B4-BE49-F238E27FC236}">
                <a16:creationId xmlns:a16="http://schemas.microsoft.com/office/drawing/2014/main" id="{B973940C-53AF-6845-9E84-E9C52EC70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42350" name="Text Box 14">
            <a:extLst>
              <a:ext uri="{FF2B5EF4-FFF2-40B4-BE49-F238E27FC236}">
                <a16:creationId xmlns:a16="http://schemas.microsoft.com/office/drawing/2014/main" id="{1F236A3E-12A1-874D-BE69-A4FE2206A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42351" name="Text Box 15">
            <a:extLst>
              <a:ext uri="{FF2B5EF4-FFF2-40B4-BE49-F238E27FC236}">
                <a16:creationId xmlns:a16="http://schemas.microsoft.com/office/drawing/2014/main" id="{C94BEBF9-1239-E04A-AC97-1A9AD5CB0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42352" name="Text Box 16">
            <a:extLst>
              <a:ext uri="{FF2B5EF4-FFF2-40B4-BE49-F238E27FC236}">
                <a16:creationId xmlns:a16="http://schemas.microsoft.com/office/drawing/2014/main" id="{C84A1001-0292-0B45-8E08-4D77F4638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42353" name="Text Box 17">
            <a:extLst>
              <a:ext uri="{FF2B5EF4-FFF2-40B4-BE49-F238E27FC236}">
                <a16:creationId xmlns:a16="http://schemas.microsoft.com/office/drawing/2014/main" id="{0050099A-BC1C-2C4B-9298-EF9A3CBD7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42354" name="Text Box 18">
            <a:extLst>
              <a:ext uri="{FF2B5EF4-FFF2-40B4-BE49-F238E27FC236}">
                <a16:creationId xmlns:a16="http://schemas.microsoft.com/office/drawing/2014/main" id="{AE0FA403-3DF5-B24D-BC60-1603EBA5B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42355" name="Text Box 19">
            <a:extLst>
              <a:ext uri="{FF2B5EF4-FFF2-40B4-BE49-F238E27FC236}">
                <a16:creationId xmlns:a16="http://schemas.microsoft.com/office/drawing/2014/main" id="{2F6F4A5E-09B4-2243-8549-AFADC3CB7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42356" name="Text Box 20">
            <a:extLst>
              <a:ext uri="{FF2B5EF4-FFF2-40B4-BE49-F238E27FC236}">
                <a16:creationId xmlns:a16="http://schemas.microsoft.com/office/drawing/2014/main" id="{913D0C5E-3477-0E42-ABF1-81C5C35BC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42357" name="Text Box 21">
            <a:extLst>
              <a:ext uri="{FF2B5EF4-FFF2-40B4-BE49-F238E27FC236}">
                <a16:creationId xmlns:a16="http://schemas.microsoft.com/office/drawing/2014/main" id="{63C774E1-BDC4-FC45-9AC6-E8DAC7C7C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42358" name="Text Box 22">
            <a:extLst>
              <a:ext uri="{FF2B5EF4-FFF2-40B4-BE49-F238E27FC236}">
                <a16:creationId xmlns:a16="http://schemas.microsoft.com/office/drawing/2014/main" id="{D33DA3F4-1A35-6846-9D31-4B3FF4D64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42359" name="Text Box 23">
            <a:extLst>
              <a:ext uri="{FF2B5EF4-FFF2-40B4-BE49-F238E27FC236}">
                <a16:creationId xmlns:a16="http://schemas.microsoft.com/office/drawing/2014/main" id="{2F16825C-3583-6D4F-86D7-14A40F144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42360" name="Text Box 24">
            <a:extLst>
              <a:ext uri="{FF2B5EF4-FFF2-40B4-BE49-F238E27FC236}">
                <a16:creationId xmlns:a16="http://schemas.microsoft.com/office/drawing/2014/main" id="{AB1EA706-F934-3F40-AE63-9BCF6DB3C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42361" name="Text Box 25">
            <a:extLst>
              <a:ext uri="{FF2B5EF4-FFF2-40B4-BE49-F238E27FC236}">
                <a16:creationId xmlns:a16="http://schemas.microsoft.com/office/drawing/2014/main" id="{2E54D74A-234B-CC4F-BD1F-65905BBF9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2362" name="Text Box 26">
            <a:extLst>
              <a:ext uri="{FF2B5EF4-FFF2-40B4-BE49-F238E27FC236}">
                <a16:creationId xmlns:a16="http://schemas.microsoft.com/office/drawing/2014/main" id="{879F72DE-6389-7D4E-909C-7EE293E85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42363" name="Text Box 27">
            <a:extLst>
              <a:ext uri="{FF2B5EF4-FFF2-40B4-BE49-F238E27FC236}">
                <a16:creationId xmlns:a16="http://schemas.microsoft.com/office/drawing/2014/main" id="{EAC6F02D-E25A-7949-8773-05F240013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42364" name="Text Box 28">
            <a:extLst>
              <a:ext uri="{FF2B5EF4-FFF2-40B4-BE49-F238E27FC236}">
                <a16:creationId xmlns:a16="http://schemas.microsoft.com/office/drawing/2014/main" id="{37549741-675C-7147-8EB4-2EB2494E4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42365" name="Text Box 29">
            <a:extLst>
              <a:ext uri="{FF2B5EF4-FFF2-40B4-BE49-F238E27FC236}">
                <a16:creationId xmlns:a16="http://schemas.microsoft.com/office/drawing/2014/main" id="{5E7F1172-3F91-2143-81B9-547E0139B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42366" name="Text Box 30">
            <a:extLst>
              <a:ext uri="{FF2B5EF4-FFF2-40B4-BE49-F238E27FC236}">
                <a16:creationId xmlns:a16="http://schemas.microsoft.com/office/drawing/2014/main" id="{DFBD7526-103F-1A4E-A924-C384DA9C3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42367" name="Text Box 31">
            <a:extLst>
              <a:ext uri="{FF2B5EF4-FFF2-40B4-BE49-F238E27FC236}">
                <a16:creationId xmlns:a16="http://schemas.microsoft.com/office/drawing/2014/main" id="{DCA12AEE-5F00-3248-AB0A-0E70B7B78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42368" name="Text Box 32">
            <a:extLst>
              <a:ext uri="{FF2B5EF4-FFF2-40B4-BE49-F238E27FC236}">
                <a16:creationId xmlns:a16="http://schemas.microsoft.com/office/drawing/2014/main" id="{546E29A8-8096-2143-93EE-6DC6FBC24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42369" name="Text Box 33">
            <a:extLst>
              <a:ext uri="{FF2B5EF4-FFF2-40B4-BE49-F238E27FC236}">
                <a16:creationId xmlns:a16="http://schemas.microsoft.com/office/drawing/2014/main" id="{998CDCE2-94FB-D34F-B618-41BDA77C2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42370" name="Text Box 34">
            <a:extLst>
              <a:ext uri="{FF2B5EF4-FFF2-40B4-BE49-F238E27FC236}">
                <a16:creationId xmlns:a16="http://schemas.microsoft.com/office/drawing/2014/main" id="{96CC0F73-88BB-7844-8310-9612641CE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42371" name="Text Box 35">
            <a:extLst>
              <a:ext uri="{FF2B5EF4-FFF2-40B4-BE49-F238E27FC236}">
                <a16:creationId xmlns:a16="http://schemas.microsoft.com/office/drawing/2014/main" id="{4B667E7F-39E8-9B46-BC86-D6FA098DC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 animBg="1"/>
      <p:bldP spid="142339" grpId="0" animBg="1"/>
      <p:bldP spid="142341" grpId="0" animBg="1"/>
      <p:bldP spid="142342" grpId="0"/>
      <p:bldP spid="142342" grpId="1"/>
      <p:bldP spid="142343" grpId="0" animBg="1"/>
      <p:bldP spid="142344" grpId="0" animBg="1"/>
      <p:bldP spid="142345" grpId="0" animBg="1"/>
      <p:bldP spid="142346" grpId="0" animBg="1"/>
      <p:bldP spid="142347" grpId="0" animBg="1"/>
      <p:bldP spid="142348" grpId="0" animBg="1"/>
      <p:bldP spid="142349" grpId="0" animBg="1"/>
      <p:bldP spid="142350" grpId="0" animBg="1"/>
      <p:bldP spid="142351" grpId="0" animBg="1"/>
      <p:bldP spid="142352" grpId="0" animBg="1"/>
      <p:bldP spid="142353" grpId="0" animBg="1"/>
      <p:bldP spid="142354" grpId="0" animBg="1"/>
      <p:bldP spid="142355" grpId="0" animBg="1"/>
      <p:bldP spid="142356" grpId="0" animBg="1"/>
      <p:bldP spid="142357" grpId="0" animBg="1"/>
      <p:bldP spid="142358" grpId="0" animBg="1"/>
      <p:bldP spid="142359" grpId="0" animBg="1"/>
      <p:bldP spid="142360" grpId="0" animBg="1"/>
      <p:bldP spid="142361" grpId="0" animBg="1"/>
      <p:bldP spid="142362" grpId="0" animBg="1"/>
      <p:bldP spid="142363" grpId="0" animBg="1"/>
      <p:bldP spid="142364" grpId="0" animBg="1"/>
      <p:bldP spid="142365" grpId="0" animBg="1"/>
      <p:bldP spid="142366" grpId="0" animBg="1"/>
      <p:bldP spid="142367" grpId="0" animBg="1"/>
      <p:bldP spid="142368" grpId="0" animBg="1"/>
      <p:bldP spid="142369" grpId="0" animBg="1"/>
      <p:bldP spid="142370" grpId="0" animBg="1"/>
      <p:bldP spid="1423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CF30F0BA-6067-E744-B51A-77C3139FB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613" y="1697504"/>
            <a:ext cx="2491387" cy="193899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Evolution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Of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Sun-like stars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0CC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(Mass &lt; 1.44 M</a:t>
            </a:r>
            <a:r>
              <a:rPr lang="en-US" altLang="en-US" sz="2400" b="1" baseline="-25000" dirty="0">
                <a:solidFill>
                  <a:srgbClr val="00CC00"/>
                </a:solidFill>
                <a:sym typeface="Wingdings" pitchFamily="2" charset="2"/>
              </a:rPr>
              <a:t></a:t>
            </a:r>
            <a:r>
              <a:rPr lang="en-US" altLang="en-US" sz="2400" b="1" dirty="0">
                <a:solidFill>
                  <a:srgbClr val="00CC00"/>
                </a:solidFill>
              </a:rPr>
              <a:t>)</a:t>
            </a:r>
          </a:p>
        </p:txBody>
      </p:sp>
      <p:sp>
        <p:nvSpPr>
          <p:cNvPr id="17411" name="Text Box 4">
            <a:extLst>
              <a:ext uri="{FF2B5EF4-FFF2-40B4-BE49-F238E27FC236}">
                <a16:creationId xmlns:a16="http://schemas.microsoft.com/office/drawing/2014/main" id="{F21F6565-3BCB-8A4D-80FC-A926DC5AB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1" y="322917"/>
            <a:ext cx="2301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00"/>
                </a:solidFill>
              </a:rPr>
              <a:t>Stellar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00"/>
                </a:solidFill>
              </a:rPr>
              <a:t>Evolution</a:t>
            </a:r>
            <a:endParaRPr lang="en-US" altLang="en-US" sz="2400" dirty="0"/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B8B35AE6-3063-5D43-BE1C-DC4CB13C204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5638800"/>
            <a:ext cx="2362200" cy="609600"/>
          </a:xfrm>
        </p:spPr>
        <p:txBody>
          <a:bodyPr/>
          <a:lstStyle/>
          <a:p>
            <a:r>
              <a:rPr lang="en-US" altLang="en-US" sz="800"/>
              <a:t>Stellar evolution (Sun-like)</a:t>
            </a:r>
            <a:endParaRPr lang="en-US" altLang="en-US"/>
          </a:p>
        </p:txBody>
      </p:sp>
      <p:sp>
        <p:nvSpPr>
          <p:cNvPr id="17413" name="Rectangle 6">
            <a:extLst>
              <a:ext uri="{FF2B5EF4-FFF2-40B4-BE49-F238E27FC236}">
                <a16:creationId xmlns:a16="http://schemas.microsoft.com/office/drawing/2014/main" id="{E1036152-0CC9-A642-95D2-F9E23E43A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638800"/>
            <a:ext cx="1828800" cy="304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/>
          </a:p>
        </p:txBody>
      </p:sp>
      <p:pic>
        <p:nvPicPr>
          <p:cNvPr id="17414" name="Picture 7" descr="Picture 3">
            <a:extLst>
              <a:ext uri="{FF2B5EF4-FFF2-40B4-BE49-F238E27FC236}">
                <a16:creationId xmlns:a16="http://schemas.microsoft.com/office/drawing/2014/main" id="{924D2811-7EB3-5449-9F9C-AB89276DD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6323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A5044D-A545-2148-A72C-4998F81ECD64}"/>
              </a:ext>
            </a:extLst>
          </p:cNvPr>
          <p:cNvSpPr txBox="1"/>
          <p:nvPr/>
        </p:nvSpPr>
        <p:spPr>
          <a:xfrm>
            <a:off x="175613" y="4021722"/>
            <a:ext cx="2713105" cy="2277547"/>
          </a:xfrm>
          <a:prstGeom prst="rect">
            <a:avLst/>
          </a:prstGeom>
          <a:noFill/>
          <a:ln>
            <a:solidFill>
              <a:srgbClr val="00F8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bg1"/>
                </a:solidFill>
              </a:rPr>
              <a:t>AGB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(asymptotic giant branch)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• Huge envelope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• Strong stellar wind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• Mass loss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  (half of the star’s mass)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60EBD8-B3FC-D844-A0E2-EA3E45311E3D}"/>
              </a:ext>
            </a:extLst>
          </p:cNvPr>
          <p:cNvSpPr txBox="1"/>
          <p:nvPr/>
        </p:nvSpPr>
        <p:spPr>
          <a:xfrm>
            <a:off x="7236814" y="1634192"/>
            <a:ext cx="84764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bg1"/>
                </a:solidFill>
              </a:rPr>
              <a:t>AGB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BA9C4CF-E014-9A4E-89A5-73E6F714A3D1}"/>
              </a:ext>
            </a:extLst>
          </p:cNvPr>
          <p:cNvCxnSpPr>
            <a:cxnSpLocks/>
          </p:cNvCxnSpPr>
          <p:nvPr/>
        </p:nvCxnSpPr>
        <p:spPr bwMode="auto">
          <a:xfrm flipV="1">
            <a:off x="7982063" y="1785257"/>
            <a:ext cx="196737" cy="79767"/>
          </a:xfrm>
          <a:prstGeom prst="straightConnector1">
            <a:avLst/>
          </a:prstGeom>
          <a:ln>
            <a:solidFill>
              <a:srgbClr val="00F8F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1213A592-73C1-0A46-A688-794931C02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38" y="3733800"/>
            <a:ext cx="2491387" cy="15696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Evolution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of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massive stars</a:t>
            </a:r>
            <a:endParaRPr lang="en-US" altLang="en-US" sz="2400" b="1" dirty="0">
              <a:solidFill>
                <a:srgbClr val="00CC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(Mass &gt; 1.44 M</a:t>
            </a:r>
            <a:r>
              <a:rPr lang="en-US" altLang="en-US" sz="2400" b="1" baseline="-25000" dirty="0">
                <a:solidFill>
                  <a:srgbClr val="00CC00"/>
                </a:solidFill>
                <a:sym typeface="Wingdings" pitchFamily="2" charset="2"/>
              </a:rPr>
              <a:t></a:t>
            </a:r>
            <a:r>
              <a:rPr lang="en-US" altLang="en-US" sz="2400" b="1" dirty="0">
                <a:solidFill>
                  <a:srgbClr val="00CC00"/>
                </a:solidFill>
              </a:rPr>
              <a:t>)</a:t>
            </a:r>
          </a:p>
        </p:txBody>
      </p:sp>
      <p:sp>
        <p:nvSpPr>
          <p:cNvPr id="25603" name="Text Box 4">
            <a:extLst>
              <a:ext uri="{FF2B5EF4-FFF2-40B4-BE49-F238E27FC236}">
                <a16:creationId xmlns:a16="http://schemas.microsoft.com/office/drawing/2014/main" id="{62A78D79-0A0D-DC41-8C95-A6DB28838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3" y="825500"/>
            <a:ext cx="2301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Stellar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Evolution</a:t>
            </a:r>
            <a:endParaRPr lang="en-US" altLang="en-US" sz="2400"/>
          </a:p>
        </p:txBody>
      </p:sp>
      <p:sp>
        <p:nvSpPr>
          <p:cNvPr id="25604" name="Rectangle 5">
            <a:extLst>
              <a:ext uri="{FF2B5EF4-FFF2-40B4-BE49-F238E27FC236}">
                <a16:creationId xmlns:a16="http://schemas.microsoft.com/office/drawing/2014/main" id="{2B48769D-ACC4-0847-A575-259EC2744AE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0"/>
            <a:ext cx="1752600" cy="457200"/>
          </a:xfrm>
        </p:spPr>
        <p:txBody>
          <a:bodyPr/>
          <a:lstStyle/>
          <a:p>
            <a:r>
              <a:rPr lang="en-US" altLang="en-US" sz="800">
                <a:solidFill>
                  <a:schemeClr val="tx1"/>
                </a:solidFill>
              </a:rPr>
              <a:t>Stellar evolution (massive)</a:t>
            </a:r>
            <a:endParaRPr lang="en-US" altLang="en-US"/>
          </a:p>
        </p:txBody>
      </p:sp>
      <p:pic>
        <p:nvPicPr>
          <p:cNvPr id="25605" name="Picture 6" descr="Picture 4">
            <a:extLst>
              <a:ext uri="{FF2B5EF4-FFF2-40B4-BE49-F238E27FC236}">
                <a16:creationId xmlns:a16="http://schemas.microsoft.com/office/drawing/2014/main" id="{D0403DF1-0E4B-474C-81F7-5E5524B1B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88" y="0"/>
            <a:ext cx="6399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Torma:Applications (Mac OS 9):Microsoft Office 98:Templates:Blank Presentation</Template>
  <TotalTime>6530</TotalTime>
  <Words>360</Words>
  <Application>Microsoft Macintosh PowerPoint</Application>
  <PresentationFormat>On-screen Show (4:3)</PresentationFormat>
  <Paragraphs>119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</vt:lpstr>
      <vt:lpstr>Blank Presentation</vt:lpstr>
      <vt:lpstr>What if all hydrogen is gone? </vt:lpstr>
      <vt:lpstr>Questions coming …</vt:lpstr>
      <vt:lpstr>Question 10 </vt:lpstr>
      <vt:lpstr>Question 11 </vt:lpstr>
      <vt:lpstr>Stellar evolution (Sun-like)</vt:lpstr>
      <vt:lpstr>Stellar evolution (massive)</vt:lpstr>
    </vt:vector>
  </TitlesOfParts>
  <Company>University of Misssissippi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hierarchical structure of the Universe (go from little to large)</dc:title>
  <dc:creator>Channa Mims</dc:creator>
  <cp:lastModifiedBy>Tibor Torma</cp:lastModifiedBy>
  <cp:revision>329</cp:revision>
  <dcterms:created xsi:type="dcterms:W3CDTF">2003-01-08T03:11:45Z</dcterms:created>
  <dcterms:modified xsi:type="dcterms:W3CDTF">2025-10-20T21:17:48Z</dcterms:modified>
</cp:coreProperties>
</file>