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285" r:id="rId3"/>
    <p:sldId id="315" r:id="rId4"/>
    <p:sldId id="309" r:id="rId5"/>
    <p:sldId id="310" r:id="rId6"/>
    <p:sldId id="312" r:id="rId7"/>
    <p:sldId id="286" r:id="rId8"/>
    <p:sldId id="316" r:id="rId9"/>
    <p:sldId id="311" r:id="rId10"/>
    <p:sldId id="317" r:id="rId11"/>
    <p:sldId id="297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45" autoAdjust="0"/>
    <p:restoredTop sz="90929"/>
  </p:normalViewPr>
  <p:slideViewPr>
    <p:cSldViewPr snapToObjects="1">
      <p:cViewPr varScale="1">
        <p:scale>
          <a:sx n="128" d="100"/>
          <a:sy n="128" d="100"/>
        </p:scale>
        <p:origin x="760" y="17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CDB9C6-E2A7-D545-A2CE-14277B5042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609E1-B506-064E-BF90-75AAAE59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B302E8-96A9-D94E-BDD2-0BC58369594F}" type="datetimeFigureOut">
              <a:rPr lang="en-US"/>
              <a:pPr>
                <a:defRPr/>
              </a:pPr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537C2-3D89-6F4E-A77B-EDB56B1FAB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F1497-A2EB-4E44-84C0-A580D607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C37-7588-D942-AF88-A3B20BA4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513051-8C9B-6D4A-854D-3C6EF04119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279C7-9AA2-554B-B0CD-B63B849EFA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41FC810-8C2A-6542-BBA8-71EF0CCF57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66685E-3000-A249-9922-CFA3CDF836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C207E90-6306-BD45-A9CE-DCF68D88AA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3C36114-CFD7-4145-878B-BA4858A6A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3766A-BAF8-774A-9B2D-B19E41175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D68E0-74F9-CA49-8A16-3F3070989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A771E54-66F8-D34F-930E-3BD5EC88977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CE5D5B8-DDFF-A14D-B79A-8FA57AFBD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4F9913-1A88-E948-86E2-679693A6C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53DDE8-8262-A747-B656-0AE98EC2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2B07850-C2CD-184A-8F8E-AA30FB8F936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836058F-5815-974F-8B3D-80C7DE6A7E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3C23D3E-FFE6-FF47-AB0B-182E4AE51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DE9A45-D6DB-D942-9915-A262B7AD4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F5A5AE-A6E9-F146-A205-4EBA91151D68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242C582-7291-964A-AC9A-1C30AA441A0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BEC55D8-CE91-0D4D-A434-4412EC5DB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18690A-4904-A84C-BC74-D11C12CE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E6DBFC2-4975-2E4D-AF2F-EBDA3395E29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636DD8F-4183-7144-914C-4DB749942B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5126CE1-AC26-0345-9549-CEBD272A7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864C94-F8E2-4E4C-AD6C-02A3E042C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2EC63D2-E04D-D244-898A-7972F1AB105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41DD8F3-6CC5-144D-8AB9-A4B75AEE6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B37AA73-C91C-FD49-80F6-FABF2F304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B8BC49-15EB-0540-A601-8C77EF57A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3CF838-4B58-4C46-B3C3-06450BFEA85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F8A14C8-072D-9C40-9E85-019DD6A9F8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13BB946-2C89-6545-8900-69F3F75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B7A7DB-C042-3543-9FEE-DC64FA171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1FB6BA4-B7F3-EC4B-925E-951FD1DAB00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AA277F1-80BA-3742-97D9-79EDCC0794C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902BFFF-86CE-E34B-8961-41ACC7005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68A059-EC41-D442-B195-B1EFB80B7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DAE4636-775A-384E-826B-89B5C96021E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27263EB-3672-0B44-AE5F-2A2A2856E3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C021968-40A7-3D42-874D-76FF5D5A0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97503A-0C5A-684B-B6F4-3F68BAD25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04A73F2-484E-2749-A15D-7D077344CB1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AEA2D4E-DF38-F84C-A2E6-C3DF2D083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3D36ABF-3B06-9040-A182-C6F32898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B8BC49-15EB-0540-A601-8C77EF57A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3CF838-4B58-4C46-B3C3-06450BFEA85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F8A14C8-072D-9C40-9E85-019DD6A9F8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13BB946-2C89-6545-8900-69F3F75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661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B262E-8B78-DD44-9AEF-1D776643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643C5B-9918-E142-8255-1801D5AAD62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B1C6F0-F5CA-164A-A361-F1A15872DA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51C660-00E7-224E-A361-90784342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B262E-8B78-DD44-9AEF-1D776643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643C5B-9918-E142-8255-1801D5AAD62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B1C6F0-F5CA-164A-A361-F1A15872DA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51C660-00E7-224E-A361-90784342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6140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3B24A-94FB-7048-A158-05BBE2127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E4567-3894-1D4F-88C1-66EB809BA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92135-179B-A745-BC24-10FC285E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308CE-9878-FF47-ABEF-2F11A3ECF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9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BBB0C-6A50-AF43-8921-890C635E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0015D-8419-774E-9AE2-EB58793FA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85E008-360D-4940-ABC4-B981D10BD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292FC-BADC-2E48-B267-4ADF2F558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BB637-927A-6F40-9EC6-8DF43135B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310B4-45D1-5F4C-A163-F8718C721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514FA-9B9A-3F46-A2D5-FC30A8335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8AF0-F9D0-814F-9015-351A0FCC2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4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9D975-316E-844A-9A78-69AC675D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DC644-DEEC-7A48-828E-CD40F7CC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1218A-46F9-3E4B-939C-3E0AAAFA1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04E6F-2501-C04B-8561-B3D65178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91EBF-5E72-AF43-9140-234F3E18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6F07B6-9640-AC49-9C70-2082BEC2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85ECE-83F2-FD4E-BEBA-13D27F104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CF3CA-6562-104E-AB37-083D99F27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8F1DD-82A1-A44C-9D87-F7F03DF43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961C3-C430-D841-BB59-10177FE75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01FBD-40F7-9C4C-B8F5-5CBB3FFED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5D55-11B1-1B46-86DD-5BADB2EAF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C94465-A66D-E54F-8125-07D1AC289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B821ED-BE2F-B647-96E6-FCCE9C38E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E80238-CC28-5141-B390-81C676158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E70C-02FD-334B-86F3-EE7EA667C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1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D23FCC-88B5-D340-AFCA-5306A1F2E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AF2074-D11F-0746-B3AE-1FC37F607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CA7387-50C4-6248-ACCE-C5B17C4D0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F17C4-A150-A948-BE11-28C66E2EE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9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42AE-123F-BA40-8426-E804DA08A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49E3F9-6828-844B-884F-BBF7841E9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E80AA-C4BC-C149-9455-6EF6BC377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25087-7F41-944A-A3CF-87E95015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6627-7C6E-E04A-83E7-4A2DAC029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79CD-CFE2-A74C-A7BC-E5EED110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EA9D5-BE8D-9749-B7F5-0D6195A12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1349-B48D-CB4C-9777-F4B73363E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A0FE1-3BE8-C84F-9D7C-509321A80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E49D-753C-F24B-B3E6-9312C3FAB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B1121-C249-6840-9D79-551712EBB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13F82-5D5F-A944-9F74-013F2618D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89C6AB-BAB7-FD43-B148-E4140DA8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05460-62A6-9D4F-B6F6-BA418899A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949AAE-55A0-BC45-8FA7-0BF543A6E3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B6F23-C70D-D341-BB84-66E823A842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6DFB37-A3FE-524D-AAAA-4B89B8145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9815A5-D71D-464A-9F60-4C98DF01C2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graveyard, </a:t>
            </a:r>
            <a:r>
              <a:rPr lang="en-US" altLang="en-US" sz="2000" dirty="0"/>
              <a:t>Chapter 18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7D170-B240-E143-B9DC-55911732277B}"/>
              </a:ext>
            </a:extLst>
          </p:cNvPr>
          <p:cNvSpPr txBox="1"/>
          <p:nvPr/>
        </p:nvSpPr>
        <p:spPr>
          <a:xfrm>
            <a:off x="3293551" y="2991199"/>
            <a:ext cx="347409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Test 2 on Friday, Oct. 24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(With picture questions!)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614C5AE-019C-0149-8967-82A46FA1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ACFF52C-52A8-4440-B848-B8BE512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93EDC1D0-7DB6-7749-B7AE-7A05CDD1F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D047040A-D7AF-8641-B46E-419F497D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2C4F6A1A-DA80-F44C-A518-3F88E100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06160"/>
            <a:ext cx="67056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different about those stars in a cluster that are located off (above) the main sequence?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rgbClr val="FF0000"/>
                </a:solidFill>
              </a:rPr>
              <a:t>QUESTION INCORRECT - CANCELLED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How bright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How old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How large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How far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How dense it is.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A4A2124-01C5-7141-8052-7A857C71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C63E69D-0FF5-2E4A-93F9-9EC33897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F1E9862-50A3-7449-8DC0-780994B8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D941E02-176A-864D-8AD9-EC0E36EE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4A1D1E6-CCA6-FC49-AD05-744024F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D8792007-4AC4-C647-B619-E08427B3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ADA88700-E9DE-A043-801D-36E917D3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ECA610A4-0014-194D-AD6C-1968897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247C93E3-5C6F-3746-AE54-7F7C01F3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86812959-136F-BB4C-ACD2-40E1D137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E078FC73-7FE5-3D4B-976F-DF1D6C0E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27BC4778-C85D-9040-B31B-C794733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3B5DE58-EE38-EA43-8398-BEE6A314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A422C732-ABB3-1F48-B684-B5BE7646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35FF392E-833C-CD4A-B26F-C2AAC836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92BC17D8-B412-2241-8458-032C9933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891AF579-CDD2-2841-A1FD-68923DA6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48BD1DF7-6ACD-0F4D-BAB4-B20AF62A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07E6F196-00B8-6241-86DB-7E01B9E5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4FE998D5-46F5-A445-BC73-11CE38D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35F08DDD-3BB6-AA4D-B24E-60A21F1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122BE183-5067-6843-AA9D-769F516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8EFE336A-EDBC-8A4E-B76E-BAF643D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7ED815A4-F241-2843-A3BE-141D83A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51B7B838-2380-EB4E-96C6-5515B6D9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DC7E7854-2F70-7C47-991D-CC27AB8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856E873F-1905-B141-96A1-87FAF81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B5914AF6-5318-9E4B-B48A-14A966CB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B6AB073-AEAA-A645-8066-B8CE13F0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8961867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7" grpId="0" animBg="1"/>
      <p:bldP spid="90118" grpId="0"/>
      <p:bldP spid="90118" grpId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 descr="MyHRD">
            <a:extLst>
              <a:ext uri="{FF2B5EF4-FFF2-40B4-BE49-F238E27FC236}">
                <a16:creationId xmlns:a16="http://schemas.microsoft.com/office/drawing/2014/main" id="{305C6988-7CD1-F64C-9160-4B4E1D9E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0"/>
            <a:ext cx="48641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6128AD00-761A-A64E-BA0C-C1ACB0FFE1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1143000"/>
            <a:ext cx="1600200" cy="304800"/>
          </a:xfrm>
        </p:spPr>
        <p:txBody>
          <a:bodyPr/>
          <a:lstStyle/>
          <a:p>
            <a:pPr>
              <a:defRPr/>
            </a:pPr>
            <a:r>
              <a:rPr lang="en-US" altLang="x-none" sz="800"/>
              <a:t>Stellar masses</a:t>
            </a:r>
            <a:endParaRPr lang="en-US" altLang="x-none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F70664F8-1993-1443-BAED-A48E1BB3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421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The significance of stellar mass</a:t>
            </a:r>
            <a:endParaRPr lang="en-US" altLang="x-none" b="1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DE17904D-52A2-E540-B00B-FDE42B27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655638"/>
            <a:ext cx="3821112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i="1" dirty="0">
                <a:solidFill>
                  <a:schemeClr val="bg1"/>
                </a:solidFill>
              </a:rPr>
              <a:t>Mass tells:</a:t>
            </a:r>
            <a:endParaRPr lang="en-US" altLang="x-non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rate of evolution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location on main sequence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whether star blows up as supernova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714D6C04-359F-4440-A8F7-C7766D239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42862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3300"/>
                </a:solidFill>
              </a:rPr>
              <a:t>      The heaviest star: 100 M</a:t>
            </a:r>
            <a:r>
              <a:rPr lang="en-US" altLang="x-none" b="1" baseline="-25000" dirty="0">
                <a:solidFill>
                  <a:srgbClr val="FF3300"/>
                </a:solidFill>
                <a:sym typeface="Wingdings" charset="2"/>
              </a:rPr>
              <a:t></a:t>
            </a:r>
            <a:endParaRPr lang="en-US" altLang="x-none" b="1" baseline="-25000" dirty="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b="1" baseline="-25000" dirty="0">
                <a:solidFill>
                  <a:srgbClr val="FFFF00"/>
                </a:solidFill>
                <a:sym typeface="Wingdings" charset="2"/>
              </a:rPr>
              <a:t> Short life     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very bright</a:t>
            </a:r>
            <a:r>
              <a:rPr lang="en-US" altLang="x-none" b="1" baseline="-25000" dirty="0">
                <a:solidFill>
                  <a:srgbClr val="FFFF00"/>
                </a:solidFill>
                <a:sym typeface="Wingdings" charset="2"/>
              </a:rPr>
              <a:t>   blue, hot  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dies as a</a:t>
            </a:r>
            <a:endParaRPr lang="en-US" altLang="x-none" b="1" baseline="-25000" dirty="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(1 million </a:t>
            </a:r>
            <a:r>
              <a:rPr lang="en-US" altLang="x-none" sz="2000" b="1" baseline="-25000" dirty="0" err="1">
                <a:solidFill>
                  <a:srgbClr val="FFFF00"/>
                </a:solidFill>
                <a:sym typeface="Wingdings" charset="2"/>
              </a:rPr>
              <a:t>yrs</a:t>
            </a: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)        </a:t>
            </a:r>
            <a:r>
              <a:rPr lang="en-US" altLang="x-none" sz="2000" b="1" baseline="-25000" dirty="0">
                <a:solidFill>
                  <a:srgbClr val="66FFFF"/>
                </a:solidFill>
                <a:sym typeface="Wingdings" charset="2"/>
              </a:rPr>
              <a:t>(-10 mg)</a:t>
            </a: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               (O5)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       </a:t>
            </a:r>
            <a:r>
              <a:rPr lang="en-US" altLang="x-none" b="1" dirty="0">
                <a:solidFill>
                  <a:srgbClr val="66FFFF"/>
                </a:solidFill>
                <a:sym typeface="Wingdings" charset="2"/>
              </a:rPr>
              <a:t>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SN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E37240C8-6E8A-3448-8B9B-92A031AA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          </a:t>
            </a:r>
            <a:r>
              <a:rPr lang="en-US" altLang="x-none" b="1">
                <a:solidFill>
                  <a:srgbClr val="FF3300"/>
                </a:solidFill>
              </a:rPr>
              <a:t>The lightest star: 0.1 M</a:t>
            </a:r>
            <a:r>
              <a:rPr lang="en-US" altLang="x-none" b="1" baseline="-25000">
                <a:solidFill>
                  <a:srgbClr val="FF3300"/>
                </a:solidFill>
                <a:sym typeface="Wingdings" charset="2"/>
              </a:rPr>
              <a:t></a:t>
            </a:r>
            <a:endParaRPr lang="en-US" altLang="x-none" b="1" baseline="-2500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b="1" baseline="-25000">
                <a:solidFill>
                  <a:srgbClr val="FFFF00"/>
                </a:solidFill>
                <a:sym typeface="Wingdings" charset="2"/>
              </a:rPr>
              <a:t>    Long life   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very faint</a:t>
            </a:r>
            <a:r>
              <a:rPr lang="en-US" altLang="x-none" b="1" baseline="-25000">
                <a:solidFill>
                  <a:srgbClr val="FFFF00"/>
                </a:solidFill>
                <a:sym typeface="Wingdings" charset="2"/>
              </a:rPr>
              <a:t>   red,  lukewarm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dies as a</a:t>
            </a:r>
            <a:endParaRPr lang="en-US" altLang="x-none" b="1" baseline="-2500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sz="2000" b="1" baseline="-25000">
                <a:solidFill>
                  <a:srgbClr val="FFFF00"/>
                </a:solidFill>
                <a:sym typeface="Wingdings" charset="2"/>
              </a:rPr>
              <a:t> (100 billion yrs)       </a:t>
            </a:r>
            <a:r>
              <a:rPr lang="en-US" altLang="x-none" sz="2000" b="1" baseline="-25000">
                <a:solidFill>
                  <a:srgbClr val="66FFFF"/>
                </a:solidFill>
                <a:sym typeface="Wingdings" charset="2"/>
              </a:rPr>
              <a:t>(+15 mg)</a:t>
            </a:r>
            <a:r>
              <a:rPr lang="en-US" altLang="x-none" sz="2000" b="1" baseline="-25000">
                <a:solidFill>
                  <a:srgbClr val="FFFF00"/>
                </a:solidFill>
                <a:sym typeface="Wingdings" charset="2"/>
              </a:rPr>
              <a:t>           (M5)                   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white dwarf</a:t>
            </a:r>
            <a:endParaRPr lang="en-US" altLang="x-none" b="1"/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CA1E74B9-448C-0642-A8AE-458366E6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57800"/>
            <a:ext cx="5181600" cy="12192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370A855F-C80E-6548-958F-2FEEA257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351592"/>
            <a:ext cx="4216400" cy="12192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F5660111-4286-D946-A4ED-01181FB02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57200"/>
            <a:ext cx="762000" cy="2286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7CC3A71A-244B-AF48-9B67-113C81AFB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886200"/>
            <a:ext cx="2743200" cy="1371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17E13-8B11-4D40-B87A-C2E4106CB8A1}"/>
              </a:ext>
            </a:extLst>
          </p:cNvPr>
          <p:cNvSpPr txBox="1"/>
          <p:nvPr/>
        </p:nvSpPr>
        <p:spPr>
          <a:xfrm>
            <a:off x="1783001" y="3653135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10,000 times faster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F1129-1701-534E-9CC5-58E593F36D26}"/>
              </a:ext>
            </a:extLst>
          </p:cNvPr>
          <p:cNvSpPr txBox="1"/>
          <p:nvPr/>
        </p:nvSpPr>
        <p:spPr>
          <a:xfrm>
            <a:off x="873864" y="6246167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1,000 times slower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212FA-3712-394F-BBE6-3C85F443850C}"/>
              </a:ext>
            </a:extLst>
          </p:cNvPr>
          <p:cNvSpPr txBox="1"/>
          <p:nvPr/>
        </p:nvSpPr>
        <p:spPr>
          <a:xfrm>
            <a:off x="51490" y="4474584"/>
            <a:ext cx="2138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Uses  its fuel,</a:t>
            </a:r>
          </a:p>
          <a:p>
            <a:pPr algn="ctr"/>
            <a:r>
              <a:rPr lang="en-US" sz="1800" i="1" dirty="0">
                <a:highlight>
                  <a:srgbClr val="FFFF00"/>
                </a:highlight>
              </a:rPr>
              <a:t>compared to the Sun,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1056EA27-9459-0948-9C18-48EEF184D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4197143"/>
            <a:ext cx="132239" cy="62316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1B2A3495-CA08-BE41-A9DE-81B706C1D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4865978"/>
            <a:ext cx="751365" cy="141417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43D5463-189C-0C42-B9C0-67C871334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0F91A3B7-8558-BA46-98AD-1CC68DB7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A3A60308-2FAC-CC49-B80B-AEA41B4C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17C00293-5A5C-024B-8D71-85916860F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C8377900-863B-6945-95DD-B0AC3AD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D4FE7B1D-49C4-C046-8798-9FA43A95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6858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determines the length of life of a star?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All stars live the same length of time.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The temperature in its center.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Its chemical composition.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 </a:t>
            </a:r>
            <a:r>
              <a:rPr lang="en-US" altLang="x-none" sz="2400" b="1" dirty="0">
                <a:solidFill>
                  <a:srgbClr val="FF0000"/>
                </a:solidFill>
              </a:rPr>
              <a:t>Its mass. </a:t>
            </a:r>
            <a:endParaRPr lang="en-US" altLang="x-none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Its magnetic field.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3CC54500-AE80-C549-A61A-33127B6F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1774BAFC-5673-D442-9588-6714E9BE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A657762F-D2D9-3644-BC36-7F33451C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77534BE0-E7D4-554A-974F-40F1863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5B34ADCC-2864-6340-97F1-C92106AB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0A06BDAC-BA06-9648-854B-44ECFF47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23CC99D0-37B6-D141-A20A-8FF8573F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397A1ACD-CC05-784C-BAA7-56FC5665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D46D2BA2-9ECF-0E40-9141-40AB90DE9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1C19FFCA-7B45-1D4B-8B22-F8D40B09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E5B2289E-6AD1-4049-92AF-38B23136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8A86B442-69C2-2C48-8393-B38A1576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4BF0C6DA-BF2D-2341-9FC4-31306281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5C077A94-4F3D-8548-8CC2-1F15834F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F996735F-09E1-0544-AF1F-68359C73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48094752-B6C7-4D41-936E-97CCC60D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3511" name="Text Box 23">
            <a:extLst>
              <a:ext uri="{FF2B5EF4-FFF2-40B4-BE49-F238E27FC236}">
                <a16:creationId xmlns:a16="http://schemas.microsoft.com/office/drawing/2014/main" id="{1FC22039-F3D5-F944-8782-AF4008CF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3512" name="Text Box 24">
            <a:extLst>
              <a:ext uri="{FF2B5EF4-FFF2-40B4-BE49-F238E27FC236}">
                <a16:creationId xmlns:a16="http://schemas.microsoft.com/office/drawing/2014/main" id="{F83DCD2E-5839-E14C-9277-0A10E0DC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3513" name="Text Box 25">
            <a:extLst>
              <a:ext uri="{FF2B5EF4-FFF2-40B4-BE49-F238E27FC236}">
                <a16:creationId xmlns:a16="http://schemas.microsoft.com/office/drawing/2014/main" id="{29224757-AAC2-464E-81A5-DB0577C9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489CF59A-7894-3F4E-A334-7129E78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3515" name="Text Box 27">
            <a:extLst>
              <a:ext uri="{FF2B5EF4-FFF2-40B4-BE49-F238E27FC236}">
                <a16:creationId xmlns:a16="http://schemas.microsoft.com/office/drawing/2014/main" id="{348073C8-9946-A54E-A30B-7165892E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63516" name="Text Box 28">
            <a:extLst>
              <a:ext uri="{FF2B5EF4-FFF2-40B4-BE49-F238E27FC236}">
                <a16:creationId xmlns:a16="http://schemas.microsoft.com/office/drawing/2014/main" id="{DD401016-818D-6548-BE1C-234F6283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63517" name="Text Box 29">
            <a:extLst>
              <a:ext uri="{FF2B5EF4-FFF2-40B4-BE49-F238E27FC236}">
                <a16:creationId xmlns:a16="http://schemas.microsoft.com/office/drawing/2014/main" id="{85FC0C5C-2828-7341-ACA1-5BAC51EA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63518" name="Text Box 30">
            <a:extLst>
              <a:ext uri="{FF2B5EF4-FFF2-40B4-BE49-F238E27FC236}">
                <a16:creationId xmlns:a16="http://schemas.microsoft.com/office/drawing/2014/main" id="{54CA5EE0-09EE-344F-817A-D8777BAD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63519" name="Text Box 31">
            <a:extLst>
              <a:ext uri="{FF2B5EF4-FFF2-40B4-BE49-F238E27FC236}">
                <a16:creationId xmlns:a16="http://schemas.microsoft.com/office/drawing/2014/main" id="{CAE55A97-215F-BB42-BECD-1904DEF4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63520" name="Text Box 32">
            <a:extLst>
              <a:ext uri="{FF2B5EF4-FFF2-40B4-BE49-F238E27FC236}">
                <a16:creationId xmlns:a16="http://schemas.microsoft.com/office/drawing/2014/main" id="{38686D21-81B7-4C43-94F6-5A478D87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63521" name="Text Box 33">
            <a:extLst>
              <a:ext uri="{FF2B5EF4-FFF2-40B4-BE49-F238E27FC236}">
                <a16:creationId xmlns:a16="http://schemas.microsoft.com/office/drawing/2014/main" id="{1F1A381A-7B53-3140-AAA4-91681EC0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63522" name="Text Box 34">
            <a:extLst>
              <a:ext uri="{FF2B5EF4-FFF2-40B4-BE49-F238E27FC236}">
                <a16:creationId xmlns:a16="http://schemas.microsoft.com/office/drawing/2014/main" id="{4DC2FA8F-6C54-1E4E-A0B3-B4FAE7AB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63523" name="Text Box 35">
            <a:extLst>
              <a:ext uri="{FF2B5EF4-FFF2-40B4-BE49-F238E27FC236}">
                <a16:creationId xmlns:a16="http://schemas.microsoft.com/office/drawing/2014/main" id="{0B372875-CE2A-4745-82C8-B7E91166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3E0DAD32-094F-0041-9EB4-FD7F5319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3" grpId="0" animBg="1"/>
      <p:bldP spid="63494" grpId="0"/>
      <p:bldP spid="63494" grpId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7D8F3BE5-CB42-C349-BD21-2A8E684C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3C33FCC2-C50C-D54F-8CE2-C2365335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08FB7921-0267-9E40-8563-A0D4AE038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316296D7-BB7E-9742-9574-F6CC7E34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22ACEAB5-CE16-A548-BC28-54793D6EB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6705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A hot, blue star on the main sequence is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heavy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faint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far away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burning helium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has no fuel left to burn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0B5817E9-203D-D04D-AF3D-6B22214D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AC76A98E-C78D-0D4D-B5AF-B2559549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0188BE48-418F-8D44-93A4-EEB325940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54782ABC-9978-6544-B15E-E07D4C45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C307C9C8-6D63-2E4A-A9D6-A60448D7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4EEEA3FF-7DF1-5A40-8B34-95BF377F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C8CAD0EE-63DC-D04F-B322-8533402B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91C523BA-B07D-454E-B647-73544061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F9DEB2FF-919E-8642-8052-40914E59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382597C7-C049-7445-8957-EDFBE2F4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BBE8B27B-4122-3540-A64F-C41B7FAD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D0F28E08-1F48-B744-8FA8-59ADEA4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EDE01A2D-CD08-CF40-98FA-16B33557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5556" name="Text Box 20">
            <a:extLst>
              <a:ext uri="{FF2B5EF4-FFF2-40B4-BE49-F238E27FC236}">
                <a16:creationId xmlns:a16="http://schemas.microsoft.com/office/drawing/2014/main" id="{B891E577-70C9-1241-899A-AB308932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E854D91F-4844-5341-989E-ED8F4A87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558" name="Text Box 22">
            <a:extLst>
              <a:ext uri="{FF2B5EF4-FFF2-40B4-BE49-F238E27FC236}">
                <a16:creationId xmlns:a16="http://schemas.microsoft.com/office/drawing/2014/main" id="{6F035591-09C2-E84D-B06C-42C5239C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2CA65CD2-A3B1-2744-BC99-1E19EDB8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056EFE2-E00F-D64E-BA38-3D0B0DE5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A0A591AE-B095-DD46-87A1-4214F731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B1656E9E-94E0-9046-9CC5-4C410E33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444B6D2B-14C3-914C-8619-35AD5447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65564" name="Text Box 28">
            <a:extLst>
              <a:ext uri="{FF2B5EF4-FFF2-40B4-BE49-F238E27FC236}">
                <a16:creationId xmlns:a16="http://schemas.microsoft.com/office/drawing/2014/main" id="{F158C551-06AF-9247-AAEC-A748EAFE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7826CB1E-B78E-CA47-90A3-4DC48B07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F34FA4DC-B2B6-3B48-851E-26FFE748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F2D04D10-452B-A445-BEC6-B624CDA6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3EFB3010-507E-D34F-A692-CE7688E8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E94F60E3-1A6F-CA45-8963-7B38B03F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CDF17841-C2EB-BC4C-BD7B-8AAE4D72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5992B61A-E11C-D14E-A25E-A6ABFCB5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1" grpId="0" animBg="1"/>
      <p:bldP spid="65542" grpId="0"/>
      <p:bldP spid="65542" grpId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>
            <a:extLst>
              <a:ext uri="{FF2B5EF4-FFF2-40B4-BE49-F238E27FC236}">
                <a16:creationId xmlns:a16="http://schemas.microsoft.com/office/drawing/2014/main" id="{C816851D-6CC6-B947-B733-494F0B7E1E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Use for clusters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D6B28F9E-6271-314C-8A8E-6F02FAE7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70" y="0"/>
            <a:ext cx="6364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 dirty="0">
                <a:solidFill>
                  <a:srgbClr val="66FFFF"/>
                </a:solidFill>
              </a:rPr>
              <a:t>An application of </a:t>
            </a:r>
            <a:r>
              <a:rPr lang="en-US" altLang="x-none" sz="2800" b="1" dirty="0" err="1">
                <a:solidFill>
                  <a:srgbClr val="66FFFF"/>
                </a:solidFill>
              </a:rPr>
              <a:t>theHRD</a:t>
            </a:r>
            <a:r>
              <a:rPr lang="en-US" altLang="x-none" sz="2800" b="1" dirty="0">
                <a:solidFill>
                  <a:srgbClr val="66FFFF"/>
                </a:solidFill>
              </a:rPr>
              <a:t> : star clusters</a:t>
            </a:r>
            <a:endParaRPr lang="en-US" altLang="x-none" dirty="0">
              <a:solidFill>
                <a:srgbClr val="66FFFF"/>
              </a:solidFill>
            </a:endParaRP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6FEFF229-19BC-7D4C-AAB5-73B93E0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31242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55DB4DA7-4060-6149-B6E1-8F7698A2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609600"/>
            <a:ext cx="45656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9D892B9F-0180-1D4E-8ECC-477599B8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5088"/>
            <a:ext cx="2957513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2AB81B99-424A-C449-BC40-FE04C44D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4495800"/>
            <a:ext cx="2384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A globular cluster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(M10)</a:t>
            </a:r>
            <a:endParaRPr lang="en-US" altLang="x-none"/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0C25E5D5-1704-8D40-96EC-F5C2AEA5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617220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Two open clusters</a:t>
            </a:r>
            <a:endParaRPr lang="en-US" altLang="x-none"/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4D65E67-A452-9545-9161-888510A6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3810000"/>
            <a:ext cx="174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The Pleiades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(M45)</a:t>
            </a:r>
            <a:endParaRPr lang="en-US" altLang="x-none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8F72A35F-8E83-C34A-8CA6-F96A6FF6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73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The Beehive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(M44)</a:t>
            </a:r>
            <a:endParaRPr lang="en-US" altLang="x-none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97730FE8-1470-5846-A9B5-2942D7A26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572000"/>
            <a:ext cx="8382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3558CA68-E939-934E-8D63-2F1ADD4B8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257800"/>
            <a:ext cx="1241425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EBD50B1-7D87-B241-988E-497F8AA0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20700"/>
            <a:ext cx="4933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u="sng" dirty="0">
                <a:solidFill>
                  <a:srgbClr val="FF0000"/>
                </a:solidFill>
              </a:rPr>
              <a:t>Recall</a:t>
            </a:r>
            <a:r>
              <a:rPr lang="en-US" altLang="x-none" sz="2000" dirty="0">
                <a:solidFill>
                  <a:srgbClr val="FFFF00"/>
                </a:solidFill>
              </a:rPr>
              <a:t> what they are: a bunch of stars together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• close to each other (less than a light year)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• all part or our Galaxy</a:t>
            </a:r>
            <a:endParaRPr lang="en-US" altLang="x-non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F5CD-56E1-9E42-2414-27CF56238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E8B80-8DC9-AF78-0DA6-E791009AA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tars in the sky with many stars&#10;&#10;AI-generated content may be incorrect.">
            <a:extLst>
              <a:ext uri="{FF2B5EF4-FFF2-40B4-BE49-F238E27FC236}">
                <a16:creationId xmlns:a16="http://schemas.microsoft.com/office/drawing/2014/main" id="{2D4A7052-2075-76A2-3061-8869C526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26442"/>
            <a:ext cx="10439400" cy="69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79FF34-AC64-C24F-B33C-2B726D8B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EBF6BA70-3275-3243-8821-4578EA1B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80F8EE38-A964-9E49-90A8-FBC0E7C0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E2459C0F-0936-E847-97FA-825F78426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C29C9555-0BAA-444F-A1B5-4468C166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E6466491-B362-C448-9C6D-66CAED79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5943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a star cluster made of?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Galaxies.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It is a cloud of gas.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 </a:t>
            </a:r>
            <a:r>
              <a:rPr lang="en-US" altLang="x-none" sz="2400" b="1" dirty="0">
                <a:solidFill>
                  <a:srgbClr val="FF0000"/>
                </a:solidFill>
              </a:rPr>
              <a:t>Many stars.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>
                <a:solidFill>
                  <a:srgbClr val="00CC00"/>
                </a:solidFill>
              </a:rPr>
              <a:t>  </a:t>
            </a:r>
            <a:r>
              <a:rPr lang="en-US" altLang="x-none" sz="2400" b="1" dirty="0"/>
              <a:t>Interstellar dust. 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4BFFF5A5-418F-7D48-88A5-89CF7E89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E3E7508A-256A-C340-ADF2-031625FE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60023393-4614-9C45-887A-892E6DF2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ACF432DB-AF2E-714F-A3EC-2B5A53C9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0B03FE5A-F746-894C-95EC-ACD44772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2AC1D963-1969-3A48-8CA1-CDB615A6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D5C12A5A-6634-D246-AF90-DA6F971B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6AF2D57B-726A-314D-ACFA-7472F9EA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CB2C4567-F2DC-4343-B880-AEA68339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56B59890-CAED-F646-AB3F-A9A0BBC2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47F42101-1DAC-C345-A9C3-88951EB1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B494C3C2-7553-0241-ADD2-864E826E6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504BA06D-6241-1C4D-90FE-090A4BFB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4BADA2F9-997D-0846-8CB5-5009D664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085" name="Text Box 21">
            <a:extLst>
              <a:ext uri="{FF2B5EF4-FFF2-40B4-BE49-F238E27FC236}">
                <a16:creationId xmlns:a16="http://schemas.microsoft.com/office/drawing/2014/main" id="{EEA0D8E8-01F7-3940-9BA5-C8656284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DAEF5A71-9721-824A-8741-BFC45A42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338E8552-43E3-0049-8134-921F7CB1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8088" name="Text Box 24">
            <a:extLst>
              <a:ext uri="{FF2B5EF4-FFF2-40B4-BE49-F238E27FC236}">
                <a16:creationId xmlns:a16="http://schemas.microsoft.com/office/drawing/2014/main" id="{85459FB8-FC31-4246-A269-7477F6B64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B036C6DB-3EA9-9A48-9F24-3FBA63F26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8090" name="Text Box 26">
            <a:extLst>
              <a:ext uri="{FF2B5EF4-FFF2-40B4-BE49-F238E27FC236}">
                <a16:creationId xmlns:a16="http://schemas.microsoft.com/office/drawing/2014/main" id="{32095C19-083C-BF49-909D-B3024602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88091" name="Text Box 27">
            <a:extLst>
              <a:ext uri="{FF2B5EF4-FFF2-40B4-BE49-F238E27FC236}">
                <a16:creationId xmlns:a16="http://schemas.microsoft.com/office/drawing/2014/main" id="{1ED6B449-2969-C741-9B78-B722E7F0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88092" name="Text Box 28">
            <a:extLst>
              <a:ext uri="{FF2B5EF4-FFF2-40B4-BE49-F238E27FC236}">
                <a16:creationId xmlns:a16="http://schemas.microsoft.com/office/drawing/2014/main" id="{5FF00907-F085-494D-9F8B-1CDE3DCB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88093" name="Text Box 29">
            <a:extLst>
              <a:ext uri="{FF2B5EF4-FFF2-40B4-BE49-F238E27FC236}">
                <a16:creationId xmlns:a16="http://schemas.microsoft.com/office/drawing/2014/main" id="{FAA635FB-4527-DC46-84F8-0665E24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88094" name="Text Box 30">
            <a:extLst>
              <a:ext uri="{FF2B5EF4-FFF2-40B4-BE49-F238E27FC236}">
                <a16:creationId xmlns:a16="http://schemas.microsoft.com/office/drawing/2014/main" id="{C5C8CE4A-6DCB-E44A-9AF1-A4838DA5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88095" name="Text Box 31">
            <a:extLst>
              <a:ext uri="{FF2B5EF4-FFF2-40B4-BE49-F238E27FC236}">
                <a16:creationId xmlns:a16="http://schemas.microsoft.com/office/drawing/2014/main" id="{4CA6A852-B9B2-BC41-8510-FE6DFFE9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88096" name="Text Box 32">
            <a:extLst>
              <a:ext uri="{FF2B5EF4-FFF2-40B4-BE49-F238E27FC236}">
                <a16:creationId xmlns:a16="http://schemas.microsoft.com/office/drawing/2014/main" id="{2B581B2C-4B2D-2046-A084-30F0C55C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88097" name="Text Box 33">
            <a:extLst>
              <a:ext uri="{FF2B5EF4-FFF2-40B4-BE49-F238E27FC236}">
                <a16:creationId xmlns:a16="http://schemas.microsoft.com/office/drawing/2014/main" id="{2AD31FC7-0E3A-0746-8923-FF621CA2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88098" name="Text Box 34">
            <a:extLst>
              <a:ext uri="{FF2B5EF4-FFF2-40B4-BE49-F238E27FC236}">
                <a16:creationId xmlns:a16="http://schemas.microsoft.com/office/drawing/2014/main" id="{78ABD44C-8561-2745-B9A9-8061E8B9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88099" name="Text Box 35">
            <a:extLst>
              <a:ext uri="{FF2B5EF4-FFF2-40B4-BE49-F238E27FC236}">
                <a16:creationId xmlns:a16="http://schemas.microsoft.com/office/drawing/2014/main" id="{4A1BBEFD-99A0-3440-8BC8-4515F497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88100" name="Text Box 36">
            <a:extLst>
              <a:ext uri="{FF2B5EF4-FFF2-40B4-BE49-F238E27FC236}">
                <a16:creationId xmlns:a16="http://schemas.microsoft.com/office/drawing/2014/main" id="{34EE9A5E-9677-2D4E-A43E-DE97196C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9" grpId="0" animBg="1"/>
      <p:bldP spid="88070" grpId="0"/>
      <p:bldP spid="88070" grpId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84" grpId="0" animBg="1"/>
      <p:bldP spid="88085" grpId="0" animBg="1"/>
      <p:bldP spid="88086" grpId="0" animBg="1"/>
      <p:bldP spid="88087" grpId="0" animBg="1"/>
      <p:bldP spid="88088" grpId="0" animBg="1"/>
      <p:bldP spid="88089" grpId="0" animBg="1"/>
      <p:bldP spid="88090" grpId="0" animBg="1"/>
      <p:bldP spid="88091" grpId="0" animBg="1"/>
      <p:bldP spid="88092" grpId="0" animBg="1"/>
      <p:bldP spid="88093" grpId="0" animBg="1"/>
      <p:bldP spid="88094" grpId="0" animBg="1"/>
      <p:bldP spid="88095" grpId="0" animBg="1"/>
      <p:bldP spid="88096" grpId="0" animBg="1"/>
      <p:bldP spid="88097" grpId="0" animBg="1"/>
      <p:bldP spid="88098" grpId="0" animBg="1"/>
      <p:bldP spid="88099" grpId="0" animBg="1"/>
      <p:bldP spid="88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F226CDF0-3AC6-D643-9025-2DCB61DC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AE823A03-30B4-1349-8225-9D67DEC4B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1E12AE71-54C5-F241-B4A0-E56A3FFF9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42653CAB-E5DE-6D40-9A76-92976CA4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FACE1AC1-7473-564C-AE36-272DA247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6934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9525" indent="-9525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Which one contains more stars, an open cluster</a:t>
            </a:r>
            <a:br>
              <a:rPr lang="en-US" altLang="x-none" sz="2400" b="1" dirty="0">
                <a:solidFill>
                  <a:schemeClr val="accent2"/>
                </a:solidFill>
              </a:rPr>
            </a:br>
            <a:r>
              <a:rPr lang="en-US" altLang="x-none" sz="2400" b="1" dirty="0">
                <a:solidFill>
                  <a:schemeClr val="accent2"/>
                </a:solidFill>
              </a:rPr>
              <a:t>or a globular cluster?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An open cluster.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</a:t>
            </a:r>
            <a:r>
              <a:rPr lang="en-US" altLang="x-none" sz="2400" b="1" dirty="0">
                <a:solidFill>
                  <a:srgbClr val="FF0000"/>
                </a:solidFill>
              </a:rPr>
              <a:t>A globular cluster.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 same.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Neither, because both are gas clouds.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28FFF729-C3BE-7543-98D6-B165FA32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5FA0C11F-8D8D-CA40-A751-B1CC358B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990F7075-7B10-FC46-AA44-694BCFC6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F8FFFAA9-C989-9C42-B266-1C1F5C9E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67895771-9491-214B-8C4E-6AA77E43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5204C16D-ADF0-1A4E-AFB1-06BC045B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61EF0437-3AC5-0644-B3EB-1FBD2AA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2174" name="Text Box 14">
            <a:extLst>
              <a:ext uri="{FF2B5EF4-FFF2-40B4-BE49-F238E27FC236}">
                <a16:creationId xmlns:a16="http://schemas.microsoft.com/office/drawing/2014/main" id="{2D651D70-1FE7-F54B-8C7C-8D2A5F75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2175" name="Text Box 15">
            <a:extLst>
              <a:ext uri="{FF2B5EF4-FFF2-40B4-BE49-F238E27FC236}">
                <a16:creationId xmlns:a16="http://schemas.microsoft.com/office/drawing/2014/main" id="{C772BA34-A905-3548-AF91-5B114E52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D49586C6-2264-3146-BBBB-758C50BE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2177" name="Text Box 17">
            <a:extLst>
              <a:ext uri="{FF2B5EF4-FFF2-40B4-BE49-F238E27FC236}">
                <a16:creationId xmlns:a16="http://schemas.microsoft.com/office/drawing/2014/main" id="{345802BA-7061-FC4C-9482-B4D9C624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FFAF8A3F-3BE4-2C44-B61A-3BDEE00B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2179" name="Text Box 19">
            <a:extLst>
              <a:ext uri="{FF2B5EF4-FFF2-40B4-BE49-F238E27FC236}">
                <a16:creationId xmlns:a16="http://schemas.microsoft.com/office/drawing/2014/main" id="{A0BCA8FC-9075-A546-BE7D-D19D420A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2180" name="Text Box 20">
            <a:extLst>
              <a:ext uri="{FF2B5EF4-FFF2-40B4-BE49-F238E27FC236}">
                <a16:creationId xmlns:a16="http://schemas.microsoft.com/office/drawing/2014/main" id="{9397B383-A840-DF49-B843-39EC3E6A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181" name="Text Box 21">
            <a:extLst>
              <a:ext uri="{FF2B5EF4-FFF2-40B4-BE49-F238E27FC236}">
                <a16:creationId xmlns:a16="http://schemas.microsoft.com/office/drawing/2014/main" id="{B9A76ABB-BDFA-D146-ADE3-5225779D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2182" name="Text Box 22">
            <a:extLst>
              <a:ext uri="{FF2B5EF4-FFF2-40B4-BE49-F238E27FC236}">
                <a16:creationId xmlns:a16="http://schemas.microsoft.com/office/drawing/2014/main" id="{511D0067-0543-6143-B53B-25E26EEC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2183" name="Text Box 23">
            <a:extLst>
              <a:ext uri="{FF2B5EF4-FFF2-40B4-BE49-F238E27FC236}">
                <a16:creationId xmlns:a16="http://schemas.microsoft.com/office/drawing/2014/main" id="{9CDDE206-0865-A248-AAA3-9A3639FB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2184" name="Text Box 24">
            <a:extLst>
              <a:ext uri="{FF2B5EF4-FFF2-40B4-BE49-F238E27FC236}">
                <a16:creationId xmlns:a16="http://schemas.microsoft.com/office/drawing/2014/main" id="{47CCC174-3505-E64A-A994-4D4C22CB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185" name="Text Box 25">
            <a:extLst>
              <a:ext uri="{FF2B5EF4-FFF2-40B4-BE49-F238E27FC236}">
                <a16:creationId xmlns:a16="http://schemas.microsoft.com/office/drawing/2014/main" id="{2270DF50-E3F2-4248-9A4E-C4F8BA95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2186" name="Text Box 26">
            <a:extLst>
              <a:ext uri="{FF2B5EF4-FFF2-40B4-BE49-F238E27FC236}">
                <a16:creationId xmlns:a16="http://schemas.microsoft.com/office/drawing/2014/main" id="{AA836272-3C89-6A42-A2F7-DAC6A4D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5E556120-E827-7844-AFDB-758D29DC1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2188" name="Text Box 28">
            <a:extLst>
              <a:ext uri="{FF2B5EF4-FFF2-40B4-BE49-F238E27FC236}">
                <a16:creationId xmlns:a16="http://schemas.microsoft.com/office/drawing/2014/main" id="{49874457-4FE8-D148-A45D-D234F0A3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2189" name="Text Box 29">
            <a:extLst>
              <a:ext uri="{FF2B5EF4-FFF2-40B4-BE49-F238E27FC236}">
                <a16:creationId xmlns:a16="http://schemas.microsoft.com/office/drawing/2014/main" id="{06173694-4459-4548-A261-7AB76F7A7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2190" name="Text Box 30">
            <a:extLst>
              <a:ext uri="{FF2B5EF4-FFF2-40B4-BE49-F238E27FC236}">
                <a16:creationId xmlns:a16="http://schemas.microsoft.com/office/drawing/2014/main" id="{EDB709C1-A2EB-4842-8D46-CABE516F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2191" name="Text Box 31">
            <a:extLst>
              <a:ext uri="{FF2B5EF4-FFF2-40B4-BE49-F238E27FC236}">
                <a16:creationId xmlns:a16="http://schemas.microsoft.com/office/drawing/2014/main" id="{DDF5A722-9812-E14E-966C-EE625B27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2192" name="Text Box 32">
            <a:extLst>
              <a:ext uri="{FF2B5EF4-FFF2-40B4-BE49-F238E27FC236}">
                <a16:creationId xmlns:a16="http://schemas.microsoft.com/office/drawing/2014/main" id="{C8E0AFC6-7B6E-DD4E-9113-EDEA5268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2193" name="Text Box 33">
            <a:extLst>
              <a:ext uri="{FF2B5EF4-FFF2-40B4-BE49-F238E27FC236}">
                <a16:creationId xmlns:a16="http://schemas.microsoft.com/office/drawing/2014/main" id="{34516A53-51D2-334F-960F-5C6A15FC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2194" name="Text Box 34">
            <a:extLst>
              <a:ext uri="{FF2B5EF4-FFF2-40B4-BE49-F238E27FC236}">
                <a16:creationId xmlns:a16="http://schemas.microsoft.com/office/drawing/2014/main" id="{CB93241E-43F5-DF46-9A5A-F35C2521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1DCE8F42-52A7-DC4B-920B-762D81FC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5" grpId="0" animBg="1"/>
      <p:bldP spid="92166" grpId="0"/>
      <p:bldP spid="92166" grpId="1"/>
      <p:bldP spid="92167" grpId="0" animBg="1"/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949257B-6535-0544-AC08-9EC325190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36525"/>
            <a:ext cx="778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Clusters are useful for studying stars: same distance, same age</a:t>
            </a:r>
          </a:p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Prepare HRD of all stars of a cluster:</a:t>
            </a:r>
            <a:endParaRPr lang="en-US" altLang="x-none" dirty="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F0176327-9612-884E-A3E6-16A62DFF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1083733"/>
            <a:ext cx="2652712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16DD42C7-7EEB-4442-9522-C0C356C5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083733"/>
            <a:ext cx="2662238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748C09FB-3B0B-1146-A3F1-E9A38F55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894" y="2819400"/>
            <a:ext cx="120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Pleiades</a:t>
            </a:r>
            <a:endParaRPr lang="en-US" altLang="x-none" dirty="0"/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ADA0C4E0-4C9E-C643-B0C7-A5CE13D2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231" y="2819399"/>
            <a:ext cx="1531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  <a:latin typeface="Symbol" charset="2"/>
              </a:rPr>
              <a:t>w</a:t>
            </a:r>
            <a:r>
              <a:rPr lang="en-US" altLang="x-none" dirty="0">
                <a:solidFill>
                  <a:srgbClr val="00CC00"/>
                </a:solidFill>
              </a:rPr>
              <a:t> Centauri</a:t>
            </a:r>
            <a:endParaRPr lang="en-US" altLang="x-none" dirty="0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B21B8D4-F5D5-6E43-B717-FD40BE1A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6354"/>
            <a:ext cx="3865995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Find: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• </a:t>
            </a:r>
            <a:r>
              <a:rPr lang="en-US" altLang="x-none" sz="2000" dirty="0">
                <a:solidFill>
                  <a:schemeClr val="bg1"/>
                </a:solidFill>
              </a:rPr>
              <a:t>Many stars on the main sequence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• Above a “turnoff”, stars are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  to the right of the main sequence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Meaning: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chemeClr val="bg1"/>
                </a:solidFill>
              </a:rPr>
              <a:t>something happened to these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     (these stars are the brightest</a:t>
            </a: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                                    in the cluster)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Jump ahead: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they have used up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   all their hydrogen in their cores</a:t>
            </a:r>
            <a:endParaRPr lang="en-US" altLang="x-none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>
                <a:solidFill>
                  <a:srgbClr val="00CC00"/>
                </a:solidFill>
              </a:rPr>
              <a:t>Place of turnoff indicates age:</a:t>
            </a:r>
            <a:endParaRPr lang="en-US" altLang="x-non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</a:t>
            </a:r>
            <a:r>
              <a:rPr lang="en-US" altLang="x-none" sz="2000" dirty="0">
                <a:solidFill>
                  <a:schemeClr val="bg1"/>
                </a:solidFill>
              </a:rPr>
              <a:t>• Pleiades is young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•</a:t>
            </a:r>
            <a:r>
              <a:rPr lang="en-US" altLang="x-none" sz="2000" dirty="0">
                <a:solidFill>
                  <a:schemeClr val="bg1"/>
                </a:solidFill>
                <a:latin typeface="Symbol" charset="2"/>
              </a:rPr>
              <a:t>  w</a:t>
            </a:r>
            <a:r>
              <a:rPr lang="en-US" altLang="x-none" sz="2000" dirty="0">
                <a:solidFill>
                  <a:schemeClr val="bg1"/>
                </a:solidFill>
              </a:rPr>
              <a:t> Cen is old</a:t>
            </a:r>
            <a:endParaRPr lang="en-US" altLang="x-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79FF34-AC64-C24F-B33C-2B726D8B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2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614C5AE-019C-0149-8967-82A46FA1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ACFF52C-52A8-4440-B848-B8BE512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93EDC1D0-7DB6-7749-B7AE-7A05CDD1F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D047040A-D7AF-8641-B46E-419F497D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2C4F6A1A-DA80-F44C-A518-3F88E100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33538"/>
            <a:ext cx="6705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can you read off the Hertzsprung-Russell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diagram (HRD) of a star cluster?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How bright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 </a:t>
            </a:r>
            <a:r>
              <a:rPr lang="en-US" altLang="x-none" sz="2400" b="1" dirty="0">
                <a:solidFill>
                  <a:srgbClr val="FF0000"/>
                </a:solidFill>
              </a:rPr>
              <a:t>How old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How large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How far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How dense it is.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A4A2124-01C5-7141-8052-7A857C71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C63E69D-0FF5-2E4A-93F9-9EC33897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F1E9862-50A3-7449-8DC0-780994B8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D941E02-176A-864D-8AD9-EC0E36EE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4A1D1E6-CCA6-FC49-AD05-744024F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D8792007-4AC4-C647-B619-E08427B3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ADA88700-E9DE-A043-801D-36E917D3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ECA610A4-0014-194D-AD6C-1968897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247C93E3-5C6F-3746-AE54-7F7C01F3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86812959-136F-BB4C-ACD2-40E1D137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E078FC73-7FE5-3D4B-976F-DF1D6C0E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27BC4778-C85D-9040-B31B-C794733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3B5DE58-EE38-EA43-8398-BEE6A314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A422C732-ABB3-1F48-B684-B5BE7646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35FF392E-833C-CD4A-B26F-C2AAC836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92BC17D8-B412-2241-8458-032C9933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891AF579-CDD2-2841-A1FD-68923DA6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48BD1DF7-6ACD-0F4D-BAB4-B20AF62A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07E6F196-00B8-6241-86DB-7E01B9E5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4FE998D5-46F5-A445-BC73-11CE38D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35F08DDD-3BB6-AA4D-B24E-60A21F1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122BE183-5067-6843-AA9D-769F516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8EFE336A-EDBC-8A4E-B76E-BAF643D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7ED815A4-F241-2843-A3BE-141D83A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51B7B838-2380-EB4E-96C6-5515B6D9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DC7E7854-2F70-7C47-991D-CC27AB8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856E873F-1905-B141-96A1-87FAF81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B5914AF6-5318-9E4B-B48A-14A966CB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B6AB073-AEAA-A645-8066-B8CE13F0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0148" name="Text Box 36">
            <a:extLst>
              <a:ext uri="{FF2B5EF4-FFF2-40B4-BE49-F238E27FC236}">
                <a16:creationId xmlns:a16="http://schemas.microsoft.com/office/drawing/2014/main" id="{BEC0B658-D0EE-A140-9053-B8A8EA0F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7" grpId="0" animBg="1"/>
      <p:bldP spid="90118" grpId="0"/>
      <p:bldP spid="90118" grpId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  <p:bldP spid="901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1082</TotalTime>
  <Words>919</Words>
  <Application>Microsoft Macintosh PowerPoint</Application>
  <PresentationFormat>On-screen Show (4:3)</PresentationFormat>
  <Paragraphs>334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Blank Presentation</vt:lpstr>
      <vt:lpstr>Setup:</vt:lpstr>
      <vt:lpstr>Use for clusters</vt:lpstr>
      <vt:lpstr>PowerPoint Presentation</vt:lpstr>
      <vt:lpstr>Questions coming …</vt:lpstr>
      <vt:lpstr>Question 4 </vt:lpstr>
      <vt:lpstr>Question 5 </vt:lpstr>
      <vt:lpstr>PowerPoint Presentation</vt:lpstr>
      <vt:lpstr>Questions coming …</vt:lpstr>
      <vt:lpstr>Question 6 </vt:lpstr>
      <vt:lpstr>Question 7 </vt:lpstr>
      <vt:lpstr>Stellar masses</vt:lpstr>
      <vt:lpstr>Questions coming …</vt:lpstr>
      <vt:lpstr>Question 8</vt:lpstr>
      <vt:lpstr>Question 9 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236</cp:revision>
  <dcterms:created xsi:type="dcterms:W3CDTF">2003-01-08T03:11:45Z</dcterms:created>
  <dcterms:modified xsi:type="dcterms:W3CDTF">2025-10-20T21:15:07Z</dcterms:modified>
</cp:coreProperties>
</file>