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90" r:id="rId2"/>
    <p:sldId id="376" r:id="rId3"/>
    <p:sldId id="378" r:id="rId4"/>
    <p:sldId id="377" r:id="rId5"/>
    <p:sldId id="373" r:id="rId6"/>
    <p:sldId id="331" r:id="rId7"/>
    <p:sldId id="345" r:id="rId8"/>
    <p:sldId id="352" r:id="rId9"/>
    <p:sldId id="353" r:id="rId10"/>
    <p:sldId id="354" r:id="rId11"/>
    <p:sldId id="355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30"/>
    <p:restoredTop sz="91429"/>
  </p:normalViewPr>
  <p:slideViewPr>
    <p:cSldViewPr>
      <p:cViewPr varScale="1">
        <p:scale>
          <a:sx n="117" d="100"/>
          <a:sy n="117" d="100"/>
        </p:scale>
        <p:origin x="2408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16"/>
    </p:cViewPr>
  </p:sorterViewPr>
  <p:notesViewPr>
    <p:cSldViewPr>
      <p:cViewPr varScale="1">
        <p:scale>
          <a:sx n="79" d="100"/>
          <a:sy n="79" d="100"/>
        </p:scale>
        <p:origin x="-12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AEE3C9-E140-774C-85AA-DE47DAF5D9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7DBE62-C7E1-B44F-8579-F4FF3F4C07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54261546-C02B-E946-9101-0F39DF18915F}" type="datetimeFigureOut">
              <a:rPr lang="en-US"/>
              <a:pPr>
                <a:defRPr/>
              </a:pPr>
              <a:t>10/17/25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12506-121F-404D-AC7A-89ED1C3E4A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5127D-C25C-3B4D-81CE-1A02E43ACB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54C99E-7F78-AB46-873B-BBD1E33E99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CEB486D-0FAD-384C-8130-0D152C0357D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D032061-388B-9F45-8E75-F040859A237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587A7DE8-2665-E24E-8F9D-DB886012A2F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EDC99AB9-F501-B940-BB38-701F56135BD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3D5AAA36-4ECE-6342-9973-E250183197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9F344B60-7E7C-7849-B365-C710E30C4F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A2F7B8A-78B6-A14E-BB8E-0BC6B1FB39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77FE4B6F-347D-194A-BCB4-9911AAE9F9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4061A2EA-DCF1-B647-BFA3-16A3D7294979}" type="slidenum">
              <a:rPr lang="en-US" altLang="en-US" sz="1200" b="0"/>
              <a:pPr/>
              <a:t>11</a:t>
            </a:fld>
            <a:endParaRPr lang="en-US" altLang="en-US" sz="1200" b="0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94BAE2C4-CFFA-5644-9400-2A593E1296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C3769E4A-5A34-584C-8A47-C38478507B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B716BE82-3AD8-7F4D-B380-48A0104178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6CB5690-81EB-474C-99CE-635167F4F496}" type="slidenum">
              <a:rPr lang="en-US" altLang="en-US" sz="1200" b="0"/>
              <a:pPr/>
              <a:t>3</a:t>
            </a:fld>
            <a:endParaRPr lang="en-US" altLang="en-US" sz="1200" b="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D1175514-CE1B-A246-A71B-885C8B2E6D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4BE5829A-672A-544A-8765-034952A8FD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085B42E5-6A7D-884B-97DD-5F9453CEC9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7826FE7-EAA3-924B-A36F-BA5319FA7D96}" type="slidenum">
              <a:rPr lang="en-US" altLang="en-US" sz="1200" b="0"/>
              <a:pPr/>
              <a:t>4</a:t>
            </a:fld>
            <a:endParaRPr lang="en-US" altLang="en-US" sz="1200" b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96DB47EC-67C7-D644-8A7E-F566341508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E84438C7-0B7C-6C46-BE77-3B9B9BD215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914AC4F2-3560-A64F-98C2-547029ACD9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0734360-9CE8-DF41-8652-543C13BE1F04}" type="slidenum">
              <a:rPr lang="en-US" altLang="en-US" sz="1200" b="0"/>
              <a:pPr/>
              <a:t>5</a:t>
            </a:fld>
            <a:endParaRPr lang="en-US" altLang="en-US" sz="1200" b="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FD586042-5C94-D242-8E73-D9FE187AC5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A33458F2-C2C1-B441-8AF1-69BEEAA30F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8DC27897-F39E-C540-9CAF-DF94106A25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5647D28-A442-FA45-9435-1FC7358EAB63}" type="slidenum">
              <a:rPr lang="en-US" altLang="en-US" sz="1200" b="0"/>
              <a:pPr/>
              <a:t>6</a:t>
            </a:fld>
            <a:endParaRPr lang="en-US" altLang="en-US" sz="1200" b="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BB2C9502-F4BD-9646-B29A-A0F499D111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86C3C08B-6D06-6645-8B1E-3AD99887B6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CC2605E0-37DF-C84C-A2F3-3DC4A30BE1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731E77F4-2BC8-504B-94EC-D2FDE7753B80}" type="slidenum">
              <a:rPr lang="en-US" altLang="en-US" sz="1200" b="0"/>
              <a:pPr/>
              <a:t>7</a:t>
            </a:fld>
            <a:endParaRPr lang="en-US" altLang="en-US" sz="1200" b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29B948C0-523F-4249-9D32-05629484B9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75BB69B2-572D-654E-9D7A-B8F5CA902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ACE40F24-4E06-844E-81DC-7FF53F7893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47D0AA3-5AAF-6D43-8DDA-2BB392654347}" type="slidenum">
              <a:rPr lang="en-US" altLang="en-US" sz="1200" b="0"/>
              <a:pPr/>
              <a:t>8</a:t>
            </a:fld>
            <a:endParaRPr lang="en-US" altLang="en-US" sz="1200" b="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965A5F71-A51C-D947-A9DE-C59ACED85C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17E7E735-6D1F-C241-B00B-437C200CF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961CBDD7-DB55-AC4D-93E6-74D97422C0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C90CE2FE-97E0-7D44-A962-B0CCFC54D72B}" type="slidenum">
              <a:rPr lang="en-US" altLang="en-US" sz="1200" b="0"/>
              <a:pPr/>
              <a:t>9</a:t>
            </a:fld>
            <a:endParaRPr lang="en-US" altLang="en-US" sz="1200" b="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39C1DB2D-4E98-0B46-B61C-9AD7B8FCE8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5FBE0938-0DBD-7D40-9807-325381ACD5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325E30B4-B05E-8849-BE19-847FBC2D03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6F46BCE-CF53-D04B-8823-89E4E80652E2}" type="slidenum">
              <a:rPr lang="en-US" altLang="en-US" sz="1200" b="0"/>
              <a:pPr/>
              <a:t>10</a:t>
            </a:fld>
            <a:endParaRPr lang="en-US" altLang="en-US" sz="1200" b="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36834665-9AEF-9A42-820E-8CF0C1CF23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CD0C9174-77CE-E24B-8784-EBF82A8FE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7CCCC7-9606-1D43-8809-4B62DFD0C2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67DFE6-4AB4-6147-8F5D-73D0B1068D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A3DA99-88C4-A241-B082-E364FBA08D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E2C95C-9D6F-994D-9F7B-DD4DEC6F02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87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C69341-15F6-8D42-8DB0-DC36E4403D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3E2108-CA18-454F-8F4C-8B55507C00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DCD640-1B8B-7343-A94F-77562032EB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BFF9D-6052-1F4A-9B50-F5B3CCBCC0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82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03DD87-29B2-8848-8AD8-49660A2C9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36EAC3-253E-9445-8311-8D72ED3F73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6F1B9B-D7C3-AD4E-A883-281BE20FEC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92A0D-C79A-264D-8173-BCEC6EA26C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4818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4D96A7-0AEA-E74C-AEF9-553DF7297C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0CF361-B421-924B-A37F-8EBC24E9F0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6E22FA-8444-9445-87BD-7C00B163AE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2B32C-A147-854B-BD57-4B54E8F1EB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974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C27522-DF6C-7045-823F-5208EDB221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1EDAB4-691A-AA40-8F65-A289329829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4ABFDE-FDCC-134B-9722-EC99D6F7B6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676FF-677D-4644-A7E3-90565E2D31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29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B1A6F9-9DD8-214C-AE06-483A68C64A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8055C-FC68-0A48-91D5-45358BF622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0E1467-A9A6-B945-B551-9D98283505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2BBD9F-FC80-8341-AAE3-60C95B3DA8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26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AD5A789-FE47-1349-AC30-CE52650F3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9A5CC40-7683-E148-930B-0C1FE84538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A0E15BB-973A-7B47-A1E6-1E3C70D5D9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89251-4079-CD4F-82C5-90DF43897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66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EEA4C34-C732-5141-BAED-5A9241A2E0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85B7441-5B9E-FD46-B54B-862A693502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98898B-ED02-6F48-9F00-BB25547FCD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20D9AF-70E9-F14D-BC68-31964CCF1B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84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F401F23-391E-2547-999C-C95C1B8720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E781521-5445-4F45-951C-39D883F101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9951972-7320-4E48-8F38-760A2B54F6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12AEF-9C77-9D4F-9FAA-FA7BBAE278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32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1DDEE3-72AD-AE47-BB55-7E47F9A1AF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60967E-4492-544A-BE59-133FE574CB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A9277D-7A1B-DA43-8DE5-31F7369BF1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451EC-682E-AE4A-8960-F443A7F84D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41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9F6FFE-A971-F840-B231-B7DAE29685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D180C4-C177-A743-981A-7E5EA7D9C2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CBD5DA-5911-4148-A9E9-575A537599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7D4248-BF2E-0545-B76B-6F7DBADE55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53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90C617A-0CE9-C44B-B1CD-F408CFC585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1D0FBFE-0AA0-0B41-9911-77B517F759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DA0C601-D19A-884B-A570-67E800B3535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DE70CBF-3664-E148-BEBD-2C4C1D05C9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4F0871D-E182-374E-9E27-28AA136AEAF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0FCDDA70-500A-2847-9949-42E0103E8B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Put </a:t>
            </a:r>
            <a:r>
              <a:rPr lang="en-US" altLang="en-US" sz="2000" dirty="0">
                <a:solidFill>
                  <a:srgbClr val="FF3300"/>
                </a:solidFill>
              </a:rPr>
              <a:t>your</a:t>
            </a:r>
            <a:r>
              <a:rPr lang="en-US" altLang="en-US" sz="2000" dirty="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dirty="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dirty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  ---  </a:t>
            </a:r>
            <a:r>
              <a:rPr lang="en-US" altLang="en-US" sz="1600" i="1" dirty="0">
                <a:solidFill>
                  <a:schemeClr val="accent2"/>
                </a:solidFill>
              </a:rPr>
              <a:t>(The last 4 digits of your </a:t>
            </a:r>
            <a:r>
              <a:rPr lang="en-US" altLang="en-US" sz="1600" i="1" dirty="0" err="1">
                <a:solidFill>
                  <a:schemeClr val="accent2"/>
                </a:solidFill>
              </a:rPr>
              <a:t>OleMiss</a:t>
            </a:r>
            <a:r>
              <a:rPr lang="en-US" altLang="en-US" sz="1600" i="1" dirty="0">
                <a:solidFill>
                  <a:schemeClr val="accent2"/>
                </a:solidFill>
              </a:rPr>
              <a:t> ID.)</a:t>
            </a:r>
            <a:endParaRPr lang="en-US" altLang="en-US" sz="2400" i="1" dirty="0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B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6"/>
                </a:solidFill>
              </a:rPr>
              <a:t>A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4267200"/>
            <a:ext cx="1219200" cy="3048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042">
            <a:extLst>
              <a:ext uri="{FF2B5EF4-FFF2-40B4-BE49-F238E27FC236}">
                <a16:creationId xmlns:a16="http://schemas.microsoft.com/office/drawing/2014/main" id="{2F7B3157-7C79-344C-81BB-0C7E47B5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348" y="5257086"/>
            <a:ext cx="5461000" cy="76944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Star Stuff, </a:t>
            </a:r>
            <a:r>
              <a:rPr lang="en-US" altLang="en-US" sz="2000" dirty="0"/>
              <a:t>Chapter 17</a:t>
            </a:r>
            <a:r>
              <a:rPr lang="en-US" altLang="en-US" sz="2000" i="1" dirty="0"/>
              <a:t>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</a:t>
            </a:r>
            <a:r>
              <a:rPr lang="en-US" altLang="en-US" sz="2000" dirty="0"/>
              <a:t>534-556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>
            <a:extLst>
              <a:ext uri="{FF2B5EF4-FFF2-40B4-BE49-F238E27FC236}">
                <a16:creationId xmlns:a16="http://schemas.microsoft.com/office/drawing/2014/main" id="{1C3E1AF4-B223-3946-82F2-B1BAF519F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36195" name="Text Box 3">
            <a:extLst>
              <a:ext uri="{FF2B5EF4-FFF2-40B4-BE49-F238E27FC236}">
                <a16:creationId xmlns:a16="http://schemas.microsoft.com/office/drawing/2014/main" id="{722D319E-EFF5-8A4B-AB18-BEB6F8CEF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36196" name="Rectangle 4">
            <a:extLst>
              <a:ext uri="{FF2B5EF4-FFF2-40B4-BE49-F238E27FC236}">
                <a16:creationId xmlns:a16="http://schemas.microsoft.com/office/drawing/2014/main" id="{6D1B1888-84E5-CB47-B19A-BC9990C8C6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7 </a:t>
            </a:r>
          </a:p>
        </p:txBody>
      </p:sp>
      <p:sp>
        <p:nvSpPr>
          <p:cNvPr id="136197" name="Text Box 5">
            <a:extLst>
              <a:ext uri="{FF2B5EF4-FFF2-40B4-BE49-F238E27FC236}">
                <a16:creationId xmlns:a16="http://schemas.microsoft.com/office/drawing/2014/main" id="{19B74903-C1E3-F142-A4CE-0F379F1C7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36198" name="Text Box 6">
            <a:extLst>
              <a:ext uri="{FF2B5EF4-FFF2-40B4-BE49-F238E27FC236}">
                <a16:creationId xmlns:a16="http://schemas.microsoft.com/office/drawing/2014/main" id="{AA996FA3-AE7B-9A4D-9B2F-A95D84E8C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57400"/>
            <a:ext cx="68580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Where in the Sun is there heat production?</a:t>
            </a:r>
            <a:endParaRPr lang="en-US" altLang="en-US" sz="20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  </a:t>
            </a:r>
            <a:r>
              <a:rPr lang="en-US" altLang="en-US" sz="2000" dirty="0"/>
              <a:t>Everywhere.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B   </a:t>
            </a:r>
            <a:r>
              <a:rPr lang="en-US" altLang="en-US" sz="2000" dirty="0">
                <a:solidFill>
                  <a:srgbClr val="FF0000"/>
                </a:solidFill>
              </a:rPr>
              <a:t>Only in the center.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</a:t>
            </a:r>
            <a:r>
              <a:rPr lang="en-US" altLang="en-US" sz="2400" b="0" dirty="0"/>
              <a:t>   </a:t>
            </a:r>
            <a:r>
              <a:rPr lang="en-US" altLang="en-US" sz="2000" dirty="0"/>
              <a:t>Nowhere. The Sun in only giving off its existing heat.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 </a:t>
            </a:r>
            <a:r>
              <a:rPr lang="en-US" altLang="en-US" sz="2400" dirty="0"/>
              <a:t>  </a:t>
            </a:r>
            <a:r>
              <a:rPr lang="en-US" altLang="en-US" sz="2000" dirty="0"/>
              <a:t>Only on the surface.</a:t>
            </a:r>
            <a:endParaRPr lang="en-US" altLang="en-US" sz="2400" dirty="0"/>
          </a:p>
        </p:txBody>
      </p:sp>
      <p:sp>
        <p:nvSpPr>
          <p:cNvPr id="136199" name="Text Box 7">
            <a:extLst>
              <a:ext uri="{FF2B5EF4-FFF2-40B4-BE49-F238E27FC236}">
                <a16:creationId xmlns:a16="http://schemas.microsoft.com/office/drawing/2014/main" id="{9049BA68-8408-0F4E-966E-0702B666A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36200" name="Text Box 8">
            <a:extLst>
              <a:ext uri="{FF2B5EF4-FFF2-40B4-BE49-F238E27FC236}">
                <a16:creationId xmlns:a16="http://schemas.microsoft.com/office/drawing/2014/main" id="{46952EA3-D56F-2B49-A16C-E1099C2EC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36201" name="Text Box 9">
            <a:extLst>
              <a:ext uri="{FF2B5EF4-FFF2-40B4-BE49-F238E27FC236}">
                <a16:creationId xmlns:a16="http://schemas.microsoft.com/office/drawing/2014/main" id="{47AD28E5-5AAA-DE48-A013-7CAE6DFDF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36202" name="Text Box 10">
            <a:extLst>
              <a:ext uri="{FF2B5EF4-FFF2-40B4-BE49-F238E27FC236}">
                <a16:creationId xmlns:a16="http://schemas.microsoft.com/office/drawing/2014/main" id="{240FDAC3-D9DF-1A43-8DE5-503CD138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6203" name="Text Box 11">
            <a:extLst>
              <a:ext uri="{FF2B5EF4-FFF2-40B4-BE49-F238E27FC236}">
                <a16:creationId xmlns:a16="http://schemas.microsoft.com/office/drawing/2014/main" id="{8F4FA78B-02B9-8342-91D3-21D73D4D2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36204" name="Text Box 12">
            <a:extLst>
              <a:ext uri="{FF2B5EF4-FFF2-40B4-BE49-F238E27FC236}">
                <a16:creationId xmlns:a16="http://schemas.microsoft.com/office/drawing/2014/main" id="{115E1455-C0B0-194E-BF51-FFB923488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36205" name="Text Box 13">
            <a:extLst>
              <a:ext uri="{FF2B5EF4-FFF2-40B4-BE49-F238E27FC236}">
                <a16:creationId xmlns:a16="http://schemas.microsoft.com/office/drawing/2014/main" id="{A70515C1-05DE-C940-A540-D298A9BC2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36206" name="Text Box 14">
            <a:extLst>
              <a:ext uri="{FF2B5EF4-FFF2-40B4-BE49-F238E27FC236}">
                <a16:creationId xmlns:a16="http://schemas.microsoft.com/office/drawing/2014/main" id="{C325ED3C-5307-BC4A-A922-DFC754603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36207" name="Text Box 15">
            <a:extLst>
              <a:ext uri="{FF2B5EF4-FFF2-40B4-BE49-F238E27FC236}">
                <a16:creationId xmlns:a16="http://schemas.microsoft.com/office/drawing/2014/main" id="{55F43785-DD2F-C948-B47E-6CA375B5D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6208" name="Text Box 16">
            <a:extLst>
              <a:ext uri="{FF2B5EF4-FFF2-40B4-BE49-F238E27FC236}">
                <a16:creationId xmlns:a16="http://schemas.microsoft.com/office/drawing/2014/main" id="{2E786C50-7E13-9349-8165-4FB9444C1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36209" name="Text Box 17">
            <a:extLst>
              <a:ext uri="{FF2B5EF4-FFF2-40B4-BE49-F238E27FC236}">
                <a16:creationId xmlns:a16="http://schemas.microsoft.com/office/drawing/2014/main" id="{3E3FCB09-AC0D-3B44-A9ED-66A002A92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36210" name="Text Box 18">
            <a:extLst>
              <a:ext uri="{FF2B5EF4-FFF2-40B4-BE49-F238E27FC236}">
                <a16:creationId xmlns:a16="http://schemas.microsoft.com/office/drawing/2014/main" id="{18B20441-697E-6644-AF55-FFE23B937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36211" name="Text Box 19">
            <a:extLst>
              <a:ext uri="{FF2B5EF4-FFF2-40B4-BE49-F238E27FC236}">
                <a16:creationId xmlns:a16="http://schemas.microsoft.com/office/drawing/2014/main" id="{3217236D-1E0B-3444-8F15-E666F5669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36212" name="Text Box 20">
            <a:extLst>
              <a:ext uri="{FF2B5EF4-FFF2-40B4-BE49-F238E27FC236}">
                <a16:creationId xmlns:a16="http://schemas.microsoft.com/office/drawing/2014/main" id="{5429BF1D-C042-4844-AFED-428942C01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36213" name="Text Box 21">
            <a:extLst>
              <a:ext uri="{FF2B5EF4-FFF2-40B4-BE49-F238E27FC236}">
                <a16:creationId xmlns:a16="http://schemas.microsoft.com/office/drawing/2014/main" id="{E2F700C3-13D2-3D4F-8BAD-E17091B05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36214" name="Text Box 22">
            <a:extLst>
              <a:ext uri="{FF2B5EF4-FFF2-40B4-BE49-F238E27FC236}">
                <a16:creationId xmlns:a16="http://schemas.microsoft.com/office/drawing/2014/main" id="{D724DF4E-F388-424D-9FF5-B54CA99B2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36215" name="Text Box 23">
            <a:extLst>
              <a:ext uri="{FF2B5EF4-FFF2-40B4-BE49-F238E27FC236}">
                <a16:creationId xmlns:a16="http://schemas.microsoft.com/office/drawing/2014/main" id="{A64902BD-E642-3A45-B68E-EA5C13E62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6216" name="Text Box 24">
            <a:extLst>
              <a:ext uri="{FF2B5EF4-FFF2-40B4-BE49-F238E27FC236}">
                <a16:creationId xmlns:a16="http://schemas.microsoft.com/office/drawing/2014/main" id="{9DE5642B-BEF2-0B4F-9B12-AE746BDE8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36217" name="Text Box 25">
            <a:extLst>
              <a:ext uri="{FF2B5EF4-FFF2-40B4-BE49-F238E27FC236}">
                <a16:creationId xmlns:a16="http://schemas.microsoft.com/office/drawing/2014/main" id="{D616C3DA-F561-654F-893C-BCECBC6CF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6218" name="Text Box 26">
            <a:extLst>
              <a:ext uri="{FF2B5EF4-FFF2-40B4-BE49-F238E27FC236}">
                <a16:creationId xmlns:a16="http://schemas.microsoft.com/office/drawing/2014/main" id="{F62DFA8A-8CE4-F547-B6BB-AD5B0DBE4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36219" name="Text Box 27">
            <a:extLst>
              <a:ext uri="{FF2B5EF4-FFF2-40B4-BE49-F238E27FC236}">
                <a16:creationId xmlns:a16="http://schemas.microsoft.com/office/drawing/2014/main" id="{7C3517B3-C208-FB4D-A520-CB6087683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36220" name="Text Box 28">
            <a:extLst>
              <a:ext uri="{FF2B5EF4-FFF2-40B4-BE49-F238E27FC236}">
                <a16:creationId xmlns:a16="http://schemas.microsoft.com/office/drawing/2014/main" id="{58B47779-6B4C-4F4D-B731-1FA79DB8C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36221" name="Text Box 29">
            <a:extLst>
              <a:ext uri="{FF2B5EF4-FFF2-40B4-BE49-F238E27FC236}">
                <a16:creationId xmlns:a16="http://schemas.microsoft.com/office/drawing/2014/main" id="{CEF72DD8-1DE2-FD40-8A58-80B7E68D7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36222" name="Text Box 30">
            <a:extLst>
              <a:ext uri="{FF2B5EF4-FFF2-40B4-BE49-F238E27FC236}">
                <a16:creationId xmlns:a16="http://schemas.microsoft.com/office/drawing/2014/main" id="{251909B4-E398-144E-9E79-B388EF30D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36223" name="Text Box 31">
            <a:extLst>
              <a:ext uri="{FF2B5EF4-FFF2-40B4-BE49-F238E27FC236}">
                <a16:creationId xmlns:a16="http://schemas.microsoft.com/office/drawing/2014/main" id="{408CCAD1-5446-9245-A49D-9A27F0CE4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36224" name="Text Box 32">
            <a:extLst>
              <a:ext uri="{FF2B5EF4-FFF2-40B4-BE49-F238E27FC236}">
                <a16:creationId xmlns:a16="http://schemas.microsoft.com/office/drawing/2014/main" id="{FDA18B3C-CB5F-F64E-84DD-22EB05C04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36225" name="Text Box 33">
            <a:extLst>
              <a:ext uri="{FF2B5EF4-FFF2-40B4-BE49-F238E27FC236}">
                <a16:creationId xmlns:a16="http://schemas.microsoft.com/office/drawing/2014/main" id="{AD64B391-5351-474A-B8CE-6F63F6907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36226" name="Text Box 34">
            <a:extLst>
              <a:ext uri="{FF2B5EF4-FFF2-40B4-BE49-F238E27FC236}">
                <a16:creationId xmlns:a16="http://schemas.microsoft.com/office/drawing/2014/main" id="{06467C9A-7365-CC4D-AE1D-F072F2D26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36227" name="Text Box 35">
            <a:extLst>
              <a:ext uri="{FF2B5EF4-FFF2-40B4-BE49-F238E27FC236}">
                <a16:creationId xmlns:a16="http://schemas.microsoft.com/office/drawing/2014/main" id="{147E3CEB-A4C2-D341-AC18-1469491C9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36228" name="Text Box 36">
            <a:extLst>
              <a:ext uri="{FF2B5EF4-FFF2-40B4-BE49-F238E27FC236}">
                <a16:creationId xmlns:a16="http://schemas.microsoft.com/office/drawing/2014/main" id="{901ABF2A-F255-FD48-9CED-1E5908E2E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 animBg="1"/>
      <p:bldP spid="136195" grpId="0" animBg="1"/>
      <p:bldP spid="136197" grpId="0" animBg="1"/>
      <p:bldP spid="136198" grpId="0"/>
      <p:bldP spid="136198" grpId="1"/>
      <p:bldP spid="136199" grpId="0" animBg="1"/>
      <p:bldP spid="136200" grpId="0" animBg="1"/>
      <p:bldP spid="136201" grpId="0" animBg="1"/>
      <p:bldP spid="136202" grpId="0" animBg="1"/>
      <p:bldP spid="136203" grpId="0" animBg="1"/>
      <p:bldP spid="136204" grpId="0" animBg="1"/>
      <p:bldP spid="136205" grpId="0" animBg="1"/>
      <p:bldP spid="136206" grpId="0" animBg="1"/>
      <p:bldP spid="136207" grpId="0" animBg="1"/>
      <p:bldP spid="136208" grpId="0" animBg="1"/>
      <p:bldP spid="136209" grpId="0" animBg="1"/>
      <p:bldP spid="136210" grpId="0" animBg="1"/>
      <p:bldP spid="136211" grpId="0" animBg="1"/>
      <p:bldP spid="136212" grpId="0" animBg="1"/>
      <p:bldP spid="136213" grpId="0" animBg="1"/>
      <p:bldP spid="136214" grpId="0" animBg="1"/>
      <p:bldP spid="136215" grpId="0" animBg="1"/>
      <p:bldP spid="136216" grpId="0" animBg="1"/>
      <p:bldP spid="136217" grpId="0" animBg="1"/>
      <p:bldP spid="136218" grpId="0" animBg="1"/>
      <p:bldP spid="136219" grpId="0" animBg="1"/>
      <p:bldP spid="136220" grpId="0" animBg="1"/>
      <p:bldP spid="136221" grpId="0" animBg="1"/>
      <p:bldP spid="136222" grpId="0" animBg="1"/>
      <p:bldP spid="136223" grpId="0" animBg="1"/>
      <p:bldP spid="136224" grpId="0" animBg="1"/>
      <p:bldP spid="136225" grpId="0" animBg="1"/>
      <p:bldP spid="136226" grpId="0" animBg="1"/>
      <p:bldP spid="136227" grpId="0" animBg="1"/>
      <p:bldP spid="1362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>
            <a:extLst>
              <a:ext uri="{FF2B5EF4-FFF2-40B4-BE49-F238E27FC236}">
                <a16:creationId xmlns:a16="http://schemas.microsoft.com/office/drawing/2014/main" id="{E5EF1CCA-2B3F-9C49-B8E4-E7A33FCDE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38243" name="Text Box 3">
            <a:extLst>
              <a:ext uri="{FF2B5EF4-FFF2-40B4-BE49-F238E27FC236}">
                <a16:creationId xmlns:a16="http://schemas.microsoft.com/office/drawing/2014/main" id="{28F002AA-F65A-8E4D-A435-ABBBFCF86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38244" name="Rectangle 4">
            <a:extLst>
              <a:ext uri="{FF2B5EF4-FFF2-40B4-BE49-F238E27FC236}">
                <a16:creationId xmlns:a16="http://schemas.microsoft.com/office/drawing/2014/main" id="{0BDD065B-18E5-3C4D-81AD-8FFBC56C0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8 </a:t>
            </a:r>
          </a:p>
        </p:txBody>
      </p:sp>
      <p:sp>
        <p:nvSpPr>
          <p:cNvPr id="138245" name="Text Box 5">
            <a:extLst>
              <a:ext uri="{FF2B5EF4-FFF2-40B4-BE49-F238E27FC236}">
                <a16:creationId xmlns:a16="http://schemas.microsoft.com/office/drawing/2014/main" id="{4356F8C2-5DAA-644E-AB83-D642049F7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38246" name="Text Box 6">
            <a:extLst>
              <a:ext uri="{FF2B5EF4-FFF2-40B4-BE49-F238E27FC236}">
                <a16:creationId xmlns:a16="http://schemas.microsoft.com/office/drawing/2014/main" id="{87CCDF2F-00AC-464C-884D-47D346F2E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09800"/>
            <a:ext cx="6934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Which of the following uses the same physical process as the Sun to generate heat?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 </a:t>
            </a:r>
            <a:r>
              <a:rPr lang="en-US" altLang="en-US" sz="2400" dirty="0">
                <a:solidFill>
                  <a:schemeClr val="accent2"/>
                </a:solidFill>
              </a:rPr>
              <a:t>  </a:t>
            </a:r>
            <a:r>
              <a:rPr lang="en-US" altLang="en-US" sz="2400" dirty="0"/>
              <a:t> 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</a:t>
            </a:r>
            <a:r>
              <a:rPr lang="en-US" altLang="en-US" sz="2000" dirty="0"/>
              <a:t>A gas stove.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 </a:t>
            </a:r>
            <a:r>
              <a:rPr lang="en-US" altLang="en-US" sz="2000" dirty="0"/>
              <a:t>A wood stove.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C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000" dirty="0">
                <a:solidFill>
                  <a:srgbClr val="FF0000"/>
                </a:solidFill>
              </a:rPr>
              <a:t>A hydrogen bomb.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b="0" dirty="0"/>
              <a:t> </a:t>
            </a:r>
            <a:r>
              <a:rPr lang="en-US" altLang="en-US" sz="2000" dirty="0"/>
              <a:t>An atomic bomb.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E</a:t>
            </a:r>
            <a:r>
              <a:rPr lang="en-US" altLang="en-US" sz="2400" b="0" dirty="0"/>
              <a:t> </a:t>
            </a:r>
            <a:r>
              <a:rPr lang="en-US" altLang="en-US" sz="2000" dirty="0"/>
              <a:t>A nuclear reactor.</a:t>
            </a:r>
          </a:p>
        </p:txBody>
      </p:sp>
      <p:sp>
        <p:nvSpPr>
          <p:cNvPr id="138247" name="Text Box 7">
            <a:extLst>
              <a:ext uri="{FF2B5EF4-FFF2-40B4-BE49-F238E27FC236}">
                <a16:creationId xmlns:a16="http://schemas.microsoft.com/office/drawing/2014/main" id="{B152D28D-9DCB-E241-9070-F8CB153BD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38248" name="Text Box 8">
            <a:extLst>
              <a:ext uri="{FF2B5EF4-FFF2-40B4-BE49-F238E27FC236}">
                <a16:creationId xmlns:a16="http://schemas.microsoft.com/office/drawing/2014/main" id="{7484E6B3-A8D8-B146-9A05-DA1A09E08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38249" name="Text Box 9">
            <a:extLst>
              <a:ext uri="{FF2B5EF4-FFF2-40B4-BE49-F238E27FC236}">
                <a16:creationId xmlns:a16="http://schemas.microsoft.com/office/drawing/2014/main" id="{CD6831E1-68F6-7346-A5C3-F940D96F4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38250" name="Text Box 10">
            <a:extLst>
              <a:ext uri="{FF2B5EF4-FFF2-40B4-BE49-F238E27FC236}">
                <a16:creationId xmlns:a16="http://schemas.microsoft.com/office/drawing/2014/main" id="{19959040-A7D1-8342-821B-73A689C47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8251" name="Text Box 11">
            <a:extLst>
              <a:ext uri="{FF2B5EF4-FFF2-40B4-BE49-F238E27FC236}">
                <a16:creationId xmlns:a16="http://schemas.microsoft.com/office/drawing/2014/main" id="{3B555895-59EA-484E-BBC8-601BD87EA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38252" name="Text Box 12">
            <a:extLst>
              <a:ext uri="{FF2B5EF4-FFF2-40B4-BE49-F238E27FC236}">
                <a16:creationId xmlns:a16="http://schemas.microsoft.com/office/drawing/2014/main" id="{A3464127-F2A5-F546-81CD-316D2320B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38253" name="Text Box 13">
            <a:extLst>
              <a:ext uri="{FF2B5EF4-FFF2-40B4-BE49-F238E27FC236}">
                <a16:creationId xmlns:a16="http://schemas.microsoft.com/office/drawing/2014/main" id="{A4F940F7-BFF6-9E44-84D0-EDF261FC2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38254" name="Text Box 14">
            <a:extLst>
              <a:ext uri="{FF2B5EF4-FFF2-40B4-BE49-F238E27FC236}">
                <a16:creationId xmlns:a16="http://schemas.microsoft.com/office/drawing/2014/main" id="{C2403904-B1EA-F345-884F-5D876DB2B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38255" name="Text Box 15">
            <a:extLst>
              <a:ext uri="{FF2B5EF4-FFF2-40B4-BE49-F238E27FC236}">
                <a16:creationId xmlns:a16="http://schemas.microsoft.com/office/drawing/2014/main" id="{4179A8BF-424C-4E41-A4C2-8A4E41BEC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8256" name="Text Box 16">
            <a:extLst>
              <a:ext uri="{FF2B5EF4-FFF2-40B4-BE49-F238E27FC236}">
                <a16:creationId xmlns:a16="http://schemas.microsoft.com/office/drawing/2014/main" id="{31E74FCA-EE3D-584A-B8F2-1AF412F4E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38257" name="Text Box 17">
            <a:extLst>
              <a:ext uri="{FF2B5EF4-FFF2-40B4-BE49-F238E27FC236}">
                <a16:creationId xmlns:a16="http://schemas.microsoft.com/office/drawing/2014/main" id="{18EB4789-C6D9-F645-BCFB-4FED20C68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38258" name="Text Box 18">
            <a:extLst>
              <a:ext uri="{FF2B5EF4-FFF2-40B4-BE49-F238E27FC236}">
                <a16:creationId xmlns:a16="http://schemas.microsoft.com/office/drawing/2014/main" id="{94190498-83C2-F548-81D0-4BC0BF23A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38259" name="Text Box 19">
            <a:extLst>
              <a:ext uri="{FF2B5EF4-FFF2-40B4-BE49-F238E27FC236}">
                <a16:creationId xmlns:a16="http://schemas.microsoft.com/office/drawing/2014/main" id="{20EAF7E5-D566-4F4E-A3A5-8696EF104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38260" name="Text Box 20">
            <a:extLst>
              <a:ext uri="{FF2B5EF4-FFF2-40B4-BE49-F238E27FC236}">
                <a16:creationId xmlns:a16="http://schemas.microsoft.com/office/drawing/2014/main" id="{3396C69A-A915-DA44-BFD2-F73B7AA0B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38261" name="Text Box 21">
            <a:extLst>
              <a:ext uri="{FF2B5EF4-FFF2-40B4-BE49-F238E27FC236}">
                <a16:creationId xmlns:a16="http://schemas.microsoft.com/office/drawing/2014/main" id="{97A65B7F-5E71-944E-92F5-26CA71C6A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38262" name="Text Box 22">
            <a:extLst>
              <a:ext uri="{FF2B5EF4-FFF2-40B4-BE49-F238E27FC236}">
                <a16:creationId xmlns:a16="http://schemas.microsoft.com/office/drawing/2014/main" id="{AA7BE6FA-C803-7D41-B1BC-F190024B1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38263" name="Text Box 23">
            <a:extLst>
              <a:ext uri="{FF2B5EF4-FFF2-40B4-BE49-F238E27FC236}">
                <a16:creationId xmlns:a16="http://schemas.microsoft.com/office/drawing/2014/main" id="{2FCFC86E-8D03-DC47-858D-B5019764A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8264" name="Text Box 24">
            <a:extLst>
              <a:ext uri="{FF2B5EF4-FFF2-40B4-BE49-F238E27FC236}">
                <a16:creationId xmlns:a16="http://schemas.microsoft.com/office/drawing/2014/main" id="{8DCB917B-720A-8A49-86E1-ECD0383C2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38265" name="Text Box 25">
            <a:extLst>
              <a:ext uri="{FF2B5EF4-FFF2-40B4-BE49-F238E27FC236}">
                <a16:creationId xmlns:a16="http://schemas.microsoft.com/office/drawing/2014/main" id="{5D38CCEE-54B4-EA42-A363-EAB048B4A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8266" name="Text Box 26">
            <a:extLst>
              <a:ext uri="{FF2B5EF4-FFF2-40B4-BE49-F238E27FC236}">
                <a16:creationId xmlns:a16="http://schemas.microsoft.com/office/drawing/2014/main" id="{AEE16943-84C8-3D4B-8028-55FB75EF8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38267" name="Text Box 27">
            <a:extLst>
              <a:ext uri="{FF2B5EF4-FFF2-40B4-BE49-F238E27FC236}">
                <a16:creationId xmlns:a16="http://schemas.microsoft.com/office/drawing/2014/main" id="{3BC3A0CA-B066-2446-9F23-E495F2F44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38268" name="Text Box 28">
            <a:extLst>
              <a:ext uri="{FF2B5EF4-FFF2-40B4-BE49-F238E27FC236}">
                <a16:creationId xmlns:a16="http://schemas.microsoft.com/office/drawing/2014/main" id="{AAAD999D-64D1-DE4F-A011-B0C25F5C6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38269" name="Text Box 29">
            <a:extLst>
              <a:ext uri="{FF2B5EF4-FFF2-40B4-BE49-F238E27FC236}">
                <a16:creationId xmlns:a16="http://schemas.microsoft.com/office/drawing/2014/main" id="{3FD73453-8881-D446-B256-43255CE5B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38270" name="Text Box 30">
            <a:extLst>
              <a:ext uri="{FF2B5EF4-FFF2-40B4-BE49-F238E27FC236}">
                <a16:creationId xmlns:a16="http://schemas.microsoft.com/office/drawing/2014/main" id="{F998EBA2-2211-2D4A-A8A0-CF2C0BA9E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38271" name="Text Box 31">
            <a:extLst>
              <a:ext uri="{FF2B5EF4-FFF2-40B4-BE49-F238E27FC236}">
                <a16:creationId xmlns:a16="http://schemas.microsoft.com/office/drawing/2014/main" id="{C203F5C9-4B96-8149-B7B6-0BAA2D3F9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38272" name="Text Box 32">
            <a:extLst>
              <a:ext uri="{FF2B5EF4-FFF2-40B4-BE49-F238E27FC236}">
                <a16:creationId xmlns:a16="http://schemas.microsoft.com/office/drawing/2014/main" id="{5169FB21-6334-9D4A-AE16-F2D6FB10B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38273" name="Text Box 33">
            <a:extLst>
              <a:ext uri="{FF2B5EF4-FFF2-40B4-BE49-F238E27FC236}">
                <a16:creationId xmlns:a16="http://schemas.microsoft.com/office/drawing/2014/main" id="{D7CB014C-F536-A347-8D3C-0CD82EC11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38274" name="Text Box 34">
            <a:extLst>
              <a:ext uri="{FF2B5EF4-FFF2-40B4-BE49-F238E27FC236}">
                <a16:creationId xmlns:a16="http://schemas.microsoft.com/office/drawing/2014/main" id="{CD0022DC-50A3-8741-85A9-37E22EDBD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38275" name="Text Box 35">
            <a:extLst>
              <a:ext uri="{FF2B5EF4-FFF2-40B4-BE49-F238E27FC236}">
                <a16:creationId xmlns:a16="http://schemas.microsoft.com/office/drawing/2014/main" id="{444DE919-EC71-FF4A-9E67-F740C0C64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animBg="1"/>
      <p:bldP spid="138243" grpId="0" animBg="1"/>
      <p:bldP spid="138245" grpId="0" animBg="1"/>
      <p:bldP spid="138246" grpId="0"/>
      <p:bldP spid="138246" grpId="1"/>
      <p:bldP spid="138247" grpId="0" animBg="1"/>
      <p:bldP spid="138248" grpId="0" animBg="1"/>
      <p:bldP spid="138249" grpId="0" animBg="1"/>
      <p:bldP spid="138250" grpId="0" animBg="1"/>
      <p:bldP spid="138251" grpId="0" animBg="1"/>
      <p:bldP spid="138252" grpId="0" animBg="1"/>
      <p:bldP spid="138253" grpId="0" animBg="1"/>
      <p:bldP spid="138254" grpId="0" animBg="1"/>
      <p:bldP spid="138255" grpId="0" animBg="1"/>
      <p:bldP spid="138256" grpId="0" animBg="1"/>
      <p:bldP spid="138257" grpId="0" animBg="1"/>
      <p:bldP spid="138258" grpId="0" animBg="1"/>
      <p:bldP spid="138259" grpId="0" animBg="1"/>
      <p:bldP spid="138260" grpId="0" animBg="1"/>
      <p:bldP spid="138261" grpId="0" animBg="1"/>
      <p:bldP spid="138262" grpId="0" animBg="1"/>
      <p:bldP spid="138263" grpId="0" animBg="1"/>
      <p:bldP spid="138264" grpId="0" animBg="1"/>
      <p:bldP spid="138265" grpId="0" animBg="1"/>
      <p:bldP spid="138266" grpId="0" animBg="1"/>
      <p:bldP spid="138267" grpId="0" animBg="1"/>
      <p:bldP spid="138268" grpId="0" animBg="1"/>
      <p:bldP spid="138269" grpId="0" animBg="1"/>
      <p:bldP spid="138270" grpId="0" animBg="1"/>
      <p:bldP spid="138271" grpId="0" animBg="1"/>
      <p:bldP spid="138272" grpId="0" animBg="1"/>
      <p:bldP spid="138273" grpId="0" animBg="1"/>
      <p:bldP spid="138274" grpId="0" animBg="1"/>
      <p:bldP spid="1382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D042C7E4-FDC8-F147-9680-682234FA8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9" y="1940919"/>
            <a:ext cx="2924969" cy="802281"/>
          </a:xfrm>
          <a:solidFill>
            <a:srgbClr val="00B0F0"/>
          </a:solidFill>
        </p:spPr>
        <p:txBody>
          <a:bodyPr/>
          <a:lstStyle/>
          <a:p>
            <a:r>
              <a:rPr lang="en-US" altLang="en-US" sz="2800" b="1" dirty="0">
                <a:solidFill>
                  <a:srgbClr val="FF0000"/>
                </a:solidFill>
              </a:rPr>
              <a:t>What is burning?</a:t>
            </a:r>
          </a:p>
        </p:txBody>
      </p:sp>
      <p:sp>
        <p:nvSpPr>
          <p:cNvPr id="15362" name="TextBox 2">
            <a:extLst>
              <a:ext uri="{FF2B5EF4-FFF2-40B4-BE49-F238E27FC236}">
                <a16:creationId xmlns:a16="http://schemas.microsoft.com/office/drawing/2014/main" id="{3830E5C9-5F32-2141-8C97-7CDA75078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108" y="2140837"/>
            <a:ext cx="6034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… is a </a:t>
            </a:r>
            <a:r>
              <a:rPr lang="en-US" altLang="en-US" sz="2400" i="1" u="sng" dirty="0">
                <a:solidFill>
                  <a:srgbClr val="FFFF00"/>
                </a:solidFill>
              </a:rPr>
              <a:t>chemical</a:t>
            </a:r>
            <a:r>
              <a:rPr lang="en-US" altLang="en-US" sz="2400" dirty="0">
                <a:solidFill>
                  <a:srgbClr val="FFFF00"/>
                </a:solidFill>
              </a:rPr>
              <a:t> reaction: fusion with oxygen</a:t>
            </a:r>
          </a:p>
        </p:txBody>
      </p:sp>
      <p:graphicFrame>
        <p:nvGraphicFramePr>
          <p:cNvPr id="15363" name="Object 3">
            <a:extLst>
              <a:ext uri="{FF2B5EF4-FFF2-40B4-BE49-F238E27FC236}">
                <a16:creationId xmlns:a16="http://schemas.microsoft.com/office/drawing/2014/main" id="{5662FD95-434C-844B-A901-EF1B41E143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215625"/>
              </p:ext>
            </p:extLst>
          </p:nvPr>
        </p:nvGraphicFramePr>
        <p:xfrm>
          <a:off x="2412999" y="2911032"/>
          <a:ext cx="355758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3" name="Equation" r:id="rId3" imgW="1358900" imgH="203200" progId="Equation.3">
                  <p:embed/>
                </p:oleObj>
              </mc:Choice>
              <mc:Fallback>
                <p:oleObj name="Equation" r:id="rId3" imgW="1358900" imgH="203200" progId="Equation.3">
                  <p:embed/>
                  <p:pic>
                    <p:nvPicPr>
                      <p:cNvPr id="15363" name="Object 3">
                        <a:extLst>
                          <a:ext uri="{FF2B5EF4-FFF2-40B4-BE49-F238E27FC236}">
                            <a16:creationId xmlns:a16="http://schemas.microsoft.com/office/drawing/2014/main" id="{5662FD95-434C-844B-A901-EF1B41E143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2999" y="2911032"/>
                        <a:ext cx="3557588" cy="531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C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5">
            <a:extLst>
              <a:ext uri="{FF2B5EF4-FFF2-40B4-BE49-F238E27FC236}">
                <a16:creationId xmlns:a16="http://schemas.microsoft.com/office/drawing/2014/main" id="{0A3EC503-59C6-F84B-9AF9-A8046579AB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110861"/>
              </p:ext>
            </p:extLst>
          </p:nvPr>
        </p:nvGraphicFramePr>
        <p:xfrm>
          <a:off x="3047999" y="3557939"/>
          <a:ext cx="385603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4" name="Equation" r:id="rId5" imgW="1473200" imgH="203200" progId="Equation.3">
                  <p:embed/>
                </p:oleObj>
              </mc:Choice>
              <mc:Fallback>
                <p:oleObj name="Equation" r:id="rId5" imgW="1473200" imgH="203200" progId="Equation.3">
                  <p:embed/>
                  <p:pic>
                    <p:nvPicPr>
                      <p:cNvPr id="15364" name="Object 5">
                        <a:extLst>
                          <a:ext uri="{FF2B5EF4-FFF2-40B4-BE49-F238E27FC236}">
                            <a16:creationId xmlns:a16="http://schemas.microsoft.com/office/drawing/2014/main" id="{0A3EC503-59C6-F84B-9AF9-A8046579AB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7999" y="3557939"/>
                        <a:ext cx="3856038" cy="531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6">
            <a:extLst>
              <a:ext uri="{FF2B5EF4-FFF2-40B4-BE49-F238E27FC236}">
                <a16:creationId xmlns:a16="http://schemas.microsoft.com/office/drawing/2014/main" id="{344DB7CA-C58E-4847-89B9-FFF4440F41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777952"/>
              </p:ext>
            </p:extLst>
          </p:nvPr>
        </p:nvGraphicFramePr>
        <p:xfrm>
          <a:off x="3722687" y="4319939"/>
          <a:ext cx="4354512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5" name="Equation" r:id="rId7" imgW="1663700" imgH="203200" progId="Equation.3">
                  <p:embed/>
                </p:oleObj>
              </mc:Choice>
              <mc:Fallback>
                <p:oleObj name="Equation" r:id="rId7" imgW="1663700" imgH="203200" progId="Equation.3">
                  <p:embed/>
                  <p:pic>
                    <p:nvPicPr>
                      <p:cNvPr id="15365" name="Object 6">
                        <a:extLst>
                          <a:ext uri="{FF2B5EF4-FFF2-40B4-BE49-F238E27FC236}">
                            <a16:creationId xmlns:a16="http://schemas.microsoft.com/office/drawing/2014/main" id="{344DB7CA-C58E-4847-89B9-FFF4440F41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2687" y="4319939"/>
                        <a:ext cx="4354512" cy="531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7">
            <a:extLst>
              <a:ext uri="{FF2B5EF4-FFF2-40B4-BE49-F238E27FC236}">
                <a16:creationId xmlns:a16="http://schemas.microsoft.com/office/drawing/2014/main" id="{B53F1E75-FC94-4941-8C91-2B54048220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237082"/>
              </p:ext>
            </p:extLst>
          </p:nvPr>
        </p:nvGraphicFramePr>
        <p:xfrm>
          <a:off x="1360487" y="5357195"/>
          <a:ext cx="71469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6" name="Equation" r:id="rId9" imgW="2730500" imgH="215900" progId="Equation.3">
                  <p:embed/>
                </p:oleObj>
              </mc:Choice>
              <mc:Fallback>
                <p:oleObj name="Equation" r:id="rId9" imgW="2730500" imgH="215900" progId="Equation.3">
                  <p:embed/>
                  <p:pic>
                    <p:nvPicPr>
                      <p:cNvPr id="15366" name="Object 7">
                        <a:extLst>
                          <a:ext uri="{FF2B5EF4-FFF2-40B4-BE49-F238E27FC236}">
                            <a16:creationId xmlns:a16="http://schemas.microsoft.com/office/drawing/2014/main" id="{B53F1E75-FC94-4941-8C91-2B54048220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487" y="5357195"/>
                        <a:ext cx="7146925" cy="565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TextBox 8">
            <a:extLst>
              <a:ext uri="{FF2B5EF4-FFF2-40B4-BE49-F238E27FC236}">
                <a16:creationId xmlns:a16="http://schemas.microsoft.com/office/drawing/2014/main" id="{2E3805B2-532F-6346-91B5-A0EDD060C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599" y="2911032"/>
            <a:ext cx="90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Coal:</a:t>
            </a:r>
          </a:p>
        </p:txBody>
      </p:sp>
      <p:sp>
        <p:nvSpPr>
          <p:cNvPr id="15368" name="TextBox 9">
            <a:extLst>
              <a:ext uri="{FF2B5EF4-FFF2-40B4-BE49-F238E27FC236}">
                <a16:creationId xmlns:a16="http://schemas.microsoft.com/office/drawing/2014/main" id="{16CA44B5-BAA3-4241-AD7D-0D65423A5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4" y="3557939"/>
            <a:ext cx="2308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Hydrogen (gas):</a:t>
            </a:r>
          </a:p>
        </p:txBody>
      </p:sp>
      <p:sp>
        <p:nvSpPr>
          <p:cNvPr id="15369" name="TextBox 10">
            <a:extLst>
              <a:ext uri="{FF2B5EF4-FFF2-40B4-BE49-F238E27FC236}">
                <a16:creationId xmlns:a16="http://schemas.microsoft.com/office/drawing/2014/main" id="{C5D14422-380F-AE47-8745-94A9E03A0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7" y="4823795"/>
            <a:ext cx="2503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Octane (car fuel):</a:t>
            </a:r>
          </a:p>
        </p:txBody>
      </p:sp>
      <p:sp>
        <p:nvSpPr>
          <p:cNvPr id="15370" name="TextBox 11">
            <a:extLst>
              <a:ext uri="{FF2B5EF4-FFF2-40B4-BE49-F238E27FC236}">
                <a16:creationId xmlns:a16="http://schemas.microsoft.com/office/drawing/2014/main" id="{B19622CB-1232-2243-961C-7B330DC96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99" y="4319939"/>
            <a:ext cx="223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More precisely:</a:t>
            </a:r>
          </a:p>
        </p:txBody>
      </p:sp>
      <p:sp>
        <p:nvSpPr>
          <p:cNvPr id="15371" name="TextBox 12">
            <a:extLst>
              <a:ext uri="{FF2B5EF4-FFF2-40B4-BE49-F238E27FC236}">
                <a16:creationId xmlns:a16="http://schemas.microsoft.com/office/drawing/2014/main" id="{3673910A-FC86-6B42-BAB7-E34DD1D6D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27737"/>
            <a:ext cx="26340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00"/>
                </a:solidFill>
              </a:rPr>
              <a:t>Oxygen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00"/>
                </a:solidFill>
              </a:rPr>
              <a:t>coming form the air</a:t>
            </a:r>
          </a:p>
        </p:txBody>
      </p:sp>
      <p:sp>
        <p:nvSpPr>
          <p:cNvPr id="15372" name="TextBox 13">
            <a:extLst>
              <a:ext uri="{FF2B5EF4-FFF2-40B4-BE49-F238E27FC236}">
                <a16:creationId xmlns:a16="http://schemas.microsoft.com/office/drawing/2014/main" id="{AB1AF3C8-3042-D643-81EB-B9AB7F71D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5940" y="6027737"/>
            <a:ext cx="51884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u="sng" dirty="0">
                <a:solidFill>
                  <a:srgbClr val="FF0000"/>
                </a:solidFill>
              </a:rPr>
              <a:t>Notice:</a:t>
            </a:r>
            <a:r>
              <a:rPr lang="en-US" altLang="en-US" sz="2400" dirty="0">
                <a:solidFill>
                  <a:srgbClr val="FF0000"/>
                </a:solidFill>
              </a:rPr>
              <a:t> number of atoms is conserved.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(No change of nuclei in chemistry!)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F7702ABE-D258-9E4B-A073-7CAFE376A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1618"/>
            <a:ext cx="3505200" cy="4939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kern="0" dirty="0">
                <a:solidFill>
                  <a:srgbClr val="FF0000"/>
                </a:solidFill>
                <a:cs typeface="+mj-cs"/>
              </a:rPr>
              <a:t>What fuels the stars?</a:t>
            </a:r>
            <a:endParaRPr lang="en-US" sz="2800" b="0" kern="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0F4C4574-C983-F647-9CFE-9901BF59A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Stars give off a lot of heat: need to keep up for a long time - need very effective fuel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Only nuclear (fusion) provides enough energy.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Burning is not enough.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>
            <a:extLst>
              <a:ext uri="{FF2B5EF4-FFF2-40B4-BE49-F238E27FC236}">
                <a16:creationId xmlns:a16="http://schemas.microsoft.com/office/drawing/2014/main" id="{430416BB-15AD-2B49-A2E0-57E454E25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46435" name="Text Box 3">
            <a:extLst>
              <a:ext uri="{FF2B5EF4-FFF2-40B4-BE49-F238E27FC236}">
                <a16:creationId xmlns:a16="http://schemas.microsoft.com/office/drawing/2014/main" id="{64B946AF-9521-5041-A4D5-6EF09ABA5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46436" name="Rectangle 4">
            <a:extLst>
              <a:ext uri="{FF2B5EF4-FFF2-40B4-BE49-F238E27FC236}">
                <a16:creationId xmlns:a16="http://schemas.microsoft.com/office/drawing/2014/main" id="{7538C405-349B-0645-A628-1FADE65F09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4 </a:t>
            </a:r>
          </a:p>
        </p:txBody>
      </p:sp>
      <p:sp>
        <p:nvSpPr>
          <p:cNvPr id="146437" name="Text Box 5">
            <a:extLst>
              <a:ext uri="{FF2B5EF4-FFF2-40B4-BE49-F238E27FC236}">
                <a16:creationId xmlns:a16="http://schemas.microsoft.com/office/drawing/2014/main" id="{101DAB84-20B6-1143-948A-4F933E35F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46438" name="Text Box 6">
            <a:extLst>
              <a:ext uri="{FF2B5EF4-FFF2-40B4-BE49-F238E27FC236}">
                <a16:creationId xmlns:a16="http://schemas.microsoft.com/office/drawing/2014/main" id="{F3E51F37-5601-EF48-9FA3-573AE5B5B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69342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What chemical do you need (other than the coal)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  for burning coal and what is the result?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  </a:t>
            </a:r>
            <a:r>
              <a:rPr lang="en-US" altLang="en-US" sz="2400" dirty="0"/>
              <a:t> 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A</a:t>
            </a:r>
            <a:r>
              <a:rPr lang="en-US" altLang="en-US" sz="2400" dirty="0">
                <a:solidFill>
                  <a:srgbClr val="FF0000"/>
                </a:solidFill>
              </a:rPr>
              <a:t> 	</a:t>
            </a:r>
            <a:r>
              <a:rPr lang="en-US" altLang="en-US" sz="2000" dirty="0">
                <a:solidFill>
                  <a:srgbClr val="FF0000"/>
                </a:solidFill>
              </a:rPr>
              <a:t>Need: oxygen; Result: carbon dioxide.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 </a:t>
            </a:r>
            <a:r>
              <a:rPr lang="en-US" altLang="en-US" sz="2400" dirty="0"/>
              <a:t>	</a:t>
            </a:r>
            <a:r>
              <a:rPr lang="en-US" altLang="en-US" sz="2000" dirty="0"/>
              <a:t>Need: carbon; Result: oxygen.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</a:t>
            </a:r>
            <a:r>
              <a:rPr lang="en-US" altLang="en-US" sz="2400" b="0" dirty="0"/>
              <a:t> 	</a:t>
            </a:r>
            <a:r>
              <a:rPr lang="en-US" altLang="en-US" sz="2000" dirty="0"/>
              <a:t>Need: hydrogen; Result: water.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b="0" dirty="0"/>
              <a:t>	</a:t>
            </a:r>
            <a:r>
              <a:rPr lang="en-US" altLang="en-US" sz="2000" dirty="0"/>
              <a:t>Need: nitrogen; Result: nitrogen acid.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CC00"/>
                </a:solidFill>
              </a:rPr>
              <a:t>E</a:t>
            </a:r>
            <a:r>
              <a:rPr lang="en-US" altLang="en-US" sz="2800" b="0" dirty="0"/>
              <a:t>	</a:t>
            </a:r>
            <a:r>
              <a:rPr lang="en-US" altLang="en-US" sz="2000" dirty="0"/>
              <a:t>Need: oxygen; Result: only ash.</a:t>
            </a:r>
          </a:p>
        </p:txBody>
      </p:sp>
      <p:sp>
        <p:nvSpPr>
          <p:cNvPr id="146439" name="Text Box 7">
            <a:extLst>
              <a:ext uri="{FF2B5EF4-FFF2-40B4-BE49-F238E27FC236}">
                <a16:creationId xmlns:a16="http://schemas.microsoft.com/office/drawing/2014/main" id="{E467F26F-5878-1140-8F5B-B2028E862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46440" name="Text Box 8">
            <a:extLst>
              <a:ext uri="{FF2B5EF4-FFF2-40B4-BE49-F238E27FC236}">
                <a16:creationId xmlns:a16="http://schemas.microsoft.com/office/drawing/2014/main" id="{09DD595B-DE9C-914D-AE14-2F8EC6F3D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46441" name="Text Box 9">
            <a:extLst>
              <a:ext uri="{FF2B5EF4-FFF2-40B4-BE49-F238E27FC236}">
                <a16:creationId xmlns:a16="http://schemas.microsoft.com/office/drawing/2014/main" id="{47DEEA00-181A-F944-B0A1-685FE5B89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46442" name="Text Box 10">
            <a:extLst>
              <a:ext uri="{FF2B5EF4-FFF2-40B4-BE49-F238E27FC236}">
                <a16:creationId xmlns:a16="http://schemas.microsoft.com/office/drawing/2014/main" id="{E9BEA79E-E848-A34E-9387-E717EE1B1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6443" name="Text Box 11">
            <a:extLst>
              <a:ext uri="{FF2B5EF4-FFF2-40B4-BE49-F238E27FC236}">
                <a16:creationId xmlns:a16="http://schemas.microsoft.com/office/drawing/2014/main" id="{2908A3B7-28F6-D749-B0B1-EDAC965B1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46444" name="Text Box 12">
            <a:extLst>
              <a:ext uri="{FF2B5EF4-FFF2-40B4-BE49-F238E27FC236}">
                <a16:creationId xmlns:a16="http://schemas.microsoft.com/office/drawing/2014/main" id="{B805EE24-A597-6D48-BDCD-5DE3B5F8D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46445" name="Text Box 13">
            <a:extLst>
              <a:ext uri="{FF2B5EF4-FFF2-40B4-BE49-F238E27FC236}">
                <a16:creationId xmlns:a16="http://schemas.microsoft.com/office/drawing/2014/main" id="{0D5A0BC4-6988-DF4A-8CAC-98713E276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46446" name="Text Box 14">
            <a:extLst>
              <a:ext uri="{FF2B5EF4-FFF2-40B4-BE49-F238E27FC236}">
                <a16:creationId xmlns:a16="http://schemas.microsoft.com/office/drawing/2014/main" id="{BEF6CEB5-9231-6745-B94D-E8193CA20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46447" name="Text Box 15">
            <a:extLst>
              <a:ext uri="{FF2B5EF4-FFF2-40B4-BE49-F238E27FC236}">
                <a16:creationId xmlns:a16="http://schemas.microsoft.com/office/drawing/2014/main" id="{1A3F8EDC-2418-B648-9745-3D56CA409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46448" name="Text Box 16">
            <a:extLst>
              <a:ext uri="{FF2B5EF4-FFF2-40B4-BE49-F238E27FC236}">
                <a16:creationId xmlns:a16="http://schemas.microsoft.com/office/drawing/2014/main" id="{4CAD8333-66BF-FF48-82D9-E6752460A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46449" name="Text Box 17">
            <a:extLst>
              <a:ext uri="{FF2B5EF4-FFF2-40B4-BE49-F238E27FC236}">
                <a16:creationId xmlns:a16="http://schemas.microsoft.com/office/drawing/2014/main" id="{9158590C-CC79-9542-AE80-AEC19A5EA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46450" name="Text Box 18">
            <a:extLst>
              <a:ext uri="{FF2B5EF4-FFF2-40B4-BE49-F238E27FC236}">
                <a16:creationId xmlns:a16="http://schemas.microsoft.com/office/drawing/2014/main" id="{A522BDC5-14A8-C14A-A74F-A60BC4227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46451" name="Text Box 19">
            <a:extLst>
              <a:ext uri="{FF2B5EF4-FFF2-40B4-BE49-F238E27FC236}">
                <a16:creationId xmlns:a16="http://schemas.microsoft.com/office/drawing/2014/main" id="{E7077147-B15C-EA47-8E4E-56D76F131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46452" name="Text Box 20">
            <a:extLst>
              <a:ext uri="{FF2B5EF4-FFF2-40B4-BE49-F238E27FC236}">
                <a16:creationId xmlns:a16="http://schemas.microsoft.com/office/drawing/2014/main" id="{4F2E1500-309A-8D49-B90B-6109C8E53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46453" name="Text Box 21">
            <a:extLst>
              <a:ext uri="{FF2B5EF4-FFF2-40B4-BE49-F238E27FC236}">
                <a16:creationId xmlns:a16="http://schemas.microsoft.com/office/drawing/2014/main" id="{BFC46A40-5657-D74F-87CC-4921E3413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6454" name="Text Box 22">
            <a:extLst>
              <a:ext uri="{FF2B5EF4-FFF2-40B4-BE49-F238E27FC236}">
                <a16:creationId xmlns:a16="http://schemas.microsoft.com/office/drawing/2014/main" id="{C0BDF305-E2E8-9D40-AA08-39AAC8C23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46455" name="Text Box 23">
            <a:extLst>
              <a:ext uri="{FF2B5EF4-FFF2-40B4-BE49-F238E27FC236}">
                <a16:creationId xmlns:a16="http://schemas.microsoft.com/office/drawing/2014/main" id="{2A024EBE-5924-B447-AF83-5FBBD9863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46456" name="Text Box 24">
            <a:extLst>
              <a:ext uri="{FF2B5EF4-FFF2-40B4-BE49-F238E27FC236}">
                <a16:creationId xmlns:a16="http://schemas.microsoft.com/office/drawing/2014/main" id="{0CA1D726-1E2B-D646-BC4D-96814D16A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46457" name="Text Box 25">
            <a:extLst>
              <a:ext uri="{FF2B5EF4-FFF2-40B4-BE49-F238E27FC236}">
                <a16:creationId xmlns:a16="http://schemas.microsoft.com/office/drawing/2014/main" id="{216D82D1-533E-744C-9DE2-8568DAB61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6458" name="Text Box 26">
            <a:extLst>
              <a:ext uri="{FF2B5EF4-FFF2-40B4-BE49-F238E27FC236}">
                <a16:creationId xmlns:a16="http://schemas.microsoft.com/office/drawing/2014/main" id="{BFCE60EF-3747-FB42-A131-74CADD574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46459" name="Text Box 27">
            <a:extLst>
              <a:ext uri="{FF2B5EF4-FFF2-40B4-BE49-F238E27FC236}">
                <a16:creationId xmlns:a16="http://schemas.microsoft.com/office/drawing/2014/main" id="{9EBD9ADA-C464-8647-AF18-96C5527DF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46460" name="Text Box 28">
            <a:extLst>
              <a:ext uri="{FF2B5EF4-FFF2-40B4-BE49-F238E27FC236}">
                <a16:creationId xmlns:a16="http://schemas.microsoft.com/office/drawing/2014/main" id="{39565B86-7576-0D4A-90EC-715864736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46461" name="Text Box 29">
            <a:extLst>
              <a:ext uri="{FF2B5EF4-FFF2-40B4-BE49-F238E27FC236}">
                <a16:creationId xmlns:a16="http://schemas.microsoft.com/office/drawing/2014/main" id="{94137552-6DCF-F746-8521-9FE171E97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46462" name="Text Box 30">
            <a:extLst>
              <a:ext uri="{FF2B5EF4-FFF2-40B4-BE49-F238E27FC236}">
                <a16:creationId xmlns:a16="http://schemas.microsoft.com/office/drawing/2014/main" id="{96CC5FA1-F2D9-A142-B881-D6A5F4DF2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46463" name="Text Box 31">
            <a:extLst>
              <a:ext uri="{FF2B5EF4-FFF2-40B4-BE49-F238E27FC236}">
                <a16:creationId xmlns:a16="http://schemas.microsoft.com/office/drawing/2014/main" id="{ED684525-D648-8F46-9AA4-0A06694DA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46464" name="Text Box 32">
            <a:extLst>
              <a:ext uri="{FF2B5EF4-FFF2-40B4-BE49-F238E27FC236}">
                <a16:creationId xmlns:a16="http://schemas.microsoft.com/office/drawing/2014/main" id="{85FED4FF-58F6-D443-BFAA-791C3F7B8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46465" name="Text Box 33">
            <a:extLst>
              <a:ext uri="{FF2B5EF4-FFF2-40B4-BE49-F238E27FC236}">
                <a16:creationId xmlns:a16="http://schemas.microsoft.com/office/drawing/2014/main" id="{E26C3811-409C-B049-AE36-88F9E2E5D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46466" name="Text Box 34">
            <a:extLst>
              <a:ext uri="{FF2B5EF4-FFF2-40B4-BE49-F238E27FC236}">
                <a16:creationId xmlns:a16="http://schemas.microsoft.com/office/drawing/2014/main" id="{B021F492-62F0-2244-B2EA-746F592FE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46467" name="Text Box 35">
            <a:extLst>
              <a:ext uri="{FF2B5EF4-FFF2-40B4-BE49-F238E27FC236}">
                <a16:creationId xmlns:a16="http://schemas.microsoft.com/office/drawing/2014/main" id="{49A22309-4A50-0A43-901D-C4C27A61B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 animBg="1"/>
      <p:bldP spid="146435" grpId="0" animBg="1"/>
      <p:bldP spid="146437" grpId="0" animBg="1"/>
      <p:bldP spid="146438" grpId="0"/>
      <p:bldP spid="146438" grpId="1"/>
      <p:bldP spid="146439" grpId="0" animBg="1"/>
      <p:bldP spid="146440" grpId="0" animBg="1"/>
      <p:bldP spid="146441" grpId="0" animBg="1"/>
      <p:bldP spid="146442" grpId="0" animBg="1"/>
      <p:bldP spid="146443" grpId="0" animBg="1"/>
      <p:bldP spid="146444" grpId="0" animBg="1"/>
      <p:bldP spid="146445" grpId="0" animBg="1"/>
      <p:bldP spid="146446" grpId="0" animBg="1"/>
      <p:bldP spid="146447" grpId="0" animBg="1"/>
      <p:bldP spid="146448" grpId="0" animBg="1"/>
      <p:bldP spid="146449" grpId="0" animBg="1"/>
      <p:bldP spid="146450" grpId="0" animBg="1"/>
      <p:bldP spid="146451" grpId="0" animBg="1"/>
      <p:bldP spid="146452" grpId="0" animBg="1"/>
      <p:bldP spid="146453" grpId="0" animBg="1"/>
      <p:bldP spid="146454" grpId="0" animBg="1"/>
      <p:bldP spid="146455" grpId="0" animBg="1"/>
      <p:bldP spid="146456" grpId="0" animBg="1"/>
      <p:bldP spid="146457" grpId="0" animBg="1"/>
      <p:bldP spid="146458" grpId="0" animBg="1"/>
      <p:bldP spid="146459" grpId="0" animBg="1"/>
      <p:bldP spid="146460" grpId="0" animBg="1"/>
      <p:bldP spid="146461" grpId="0" animBg="1"/>
      <p:bldP spid="146462" grpId="0" animBg="1"/>
      <p:bldP spid="146463" grpId="0" animBg="1"/>
      <p:bldP spid="146464" grpId="0" animBg="1"/>
      <p:bldP spid="146465" grpId="0" animBg="1"/>
      <p:bldP spid="146466" grpId="0" animBg="1"/>
      <p:bldP spid="1464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>
            <a:extLst>
              <a:ext uri="{FF2B5EF4-FFF2-40B4-BE49-F238E27FC236}">
                <a16:creationId xmlns:a16="http://schemas.microsoft.com/office/drawing/2014/main" id="{9429F352-20F5-404B-9679-3AF8B24A2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46435" name="Text Box 3">
            <a:extLst>
              <a:ext uri="{FF2B5EF4-FFF2-40B4-BE49-F238E27FC236}">
                <a16:creationId xmlns:a16="http://schemas.microsoft.com/office/drawing/2014/main" id="{E3230CB4-F196-0243-B8A6-BB23221DC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46436" name="Rectangle 4">
            <a:extLst>
              <a:ext uri="{FF2B5EF4-FFF2-40B4-BE49-F238E27FC236}">
                <a16:creationId xmlns:a16="http://schemas.microsoft.com/office/drawing/2014/main" id="{2CBAD748-6928-3043-B266-9702A4B91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16002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5</a:t>
            </a:r>
          </a:p>
        </p:txBody>
      </p:sp>
      <p:sp>
        <p:nvSpPr>
          <p:cNvPr id="146437" name="Text Box 5">
            <a:extLst>
              <a:ext uri="{FF2B5EF4-FFF2-40B4-BE49-F238E27FC236}">
                <a16:creationId xmlns:a16="http://schemas.microsoft.com/office/drawing/2014/main" id="{0D5C0BFB-07F7-6541-8BCB-5DF08EA55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46438" name="Text Box 6">
            <a:extLst>
              <a:ext uri="{FF2B5EF4-FFF2-40B4-BE49-F238E27FC236}">
                <a16:creationId xmlns:a16="http://schemas.microsoft.com/office/drawing/2014/main" id="{7BC776CA-4FF3-D143-ABAC-E8A5061C2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69342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What is burning?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  </a:t>
            </a:r>
            <a:r>
              <a:rPr lang="en-US" altLang="en-US" sz="2400" dirty="0"/>
              <a:t> 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	</a:t>
            </a:r>
            <a:r>
              <a:rPr lang="en-US" altLang="en-US" sz="2000" dirty="0"/>
              <a:t>The production of heat. 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 </a:t>
            </a:r>
            <a:r>
              <a:rPr lang="en-US" altLang="en-US" sz="2400" dirty="0"/>
              <a:t>	</a:t>
            </a:r>
            <a:r>
              <a:rPr lang="en-US" altLang="en-US" sz="2000" dirty="0"/>
              <a:t>Conversion of electrical energy into heat and light.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C</a:t>
            </a:r>
            <a:r>
              <a:rPr lang="en-US" altLang="en-US" sz="2400" b="0" dirty="0">
                <a:solidFill>
                  <a:srgbClr val="FF0000"/>
                </a:solidFill>
              </a:rPr>
              <a:t> 	</a:t>
            </a:r>
            <a:r>
              <a:rPr lang="en-US" altLang="en-US" sz="2000" dirty="0">
                <a:solidFill>
                  <a:srgbClr val="FF0000"/>
                </a:solidFill>
              </a:rPr>
              <a:t>A chemical fusion with oxygen.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b="0" dirty="0"/>
              <a:t>	</a:t>
            </a:r>
            <a:r>
              <a:rPr lang="en-US" altLang="en-US" sz="2000" dirty="0"/>
              <a:t>A nuclear reaction that turns hydrogen, carbon, or other chemical elements into more complicated ones and releases heat.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CC00"/>
                </a:solidFill>
              </a:rPr>
              <a:t>E</a:t>
            </a:r>
            <a:r>
              <a:rPr lang="en-US" altLang="en-US" sz="2800" b="0" dirty="0"/>
              <a:t>	</a:t>
            </a:r>
            <a:r>
              <a:rPr lang="en-US" altLang="en-US" sz="2000" dirty="0"/>
              <a:t>The production of energy.</a:t>
            </a:r>
          </a:p>
        </p:txBody>
      </p:sp>
      <p:sp>
        <p:nvSpPr>
          <p:cNvPr id="146439" name="Text Box 7">
            <a:extLst>
              <a:ext uri="{FF2B5EF4-FFF2-40B4-BE49-F238E27FC236}">
                <a16:creationId xmlns:a16="http://schemas.microsoft.com/office/drawing/2014/main" id="{E7C05E02-534A-864F-BD83-5555B65FF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46440" name="Text Box 8">
            <a:extLst>
              <a:ext uri="{FF2B5EF4-FFF2-40B4-BE49-F238E27FC236}">
                <a16:creationId xmlns:a16="http://schemas.microsoft.com/office/drawing/2014/main" id="{7B2A112A-F84D-6F4F-AE1E-65B5C48E3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46441" name="Text Box 9">
            <a:extLst>
              <a:ext uri="{FF2B5EF4-FFF2-40B4-BE49-F238E27FC236}">
                <a16:creationId xmlns:a16="http://schemas.microsoft.com/office/drawing/2014/main" id="{AD339812-C94C-7F4E-9934-E4325D6A2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46442" name="Text Box 10">
            <a:extLst>
              <a:ext uri="{FF2B5EF4-FFF2-40B4-BE49-F238E27FC236}">
                <a16:creationId xmlns:a16="http://schemas.microsoft.com/office/drawing/2014/main" id="{93D7A889-90BB-934F-9611-2FC09147D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6443" name="Text Box 11">
            <a:extLst>
              <a:ext uri="{FF2B5EF4-FFF2-40B4-BE49-F238E27FC236}">
                <a16:creationId xmlns:a16="http://schemas.microsoft.com/office/drawing/2014/main" id="{A671C752-6A94-0C40-AF9C-2CD9A32FA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46444" name="Text Box 12">
            <a:extLst>
              <a:ext uri="{FF2B5EF4-FFF2-40B4-BE49-F238E27FC236}">
                <a16:creationId xmlns:a16="http://schemas.microsoft.com/office/drawing/2014/main" id="{8E5626C4-C560-184F-9FA4-973CCC27E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46445" name="Text Box 13">
            <a:extLst>
              <a:ext uri="{FF2B5EF4-FFF2-40B4-BE49-F238E27FC236}">
                <a16:creationId xmlns:a16="http://schemas.microsoft.com/office/drawing/2014/main" id="{6FA8C7AF-4D33-054C-B108-D5478E0EE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46446" name="Text Box 14">
            <a:extLst>
              <a:ext uri="{FF2B5EF4-FFF2-40B4-BE49-F238E27FC236}">
                <a16:creationId xmlns:a16="http://schemas.microsoft.com/office/drawing/2014/main" id="{2A6E515D-C851-274B-86D8-FAAB8B8AA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46447" name="Text Box 15">
            <a:extLst>
              <a:ext uri="{FF2B5EF4-FFF2-40B4-BE49-F238E27FC236}">
                <a16:creationId xmlns:a16="http://schemas.microsoft.com/office/drawing/2014/main" id="{9C1CD957-E94D-E042-8A01-E9230B097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46448" name="Text Box 16">
            <a:extLst>
              <a:ext uri="{FF2B5EF4-FFF2-40B4-BE49-F238E27FC236}">
                <a16:creationId xmlns:a16="http://schemas.microsoft.com/office/drawing/2014/main" id="{DCD90A99-CCFB-AC4D-9F4F-84010CC0B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46449" name="Text Box 17">
            <a:extLst>
              <a:ext uri="{FF2B5EF4-FFF2-40B4-BE49-F238E27FC236}">
                <a16:creationId xmlns:a16="http://schemas.microsoft.com/office/drawing/2014/main" id="{A224D38E-53A6-FD46-A6FE-645E8C898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46450" name="Text Box 18">
            <a:extLst>
              <a:ext uri="{FF2B5EF4-FFF2-40B4-BE49-F238E27FC236}">
                <a16:creationId xmlns:a16="http://schemas.microsoft.com/office/drawing/2014/main" id="{A0EBBA77-7BC1-5146-A4DA-9861C3AD1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46451" name="Text Box 19">
            <a:extLst>
              <a:ext uri="{FF2B5EF4-FFF2-40B4-BE49-F238E27FC236}">
                <a16:creationId xmlns:a16="http://schemas.microsoft.com/office/drawing/2014/main" id="{C32646D2-B573-6947-A497-1629357A0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46452" name="Text Box 20">
            <a:extLst>
              <a:ext uri="{FF2B5EF4-FFF2-40B4-BE49-F238E27FC236}">
                <a16:creationId xmlns:a16="http://schemas.microsoft.com/office/drawing/2014/main" id="{D90A4F27-426C-FD46-BE32-C139E2F4D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46453" name="Text Box 21">
            <a:extLst>
              <a:ext uri="{FF2B5EF4-FFF2-40B4-BE49-F238E27FC236}">
                <a16:creationId xmlns:a16="http://schemas.microsoft.com/office/drawing/2014/main" id="{BFCB34B9-3892-074F-B7B1-EE1D9094D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6454" name="Text Box 22">
            <a:extLst>
              <a:ext uri="{FF2B5EF4-FFF2-40B4-BE49-F238E27FC236}">
                <a16:creationId xmlns:a16="http://schemas.microsoft.com/office/drawing/2014/main" id="{DD9B1B18-5FCB-E749-B685-4053FF453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46455" name="Text Box 23">
            <a:extLst>
              <a:ext uri="{FF2B5EF4-FFF2-40B4-BE49-F238E27FC236}">
                <a16:creationId xmlns:a16="http://schemas.microsoft.com/office/drawing/2014/main" id="{10135E6F-A69E-DA4A-B61F-DD6EF3D45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46456" name="Text Box 24">
            <a:extLst>
              <a:ext uri="{FF2B5EF4-FFF2-40B4-BE49-F238E27FC236}">
                <a16:creationId xmlns:a16="http://schemas.microsoft.com/office/drawing/2014/main" id="{57E4A85D-FAEB-4B4C-9590-ED86E8F87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46457" name="Text Box 25">
            <a:extLst>
              <a:ext uri="{FF2B5EF4-FFF2-40B4-BE49-F238E27FC236}">
                <a16:creationId xmlns:a16="http://schemas.microsoft.com/office/drawing/2014/main" id="{77F893AE-4172-C047-89E8-455F09DCB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6458" name="Text Box 26">
            <a:extLst>
              <a:ext uri="{FF2B5EF4-FFF2-40B4-BE49-F238E27FC236}">
                <a16:creationId xmlns:a16="http://schemas.microsoft.com/office/drawing/2014/main" id="{94CC2012-C4F6-E843-9EB8-8AD7854AF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46459" name="Text Box 27">
            <a:extLst>
              <a:ext uri="{FF2B5EF4-FFF2-40B4-BE49-F238E27FC236}">
                <a16:creationId xmlns:a16="http://schemas.microsoft.com/office/drawing/2014/main" id="{87D779DB-AE08-E945-98C6-1253A811D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46460" name="Text Box 28">
            <a:extLst>
              <a:ext uri="{FF2B5EF4-FFF2-40B4-BE49-F238E27FC236}">
                <a16:creationId xmlns:a16="http://schemas.microsoft.com/office/drawing/2014/main" id="{A1DC51CD-9B7F-624A-AE1F-3DC64D480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46461" name="Text Box 29">
            <a:extLst>
              <a:ext uri="{FF2B5EF4-FFF2-40B4-BE49-F238E27FC236}">
                <a16:creationId xmlns:a16="http://schemas.microsoft.com/office/drawing/2014/main" id="{FDF72A3C-3425-A346-96C5-D8B90906F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46462" name="Text Box 30">
            <a:extLst>
              <a:ext uri="{FF2B5EF4-FFF2-40B4-BE49-F238E27FC236}">
                <a16:creationId xmlns:a16="http://schemas.microsoft.com/office/drawing/2014/main" id="{53F668DC-9984-2042-AD76-038A71316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46463" name="Text Box 31">
            <a:extLst>
              <a:ext uri="{FF2B5EF4-FFF2-40B4-BE49-F238E27FC236}">
                <a16:creationId xmlns:a16="http://schemas.microsoft.com/office/drawing/2014/main" id="{93A8BEA8-6EAD-9743-AC1D-8192A9A1E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46464" name="Text Box 32">
            <a:extLst>
              <a:ext uri="{FF2B5EF4-FFF2-40B4-BE49-F238E27FC236}">
                <a16:creationId xmlns:a16="http://schemas.microsoft.com/office/drawing/2014/main" id="{9D5A6DE3-7738-D34D-8CBB-C444148BB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46465" name="Text Box 33">
            <a:extLst>
              <a:ext uri="{FF2B5EF4-FFF2-40B4-BE49-F238E27FC236}">
                <a16:creationId xmlns:a16="http://schemas.microsoft.com/office/drawing/2014/main" id="{2CF6555B-7C13-9143-A8AE-F3DF57CF4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46466" name="Text Box 34">
            <a:extLst>
              <a:ext uri="{FF2B5EF4-FFF2-40B4-BE49-F238E27FC236}">
                <a16:creationId xmlns:a16="http://schemas.microsoft.com/office/drawing/2014/main" id="{05DF1277-1655-F943-80E2-8FC63B85C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46467" name="Text Box 35">
            <a:extLst>
              <a:ext uri="{FF2B5EF4-FFF2-40B4-BE49-F238E27FC236}">
                <a16:creationId xmlns:a16="http://schemas.microsoft.com/office/drawing/2014/main" id="{01702735-2DEC-8448-8F4F-D22E6B943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 animBg="1"/>
      <p:bldP spid="146435" grpId="0" animBg="1"/>
      <p:bldP spid="146437" grpId="0" animBg="1"/>
      <p:bldP spid="146438" grpId="0"/>
      <p:bldP spid="146438" grpId="1"/>
      <p:bldP spid="146439" grpId="0" animBg="1"/>
      <p:bldP spid="146440" grpId="0" animBg="1"/>
      <p:bldP spid="146441" grpId="0" animBg="1"/>
      <p:bldP spid="146442" grpId="0" animBg="1"/>
      <p:bldP spid="146443" grpId="0" animBg="1"/>
      <p:bldP spid="146444" grpId="0" animBg="1"/>
      <p:bldP spid="146445" grpId="0" animBg="1"/>
      <p:bldP spid="146446" grpId="0" animBg="1"/>
      <p:bldP spid="146447" grpId="0" animBg="1"/>
      <p:bldP spid="146448" grpId="0" animBg="1"/>
      <p:bldP spid="146449" grpId="0" animBg="1"/>
      <p:bldP spid="146450" grpId="0" animBg="1"/>
      <p:bldP spid="146451" grpId="0" animBg="1"/>
      <p:bldP spid="146452" grpId="0" animBg="1"/>
      <p:bldP spid="146453" grpId="0" animBg="1"/>
      <p:bldP spid="146454" grpId="0" animBg="1"/>
      <p:bldP spid="146455" grpId="0" animBg="1"/>
      <p:bldP spid="146456" grpId="0" animBg="1"/>
      <p:bldP spid="146457" grpId="0" animBg="1"/>
      <p:bldP spid="146458" grpId="0" animBg="1"/>
      <p:bldP spid="146459" grpId="0" animBg="1"/>
      <p:bldP spid="146460" grpId="0" animBg="1"/>
      <p:bldP spid="146461" grpId="0" animBg="1"/>
      <p:bldP spid="146462" grpId="0" animBg="1"/>
      <p:bldP spid="146463" grpId="0" animBg="1"/>
      <p:bldP spid="146464" grpId="0" animBg="1"/>
      <p:bldP spid="146465" grpId="0" animBg="1"/>
      <p:bldP spid="146466" grpId="0" animBg="1"/>
      <p:bldP spid="1464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C6DC91F3-D94B-844E-8196-9C31F004CF6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39000" y="5638800"/>
            <a:ext cx="990600" cy="381000"/>
          </a:xfrm>
        </p:spPr>
        <p:txBody>
          <a:bodyPr/>
          <a:lstStyle/>
          <a:p>
            <a:pPr>
              <a:defRPr/>
            </a:pPr>
            <a:r>
              <a:rPr lang="en-US" sz="800" b="1">
                <a:solidFill>
                  <a:schemeClr val="tx1"/>
                </a:solidFill>
                <a:cs typeface="+mj-cs"/>
              </a:rPr>
              <a:t>Nuclear processes</a:t>
            </a:r>
            <a:endParaRPr lang="en-US">
              <a:cs typeface="+mj-cs"/>
            </a:endParaRPr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id="{05AEC117-6FCA-0B4D-904A-E4AF61F2B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505200" cy="76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Nuclear processes</a:t>
            </a:r>
            <a:endParaRPr lang="en-US" altLang="en-US" sz="4400" b="0" dirty="0">
              <a:solidFill>
                <a:schemeClr val="tx2"/>
              </a:solidFill>
            </a:endParaRPr>
          </a:p>
        </p:txBody>
      </p:sp>
      <p:sp>
        <p:nvSpPr>
          <p:cNvPr id="24580" name="Rectangle 7">
            <a:extLst>
              <a:ext uri="{FF2B5EF4-FFF2-40B4-BE49-F238E27FC236}">
                <a16:creationId xmlns:a16="http://schemas.microsoft.com/office/drawing/2014/main" id="{7684DE73-739B-5A42-8EE8-666F01AA0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343400"/>
            <a:ext cx="2051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FFFF"/>
                </a:solidFill>
              </a:rPr>
              <a:t>Fusion (H-bomb)</a:t>
            </a:r>
          </a:p>
        </p:txBody>
      </p:sp>
      <p:sp>
        <p:nvSpPr>
          <p:cNvPr id="24581" name="Rectangle 8">
            <a:extLst>
              <a:ext uri="{FF2B5EF4-FFF2-40B4-BE49-F238E27FC236}">
                <a16:creationId xmlns:a16="http://schemas.microsoft.com/office/drawing/2014/main" id="{86B3A2B1-56EF-5F47-BED4-2EB2C5B9C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56325"/>
            <a:ext cx="45894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bg1"/>
                </a:solidFill>
              </a:rPr>
              <a:t>Don</a:t>
            </a:r>
            <a:r>
              <a:rPr lang="ja-JP" altLang="en-US" sz="2000" i="1">
                <a:solidFill>
                  <a:schemeClr val="bg1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000" i="1">
                <a:solidFill>
                  <a:schemeClr val="bg1"/>
                </a:solidFill>
              </a:rPr>
              <a:t>t confuse with chemical processes!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bg1"/>
                </a:solidFill>
              </a:rPr>
              <a:t>They don</a:t>
            </a:r>
            <a:r>
              <a:rPr lang="ja-JP" altLang="en-US" sz="2000" i="1">
                <a:solidFill>
                  <a:schemeClr val="bg1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000" i="1">
                <a:solidFill>
                  <a:schemeClr val="bg1"/>
                </a:solidFill>
              </a:rPr>
              <a:t>t change one atom into another.</a:t>
            </a:r>
            <a:endParaRPr lang="en-US" altLang="en-US" sz="2000" i="1">
              <a:solidFill>
                <a:schemeClr val="bg1"/>
              </a:solidFill>
            </a:endParaRPr>
          </a:p>
        </p:txBody>
      </p:sp>
      <p:pic>
        <p:nvPicPr>
          <p:cNvPr id="24582" name="Picture 10" descr="DecayBkg">
            <a:extLst>
              <a:ext uri="{FF2B5EF4-FFF2-40B4-BE49-F238E27FC236}">
                <a16:creationId xmlns:a16="http://schemas.microsoft.com/office/drawing/2014/main" id="{6DBFE4CF-00E9-0B4A-AF30-934BD6A0F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6200"/>
            <a:ext cx="52260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1" descr="Fission">
            <a:extLst>
              <a:ext uri="{FF2B5EF4-FFF2-40B4-BE49-F238E27FC236}">
                <a16:creationId xmlns:a16="http://schemas.microsoft.com/office/drawing/2014/main" id="{F02C5837-F127-214A-89B1-83EDEBD84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40188"/>
            <a:ext cx="487680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2" descr="Fusion">
            <a:extLst>
              <a:ext uri="{FF2B5EF4-FFF2-40B4-BE49-F238E27FC236}">
                <a16:creationId xmlns:a16="http://schemas.microsoft.com/office/drawing/2014/main" id="{31DA07A6-65D0-3C44-BCC7-F0A5B7D62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33613"/>
            <a:ext cx="4038600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Rectangle 13">
            <a:extLst>
              <a:ext uri="{FF2B5EF4-FFF2-40B4-BE49-F238E27FC236}">
                <a16:creationId xmlns:a16="http://schemas.microsoft.com/office/drawing/2014/main" id="{05385143-BC74-6A40-8FEB-4A56782E3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733800"/>
            <a:ext cx="3362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FFFF"/>
                </a:solidFill>
              </a:rPr>
              <a:t>Fission (Reactors &amp; A-bomb)</a:t>
            </a:r>
          </a:p>
        </p:txBody>
      </p:sp>
      <p:sp>
        <p:nvSpPr>
          <p:cNvPr id="24586" name="Rectangle 14">
            <a:extLst>
              <a:ext uri="{FF2B5EF4-FFF2-40B4-BE49-F238E27FC236}">
                <a16:creationId xmlns:a16="http://schemas.microsoft.com/office/drawing/2014/main" id="{88D5A1CD-287E-DA40-9D8C-ABDC767DA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057400"/>
            <a:ext cx="2841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FFFF"/>
                </a:solidFill>
              </a:rPr>
              <a:t>Decay (occurs in nature)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>
            <a:extLst>
              <a:ext uri="{FF2B5EF4-FFF2-40B4-BE49-F238E27FC236}">
                <a16:creationId xmlns:a16="http://schemas.microsoft.com/office/drawing/2014/main" id="{75851655-44A5-F84D-8AB3-1D774174C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4876800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6">
            <a:extLst>
              <a:ext uri="{FF2B5EF4-FFF2-40B4-BE49-F238E27FC236}">
                <a16:creationId xmlns:a16="http://schemas.microsoft.com/office/drawing/2014/main" id="{D304E9DE-6F90-F147-A6B1-A1643ED26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419600"/>
            <a:ext cx="4121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4 H </a:t>
            </a:r>
            <a:r>
              <a:rPr lang="en-US" altLang="en-US" sz="2400" dirty="0">
                <a:solidFill>
                  <a:srgbClr val="FF0000"/>
                </a:solidFill>
                <a:sym typeface="Symbol" pitchFamily="2" charset="2"/>
              </a:rPr>
              <a:t></a:t>
            </a:r>
            <a:r>
              <a:rPr lang="en-US" altLang="en-US" sz="2400" dirty="0">
                <a:solidFill>
                  <a:srgbClr val="FF0000"/>
                </a:solidFill>
              </a:rPr>
              <a:t> He + heat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1600" i="1" dirty="0">
                <a:solidFill>
                  <a:schemeClr val="accent2"/>
                </a:solidFill>
              </a:rPr>
              <a:t>(Call it H </a:t>
            </a:r>
            <a:r>
              <a:rPr lang="ja-JP" altLang="en-US" sz="1600" i="1">
                <a:solidFill>
                  <a:schemeClr val="accent2"/>
                </a:solidFill>
                <a:latin typeface="Arial" panose="020B0604020202020204" pitchFamily="34" charset="0"/>
              </a:rPr>
              <a:t>‘</a:t>
            </a:r>
            <a:r>
              <a:rPr lang="en-US" altLang="ja-JP" sz="1600" i="1" dirty="0">
                <a:solidFill>
                  <a:schemeClr val="accent2"/>
                </a:solidFill>
              </a:rPr>
              <a:t>burning</a:t>
            </a:r>
            <a:r>
              <a:rPr lang="ja-JP" altLang="en-US" sz="1600" i="1">
                <a:solidFill>
                  <a:schemeClr val="accent2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1600" i="1" dirty="0">
                <a:solidFill>
                  <a:schemeClr val="accent2"/>
                </a:solidFill>
              </a:rPr>
              <a:t> - it is really not!)</a:t>
            </a:r>
            <a:endParaRPr lang="en-US" altLang="en-US" sz="1600" i="1" dirty="0">
              <a:solidFill>
                <a:schemeClr val="accent2"/>
              </a:solidFill>
            </a:endParaRPr>
          </a:p>
        </p:txBody>
      </p:sp>
      <p:sp>
        <p:nvSpPr>
          <p:cNvPr id="107531" name="Rectangle 11">
            <a:extLst>
              <a:ext uri="{FF2B5EF4-FFF2-40B4-BE49-F238E27FC236}">
                <a16:creationId xmlns:a16="http://schemas.microsoft.com/office/drawing/2014/main" id="{CD1444A0-BADC-F546-8F0F-DEAC947EBDA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sz="2800" b="1">
                <a:solidFill>
                  <a:srgbClr val="FF0000"/>
                </a:solidFill>
                <a:cs typeface="+mj-cs"/>
              </a:rPr>
              <a:t>Hydrogen to helium fusion</a:t>
            </a:r>
          </a:p>
        </p:txBody>
      </p:sp>
      <p:sp>
        <p:nvSpPr>
          <p:cNvPr id="17413" name="Text Box 12">
            <a:extLst>
              <a:ext uri="{FF2B5EF4-FFF2-40B4-BE49-F238E27FC236}">
                <a16:creationId xmlns:a16="http://schemas.microsoft.com/office/drawing/2014/main" id="{E0E50670-1A72-0447-9071-590A469F5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071" y="4901605"/>
            <a:ext cx="41910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Mass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  1 proton	1.00867 units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  4 protons	4.03468 units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  1 He 		4.00260 units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Missing		0.03208 units  =  0.8%</a:t>
            </a:r>
          </a:p>
        </p:txBody>
      </p:sp>
      <p:sp>
        <p:nvSpPr>
          <p:cNvPr id="17414" name="Text Box 13">
            <a:extLst>
              <a:ext uri="{FF2B5EF4-FFF2-40B4-BE49-F238E27FC236}">
                <a16:creationId xmlns:a16="http://schemas.microsoft.com/office/drawing/2014/main" id="{9348003D-3734-664E-8D57-09E5AE449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552" y="3884613"/>
            <a:ext cx="34826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3300"/>
                </a:solidFill>
              </a:rPr>
              <a:t>This reaction needs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3300"/>
                </a:solidFill>
              </a:rPr>
              <a:t>heat &gt; 1 million K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3300"/>
                </a:solidFill>
              </a:rPr>
              <a:t>(only in the very center of a star!)</a:t>
            </a:r>
            <a:endParaRPr lang="en-US" altLang="en-US" sz="2400" dirty="0"/>
          </a:p>
        </p:txBody>
      </p:sp>
      <p:sp>
        <p:nvSpPr>
          <p:cNvPr id="17415" name="Text Box 14">
            <a:extLst>
              <a:ext uri="{FF2B5EF4-FFF2-40B4-BE49-F238E27FC236}">
                <a16:creationId xmlns:a16="http://schemas.microsoft.com/office/drawing/2014/main" id="{1833D055-9338-1A43-8702-3EB232862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638800"/>
            <a:ext cx="3810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Becomes energy of heat: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 dirty="0">
                <a:solidFill>
                  <a:schemeClr val="accent2"/>
                </a:solidFill>
              </a:rPr>
              <a:t>E = m c</a:t>
            </a:r>
            <a:r>
              <a:rPr lang="en-US" altLang="en-US" sz="2400" i="1" baseline="30000" dirty="0">
                <a:solidFill>
                  <a:schemeClr val="accent2"/>
                </a:solidFill>
              </a:rPr>
              <a:t>2</a:t>
            </a:r>
            <a:endParaRPr lang="en-US" altLang="en-US" sz="2400" dirty="0"/>
          </a:p>
        </p:txBody>
      </p:sp>
      <p:sp>
        <p:nvSpPr>
          <p:cNvPr id="17416" name="Line 15">
            <a:extLst>
              <a:ext uri="{FF2B5EF4-FFF2-40B4-BE49-F238E27FC236}">
                <a16:creationId xmlns:a16="http://schemas.microsoft.com/office/drawing/2014/main" id="{959DF59B-69E4-234D-8939-D2BA0B6301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5943600"/>
            <a:ext cx="990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17" name="Picture 1" descr="MainSequence.png">
            <a:extLst>
              <a:ext uri="{FF2B5EF4-FFF2-40B4-BE49-F238E27FC236}">
                <a16:creationId xmlns:a16="http://schemas.microsoft.com/office/drawing/2014/main" id="{77B2755C-6FD5-3546-997F-99C48B6B6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745067"/>
            <a:ext cx="3238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10AFC4-84A1-CD40-B0C7-D49231AFEBB5}"/>
              </a:ext>
            </a:extLst>
          </p:cNvPr>
          <p:cNvSpPr txBox="1"/>
          <p:nvPr/>
        </p:nvSpPr>
        <p:spPr>
          <a:xfrm>
            <a:off x="6842707" y="446501"/>
            <a:ext cx="1657826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 the Sun: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1EE875E-6736-7D47-8031-6C097814E87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2590800"/>
            <a:ext cx="1752600" cy="914400"/>
          </a:xfrm>
        </p:spPr>
        <p:txBody>
          <a:bodyPr/>
          <a:lstStyle/>
          <a:p>
            <a:r>
              <a:rPr lang="ja-JP" altLang="en-US" sz="24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2400">
                <a:solidFill>
                  <a:schemeClr val="accent1"/>
                </a:solidFill>
              </a:rPr>
              <a:t>Metals</a:t>
            </a:r>
            <a:r>
              <a:rPr lang="ja-JP" altLang="en-US" sz="24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2400">
                <a:solidFill>
                  <a:schemeClr val="accent1"/>
                </a:solidFill>
              </a:rPr>
              <a:t> build up</a:t>
            </a:r>
            <a:endParaRPr lang="en-US" altLang="en-US" sz="2400"/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50ABA556-7484-DB42-AC0C-87B7CC038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"/>
            <a:ext cx="5989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• More processes - helium fusion and beyond</a:t>
            </a:r>
            <a:endParaRPr lang="en-US" altLang="en-US" sz="2400" b="0"/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82BCB22B-F5CF-E64B-9B9C-594B9AD61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46100"/>
            <a:ext cx="354135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He + He + He </a:t>
            </a:r>
            <a:r>
              <a:rPr lang="en-US" altLang="en-US" sz="2400" dirty="0">
                <a:solidFill>
                  <a:srgbClr val="FF0000"/>
                </a:solidFill>
                <a:sym typeface="Symbol" pitchFamily="2" charset="2"/>
              </a:rPr>
              <a:t></a:t>
            </a:r>
            <a:r>
              <a:rPr lang="en-US" altLang="en-US" sz="2400" dirty="0">
                <a:solidFill>
                  <a:srgbClr val="FF0000"/>
                </a:solidFill>
              </a:rPr>
              <a:t> C + heat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He + C </a:t>
            </a:r>
            <a:r>
              <a:rPr lang="en-US" altLang="en-US" sz="2400" dirty="0">
                <a:solidFill>
                  <a:srgbClr val="FF0000"/>
                </a:solidFill>
                <a:sym typeface="Symbol" pitchFamily="2" charset="2"/>
              </a:rPr>
              <a:t></a:t>
            </a:r>
            <a:r>
              <a:rPr lang="en-US" altLang="en-US" sz="2400" dirty="0">
                <a:solidFill>
                  <a:srgbClr val="FF0000"/>
                </a:solidFill>
              </a:rPr>
              <a:t> O + heat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...</a:t>
            </a:r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DEFB9A8C-8BE8-1745-B10C-F0033F4A2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51816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Line 6">
            <a:extLst>
              <a:ext uri="{FF2B5EF4-FFF2-40B4-BE49-F238E27FC236}">
                <a16:creationId xmlns:a16="http://schemas.microsoft.com/office/drawing/2014/main" id="{1ACBCBDE-CF13-BF41-96EF-844A80E6738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29200" y="4343400"/>
            <a:ext cx="12192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Line 7">
            <a:extLst>
              <a:ext uri="{FF2B5EF4-FFF2-40B4-BE49-F238E27FC236}">
                <a16:creationId xmlns:a16="http://schemas.microsoft.com/office/drawing/2014/main" id="{0D89AE03-6615-CE42-AF0A-9CEE7169BBD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53000" y="4419600"/>
            <a:ext cx="12954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3459F3A7-C0CE-1945-A03A-92371CA3E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6324600"/>
            <a:ext cx="180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Stars do this</a:t>
            </a:r>
            <a:endParaRPr lang="en-US" altLang="en-US" sz="2400" b="0"/>
          </a:p>
        </p:txBody>
      </p:sp>
      <p:sp>
        <p:nvSpPr>
          <p:cNvPr id="21513" name="Line 9">
            <a:extLst>
              <a:ext uri="{FF2B5EF4-FFF2-40B4-BE49-F238E27FC236}">
                <a16:creationId xmlns:a16="http://schemas.microsoft.com/office/drawing/2014/main" id="{35707267-C0CB-3F49-B68B-697468FECA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" y="4343400"/>
            <a:ext cx="609600" cy="1981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Line 10">
            <a:extLst>
              <a:ext uri="{FF2B5EF4-FFF2-40B4-BE49-F238E27FC236}">
                <a16:creationId xmlns:a16="http://schemas.microsoft.com/office/drawing/2014/main" id="{65087D38-DAD0-5D48-9D05-2E29F1AE18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4343400"/>
            <a:ext cx="609600" cy="1981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Text Box 11">
            <a:extLst>
              <a:ext uri="{FF2B5EF4-FFF2-40B4-BE49-F238E27FC236}">
                <a16:creationId xmlns:a16="http://schemas.microsoft.com/office/drawing/2014/main" id="{08852C3E-E320-004E-A675-F28B147B6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8175" y="5181600"/>
            <a:ext cx="2454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A-bomb does this</a:t>
            </a:r>
            <a:endParaRPr lang="en-US" altLang="en-US" sz="2400" b="0"/>
          </a:p>
        </p:txBody>
      </p:sp>
      <p:sp>
        <p:nvSpPr>
          <p:cNvPr id="21516" name="Text Box 12">
            <a:extLst>
              <a:ext uri="{FF2B5EF4-FFF2-40B4-BE49-F238E27FC236}">
                <a16:creationId xmlns:a16="http://schemas.microsoft.com/office/drawing/2014/main" id="{9FDE35BA-8F6F-0D46-ABDB-29BB97D78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325" y="2362200"/>
            <a:ext cx="366236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• These processes need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 hotter and hotter temperatures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                </a:t>
            </a:r>
            <a:r>
              <a:rPr lang="en-US" altLang="en-US" sz="1800">
                <a:solidFill>
                  <a:schemeClr val="accent2"/>
                </a:solidFill>
              </a:rPr>
              <a:t>Not in the Sun yet!</a:t>
            </a: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• Energy is produced by fusion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    of heavier elements up to iron</a:t>
            </a:r>
            <a:endParaRPr lang="en-US" altLang="en-US" sz="2400"/>
          </a:p>
        </p:txBody>
      </p:sp>
      <p:sp>
        <p:nvSpPr>
          <p:cNvPr id="21517" name="Line 13">
            <a:extLst>
              <a:ext uri="{FF2B5EF4-FFF2-40B4-BE49-F238E27FC236}">
                <a16:creationId xmlns:a16="http://schemas.microsoft.com/office/drawing/2014/main" id="{BD7BC042-5B83-B345-9D46-4E82B1347BF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15200" y="2971800"/>
            <a:ext cx="76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8" name="Picture 14">
            <a:extLst>
              <a:ext uri="{FF2B5EF4-FFF2-40B4-BE49-F238E27FC236}">
                <a16:creationId xmlns:a16="http://schemas.microsoft.com/office/drawing/2014/main" id="{80674C56-DA12-0F4F-A62C-B15053CE6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0"/>
            <a:ext cx="29464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C45D23ED-EC6F-AC4F-AC9C-06022F74C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Questions coming …</a:t>
            </a:r>
            <a:endParaRPr lang="en-US" altLang="x-none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>
            <a:extLst>
              <a:ext uri="{FF2B5EF4-FFF2-40B4-BE49-F238E27FC236}">
                <a16:creationId xmlns:a16="http://schemas.microsoft.com/office/drawing/2014/main" id="{CEEF9EDF-352A-CF41-9E61-36B744C49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34147" name="Text Box 3">
            <a:extLst>
              <a:ext uri="{FF2B5EF4-FFF2-40B4-BE49-F238E27FC236}">
                <a16:creationId xmlns:a16="http://schemas.microsoft.com/office/drawing/2014/main" id="{3B954883-EF3A-B243-A11C-126DB283C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34148" name="Rectangle 4">
            <a:extLst>
              <a:ext uri="{FF2B5EF4-FFF2-40B4-BE49-F238E27FC236}">
                <a16:creationId xmlns:a16="http://schemas.microsoft.com/office/drawing/2014/main" id="{F98799C4-3EDC-624C-8359-7DBA86B673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6 </a:t>
            </a:r>
          </a:p>
        </p:txBody>
      </p:sp>
      <p:sp>
        <p:nvSpPr>
          <p:cNvPr id="134149" name="Text Box 5">
            <a:extLst>
              <a:ext uri="{FF2B5EF4-FFF2-40B4-BE49-F238E27FC236}">
                <a16:creationId xmlns:a16="http://schemas.microsoft.com/office/drawing/2014/main" id="{1592EACE-BA3D-1140-9DE5-3146B16B7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34150" name="Text Box 6">
            <a:extLst>
              <a:ext uri="{FF2B5EF4-FFF2-40B4-BE49-F238E27FC236}">
                <a16:creationId xmlns:a16="http://schemas.microsoft.com/office/drawing/2014/main" id="{BD27966F-1326-3140-A515-8D650ECA6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67818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What keeps the Sun hot?</a:t>
            </a:r>
            <a:endParaRPr lang="en-US" altLang="en-US" sz="20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</a:t>
            </a:r>
            <a:r>
              <a:rPr lang="en-US" altLang="en-US" sz="2000" dirty="0"/>
              <a:t>It burns hydrogen into water.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B </a:t>
            </a:r>
            <a:r>
              <a:rPr lang="en-US" altLang="en-US" sz="2000" dirty="0">
                <a:solidFill>
                  <a:srgbClr val="FF0000"/>
                </a:solidFill>
              </a:rPr>
              <a:t>It produces helium from hydrogen.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 </a:t>
            </a:r>
            <a:r>
              <a:rPr lang="en-US" altLang="en-US" sz="2000" dirty="0"/>
              <a:t>It produces heavier elements from helium.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b="0" dirty="0"/>
              <a:t>  </a:t>
            </a:r>
            <a:r>
              <a:rPr lang="en-US" altLang="en-US" sz="2000" dirty="0"/>
              <a:t>It is hot and cooling slowly as it gives off its heat.</a:t>
            </a:r>
          </a:p>
        </p:txBody>
      </p:sp>
      <p:sp>
        <p:nvSpPr>
          <p:cNvPr id="134151" name="Text Box 7">
            <a:extLst>
              <a:ext uri="{FF2B5EF4-FFF2-40B4-BE49-F238E27FC236}">
                <a16:creationId xmlns:a16="http://schemas.microsoft.com/office/drawing/2014/main" id="{3E72B3F8-BC48-7441-A6AB-E60CF6052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34152" name="Text Box 8">
            <a:extLst>
              <a:ext uri="{FF2B5EF4-FFF2-40B4-BE49-F238E27FC236}">
                <a16:creationId xmlns:a16="http://schemas.microsoft.com/office/drawing/2014/main" id="{A8C26FE5-B5BC-174F-AFF2-02EDCF5D5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34153" name="Text Box 9">
            <a:extLst>
              <a:ext uri="{FF2B5EF4-FFF2-40B4-BE49-F238E27FC236}">
                <a16:creationId xmlns:a16="http://schemas.microsoft.com/office/drawing/2014/main" id="{C681B47B-9238-B14B-AEFE-6E57B1722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34154" name="Text Box 10">
            <a:extLst>
              <a:ext uri="{FF2B5EF4-FFF2-40B4-BE49-F238E27FC236}">
                <a16:creationId xmlns:a16="http://schemas.microsoft.com/office/drawing/2014/main" id="{3A35D65F-45EB-FA43-842B-DE2874FFA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4155" name="Text Box 11">
            <a:extLst>
              <a:ext uri="{FF2B5EF4-FFF2-40B4-BE49-F238E27FC236}">
                <a16:creationId xmlns:a16="http://schemas.microsoft.com/office/drawing/2014/main" id="{57CB4EF2-4B0C-0942-9A9D-30B666CFC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34156" name="Text Box 12">
            <a:extLst>
              <a:ext uri="{FF2B5EF4-FFF2-40B4-BE49-F238E27FC236}">
                <a16:creationId xmlns:a16="http://schemas.microsoft.com/office/drawing/2014/main" id="{5553149D-19F5-1F47-9206-870FAFD0D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34157" name="Text Box 13">
            <a:extLst>
              <a:ext uri="{FF2B5EF4-FFF2-40B4-BE49-F238E27FC236}">
                <a16:creationId xmlns:a16="http://schemas.microsoft.com/office/drawing/2014/main" id="{73200825-2892-C044-8BFF-F14EF7F86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34158" name="Text Box 14">
            <a:extLst>
              <a:ext uri="{FF2B5EF4-FFF2-40B4-BE49-F238E27FC236}">
                <a16:creationId xmlns:a16="http://schemas.microsoft.com/office/drawing/2014/main" id="{45CD0272-8E86-9B47-A0F7-DA1979593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34159" name="Text Box 15">
            <a:extLst>
              <a:ext uri="{FF2B5EF4-FFF2-40B4-BE49-F238E27FC236}">
                <a16:creationId xmlns:a16="http://schemas.microsoft.com/office/drawing/2014/main" id="{F79F475D-037E-9047-ADA8-8E9B96883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4160" name="Text Box 16">
            <a:extLst>
              <a:ext uri="{FF2B5EF4-FFF2-40B4-BE49-F238E27FC236}">
                <a16:creationId xmlns:a16="http://schemas.microsoft.com/office/drawing/2014/main" id="{AD632024-3C10-C046-AC7D-912F1FE60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34161" name="Text Box 17">
            <a:extLst>
              <a:ext uri="{FF2B5EF4-FFF2-40B4-BE49-F238E27FC236}">
                <a16:creationId xmlns:a16="http://schemas.microsoft.com/office/drawing/2014/main" id="{C126B578-E80A-1444-82CA-5B442E2A2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34162" name="Text Box 18">
            <a:extLst>
              <a:ext uri="{FF2B5EF4-FFF2-40B4-BE49-F238E27FC236}">
                <a16:creationId xmlns:a16="http://schemas.microsoft.com/office/drawing/2014/main" id="{6FFB40A5-3F79-4C41-851C-7B9D70908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34163" name="Text Box 19">
            <a:extLst>
              <a:ext uri="{FF2B5EF4-FFF2-40B4-BE49-F238E27FC236}">
                <a16:creationId xmlns:a16="http://schemas.microsoft.com/office/drawing/2014/main" id="{4BCBC48B-8E86-C84B-8911-8D62766A2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34164" name="Text Box 20">
            <a:extLst>
              <a:ext uri="{FF2B5EF4-FFF2-40B4-BE49-F238E27FC236}">
                <a16:creationId xmlns:a16="http://schemas.microsoft.com/office/drawing/2014/main" id="{B84E92FB-1802-4348-B508-1004C1B11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34165" name="Text Box 21">
            <a:extLst>
              <a:ext uri="{FF2B5EF4-FFF2-40B4-BE49-F238E27FC236}">
                <a16:creationId xmlns:a16="http://schemas.microsoft.com/office/drawing/2014/main" id="{BDA6C551-BFD1-3C4E-9CEE-C98F7FC16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34166" name="Text Box 22">
            <a:extLst>
              <a:ext uri="{FF2B5EF4-FFF2-40B4-BE49-F238E27FC236}">
                <a16:creationId xmlns:a16="http://schemas.microsoft.com/office/drawing/2014/main" id="{82EAF39E-F8A5-A542-93F3-CB36FCEC9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34167" name="Text Box 23">
            <a:extLst>
              <a:ext uri="{FF2B5EF4-FFF2-40B4-BE49-F238E27FC236}">
                <a16:creationId xmlns:a16="http://schemas.microsoft.com/office/drawing/2014/main" id="{761D40F4-815D-B24C-9605-64F533EF2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4168" name="Text Box 24">
            <a:extLst>
              <a:ext uri="{FF2B5EF4-FFF2-40B4-BE49-F238E27FC236}">
                <a16:creationId xmlns:a16="http://schemas.microsoft.com/office/drawing/2014/main" id="{A169CD25-8AF2-B04F-B8E4-A6D6C1568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34169" name="Text Box 25">
            <a:extLst>
              <a:ext uri="{FF2B5EF4-FFF2-40B4-BE49-F238E27FC236}">
                <a16:creationId xmlns:a16="http://schemas.microsoft.com/office/drawing/2014/main" id="{009DC568-9B16-534C-A299-4DA39EC4B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4170" name="Text Box 26">
            <a:extLst>
              <a:ext uri="{FF2B5EF4-FFF2-40B4-BE49-F238E27FC236}">
                <a16:creationId xmlns:a16="http://schemas.microsoft.com/office/drawing/2014/main" id="{E24D2A35-D62D-3E48-98A2-EB8A2A2CA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34171" name="Text Box 27">
            <a:extLst>
              <a:ext uri="{FF2B5EF4-FFF2-40B4-BE49-F238E27FC236}">
                <a16:creationId xmlns:a16="http://schemas.microsoft.com/office/drawing/2014/main" id="{5FF32A7C-0F83-A344-8A5A-5EA2C0CE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34172" name="Text Box 28">
            <a:extLst>
              <a:ext uri="{FF2B5EF4-FFF2-40B4-BE49-F238E27FC236}">
                <a16:creationId xmlns:a16="http://schemas.microsoft.com/office/drawing/2014/main" id="{8B526404-E2E6-F84A-A62D-EA3BA9D96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34173" name="Text Box 29">
            <a:extLst>
              <a:ext uri="{FF2B5EF4-FFF2-40B4-BE49-F238E27FC236}">
                <a16:creationId xmlns:a16="http://schemas.microsoft.com/office/drawing/2014/main" id="{CE6E52F1-BD8B-4B4E-87A6-F4D282C7B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34174" name="Text Box 30">
            <a:extLst>
              <a:ext uri="{FF2B5EF4-FFF2-40B4-BE49-F238E27FC236}">
                <a16:creationId xmlns:a16="http://schemas.microsoft.com/office/drawing/2014/main" id="{0330F947-EE46-334A-AE36-F8DF4D62F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34175" name="Text Box 31">
            <a:extLst>
              <a:ext uri="{FF2B5EF4-FFF2-40B4-BE49-F238E27FC236}">
                <a16:creationId xmlns:a16="http://schemas.microsoft.com/office/drawing/2014/main" id="{3060C232-AF53-4744-A06D-E7C33005C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34176" name="Text Box 32">
            <a:extLst>
              <a:ext uri="{FF2B5EF4-FFF2-40B4-BE49-F238E27FC236}">
                <a16:creationId xmlns:a16="http://schemas.microsoft.com/office/drawing/2014/main" id="{1BC52606-38A3-6B4E-9C58-24AE82280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34177" name="Text Box 33">
            <a:extLst>
              <a:ext uri="{FF2B5EF4-FFF2-40B4-BE49-F238E27FC236}">
                <a16:creationId xmlns:a16="http://schemas.microsoft.com/office/drawing/2014/main" id="{A4E57CB1-9DFA-2E48-BBF7-9A5F64B4B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34178" name="Text Box 34">
            <a:extLst>
              <a:ext uri="{FF2B5EF4-FFF2-40B4-BE49-F238E27FC236}">
                <a16:creationId xmlns:a16="http://schemas.microsoft.com/office/drawing/2014/main" id="{CA0B8E23-6E2C-3841-86A6-BBE13A7D3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34179" name="Text Box 35">
            <a:extLst>
              <a:ext uri="{FF2B5EF4-FFF2-40B4-BE49-F238E27FC236}">
                <a16:creationId xmlns:a16="http://schemas.microsoft.com/office/drawing/2014/main" id="{25DCC250-9670-FE42-9D53-238E5C19E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34180" name="Text Box 36">
            <a:extLst>
              <a:ext uri="{FF2B5EF4-FFF2-40B4-BE49-F238E27FC236}">
                <a16:creationId xmlns:a16="http://schemas.microsoft.com/office/drawing/2014/main" id="{6DC0FF7F-ED9C-264B-8620-A03E7A391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nimBg="1"/>
      <p:bldP spid="134147" grpId="0" animBg="1"/>
      <p:bldP spid="134149" grpId="0" animBg="1"/>
      <p:bldP spid="134150" grpId="0"/>
      <p:bldP spid="134150" grpId="1"/>
      <p:bldP spid="134151" grpId="0" animBg="1"/>
      <p:bldP spid="134152" grpId="0" animBg="1"/>
      <p:bldP spid="134153" grpId="0" animBg="1"/>
      <p:bldP spid="134154" grpId="0" animBg="1"/>
      <p:bldP spid="134155" grpId="0" animBg="1"/>
      <p:bldP spid="134156" grpId="0" animBg="1"/>
      <p:bldP spid="134157" grpId="0" animBg="1"/>
      <p:bldP spid="134158" grpId="0" animBg="1"/>
      <p:bldP spid="134159" grpId="0" animBg="1"/>
      <p:bldP spid="134160" grpId="0" animBg="1"/>
      <p:bldP spid="134161" grpId="0" animBg="1"/>
      <p:bldP spid="134162" grpId="0" animBg="1"/>
      <p:bldP spid="134163" grpId="0" animBg="1"/>
      <p:bldP spid="134164" grpId="0" animBg="1"/>
      <p:bldP spid="134165" grpId="0" animBg="1"/>
      <p:bldP spid="134166" grpId="0" animBg="1"/>
      <p:bldP spid="134167" grpId="0" animBg="1"/>
      <p:bldP spid="134168" grpId="0" animBg="1"/>
      <p:bldP spid="134169" grpId="0" animBg="1"/>
      <p:bldP spid="134170" grpId="0" animBg="1"/>
      <p:bldP spid="134171" grpId="0" animBg="1"/>
      <p:bldP spid="134172" grpId="0" animBg="1"/>
      <p:bldP spid="134173" grpId="0" animBg="1"/>
      <p:bldP spid="134174" grpId="0" animBg="1"/>
      <p:bldP spid="134175" grpId="0" animBg="1"/>
      <p:bldP spid="134176" grpId="0" animBg="1"/>
      <p:bldP spid="134177" grpId="0" animBg="1"/>
      <p:bldP spid="134178" grpId="0" animBg="1"/>
      <p:bldP spid="134179" grpId="0" animBg="1"/>
      <p:bldP spid="134180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Torma:Applications (Mac OS 9):Microsoft Office 98:Templates:Blank Presentation</Template>
  <TotalTime>3225</TotalTime>
  <Words>877</Words>
  <Application>Microsoft Macintosh PowerPoint</Application>
  <PresentationFormat>On-screen Show (4:3)</PresentationFormat>
  <Paragraphs>282</Paragraphs>
  <Slides>11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Times</vt:lpstr>
      <vt:lpstr>Blank Presentation</vt:lpstr>
      <vt:lpstr>Equation</vt:lpstr>
      <vt:lpstr>Setup:</vt:lpstr>
      <vt:lpstr>What is burning?</vt:lpstr>
      <vt:lpstr>Question 4 </vt:lpstr>
      <vt:lpstr>Question 5</vt:lpstr>
      <vt:lpstr>Nuclear processes</vt:lpstr>
      <vt:lpstr>Hydrogen to helium fusion</vt:lpstr>
      <vt:lpstr>”Metals” build up</vt:lpstr>
      <vt:lpstr>Questions coming …</vt:lpstr>
      <vt:lpstr>Question 6 </vt:lpstr>
      <vt:lpstr>Question 7 </vt:lpstr>
      <vt:lpstr>Question 8 </vt:lpstr>
    </vt:vector>
  </TitlesOfParts>
  <Manager/>
  <Company>University of Misssissippi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of stars</dc:title>
  <dc:subject/>
  <dc:creator>Tibor Torma</dc:creator>
  <cp:keywords/>
  <dc:description/>
  <cp:lastModifiedBy>Tibor Torma</cp:lastModifiedBy>
  <cp:revision>497</cp:revision>
  <dcterms:created xsi:type="dcterms:W3CDTF">2003-01-08T03:11:45Z</dcterms:created>
  <dcterms:modified xsi:type="dcterms:W3CDTF">2025-10-17T19:10:19Z</dcterms:modified>
  <cp:category/>
</cp:coreProperties>
</file>