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90" r:id="rId2"/>
    <p:sldId id="589" r:id="rId3"/>
    <p:sldId id="499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/>
    <p:restoredTop sz="96979"/>
  </p:normalViewPr>
  <p:slideViewPr>
    <p:cSldViewPr>
      <p:cViewPr varScale="1">
        <p:scale>
          <a:sx n="128" d="100"/>
          <a:sy n="128" d="100"/>
        </p:scale>
        <p:origin x="18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C2127-6A65-9E4E-AC2C-B0C47EFC33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DCB2E-C979-A84A-A920-646EA9663F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0B35FB7-EA03-5547-AB83-19C350E8AA6B}" type="datetimeFigureOut">
              <a:rPr lang="en-US"/>
              <a:pPr>
                <a:defRPr/>
              </a:pPr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F4AEC-55BA-2940-A6F7-3E3E005B23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28C9E-710D-9140-B034-F432DBBED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19AEE-A219-AD43-B78C-FF1245CBA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750A7C-C488-4644-83F1-B1F1F030D0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8ACFA9-287C-2F4E-A3E6-5D98B45327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A2DF97F-6629-364D-BF47-6E73A86407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152B38D-49D0-564F-AB12-3A9D174E7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94271DA-0BE6-3F46-84A3-A4CBA6C4B4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E6907FF-BAA5-9841-BD81-F1F0F4DFF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2474AB6-1AE1-B745-83F3-7EDB07641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B31ECE57-54D5-A14C-9BA2-A7EDB60AE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62F6F5F-2000-834E-AB40-5BFEE0592FB1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BA1A56E-0DB6-5049-AF55-E25DDA831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5C634DB1-FA75-CC4B-8804-FEAE606B2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ED746E2-21B9-FA4F-BD75-ACCEAB5B1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C5CC697-5E52-5848-A71B-09C85120D910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A61CB9F-9E6D-6B43-B140-146F2B2B0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0F1C2774-10B4-BF4C-A1DD-CA0F75009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06995-42DA-BB4F-A0DE-207828504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33331-9595-A047-ADFA-1036C30AF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E9299-2BBF-D94D-90BF-49D9C71DC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93D1-B323-7240-ADB1-32A25E3C4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0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48D68-4831-D047-B3CF-35F840F89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D1E3F-00C8-094B-B1A0-758A41B4F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437FB-6780-F147-97AF-49E2F9AAB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7F70-EC51-BF4A-B3DA-7F2A34B0A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10105-28CD-2542-A646-15BBC02F6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C2C0B-1A98-7B4E-BBE8-9B38D6601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38C428-CDFD-3B40-90C6-E3CA5005E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BF387-5C63-1948-8A88-04191FC6E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39FDF-1D4D-9640-A4C1-CAA5D180D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BEBAD-84F3-AB43-9EC1-847AE984D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53A268-8523-6140-B726-029145288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F5FE1-398A-C848-A307-33C7801AE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1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A1164-2A0E-FD4A-8E41-6E3471E8F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D70D7-6B32-124C-9D15-1474BD4B7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48B34D-532F-F74E-8FF1-B817B3F43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209F-DFFA-684E-82FD-5DE2D2130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8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A4CD9-C390-2644-A9B4-C57D8A2A3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17A55-1F29-7E4C-ACF2-9BB5D7ADE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E957C-54DE-FE45-89A5-1B41E97F0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0F08-1F9D-0046-A894-FD22D2D5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5E15DB-3881-664F-B901-C054AE98A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DFD4E0-7A92-8E43-A7A7-C079B4259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90B75A-ADFC-0140-9AB6-C069ADB68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FBD7C-2790-D743-B84A-D7336E17B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1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825163-4E69-FB42-9582-C9955D644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8156B7-7B28-4140-8055-F5A3118C8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A6DCD5-377E-204B-9346-693E3B246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9FB31-2D26-6A4A-A48B-9F18FB5F0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8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C1D7F7-CDC9-5449-BC8C-EFE3F8C5B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AD42F7-6808-B846-A8F0-6A6A0349E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61E75D-C280-F345-B6F8-A51D6868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7C088-0157-C242-9466-640C7D34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DB875-8A2A-CE46-83B5-D194EED79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F4884-6413-BA41-BE0C-8525F4CF8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6D7FF-6530-7F48-B5E1-7B90C9B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94464-2931-4D4F-8436-E98C782FA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EAF5D-B0F6-494F-9E2E-0A01F0E80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8E74E-0A35-AA4E-9F5A-62C7AE4F1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B7653-D850-0844-A2BF-E76C2D7C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0036-7528-FE4C-80C0-5A8F6F977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0956B6-47BD-C045-BB5A-1E1C893D8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FD8E8-6131-8D4D-AE1E-56A7E6BCF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897B2E-83ED-AF4D-B0F1-374967784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C15538-A42C-1140-AF9F-D8DE37EE51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E5A9E7-30EB-AE4A-8F91-1FFE218931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3C70F4F-6D75-8844-AECC-A626AE9C8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7" y="3010320"/>
            <a:ext cx="3524250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Pass/fail test on Friday,  Oct. 10.</a:t>
            </a:r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968949"/>
            <a:ext cx="472440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Hubble’s law,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</a:t>
            </a:r>
            <a:r>
              <a:rPr lang="en-US" altLang="en-US" sz="2000" dirty="0"/>
              <a:t>613-620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(Only skim the math)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86ECF0CB-890F-4B4C-BECF-293AF94F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0"/>
            <a:ext cx="233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Example: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 Cygni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Stellar wind’s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on the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of a spectral line: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bg1"/>
                </a:solidFill>
              </a:rPr>
              <a:t>Blue absorption, red emission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0" i="1">
              <a:solidFill>
                <a:srgbClr val="00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Seen only when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a star’s stellar wind is strong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(i.e. a lot of mass loss)</a:t>
            </a:r>
          </a:p>
        </p:txBody>
      </p:sp>
      <p:pic>
        <p:nvPicPr>
          <p:cNvPr id="23555" name="Picture 10">
            <a:extLst>
              <a:ext uri="{FF2B5EF4-FFF2-40B4-BE49-F238E27FC236}">
                <a16:creationId xmlns:a16="http://schemas.microsoft.com/office/drawing/2014/main" id="{5932BF2B-DC0F-5F42-B719-2E4ACBF7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"/>
            <a:ext cx="4021137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>
            <a:extLst>
              <a:ext uri="{FF2B5EF4-FFF2-40B4-BE49-F238E27FC236}">
                <a16:creationId xmlns:a16="http://schemas.microsoft.com/office/drawing/2014/main" id="{D05F73B1-7BE1-954D-8F54-9DEFCA08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>
            <a:extLst>
              <a:ext uri="{FF2B5EF4-FFF2-40B4-BE49-F238E27FC236}">
                <a16:creationId xmlns:a16="http://schemas.microsoft.com/office/drawing/2014/main" id="{E1CBE18A-74C3-5F4B-B09A-1DBA37BCC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4960938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45B3F328-8BFE-2742-9A3B-A7415BF3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“P Cygni” is a variable star designation.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12A7D8E-747D-7240-8D95-6D083096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345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>
                <a:solidFill>
                  <a:srgbClr val="FFC000"/>
                </a:solidFill>
              </a:rPr>
              <a:t>top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of the slit shows </a:t>
            </a:r>
            <a:r>
              <a:rPr lang="en-US" altLang="en-US" sz="1600">
                <a:solidFill>
                  <a:srgbClr val="FFC000"/>
                </a:solidFill>
              </a:rPr>
              <a:t>blueshift</a:t>
            </a:r>
            <a:r>
              <a:rPr lang="en-US" altLang="en-US" sz="1600" b="0">
                <a:solidFill>
                  <a:schemeClr val="accent2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stars there are </a:t>
            </a:r>
            <a:r>
              <a:rPr lang="en-US" altLang="en-US" sz="1600">
                <a:solidFill>
                  <a:srgbClr val="FFC000"/>
                </a:solidFill>
              </a:rPr>
              <a:t>moving towards us</a:t>
            </a:r>
            <a:endParaRPr lang="en-US" altLang="en-US" sz="1600" b="0">
              <a:solidFill>
                <a:srgbClr val="FFC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  </a:t>
            </a:r>
            <a:r>
              <a:rPr lang="en-US" altLang="en-US" sz="1600">
                <a:solidFill>
                  <a:srgbClr val="FF0000"/>
                </a:solidFill>
              </a:rPr>
              <a:t>bottom</a:t>
            </a:r>
            <a:r>
              <a:rPr lang="en-US" altLang="en-US" sz="1600" b="0">
                <a:solidFill>
                  <a:schemeClr val="bg1"/>
                </a:solidFill>
              </a:rPr>
              <a:t> of the slit shows </a:t>
            </a:r>
            <a:r>
              <a:rPr lang="en-US" altLang="en-US" sz="1600">
                <a:solidFill>
                  <a:srgbClr val="FF0000"/>
                </a:solidFill>
              </a:rPr>
              <a:t>redshift</a:t>
            </a:r>
            <a:r>
              <a:rPr lang="en-US" altLang="en-US" sz="1600" b="0">
                <a:solidFill>
                  <a:schemeClr val="bg1"/>
                </a:solidFill>
              </a:rPr>
              <a:t>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 stars there are </a:t>
            </a:r>
            <a:r>
              <a:rPr lang="en-US" altLang="en-US" sz="1600" b="0">
                <a:solidFill>
                  <a:srgbClr val="FF0000"/>
                </a:solidFill>
              </a:rPr>
              <a:t>moving away</a:t>
            </a:r>
            <a:r>
              <a:rPr lang="en-US" altLang="en-US" sz="1600" b="0">
                <a:solidFill>
                  <a:schemeClr val="bg1"/>
                </a:solidFill>
              </a:rPr>
              <a:t>:</a:t>
            </a:r>
            <a:endParaRPr lang="en-US" altLang="en-US" sz="2400" b="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4BB3D30-4D35-7A4F-9337-5A5C3CC8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495800"/>
            <a:ext cx="2128837" cy="2032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Top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 our 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Bottom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away from us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Rotation is fastest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in the middle</a:t>
            </a:r>
            <a:endParaRPr lang="en-US" altLang="en-US" sz="1600" b="0">
              <a:solidFill>
                <a:schemeClr val="bg1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B4ACC36-CD07-E049-92F5-F4BE44E2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75" y="326072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 u="sng">
                <a:solidFill>
                  <a:srgbClr val="00CC00"/>
                </a:solidFill>
              </a:rPr>
              <a:t>Example:</a:t>
            </a:r>
            <a:endParaRPr lang="en-US" altLang="en-US" sz="2400" b="0"/>
          </a:p>
        </p:txBody>
      </p:sp>
      <p:sp>
        <p:nvSpPr>
          <p:cNvPr id="437253" name="Rectangle 5">
            <a:extLst>
              <a:ext uri="{FF2B5EF4-FFF2-40B4-BE49-F238E27FC236}">
                <a16:creationId xmlns:a16="http://schemas.microsoft.com/office/drawing/2014/main" id="{2BB86761-FACF-C644-A625-9E0E486DE2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4495800" cy="685800"/>
          </a:xfrm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cs typeface="+mj-cs"/>
              </a:rPr>
              <a:t>Example: a rotating galaxy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8296FF7-F0CA-CB40-8723-8DC8265D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295400"/>
            <a:ext cx="25908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5607" name="Picture 7" descr="Picture 8">
            <a:extLst>
              <a:ext uri="{FF2B5EF4-FFF2-40B4-BE49-F238E27FC236}">
                <a16:creationId xmlns:a16="http://schemas.microsoft.com/office/drawing/2014/main" id="{BE8097E0-E85E-0340-8897-34BEEC31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7800"/>
            <a:ext cx="24114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Picture 9">
            <a:extLst>
              <a:ext uri="{FF2B5EF4-FFF2-40B4-BE49-F238E27FC236}">
                <a16:creationId xmlns:a16="http://schemas.microsoft.com/office/drawing/2014/main" id="{4C8410C6-1CC8-0040-B269-16683D8D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673258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">
            <a:extLst>
              <a:ext uri="{FF2B5EF4-FFF2-40B4-BE49-F238E27FC236}">
                <a16:creationId xmlns:a16="http://schemas.microsoft.com/office/drawing/2014/main" id="{CD59C434-315E-EE43-931A-FC8DDDBF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488113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FFFF"/>
                </a:solidFill>
              </a:rPr>
              <a:t>(Colors are fake </a:t>
            </a:r>
            <a:r>
              <a:rPr lang="mr-IN" altLang="en-US" sz="1800" i="1">
                <a:solidFill>
                  <a:srgbClr val="00FFFF"/>
                </a:solidFill>
              </a:rPr>
              <a:t>–</a:t>
            </a:r>
            <a:r>
              <a:rPr lang="en-US" altLang="en-US" sz="1800" i="1">
                <a:solidFill>
                  <a:srgbClr val="00FFFF"/>
                </a:solidFill>
              </a:rPr>
              <a:t> this is a small part of the spectrum only!)</a:t>
            </a:r>
          </a:p>
        </p:txBody>
      </p:sp>
      <p:cxnSp>
        <p:nvCxnSpPr>
          <p:cNvPr id="25610" name="Straight Arrow Connector 3">
            <a:extLst>
              <a:ext uri="{FF2B5EF4-FFF2-40B4-BE49-F238E27FC236}">
                <a16:creationId xmlns:a16="http://schemas.microsoft.com/office/drawing/2014/main" id="{A9D708AA-3BF1-FD4F-95ED-75CC1243A7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7088" y="2362200"/>
            <a:ext cx="1433512" cy="533400"/>
          </a:xfrm>
          <a:prstGeom prst="straightConnector1">
            <a:avLst/>
          </a:prstGeom>
          <a:noFill/>
          <a:ln w="9525">
            <a:solidFill>
              <a:srgbClr val="CC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Straight Arrow Connector 5">
            <a:extLst>
              <a:ext uri="{FF2B5EF4-FFF2-40B4-BE49-F238E27FC236}">
                <a16:creationId xmlns:a16="http://schemas.microsoft.com/office/drawing/2014/main" id="{41BFF3E7-977B-7A40-AFEF-AF4C6CA333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5400" y="2628900"/>
            <a:ext cx="1219200" cy="25527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242</Words>
  <Application>Microsoft Macintosh PowerPoint</Application>
  <PresentationFormat>On-screen Show (4:3)</PresentationFormat>
  <Paragraphs>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</vt:lpstr>
      <vt:lpstr>Blank Presentation</vt:lpstr>
      <vt:lpstr>Setup:</vt:lpstr>
      <vt:lpstr>PowerPoint Presentation</vt:lpstr>
      <vt:lpstr>Example: a rotating galaxy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235</cp:revision>
  <dcterms:modified xsi:type="dcterms:W3CDTF">2025-10-08T05:26:49Z</dcterms:modified>
</cp:coreProperties>
</file>