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90" r:id="rId2"/>
    <p:sldId id="489" r:id="rId3"/>
    <p:sldId id="493" r:id="rId4"/>
    <p:sldId id="506" r:id="rId5"/>
    <p:sldId id="509" r:id="rId6"/>
    <p:sldId id="593" r:id="rId7"/>
    <p:sldId id="490" r:id="rId8"/>
    <p:sldId id="548" r:id="rId9"/>
    <p:sldId id="594" r:id="rId10"/>
    <p:sldId id="551" r:id="rId11"/>
    <p:sldId id="507" r:id="rId12"/>
    <p:sldId id="501" r:id="rId13"/>
    <p:sldId id="520" r:id="rId14"/>
    <p:sldId id="521" r:id="rId15"/>
    <p:sldId id="498" r:id="rId16"/>
    <p:sldId id="587" r:id="rId17"/>
    <p:sldId id="588" r:id="rId18"/>
    <p:sldId id="589" r:id="rId19"/>
    <p:sldId id="49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5"/>
    <p:restoredTop sz="96979"/>
  </p:normalViewPr>
  <p:slideViewPr>
    <p:cSldViewPr>
      <p:cViewPr varScale="1">
        <p:scale>
          <a:sx n="128" d="100"/>
          <a:sy n="128" d="100"/>
        </p:scale>
        <p:origin x="18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C2127-6A65-9E4E-AC2C-B0C47EFC33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DCB2E-C979-A84A-A920-646EA9663F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40B35FB7-EA03-5547-AB83-19C350E8AA6B}" type="datetimeFigureOut">
              <a:rPr lang="en-US"/>
              <a:pPr>
                <a:defRPr/>
              </a:pPr>
              <a:t>10/6/25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F4AEC-55BA-2940-A6F7-3E3E005B23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28C9E-710D-9140-B034-F432DBBED0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19AEE-A219-AD43-B78C-FF1245CBA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C750A7C-C488-4644-83F1-B1F1F030D0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18ACFA9-287C-2F4E-A3E6-5D98B45327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A2DF97F-6629-364D-BF47-6E73A86407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152B38D-49D0-564F-AB12-3A9D174E74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94271DA-0BE6-3F46-84A3-A4CBA6C4B4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E6907FF-BAA5-9841-BD81-F1F0F4DFF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2474AB6-1AE1-B745-83F3-7EDB07641E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98A41559-10E0-E145-9653-FAF1C9BEF1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2206AAE-32BE-EB4D-8128-561D5381407A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42E14E3E-DF08-7D4B-BA84-2DA88BAEB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95912792-1E47-BA4B-B648-31FC87DE6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A449588D-CC39-0B4D-9863-B7D8501066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156BFDD-214F-EE49-80B1-471E39EB2C1F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AE98C91-7140-F340-AEE8-A5E76598B0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D5C039EB-367A-3247-90AB-03E9D17DB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34A8D9FE-2851-214F-A690-6E75D47CD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5DC0854-DBA0-864D-82B5-95593455FC4F}" type="slidenum">
              <a:rPr lang="en-US" altLang="en-US" sz="1200" b="0"/>
              <a:pPr/>
              <a:t>13</a:t>
            </a:fld>
            <a:endParaRPr lang="en-US" altLang="en-US" sz="1200" b="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49AE88F-6892-0F47-86CB-CF097EF47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1ED17D07-8B87-5D4C-9F88-27293D23E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D6575DE5-9AED-4646-9776-EC9F8A6C4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E7AF7B7-A7B7-6B4C-AE55-5015C31F7D44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863B647-C550-C44A-BE9A-494BDF075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2067" name="Rectangle 3">
            <a:extLst>
              <a:ext uri="{FF2B5EF4-FFF2-40B4-BE49-F238E27FC236}">
                <a16:creationId xmlns:a16="http://schemas.microsoft.com/office/drawing/2014/main" id="{6B1C5D6D-D37C-8745-8170-49867C443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656670B-AA75-1E43-9F25-7B5A68156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E4BBC0B-4E24-FC41-9E84-B04A2EAD356D}" type="slidenum">
              <a:rPr lang="en-US" altLang="en-US" sz="1200" b="0"/>
              <a:pPr/>
              <a:t>15</a:t>
            </a:fld>
            <a:endParaRPr lang="en-US" altLang="en-US" sz="1200" b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F889CC0-9684-5944-A4E4-18692B9B0B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5C51047A-C5B8-684D-80A2-A50A78BF1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43C8706A-17E3-0A4F-9416-965235148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D05F715-4D89-2248-845C-5DD1684E70D1}" type="slidenum">
              <a:rPr lang="en-US" altLang="en-US" sz="1200" b="0"/>
              <a:pPr/>
              <a:t>16</a:t>
            </a:fld>
            <a:endParaRPr lang="en-US" altLang="en-US" sz="1200" b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37A988F-D995-DB4D-9E50-E64AF20DCF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2BF5811C-9897-6E47-BDFA-33E8B5C91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553365C1-F1C8-D443-904C-D488C3D12A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CE46FBF-47CC-4743-8BEC-8FA430C509C8}" type="slidenum">
              <a:rPr lang="en-US" altLang="en-US" sz="1200" b="0"/>
              <a:pPr/>
              <a:t>17</a:t>
            </a:fld>
            <a:endParaRPr lang="en-US" altLang="en-US" sz="1200" b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765BBAB-98C4-1848-A9FF-82EA88CDB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D8FFC7C6-0EDB-E244-9CE0-D2F55BF5A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B31ECE57-54D5-A14C-9BA2-A7EDB60AEA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62F6F5F-2000-834E-AB40-5BFEE0592FB1}" type="slidenum">
              <a:rPr lang="en-US" altLang="en-US" sz="1200" b="0"/>
              <a:pPr/>
              <a:t>18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BA1A56E-0DB6-5049-AF55-E25DDA831E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5C634DB1-FA75-CC4B-8804-FEAE606B2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ED746E2-21B9-FA4F-BD75-ACCEAB5B1A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C5CC697-5E52-5848-A71B-09C85120D910}" type="slidenum">
              <a:rPr lang="en-US" altLang="en-US" sz="1200" b="0"/>
              <a:pPr/>
              <a:t>19</a:t>
            </a:fld>
            <a:endParaRPr lang="en-US" altLang="en-US" sz="1200" b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A61CB9F-9E6D-6B43-B140-146F2B2B0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0F1C2774-10B4-BF4C-A1DD-CA0F75009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F6DBD8A6-2C9E-B546-B5B1-F615BB72DE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509AEF1-4FDA-C04C-B351-9037C1779243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0611B8A-08C2-5F42-A076-D0F5D8314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9746A676-F53D-E84E-8B83-D4076984C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1CD1F057-3690-5640-AC69-9BBB8E7F64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A42B6EF-7160-B142-BF24-61DBC6D935ED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AE6962D-8618-B94C-B286-CAE4B0C23D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EFDAC826-6B73-2442-A4CD-B2D438856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82E0288-C43B-1840-AA2C-37B3B7B3C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EFA36A4-17AC-5C46-B231-4950B89BD4CA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9440F73-8272-D142-BEE8-FCD8481725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989FD7B9-6D44-5A4A-8774-09939C82F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AFD98F8B-26B6-CA43-BB98-9223E2634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7C13921-EBB9-3349-A7F7-A5A11ABF04D4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20C51B1-1CBF-E344-B6EE-CD8D0305D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0E2C936A-7906-D14D-AF95-F0CB9480D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AFD98F8B-26B6-CA43-BB98-9223E2634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7C13921-EBB9-3349-A7F7-A5A11ABF04D4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20C51B1-1CBF-E344-B6EE-CD8D0305D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0E2C936A-7906-D14D-AF95-F0CB9480D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6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240BECA-E694-764D-8384-089547A28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290432A-7EDB-4E4B-9A1D-3669A9DB63A5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C9EF002-F72E-DF4A-AECE-5C5904D6AC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A2764E63-8950-E74E-98F6-2F1E6BA00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82E0288-C43B-1840-AA2C-37B3B7B3C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EFA36A4-17AC-5C46-B231-4950B89BD4CA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9440F73-8272-D142-BEE8-FCD8481725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989FD7B9-6D44-5A4A-8774-09939C82F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635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953D7C37-C775-9247-A7C5-FA42E9B1E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D51C9F1-0610-A043-A489-C92089D1F86E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610115B-0600-444C-9592-E4D4609FF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18076ACA-3160-CD41-963D-94F1896BB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306995-42DA-BB4F-A0DE-207828504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D33331-9595-A047-ADFA-1036C30AF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5E9299-2BBF-D94D-90BF-49D9C71DC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93D1-B323-7240-ADB1-32A25E3C49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02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748D68-4831-D047-B3CF-35F840F89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7D1E3F-00C8-094B-B1A0-758A41B4F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0437FB-6780-F147-97AF-49E2F9AAB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87F70-EC51-BF4A-B3DA-7F2A34B0A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3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F10105-28CD-2542-A646-15BBC02F6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AC2C0B-1A98-7B4E-BBE8-9B38D6601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38C428-CDFD-3B40-90C6-E3CA5005E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BF387-5C63-1948-8A88-04191FC6E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1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39FDF-1D4D-9640-A4C1-CAA5D180D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5BEBAD-84F3-AB43-9EC1-847AE984D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53A268-8523-6140-B726-029145288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F5FE1-398A-C848-A307-33C7801AE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81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9A1164-2A0E-FD4A-8E41-6E3471E8F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D70D7-6B32-124C-9D15-1474BD4B7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48B34D-532F-F74E-8FF1-B817B3F43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E209F-DFFA-684E-82FD-5DE2D2130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86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A4CD9-C390-2644-A9B4-C57D8A2A3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17A55-1F29-7E4C-ACF2-9BB5D7ADE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0E957C-54DE-FE45-89A5-1B41E97F0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90F08-1F9D-0046-A894-FD22D2D53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20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5E15DB-3881-664F-B901-C054AE98A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DFD4E0-7A92-8E43-A7A7-C079B4259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90B75A-ADFC-0140-9AB6-C069ADB68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FBD7C-2790-D743-B84A-D7336E17B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31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825163-4E69-FB42-9582-C9955D644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8156B7-7B28-4140-8055-F5A3118C8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A6DCD5-377E-204B-9346-693E3B246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9FB31-2D26-6A4A-A48B-9F18FB5F0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48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C1D7F7-CDC9-5449-BC8C-EFE3F8C5B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AD42F7-6808-B846-A8F0-6A6A0349E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61E75D-C280-F345-B6F8-A51D68686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7C088-0157-C242-9466-640C7D346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DB875-8A2A-CE46-83B5-D194EED79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EF4884-6413-BA41-BE0C-8525F4CF8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6D7FF-6530-7F48-B5E1-7B90C9B98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94464-2931-4D4F-8436-E98C782FA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17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CEAF5D-B0F6-494F-9E2E-0A01F0E80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58E74E-0A35-AA4E-9F5A-62C7AE4F1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B7653-D850-0844-A2BF-E76C2D7C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30036-7528-FE4C-80C0-5A8F6F977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52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0956B6-47BD-C045-BB5A-1E1C893D8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5FD8E8-6131-8D4D-AE1E-56A7E6BCF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897B2E-83ED-AF4D-B0F1-3749677842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C15538-A42C-1140-AF9F-D8DE37EE51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E5A9E7-30EB-AE4A-8F91-1FFE218931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3C70F4F-6D75-8844-AECC-A626AE9C8D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/>
              <a:t>answer </a:t>
            </a:r>
            <a:r>
              <a:rPr lang="en-US" altLang="en-US" sz="2000" b="1">
                <a:solidFill>
                  <a:schemeClr val="accent2"/>
                </a:solidFill>
              </a:rPr>
              <a:t>A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CE6EFE9A-1BE0-E44D-AFF6-FA980B5E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7" y="3010320"/>
            <a:ext cx="3524250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• Pass/fail test on Friday,  Oct. 10.</a:t>
            </a:r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4968949"/>
            <a:ext cx="47244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Chapter 5</a:t>
            </a:r>
            <a:r>
              <a:rPr lang="en-US" altLang="en-US" sz="2000" dirty="0"/>
              <a:t>, </a:t>
            </a:r>
            <a:r>
              <a:rPr lang="en-US" altLang="en-US" sz="2000" i="1" dirty="0"/>
              <a:t>Light and matter,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137 – 164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>
            <a:extLst>
              <a:ext uri="{FF2B5EF4-FFF2-40B4-BE49-F238E27FC236}">
                <a16:creationId xmlns:a16="http://schemas.microsoft.com/office/drawing/2014/main" id="{761349C4-C15B-254E-B286-7F4E9D2F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49539" name="Text Box 3">
            <a:extLst>
              <a:ext uri="{FF2B5EF4-FFF2-40B4-BE49-F238E27FC236}">
                <a16:creationId xmlns:a16="http://schemas.microsoft.com/office/drawing/2014/main" id="{854DD917-34B7-6541-9276-534B7E627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9540" name="Rectangle 4">
            <a:extLst>
              <a:ext uri="{FF2B5EF4-FFF2-40B4-BE49-F238E27FC236}">
                <a16:creationId xmlns:a16="http://schemas.microsoft.com/office/drawing/2014/main" id="{FD61A34F-050B-1248-BEA7-327B2C55B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6</a:t>
            </a:r>
          </a:p>
        </p:txBody>
      </p:sp>
      <p:sp>
        <p:nvSpPr>
          <p:cNvPr id="449541" name="Text Box 5">
            <a:extLst>
              <a:ext uri="{FF2B5EF4-FFF2-40B4-BE49-F238E27FC236}">
                <a16:creationId xmlns:a16="http://schemas.microsoft.com/office/drawing/2014/main" id="{ED0891A8-B197-3F47-BC48-306B199A5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49542" name="Text Box 6">
            <a:extLst>
              <a:ext uri="{FF2B5EF4-FFF2-40B4-BE49-F238E27FC236}">
                <a16:creationId xmlns:a16="http://schemas.microsoft.com/office/drawing/2014/main" id="{5B0274ED-0514-DA4E-8311-F0747AEB4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370013"/>
            <a:ext cx="733107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How do we tell precisely the spectral type of stars?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Based on </a:t>
            </a:r>
            <a:r>
              <a:rPr lang="mr-IN" altLang="en-US" sz="2400" dirty="0">
                <a:solidFill>
                  <a:schemeClr val="accent2"/>
                </a:solidFill>
              </a:rPr>
              <a:t>…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 a calculation of the star’s brightness.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 </a:t>
            </a:r>
            <a:r>
              <a:rPr lang="en-US" altLang="en-US" sz="2400" dirty="0"/>
              <a:t>the overall color of the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 which spectral lines are strongest.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 </a:t>
            </a:r>
            <a:r>
              <a:rPr lang="en-US" altLang="en-US" sz="2400" dirty="0"/>
              <a:t>the width (or profile) of spectral lines.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400" dirty="0"/>
              <a:t> the Doppler-shift in individual spectral lines.</a:t>
            </a:r>
          </a:p>
        </p:txBody>
      </p:sp>
      <p:sp>
        <p:nvSpPr>
          <p:cNvPr id="449543" name="Text Box 7">
            <a:extLst>
              <a:ext uri="{FF2B5EF4-FFF2-40B4-BE49-F238E27FC236}">
                <a16:creationId xmlns:a16="http://schemas.microsoft.com/office/drawing/2014/main" id="{0FADD90B-6E05-4A46-8082-5160258AC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49544" name="Text Box 8">
            <a:extLst>
              <a:ext uri="{FF2B5EF4-FFF2-40B4-BE49-F238E27FC236}">
                <a16:creationId xmlns:a16="http://schemas.microsoft.com/office/drawing/2014/main" id="{402BDE07-1AD5-7340-9AAE-11527D65A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49545" name="Text Box 9">
            <a:extLst>
              <a:ext uri="{FF2B5EF4-FFF2-40B4-BE49-F238E27FC236}">
                <a16:creationId xmlns:a16="http://schemas.microsoft.com/office/drawing/2014/main" id="{68E925BD-BE08-0D4D-8C6F-B490ECDA1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49546" name="Text Box 10">
            <a:extLst>
              <a:ext uri="{FF2B5EF4-FFF2-40B4-BE49-F238E27FC236}">
                <a16:creationId xmlns:a16="http://schemas.microsoft.com/office/drawing/2014/main" id="{218D7EA6-4600-8748-A042-AF45A2711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49547" name="Text Box 11">
            <a:extLst>
              <a:ext uri="{FF2B5EF4-FFF2-40B4-BE49-F238E27FC236}">
                <a16:creationId xmlns:a16="http://schemas.microsoft.com/office/drawing/2014/main" id="{C9855615-545B-F14A-ABCC-DF644A6B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49548" name="Text Box 12">
            <a:extLst>
              <a:ext uri="{FF2B5EF4-FFF2-40B4-BE49-F238E27FC236}">
                <a16:creationId xmlns:a16="http://schemas.microsoft.com/office/drawing/2014/main" id="{D0573715-BEEB-A647-B0A2-A3B13ADDD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49549" name="Text Box 13">
            <a:extLst>
              <a:ext uri="{FF2B5EF4-FFF2-40B4-BE49-F238E27FC236}">
                <a16:creationId xmlns:a16="http://schemas.microsoft.com/office/drawing/2014/main" id="{6D6A64F5-38C3-9F48-9E74-1D09A1EE0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49550" name="Text Box 14">
            <a:extLst>
              <a:ext uri="{FF2B5EF4-FFF2-40B4-BE49-F238E27FC236}">
                <a16:creationId xmlns:a16="http://schemas.microsoft.com/office/drawing/2014/main" id="{84480B0E-D345-A447-AD43-EFAE80466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49551" name="Text Box 15">
            <a:extLst>
              <a:ext uri="{FF2B5EF4-FFF2-40B4-BE49-F238E27FC236}">
                <a16:creationId xmlns:a16="http://schemas.microsoft.com/office/drawing/2014/main" id="{E68E115D-95CD-8842-B152-694C284CD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9552" name="Text Box 16">
            <a:extLst>
              <a:ext uri="{FF2B5EF4-FFF2-40B4-BE49-F238E27FC236}">
                <a16:creationId xmlns:a16="http://schemas.microsoft.com/office/drawing/2014/main" id="{73E7B543-2159-E940-99F3-B921C1B7B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49553" name="Text Box 17">
            <a:extLst>
              <a:ext uri="{FF2B5EF4-FFF2-40B4-BE49-F238E27FC236}">
                <a16:creationId xmlns:a16="http://schemas.microsoft.com/office/drawing/2014/main" id="{20EBCE38-C104-084F-B916-145C5BB7E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49554" name="Text Box 18">
            <a:extLst>
              <a:ext uri="{FF2B5EF4-FFF2-40B4-BE49-F238E27FC236}">
                <a16:creationId xmlns:a16="http://schemas.microsoft.com/office/drawing/2014/main" id="{758D1E0E-9D36-054C-B742-C32FDFD5C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49555" name="Text Box 19">
            <a:extLst>
              <a:ext uri="{FF2B5EF4-FFF2-40B4-BE49-F238E27FC236}">
                <a16:creationId xmlns:a16="http://schemas.microsoft.com/office/drawing/2014/main" id="{E2BBA36E-C428-3045-9553-8A2F266AD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9556" name="Text Box 20">
            <a:extLst>
              <a:ext uri="{FF2B5EF4-FFF2-40B4-BE49-F238E27FC236}">
                <a16:creationId xmlns:a16="http://schemas.microsoft.com/office/drawing/2014/main" id="{05C67E89-873B-8946-ABBF-EDE1C2727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49557" name="Text Box 21">
            <a:extLst>
              <a:ext uri="{FF2B5EF4-FFF2-40B4-BE49-F238E27FC236}">
                <a16:creationId xmlns:a16="http://schemas.microsoft.com/office/drawing/2014/main" id="{E8C6AD96-81F4-B94E-9422-A7207D1E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49558" name="Text Box 22">
            <a:extLst>
              <a:ext uri="{FF2B5EF4-FFF2-40B4-BE49-F238E27FC236}">
                <a16:creationId xmlns:a16="http://schemas.microsoft.com/office/drawing/2014/main" id="{58D2DE54-FC60-024E-80A6-CD455798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49559" name="Text Box 23">
            <a:extLst>
              <a:ext uri="{FF2B5EF4-FFF2-40B4-BE49-F238E27FC236}">
                <a16:creationId xmlns:a16="http://schemas.microsoft.com/office/drawing/2014/main" id="{3DD48F0F-0012-5D44-B1AD-5CB4EB2F9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49560" name="Text Box 24">
            <a:extLst>
              <a:ext uri="{FF2B5EF4-FFF2-40B4-BE49-F238E27FC236}">
                <a16:creationId xmlns:a16="http://schemas.microsoft.com/office/drawing/2014/main" id="{07ACF11A-2A6F-AC49-87FD-C51AA2A5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49561" name="Text Box 25">
            <a:extLst>
              <a:ext uri="{FF2B5EF4-FFF2-40B4-BE49-F238E27FC236}">
                <a16:creationId xmlns:a16="http://schemas.microsoft.com/office/drawing/2014/main" id="{41886B65-D367-2146-AE51-D26516799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9562" name="Text Box 26">
            <a:extLst>
              <a:ext uri="{FF2B5EF4-FFF2-40B4-BE49-F238E27FC236}">
                <a16:creationId xmlns:a16="http://schemas.microsoft.com/office/drawing/2014/main" id="{F2EDDAAB-892F-484B-8F28-0D1BFC92F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49563" name="Text Box 27">
            <a:extLst>
              <a:ext uri="{FF2B5EF4-FFF2-40B4-BE49-F238E27FC236}">
                <a16:creationId xmlns:a16="http://schemas.microsoft.com/office/drawing/2014/main" id="{8A6E4E0B-4B00-0E49-AC2A-F52865A48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49564" name="Text Box 28">
            <a:extLst>
              <a:ext uri="{FF2B5EF4-FFF2-40B4-BE49-F238E27FC236}">
                <a16:creationId xmlns:a16="http://schemas.microsoft.com/office/drawing/2014/main" id="{D120117F-F8D6-3444-9838-B8FAC745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49565" name="Text Box 29">
            <a:extLst>
              <a:ext uri="{FF2B5EF4-FFF2-40B4-BE49-F238E27FC236}">
                <a16:creationId xmlns:a16="http://schemas.microsoft.com/office/drawing/2014/main" id="{AB485347-15C5-AF4B-BBB8-702764C0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49566" name="Text Box 30">
            <a:extLst>
              <a:ext uri="{FF2B5EF4-FFF2-40B4-BE49-F238E27FC236}">
                <a16:creationId xmlns:a16="http://schemas.microsoft.com/office/drawing/2014/main" id="{30AD6E82-989F-F942-9831-F4E583AE0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49567" name="Text Box 31">
            <a:extLst>
              <a:ext uri="{FF2B5EF4-FFF2-40B4-BE49-F238E27FC236}">
                <a16:creationId xmlns:a16="http://schemas.microsoft.com/office/drawing/2014/main" id="{3DCC3797-7462-0642-BEDF-7F358A1EE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49568" name="Text Box 32">
            <a:extLst>
              <a:ext uri="{FF2B5EF4-FFF2-40B4-BE49-F238E27FC236}">
                <a16:creationId xmlns:a16="http://schemas.microsoft.com/office/drawing/2014/main" id="{9CFB4D7C-341C-F346-A1B4-9A453AEA4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49569" name="Text Box 33">
            <a:extLst>
              <a:ext uri="{FF2B5EF4-FFF2-40B4-BE49-F238E27FC236}">
                <a16:creationId xmlns:a16="http://schemas.microsoft.com/office/drawing/2014/main" id="{F1D595DC-A2C1-7B47-90EF-377F346B3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49570" name="Text Box 34">
            <a:extLst>
              <a:ext uri="{FF2B5EF4-FFF2-40B4-BE49-F238E27FC236}">
                <a16:creationId xmlns:a16="http://schemas.microsoft.com/office/drawing/2014/main" id="{77FD5B0C-CA79-EE45-BBED-35F854306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49571" name="Text Box 35">
            <a:extLst>
              <a:ext uri="{FF2B5EF4-FFF2-40B4-BE49-F238E27FC236}">
                <a16:creationId xmlns:a16="http://schemas.microsoft.com/office/drawing/2014/main" id="{D0611662-8BB5-974A-A774-C71AB4766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449572" name="Text Box 36">
            <a:extLst>
              <a:ext uri="{FF2B5EF4-FFF2-40B4-BE49-F238E27FC236}">
                <a16:creationId xmlns:a16="http://schemas.microsoft.com/office/drawing/2014/main" id="{82A8EA56-185D-B442-8AE7-21850D5B3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 animBg="1"/>
      <p:bldP spid="449539" grpId="0" animBg="1"/>
      <p:bldP spid="449541" grpId="0" animBg="1"/>
      <p:bldP spid="449542" grpId="0"/>
      <p:bldP spid="449542" grpId="1"/>
      <p:bldP spid="449543" grpId="0" animBg="1"/>
      <p:bldP spid="449544" grpId="0" animBg="1"/>
      <p:bldP spid="449545" grpId="0" animBg="1"/>
      <p:bldP spid="449546" grpId="0" animBg="1"/>
      <p:bldP spid="449547" grpId="0" animBg="1"/>
      <p:bldP spid="449548" grpId="0" animBg="1"/>
      <p:bldP spid="449549" grpId="0" animBg="1"/>
      <p:bldP spid="449550" grpId="0" animBg="1"/>
      <p:bldP spid="449551" grpId="0" animBg="1"/>
      <p:bldP spid="449552" grpId="0" animBg="1"/>
      <p:bldP spid="449553" grpId="0" animBg="1"/>
      <p:bldP spid="449554" grpId="0" animBg="1"/>
      <p:bldP spid="449555" grpId="0" animBg="1"/>
      <p:bldP spid="449556" grpId="0" animBg="1"/>
      <p:bldP spid="449557" grpId="0" animBg="1"/>
      <p:bldP spid="449558" grpId="0" animBg="1"/>
      <p:bldP spid="449559" grpId="0" animBg="1"/>
      <p:bldP spid="449560" grpId="0" animBg="1"/>
      <p:bldP spid="449561" grpId="0" animBg="1"/>
      <p:bldP spid="449562" grpId="0" animBg="1"/>
      <p:bldP spid="449563" grpId="0" animBg="1"/>
      <p:bldP spid="449564" grpId="0" animBg="1"/>
      <p:bldP spid="449565" grpId="0" animBg="1"/>
      <p:bldP spid="449566" grpId="0" animBg="1"/>
      <p:bldP spid="449567" grpId="0" animBg="1"/>
      <p:bldP spid="449568" grpId="0" animBg="1"/>
      <p:bldP spid="449569" grpId="0" animBg="1"/>
      <p:bldP spid="449570" grpId="0" animBg="1"/>
      <p:bldP spid="449571" grpId="0" animBg="1"/>
      <p:bldP spid="4495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2">
            <a:extLst>
              <a:ext uri="{FF2B5EF4-FFF2-40B4-BE49-F238E27FC236}">
                <a16:creationId xmlns:a16="http://schemas.microsoft.com/office/drawing/2014/main" id="{B47E8BBE-A176-9047-8E5A-573785393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46467" name="Text Box 3">
            <a:extLst>
              <a:ext uri="{FF2B5EF4-FFF2-40B4-BE49-F238E27FC236}">
                <a16:creationId xmlns:a16="http://schemas.microsoft.com/office/drawing/2014/main" id="{1D779DFB-774F-B747-860B-B6E8AA40F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6468" name="Rectangle 4">
            <a:extLst>
              <a:ext uri="{FF2B5EF4-FFF2-40B4-BE49-F238E27FC236}">
                <a16:creationId xmlns:a16="http://schemas.microsoft.com/office/drawing/2014/main" id="{0769862E-AA02-4A4F-ADB4-09CCFAA19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7</a:t>
            </a:r>
          </a:p>
        </p:txBody>
      </p:sp>
      <p:sp>
        <p:nvSpPr>
          <p:cNvPr id="446469" name="Text Box 5">
            <a:extLst>
              <a:ext uri="{FF2B5EF4-FFF2-40B4-BE49-F238E27FC236}">
                <a16:creationId xmlns:a16="http://schemas.microsoft.com/office/drawing/2014/main" id="{57096202-B565-0E49-864C-62FFAC90A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46470" name="Text Box 6">
            <a:extLst>
              <a:ext uri="{FF2B5EF4-FFF2-40B4-BE49-F238E27FC236}">
                <a16:creationId xmlns:a16="http://schemas.microsoft.com/office/drawing/2014/main" id="{BEDF51C8-7DB3-8948-9790-8A7D29904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981200"/>
            <a:ext cx="61722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Metal lines are strongest in a star’s spectrum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when the star is …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Hottest.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400" dirty="0">
                <a:solidFill>
                  <a:srgbClr val="FF0000"/>
                </a:solidFill>
              </a:rPr>
              <a:t>Coldest.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Largest.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</a:t>
            </a:r>
            <a:r>
              <a:rPr lang="en-US" altLang="en-US" sz="2400" dirty="0"/>
              <a:t>Smallest.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400" dirty="0"/>
              <a:t>Closest.</a:t>
            </a:r>
          </a:p>
        </p:txBody>
      </p:sp>
      <p:sp>
        <p:nvSpPr>
          <p:cNvPr id="446471" name="Text Box 7">
            <a:extLst>
              <a:ext uri="{FF2B5EF4-FFF2-40B4-BE49-F238E27FC236}">
                <a16:creationId xmlns:a16="http://schemas.microsoft.com/office/drawing/2014/main" id="{59ED37EA-DD0F-6342-A590-3A50AEEF4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46472" name="Text Box 8">
            <a:extLst>
              <a:ext uri="{FF2B5EF4-FFF2-40B4-BE49-F238E27FC236}">
                <a16:creationId xmlns:a16="http://schemas.microsoft.com/office/drawing/2014/main" id="{5364A0C9-9F0F-334C-BF26-8AB3A67A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46473" name="Text Box 9">
            <a:extLst>
              <a:ext uri="{FF2B5EF4-FFF2-40B4-BE49-F238E27FC236}">
                <a16:creationId xmlns:a16="http://schemas.microsoft.com/office/drawing/2014/main" id="{63B8EF38-4B3E-554B-95C9-55B22E34F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46474" name="Text Box 10">
            <a:extLst>
              <a:ext uri="{FF2B5EF4-FFF2-40B4-BE49-F238E27FC236}">
                <a16:creationId xmlns:a16="http://schemas.microsoft.com/office/drawing/2014/main" id="{EABE4445-7407-3D41-B240-03DEDD0F7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46475" name="Text Box 11">
            <a:extLst>
              <a:ext uri="{FF2B5EF4-FFF2-40B4-BE49-F238E27FC236}">
                <a16:creationId xmlns:a16="http://schemas.microsoft.com/office/drawing/2014/main" id="{24245CEA-FB0C-4D41-83A3-70A0CB52A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46476" name="Text Box 12">
            <a:extLst>
              <a:ext uri="{FF2B5EF4-FFF2-40B4-BE49-F238E27FC236}">
                <a16:creationId xmlns:a16="http://schemas.microsoft.com/office/drawing/2014/main" id="{46059569-3A18-1142-87CB-DDB636DD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46477" name="Text Box 13">
            <a:extLst>
              <a:ext uri="{FF2B5EF4-FFF2-40B4-BE49-F238E27FC236}">
                <a16:creationId xmlns:a16="http://schemas.microsoft.com/office/drawing/2014/main" id="{08379839-40A8-4C4E-9B5A-6DA1764B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46478" name="Text Box 14">
            <a:extLst>
              <a:ext uri="{FF2B5EF4-FFF2-40B4-BE49-F238E27FC236}">
                <a16:creationId xmlns:a16="http://schemas.microsoft.com/office/drawing/2014/main" id="{5EF53B63-001D-4C48-A7AE-320C469E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46479" name="Text Box 15">
            <a:extLst>
              <a:ext uri="{FF2B5EF4-FFF2-40B4-BE49-F238E27FC236}">
                <a16:creationId xmlns:a16="http://schemas.microsoft.com/office/drawing/2014/main" id="{C67F4D78-B6D7-4948-91D3-17FF9672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6480" name="Text Box 16">
            <a:extLst>
              <a:ext uri="{FF2B5EF4-FFF2-40B4-BE49-F238E27FC236}">
                <a16:creationId xmlns:a16="http://schemas.microsoft.com/office/drawing/2014/main" id="{0C52B759-6035-1E4B-9977-238ACFE8D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46481" name="Text Box 17">
            <a:extLst>
              <a:ext uri="{FF2B5EF4-FFF2-40B4-BE49-F238E27FC236}">
                <a16:creationId xmlns:a16="http://schemas.microsoft.com/office/drawing/2014/main" id="{C8721B0A-278D-E447-8049-F1907244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46482" name="Text Box 18">
            <a:extLst>
              <a:ext uri="{FF2B5EF4-FFF2-40B4-BE49-F238E27FC236}">
                <a16:creationId xmlns:a16="http://schemas.microsoft.com/office/drawing/2014/main" id="{944AF7F0-0FDC-5F44-86F1-097B40C09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46483" name="Text Box 19">
            <a:extLst>
              <a:ext uri="{FF2B5EF4-FFF2-40B4-BE49-F238E27FC236}">
                <a16:creationId xmlns:a16="http://schemas.microsoft.com/office/drawing/2014/main" id="{96BF8EA0-7E76-8B47-94B4-750024058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6484" name="Text Box 20">
            <a:extLst>
              <a:ext uri="{FF2B5EF4-FFF2-40B4-BE49-F238E27FC236}">
                <a16:creationId xmlns:a16="http://schemas.microsoft.com/office/drawing/2014/main" id="{AD7DFCB0-7CA2-A645-A361-457C6A0C8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46485" name="Text Box 21">
            <a:extLst>
              <a:ext uri="{FF2B5EF4-FFF2-40B4-BE49-F238E27FC236}">
                <a16:creationId xmlns:a16="http://schemas.microsoft.com/office/drawing/2014/main" id="{4115F845-972C-C448-A3D8-F73E9878A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46486" name="Text Box 22">
            <a:extLst>
              <a:ext uri="{FF2B5EF4-FFF2-40B4-BE49-F238E27FC236}">
                <a16:creationId xmlns:a16="http://schemas.microsoft.com/office/drawing/2014/main" id="{A20431AE-2812-204A-A8A2-744459CC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46487" name="Text Box 23">
            <a:extLst>
              <a:ext uri="{FF2B5EF4-FFF2-40B4-BE49-F238E27FC236}">
                <a16:creationId xmlns:a16="http://schemas.microsoft.com/office/drawing/2014/main" id="{ED13A73B-A111-5F4A-AC99-1393E7617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46488" name="Text Box 24">
            <a:extLst>
              <a:ext uri="{FF2B5EF4-FFF2-40B4-BE49-F238E27FC236}">
                <a16:creationId xmlns:a16="http://schemas.microsoft.com/office/drawing/2014/main" id="{AAD0770B-03C5-F64B-808B-16D28DFE3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46489" name="Text Box 25">
            <a:extLst>
              <a:ext uri="{FF2B5EF4-FFF2-40B4-BE49-F238E27FC236}">
                <a16:creationId xmlns:a16="http://schemas.microsoft.com/office/drawing/2014/main" id="{B780FA03-ED3D-004A-A7F4-C1986AA8D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6490" name="Text Box 26">
            <a:extLst>
              <a:ext uri="{FF2B5EF4-FFF2-40B4-BE49-F238E27FC236}">
                <a16:creationId xmlns:a16="http://schemas.microsoft.com/office/drawing/2014/main" id="{07D77B44-5838-6843-A25F-37B7C41E5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46491" name="Text Box 27">
            <a:extLst>
              <a:ext uri="{FF2B5EF4-FFF2-40B4-BE49-F238E27FC236}">
                <a16:creationId xmlns:a16="http://schemas.microsoft.com/office/drawing/2014/main" id="{8C4EEF88-DE7E-CF46-AE92-8F3CAEDC1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46492" name="Text Box 28">
            <a:extLst>
              <a:ext uri="{FF2B5EF4-FFF2-40B4-BE49-F238E27FC236}">
                <a16:creationId xmlns:a16="http://schemas.microsoft.com/office/drawing/2014/main" id="{244F62A7-8D24-C74C-8897-0DBD2F1B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46493" name="Text Box 29">
            <a:extLst>
              <a:ext uri="{FF2B5EF4-FFF2-40B4-BE49-F238E27FC236}">
                <a16:creationId xmlns:a16="http://schemas.microsoft.com/office/drawing/2014/main" id="{78469439-A8CB-2042-B1B6-5C517F7FF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46494" name="Text Box 30">
            <a:extLst>
              <a:ext uri="{FF2B5EF4-FFF2-40B4-BE49-F238E27FC236}">
                <a16:creationId xmlns:a16="http://schemas.microsoft.com/office/drawing/2014/main" id="{E4D3BD7B-DDD9-F541-9D7A-6021937B4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46495" name="Text Box 31">
            <a:extLst>
              <a:ext uri="{FF2B5EF4-FFF2-40B4-BE49-F238E27FC236}">
                <a16:creationId xmlns:a16="http://schemas.microsoft.com/office/drawing/2014/main" id="{C3881265-D395-3A48-B014-8C12C84D3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46496" name="Text Box 32">
            <a:extLst>
              <a:ext uri="{FF2B5EF4-FFF2-40B4-BE49-F238E27FC236}">
                <a16:creationId xmlns:a16="http://schemas.microsoft.com/office/drawing/2014/main" id="{D6EC0955-71BD-DA45-B223-026D5F499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46497" name="Text Box 33">
            <a:extLst>
              <a:ext uri="{FF2B5EF4-FFF2-40B4-BE49-F238E27FC236}">
                <a16:creationId xmlns:a16="http://schemas.microsoft.com/office/drawing/2014/main" id="{E279930D-7057-AE47-BA2A-AC04A79B2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46498" name="Text Box 34">
            <a:extLst>
              <a:ext uri="{FF2B5EF4-FFF2-40B4-BE49-F238E27FC236}">
                <a16:creationId xmlns:a16="http://schemas.microsoft.com/office/drawing/2014/main" id="{0B4D1E2B-217E-9346-838F-E082429CB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46499" name="Text Box 35">
            <a:extLst>
              <a:ext uri="{FF2B5EF4-FFF2-40B4-BE49-F238E27FC236}">
                <a16:creationId xmlns:a16="http://schemas.microsoft.com/office/drawing/2014/main" id="{4DB40A12-6475-AC45-ACDB-920B3443D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animBg="1"/>
      <p:bldP spid="446467" grpId="0" animBg="1"/>
      <p:bldP spid="446469" grpId="0" animBg="1"/>
      <p:bldP spid="446470" grpId="0"/>
      <p:bldP spid="446470" grpId="1"/>
      <p:bldP spid="446471" grpId="0" animBg="1"/>
      <p:bldP spid="446472" grpId="0" animBg="1"/>
      <p:bldP spid="446473" grpId="0" animBg="1"/>
      <p:bldP spid="446474" grpId="0" animBg="1"/>
      <p:bldP spid="446475" grpId="0" animBg="1"/>
      <p:bldP spid="446476" grpId="0" animBg="1"/>
      <p:bldP spid="446477" grpId="0" animBg="1"/>
      <p:bldP spid="446478" grpId="0" animBg="1"/>
      <p:bldP spid="446479" grpId="0" animBg="1"/>
      <p:bldP spid="446480" grpId="0" animBg="1"/>
      <p:bldP spid="446481" grpId="0" animBg="1"/>
      <p:bldP spid="446482" grpId="0" animBg="1"/>
      <p:bldP spid="446483" grpId="0" animBg="1"/>
      <p:bldP spid="446484" grpId="0" animBg="1"/>
      <p:bldP spid="446485" grpId="0" animBg="1"/>
      <p:bldP spid="446486" grpId="0" animBg="1"/>
      <p:bldP spid="446487" grpId="0" animBg="1"/>
      <p:bldP spid="446488" grpId="0" animBg="1"/>
      <p:bldP spid="446489" grpId="0" animBg="1"/>
      <p:bldP spid="446490" grpId="0" animBg="1"/>
      <p:bldP spid="446491" grpId="0" animBg="1"/>
      <p:bldP spid="446492" grpId="0" animBg="1"/>
      <p:bldP spid="446493" grpId="0" animBg="1"/>
      <p:bldP spid="446494" grpId="0" animBg="1"/>
      <p:bldP spid="446495" grpId="0" animBg="1"/>
      <p:bldP spid="446496" grpId="0" animBg="1"/>
      <p:bldP spid="446497" grpId="0" animBg="1"/>
      <p:bldP spid="446498" grpId="0" animBg="1"/>
      <p:bldP spid="4464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>
            <a:extLst>
              <a:ext uri="{FF2B5EF4-FFF2-40B4-BE49-F238E27FC236}">
                <a16:creationId xmlns:a16="http://schemas.microsoft.com/office/drawing/2014/main" id="{276A30A0-A8B4-844A-8FCB-E138733FED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52400"/>
            <a:ext cx="4953000" cy="1066800"/>
          </a:xfrm>
        </p:spPr>
        <p:txBody>
          <a:bodyPr/>
          <a:lstStyle/>
          <a:p>
            <a:pPr>
              <a:defRPr/>
            </a:pPr>
            <a:r>
              <a:rPr lang="en-US" altLang="x-non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r>
              <a:rPr lang="en-US" altLang="x-none" sz="4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spectroscopic </a:t>
            </a:r>
            <a:r>
              <a:rPr lang="en-US" altLang="x-non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binaries</a:t>
            </a:r>
          </a:p>
        </p:txBody>
      </p:sp>
      <p:sp>
        <p:nvSpPr>
          <p:cNvPr id="47107" name="Rectangle 5">
            <a:extLst>
              <a:ext uri="{FF2B5EF4-FFF2-40B4-BE49-F238E27FC236}">
                <a16:creationId xmlns:a16="http://schemas.microsoft.com/office/drawing/2014/main" id="{BB502259-2DAF-F249-82A5-61313465F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9436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9302" name="Text Box 6">
            <a:extLst>
              <a:ext uri="{FF2B5EF4-FFF2-40B4-BE49-F238E27FC236}">
                <a16:creationId xmlns:a16="http://schemas.microsoft.com/office/drawing/2014/main" id="{F22A9B69-922F-4147-BF5F-8359F3C2A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429000"/>
            <a:ext cx="3505200" cy="3136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x-none">
                <a:solidFill>
                  <a:srgbClr val="FF0000"/>
                </a:solidFill>
              </a:rPr>
              <a:t>Calculate:</a:t>
            </a:r>
          </a:p>
          <a:p>
            <a:pPr>
              <a:defRPr/>
            </a:pPr>
            <a:endParaRPr lang="en-US" altLang="x-none" sz="20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2000">
                <a:solidFill>
                  <a:schemeClr val="bg1"/>
                </a:solidFill>
              </a:rPr>
              <a:t>* Orbital speed</a:t>
            </a:r>
          </a:p>
          <a:p>
            <a:pPr>
              <a:defRPr/>
            </a:pPr>
            <a:r>
              <a:rPr lang="en-US" altLang="x-none" sz="1400">
                <a:solidFill>
                  <a:schemeClr val="bg1"/>
                </a:solidFill>
              </a:rPr>
              <a:t>         ( shift in % of wavelength</a:t>
            </a:r>
          </a:p>
          <a:p>
            <a:pPr>
              <a:defRPr/>
            </a:pPr>
            <a:r>
              <a:rPr lang="en-US" altLang="x-none" sz="1400">
                <a:solidFill>
                  <a:schemeClr val="bg1"/>
                </a:solidFill>
              </a:rPr>
              <a:t>                 = speed in % of speed of light )</a:t>
            </a:r>
          </a:p>
          <a:p>
            <a:pPr>
              <a:defRPr/>
            </a:pPr>
            <a:endParaRPr lang="en-US" altLang="x-none" sz="20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2000">
                <a:solidFill>
                  <a:schemeClr val="bg1"/>
                </a:solidFill>
              </a:rPr>
              <a:t>* Size of orbit</a:t>
            </a:r>
          </a:p>
          <a:p>
            <a:pPr algn="ctr">
              <a:defRPr/>
            </a:pPr>
            <a:r>
              <a:rPr lang="en-US" altLang="x-none" sz="1400"/>
              <a:t> </a:t>
            </a:r>
            <a:r>
              <a:rPr lang="en-US" altLang="x-none" sz="1400">
                <a:solidFill>
                  <a:schemeClr val="bg1"/>
                </a:solidFill>
              </a:rPr>
              <a:t>( time period × speed = 2 r </a:t>
            </a:r>
            <a:r>
              <a:rPr lang="en-US" altLang="x-none" sz="1400">
                <a:solidFill>
                  <a:schemeClr val="bg1"/>
                </a:solidFill>
                <a:latin typeface="Symbol" charset="2"/>
              </a:rPr>
              <a:t>p</a:t>
            </a:r>
            <a:r>
              <a:rPr lang="en-US" altLang="x-none" sz="1400">
                <a:solidFill>
                  <a:schemeClr val="bg1"/>
                </a:solidFill>
              </a:rPr>
              <a:t> )</a:t>
            </a:r>
          </a:p>
          <a:p>
            <a:pPr>
              <a:defRPr/>
            </a:pPr>
            <a:endParaRPr lang="en-US" altLang="x-none" sz="20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2000">
                <a:solidFill>
                  <a:schemeClr val="bg1"/>
                </a:solidFill>
              </a:rPr>
              <a:t>* </a:t>
            </a:r>
            <a:r>
              <a:rPr lang="en-US" altLang="x-none" sz="2000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Mass</a:t>
            </a:r>
            <a:r>
              <a:rPr lang="en-US" altLang="x-none" sz="2000">
                <a:solidFill>
                  <a:schemeClr val="bg1"/>
                </a:solidFill>
              </a:rPr>
              <a:t> of stars</a:t>
            </a:r>
          </a:p>
          <a:p>
            <a:pPr algn="ctr">
              <a:defRPr/>
            </a:pPr>
            <a:r>
              <a:rPr lang="en-US" altLang="x-none" sz="1400"/>
              <a:t> </a:t>
            </a:r>
            <a:r>
              <a:rPr lang="en-US" altLang="x-none" sz="1400">
                <a:solidFill>
                  <a:schemeClr val="bg1"/>
                </a:solidFill>
              </a:rPr>
              <a:t>( Kepler III: M ×</a:t>
            </a:r>
            <a:r>
              <a:rPr lang="en-US" altLang="x-none" sz="1400"/>
              <a:t> </a:t>
            </a:r>
            <a:r>
              <a:rPr lang="en-US" altLang="x-none" sz="1400">
                <a:solidFill>
                  <a:schemeClr val="bg1"/>
                </a:solidFill>
              </a:rPr>
              <a:t>T</a:t>
            </a:r>
            <a:r>
              <a:rPr lang="en-US" altLang="x-none" sz="1400" baseline="30000">
                <a:solidFill>
                  <a:schemeClr val="bg1"/>
                </a:solidFill>
              </a:rPr>
              <a:t>2</a:t>
            </a:r>
            <a:r>
              <a:rPr lang="en-US" altLang="x-none" sz="1400">
                <a:solidFill>
                  <a:schemeClr val="bg1"/>
                </a:solidFill>
              </a:rPr>
              <a:t> = r</a:t>
            </a:r>
            <a:r>
              <a:rPr lang="en-US" altLang="x-none" sz="1400" baseline="30000">
                <a:solidFill>
                  <a:schemeClr val="bg1"/>
                </a:solidFill>
              </a:rPr>
              <a:t>3 </a:t>
            </a:r>
            <a:r>
              <a:rPr lang="en-US" altLang="x-none" sz="14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7109" name="Picture 11" descr="07_Anim">
            <a:extLst>
              <a:ext uri="{FF2B5EF4-FFF2-40B4-BE49-F238E27FC236}">
                <a16:creationId xmlns:a16="http://schemas.microsoft.com/office/drawing/2014/main" id="{DE1F1611-1666-434B-AC72-AD94D2A3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5038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12">
            <a:extLst>
              <a:ext uri="{FF2B5EF4-FFF2-40B4-BE49-F238E27FC236}">
                <a16:creationId xmlns:a16="http://schemas.microsoft.com/office/drawing/2014/main" id="{B3AA19F8-A55D-F144-AD18-3E501832F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219200"/>
            <a:ext cx="3048000" cy="1736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Measure: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  * Blue/red shift of lines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  * Time period    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47111" name="Text Box 13">
            <a:extLst>
              <a:ext uri="{FF2B5EF4-FFF2-40B4-BE49-F238E27FC236}">
                <a16:creationId xmlns:a16="http://schemas.microsoft.com/office/drawing/2014/main" id="{BF1BD0C2-3175-F741-9A03-26B1CBE22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Earth</a:t>
            </a:r>
          </a:p>
        </p:txBody>
      </p:sp>
      <p:sp>
        <p:nvSpPr>
          <p:cNvPr id="47112" name="Line 14">
            <a:extLst>
              <a:ext uri="{FF2B5EF4-FFF2-40B4-BE49-F238E27FC236}">
                <a16:creationId xmlns:a16="http://schemas.microsoft.com/office/drawing/2014/main" id="{7DADBB3E-45A6-F34B-B198-DF7F42333F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2590800"/>
            <a:ext cx="10668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48AAA94-2094-FA4F-B196-E0DC9E292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ext Box 2">
            <a:extLst>
              <a:ext uri="{FF2B5EF4-FFF2-40B4-BE49-F238E27FC236}">
                <a16:creationId xmlns:a16="http://schemas.microsoft.com/office/drawing/2014/main" id="{CA0E8293-0E8C-B647-ACCB-C64CEDE9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71043" name="Text Box 3">
            <a:extLst>
              <a:ext uri="{FF2B5EF4-FFF2-40B4-BE49-F238E27FC236}">
                <a16:creationId xmlns:a16="http://schemas.microsoft.com/office/drawing/2014/main" id="{9BE59F09-370B-6940-B3CF-986930AF9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71044" name="Rectangle 4">
            <a:extLst>
              <a:ext uri="{FF2B5EF4-FFF2-40B4-BE49-F238E27FC236}">
                <a16:creationId xmlns:a16="http://schemas.microsoft.com/office/drawing/2014/main" id="{235D76AF-ACF6-9248-B5FE-E2EEA189A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>
                <a:solidFill>
                  <a:srgbClr val="FF0000"/>
                </a:solidFill>
                <a:cs typeface="+mj-cs"/>
              </a:rPr>
              <a:t>Question 8 </a:t>
            </a:r>
            <a:endParaRPr lang="en-US" sz="60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71045" name="Text Box 5">
            <a:extLst>
              <a:ext uri="{FF2B5EF4-FFF2-40B4-BE49-F238E27FC236}">
                <a16:creationId xmlns:a16="http://schemas.microsoft.com/office/drawing/2014/main" id="{32364C4F-6E79-E84C-99C5-BC00854F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71046" name="Text Box 6">
            <a:extLst>
              <a:ext uri="{FF2B5EF4-FFF2-40B4-BE49-F238E27FC236}">
                <a16:creationId xmlns:a16="http://schemas.microsoft.com/office/drawing/2014/main" id="{D9431C51-99C6-1D48-946F-A17AABAA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69342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How do we know the mass of (some) stars?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  Using measurements of their planets.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 </a:t>
            </a:r>
            <a:r>
              <a:rPr lang="en-US" altLang="en-US" sz="2400" dirty="0"/>
              <a:t>Using measurements of the force of their gravity on spaceships.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 </a:t>
            </a:r>
            <a:r>
              <a:rPr lang="en-US" altLang="en-US" sz="2400" dirty="0">
                <a:solidFill>
                  <a:srgbClr val="FF0000"/>
                </a:solidFill>
              </a:rPr>
              <a:t>Using the red/blue shift of spectral lines of double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 </a:t>
            </a:r>
            <a:r>
              <a:rPr lang="en-US" altLang="en-US" sz="2400" dirty="0"/>
              <a:t>Using measurements of their brightness and color.</a:t>
            </a:r>
          </a:p>
        </p:txBody>
      </p:sp>
      <p:sp>
        <p:nvSpPr>
          <p:cNvPr id="471047" name="Text Box 7">
            <a:extLst>
              <a:ext uri="{FF2B5EF4-FFF2-40B4-BE49-F238E27FC236}">
                <a16:creationId xmlns:a16="http://schemas.microsoft.com/office/drawing/2014/main" id="{373A3D5E-521E-5D48-8AE1-FB788E1D9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71048" name="Text Box 8">
            <a:extLst>
              <a:ext uri="{FF2B5EF4-FFF2-40B4-BE49-F238E27FC236}">
                <a16:creationId xmlns:a16="http://schemas.microsoft.com/office/drawing/2014/main" id="{B33C2DFC-4881-D84B-A583-8619A343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71049" name="Text Box 9">
            <a:extLst>
              <a:ext uri="{FF2B5EF4-FFF2-40B4-BE49-F238E27FC236}">
                <a16:creationId xmlns:a16="http://schemas.microsoft.com/office/drawing/2014/main" id="{C5FF6282-69EB-7041-B66E-A6E370414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71050" name="Text Box 10">
            <a:extLst>
              <a:ext uri="{FF2B5EF4-FFF2-40B4-BE49-F238E27FC236}">
                <a16:creationId xmlns:a16="http://schemas.microsoft.com/office/drawing/2014/main" id="{62DC1CBE-B728-704B-A900-82876B644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71051" name="Text Box 11">
            <a:extLst>
              <a:ext uri="{FF2B5EF4-FFF2-40B4-BE49-F238E27FC236}">
                <a16:creationId xmlns:a16="http://schemas.microsoft.com/office/drawing/2014/main" id="{6BE11D02-5D72-624A-B775-9A33B2983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71052" name="Text Box 12">
            <a:extLst>
              <a:ext uri="{FF2B5EF4-FFF2-40B4-BE49-F238E27FC236}">
                <a16:creationId xmlns:a16="http://schemas.microsoft.com/office/drawing/2014/main" id="{6C34467D-3CD0-E540-9AC0-20CEE79FC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71053" name="Text Box 13">
            <a:extLst>
              <a:ext uri="{FF2B5EF4-FFF2-40B4-BE49-F238E27FC236}">
                <a16:creationId xmlns:a16="http://schemas.microsoft.com/office/drawing/2014/main" id="{A94CFE48-8D6C-AC4B-9723-CE76C427B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71054" name="Text Box 14">
            <a:extLst>
              <a:ext uri="{FF2B5EF4-FFF2-40B4-BE49-F238E27FC236}">
                <a16:creationId xmlns:a16="http://schemas.microsoft.com/office/drawing/2014/main" id="{F37346E9-0887-0146-A13D-EAF8E07CD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71055" name="Text Box 15">
            <a:extLst>
              <a:ext uri="{FF2B5EF4-FFF2-40B4-BE49-F238E27FC236}">
                <a16:creationId xmlns:a16="http://schemas.microsoft.com/office/drawing/2014/main" id="{BA0E3B7B-BB10-4B4D-B386-825586D4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71056" name="Text Box 16">
            <a:extLst>
              <a:ext uri="{FF2B5EF4-FFF2-40B4-BE49-F238E27FC236}">
                <a16:creationId xmlns:a16="http://schemas.microsoft.com/office/drawing/2014/main" id="{962C5717-BC61-834D-B069-20889C12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71057" name="Text Box 17">
            <a:extLst>
              <a:ext uri="{FF2B5EF4-FFF2-40B4-BE49-F238E27FC236}">
                <a16:creationId xmlns:a16="http://schemas.microsoft.com/office/drawing/2014/main" id="{BED7694A-AEBE-8743-ADCD-A85F41049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71058" name="Text Box 18">
            <a:extLst>
              <a:ext uri="{FF2B5EF4-FFF2-40B4-BE49-F238E27FC236}">
                <a16:creationId xmlns:a16="http://schemas.microsoft.com/office/drawing/2014/main" id="{2CA0F0D4-3ADC-A946-BF6D-F5AE0417C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71059" name="Text Box 19">
            <a:extLst>
              <a:ext uri="{FF2B5EF4-FFF2-40B4-BE49-F238E27FC236}">
                <a16:creationId xmlns:a16="http://schemas.microsoft.com/office/drawing/2014/main" id="{DC006381-FE09-AC43-B5BA-19E7001FF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71060" name="Text Box 20">
            <a:extLst>
              <a:ext uri="{FF2B5EF4-FFF2-40B4-BE49-F238E27FC236}">
                <a16:creationId xmlns:a16="http://schemas.microsoft.com/office/drawing/2014/main" id="{3DB0156F-005F-8048-BFE9-E01182D05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71061" name="Text Box 21">
            <a:extLst>
              <a:ext uri="{FF2B5EF4-FFF2-40B4-BE49-F238E27FC236}">
                <a16:creationId xmlns:a16="http://schemas.microsoft.com/office/drawing/2014/main" id="{64619BA2-8FE4-3B44-9646-7E119F6EB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71062" name="Text Box 22">
            <a:extLst>
              <a:ext uri="{FF2B5EF4-FFF2-40B4-BE49-F238E27FC236}">
                <a16:creationId xmlns:a16="http://schemas.microsoft.com/office/drawing/2014/main" id="{8A872244-FC70-DD4E-8FDB-7B6F8A57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71063" name="Text Box 23">
            <a:extLst>
              <a:ext uri="{FF2B5EF4-FFF2-40B4-BE49-F238E27FC236}">
                <a16:creationId xmlns:a16="http://schemas.microsoft.com/office/drawing/2014/main" id="{FADE5682-4B0A-5943-842C-F066BAC76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71064" name="Text Box 24">
            <a:extLst>
              <a:ext uri="{FF2B5EF4-FFF2-40B4-BE49-F238E27FC236}">
                <a16:creationId xmlns:a16="http://schemas.microsoft.com/office/drawing/2014/main" id="{E04470A7-ED0A-744B-862F-1C4D173E4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71065" name="Text Box 25">
            <a:extLst>
              <a:ext uri="{FF2B5EF4-FFF2-40B4-BE49-F238E27FC236}">
                <a16:creationId xmlns:a16="http://schemas.microsoft.com/office/drawing/2014/main" id="{8563B228-CDA0-714E-903E-9C19D253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1066" name="Text Box 26">
            <a:extLst>
              <a:ext uri="{FF2B5EF4-FFF2-40B4-BE49-F238E27FC236}">
                <a16:creationId xmlns:a16="http://schemas.microsoft.com/office/drawing/2014/main" id="{D4F32ADE-890E-6346-BCC8-C5189F8DD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71067" name="Text Box 27">
            <a:extLst>
              <a:ext uri="{FF2B5EF4-FFF2-40B4-BE49-F238E27FC236}">
                <a16:creationId xmlns:a16="http://schemas.microsoft.com/office/drawing/2014/main" id="{A5A108D9-1B04-9549-8B59-E636B8815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71068" name="Text Box 28">
            <a:extLst>
              <a:ext uri="{FF2B5EF4-FFF2-40B4-BE49-F238E27FC236}">
                <a16:creationId xmlns:a16="http://schemas.microsoft.com/office/drawing/2014/main" id="{3C4171C8-54F8-3A48-B2F6-21E1C0D1C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71069" name="Text Box 29">
            <a:extLst>
              <a:ext uri="{FF2B5EF4-FFF2-40B4-BE49-F238E27FC236}">
                <a16:creationId xmlns:a16="http://schemas.microsoft.com/office/drawing/2014/main" id="{996023E8-E883-6B43-A831-15DFB2DA0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71070" name="Text Box 30">
            <a:extLst>
              <a:ext uri="{FF2B5EF4-FFF2-40B4-BE49-F238E27FC236}">
                <a16:creationId xmlns:a16="http://schemas.microsoft.com/office/drawing/2014/main" id="{0808B29A-52CF-FA45-AD27-30933F383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71071" name="Text Box 31">
            <a:extLst>
              <a:ext uri="{FF2B5EF4-FFF2-40B4-BE49-F238E27FC236}">
                <a16:creationId xmlns:a16="http://schemas.microsoft.com/office/drawing/2014/main" id="{D4058A4B-2AF5-4B43-A6F2-2E2318DC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71072" name="Text Box 32">
            <a:extLst>
              <a:ext uri="{FF2B5EF4-FFF2-40B4-BE49-F238E27FC236}">
                <a16:creationId xmlns:a16="http://schemas.microsoft.com/office/drawing/2014/main" id="{9B857E3E-6623-2045-ABDA-D5089581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71073" name="Text Box 33">
            <a:extLst>
              <a:ext uri="{FF2B5EF4-FFF2-40B4-BE49-F238E27FC236}">
                <a16:creationId xmlns:a16="http://schemas.microsoft.com/office/drawing/2014/main" id="{42DB1E9B-BE85-2B44-952D-082A8675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71074" name="Text Box 34">
            <a:extLst>
              <a:ext uri="{FF2B5EF4-FFF2-40B4-BE49-F238E27FC236}">
                <a16:creationId xmlns:a16="http://schemas.microsoft.com/office/drawing/2014/main" id="{EA71F2B0-738D-2F4D-8BE2-7420C292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71075" name="Text Box 35">
            <a:extLst>
              <a:ext uri="{FF2B5EF4-FFF2-40B4-BE49-F238E27FC236}">
                <a16:creationId xmlns:a16="http://schemas.microsoft.com/office/drawing/2014/main" id="{E6216897-8D81-8149-8292-613091110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2" grpId="0" animBg="1"/>
      <p:bldP spid="471043" grpId="0" animBg="1"/>
      <p:bldP spid="471045" grpId="0" animBg="1"/>
      <p:bldP spid="471046" grpId="0"/>
      <p:bldP spid="471046" grpId="1"/>
      <p:bldP spid="471047" grpId="0" animBg="1"/>
      <p:bldP spid="471048" grpId="0" animBg="1"/>
      <p:bldP spid="471049" grpId="0" animBg="1"/>
      <p:bldP spid="471050" grpId="0" animBg="1"/>
      <p:bldP spid="471051" grpId="0" animBg="1"/>
      <p:bldP spid="471052" grpId="0" animBg="1"/>
      <p:bldP spid="471053" grpId="0" animBg="1"/>
      <p:bldP spid="471054" grpId="0" animBg="1"/>
      <p:bldP spid="471055" grpId="0" animBg="1"/>
      <p:bldP spid="471056" grpId="0" animBg="1"/>
      <p:bldP spid="471057" grpId="0" animBg="1"/>
      <p:bldP spid="471058" grpId="0" animBg="1"/>
      <p:bldP spid="471059" grpId="0" animBg="1"/>
      <p:bldP spid="471060" grpId="0" animBg="1"/>
      <p:bldP spid="471061" grpId="0" animBg="1"/>
      <p:bldP spid="471062" grpId="0" animBg="1"/>
      <p:bldP spid="471063" grpId="0" animBg="1"/>
      <p:bldP spid="471064" grpId="0" animBg="1"/>
      <p:bldP spid="471065" grpId="0" animBg="1"/>
      <p:bldP spid="471066" grpId="0" animBg="1"/>
      <p:bldP spid="471067" grpId="0" animBg="1"/>
      <p:bldP spid="471068" grpId="0" animBg="1"/>
      <p:bldP spid="471069" grpId="0" animBg="1"/>
      <p:bldP spid="471070" grpId="0" animBg="1"/>
      <p:bldP spid="471071" grpId="0" animBg="1"/>
      <p:bldP spid="471072" grpId="0" animBg="1"/>
      <p:bldP spid="471073" grpId="0" animBg="1"/>
      <p:bldP spid="471074" grpId="0" animBg="1"/>
      <p:bldP spid="4710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>
            <a:extLst>
              <a:ext uri="{FF2B5EF4-FFF2-40B4-BE49-F238E27FC236}">
                <a16:creationId xmlns:a16="http://schemas.microsoft.com/office/drawing/2014/main" id="{CD3E6E35-7F00-BA48-BDD8-A5FD9B74E4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77000" y="4343400"/>
            <a:ext cx="1905000" cy="762000"/>
          </a:xfrm>
        </p:spPr>
        <p:txBody>
          <a:bodyPr/>
          <a:lstStyle/>
          <a:p>
            <a:pPr>
              <a:defRPr/>
            </a:pPr>
            <a:r>
              <a:rPr lang="en-US" sz="2000">
                <a:solidFill>
                  <a:srgbClr val="FFFF00"/>
                </a:solidFill>
                <a:cs typeface="+mj-cs"/>
              </a:rPr>
              <a:t>What do spectra tell us?</a:t>
            </a:r>
            <a:endParaRPr lang="en-US" sz="2000">
              <a:cs typeface="+mj-cs"/>
            </a:endParaRPr>
          </a:p>
        </p:txBody>
      </p:sp>
      <p:sp>
        <p:nvSpPr>
          <p:cNvPr id="436227" name="Text Box 3">
            <a:extLst>
              <a:ext uri="{FF2B5EF4-FFF2-40B4-BE49-F238E27FC236}">
                <a16:creationId xmlns:a16="http://schemas.microsoft.com/office/drawing/2014/main" id="{A800F65E-1995-EC46-A152-034047BD2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41288"/>
            <a:ext cx="8942387" cy="2862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2000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details of the spectra tell a lot:</a:t>
            </a:r>
            <a:endParaRPr lang="en-US" altLang="x-none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Chemical composition: </a:t>
            </a:r>
            <a:r>
              <a:rPr lang="en-US" altLang="x-none" sz="2000" dirty="0">
                <a:solidFill>
                  <a:srgbClr val="FFC000"/>
                </a:solidFill>
              </a:rPr>
              <a:t>which lines are present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Rotation: </a:t>
            </a:r>
            <a:r>
              <a:rPr lang="en-US" altLang="x-none" sz="2000" dirty="0">
                <a:solidFill>
                  <a:srgbClr val="FFC000"/>
                </a:solidFill>
              </a:rPr>
              <a:t>broadening </a:t>
            </a:r>
            <a:r>
              <a:rPr lang="en-US" altLang="x-none" sz="1600" dirty="0">
                <a:solidFill>
                  <a:srgbClr val="FFC000"/>
                </a:solidFill>
              </a:rPr>
              <a:t>(same percent for all lines)</a:t>
            </a:r>
            <a:endParaRPr lang="en-US" altLang="x-none" sz="2000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Movement (towards us or away from us): </a:t>
            </a:r>
            <a:r>
              <a:rPr lang="en-US" altLang="x-none" sz="2000" dirty="0">
                <a:solidFill>
                  <a:srgbClr val="FFC000"/>
                </a:solidFill>
              </a:rPr>
              <a:t>shift lines </a:t>
            </a:r>
            <a:r>
              <a:rPr lang="en-US" altLang="x-none" sz="1600" dirty="0">
                <a:solidFill>
                  <a:srgbClr val="FFC000"/>
                </a:solidFill>
              </a:rPr>
              <a:t>(same percent for all lines)</a:t>
            </a:r>
            <a:endParaRPr lang="en-US" altLang="x-none" sz="2000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Strength of magnetic field (if any): </a:t>
            </a:r>
            <a:r>
              <a:rPr lang="en-US" altLang="x-none" sz="2000" dirty="0">
                <a:solidFill>
                  <a:srgbClr val="FFC000"/>
                </a:solidFill>
              </a:rPr>
              <a:t>split of lines into doublets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Temperature: </a:t>
            </a:r>
            <a:r>
              <a:rPr lang="en-US" altLang="x-none" sz="2000" dirty="0">
                <a:solidFill>
                  <a:srgbClr val="FFC000"/>
                </a:solidFill>
              </a:rPr>
              <a:t>relative line strengths of the same atom 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FFC000"/>
                </a:solidFill>
              </a:rPr>
              <a:t>        </a:t>
            </a:r>
            <a:r>
              <a:rPr lang="en-US" altLang="x-none" sz="1600" i="1" dirty="0">
                <a:solidFill>
                  <a:srgbClr val="FFC000"/>
                </a:solidFill>
              </a:rPr>
              <a:t>For example, H</a:t>
            </a:r>
            <a:r>
              <a:rPr lang="en-US" altLang="x-none" sz="1600" i="1" baseline="-25000" dirty="0">
                <a:solidFill>
                  <a:srgbClr val="FFC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altLang="x-none" sz="1600" i="1" dirty="0">
                <a:solidFill>
                  <a:srgbClr val="FFC000"/>
                </a:solidFill>
              </a:rPr>
              <a:t> (level 2 to 3, red) vs. P</a:t>
            </a:r>
            <a:r>
              <a:rPr lang="en-US" altLang="x-none" sz="1600" i="1" baseline="-25000" dirty="0">
                <a:solidFill>
                  <a:srgbClr val="FFC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altLang="x-none" sz="1600" i="1" dirty="0">
                <a:solidFill>
                  <a:srgbClr val="FFC000"/>
                </a:solidFill>
              </a:rPr>
              <a:t> (</a:t>
            </a:r>
            <a:r>
              <a:rPr lang="en-US" altLang="x-none" sz="1600" i="1" dirty="0" err="1">
                <a:solidFill>
                  <a:srgbClr val="FFC000"/>
                </a:solidFill>
              </a:rPr>
              <a:t>Paschen</a:t>
            </a:r>
            <a:r>
              <a:rPr lang="en-US" altLang="x-none" sz="1600" i="1" dirty="0">
                <a:solidFill>
                  <a:srgbClr val="FFC000"/>
                </a:solidFill>
              </a:rPr>
              <a:t>-</a:t>
            </a:r>
            <a:r>
              <a:rPr lang="en-US" altLang="x-none" sz="1600" i="1" dirty="0">
                <a:solidFill>
                  <a:srgbClr val="FFC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altLang="x-none" sz="1600" i="1" dirty="0">
                <a:solidFill>
                  <a:srgbClr val="FFC000"/>
                </a:solidFill>
              </a:rPr>
              <a:t>, level 3 to 4, infrared) transition in H atom.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Gas density (gravity), chaotic wind speed: </a:t>
            </a:r>
            <a:r>
              <a:rPr lang="en-US" altLang="x-none" sz="2000" dirty="0">
                <a:solidFill>
                  <a:srgbClr val="FFC000"/>
                </a:solidFill>
              </a:rPr>
              <a:t>broadening (</a:t>
            </a:r>
            <a:r>
              <a:rPr lang="en-US" altLang="x-none" sz="1600" dirty="0">
                <a:solidFill>
                  <a:srgbClr val="FFC000"/>
                </a:solidFill>
              </a:rPr>
              <a:t>varies from atom to atom</a:t>
            </a:r>
            <a:r>
              <a:rPr lang="en-US" altLang="x-none" sz="20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Mass loss (stellar wind): </a:t>
            </a:r>
            <a:r>
              <a:rPr lang="en-US" altLang="x-none" sz="2000" dirty="0">
                <a:solidFill>
                  <a:srgbClr val="FFC000"/>
                </a:solidFill>
              </a:rPr>
              <a:t>P </a:t>
            </a:r>
            <a:r>
              <a:rPr lang="en-US" altLang="x-none" sz="2000" dirty="0" err="1">
                <a:solidFill>
                  <a:srgbClr val="FFC000"/>
                </a:solidFill>
              </a:rPr>
              <a:t>Cygni</a:t>
            </a:r>
            <a:r>
              <a:rPr lang="en-US" altLang="x-none" sz="2000" dirty="0">
                <a:solidFill>
                  <a:srgbClr val="FFC000"/>
                </a:solidFill>
              </a:rPr>
              <a:t> profile (</a:t>
            </a:r>
            <a:r>
              <a:rPr lang="en-US" altLang="x-none" sz="1600" dirty="0">
                <a:solidFill>
                  <a:srgbClr val="FFC000"/>
                </a:solidFill>
              </a:rPr>
              <a:t>blue-shifted emission + </a:t>
            </a:r>
            <a:r>
              <a:rPr lang="en-US" altLang="x-none" sz="1600" dirty="0" err="1">
                <a:solidFill>
                  <a:srgbClr val="FFC000"/>
                </a:solidFill>
              </a:rPr>
              <a:t>unshifted</a:t>
            </a:r>
            <a:r>
              <a:rPr lang="en-US" altLang="x-none" sz="1600" dirty="0">
                <a:solidFill>
                  <a:srgbClr val="FFC000"/>
                </a:solidFill>
              </a:rPr>
              <a:t> absorption</a:t>
            </a:r>
            <a:r>
              <a:rPr lang="en-US" altLang="x-none" sz="2000" dirty="0">
                <a:solidFill>
                  <a:srgbClr val="FFC000"/>
                </a:solidFill>
              </a:rPr>
              <a:t>)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E2D4626A-06AF-8C49-94F8-4F3E76D7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003550"/>
            <a:ext cx="55880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ABA2A4B2-1D3D-B34D-8979-215E6576A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2911475"/>
            <a:ext cx="291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</a:rPr>
              <a:t>Example: Rotational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</a:rPr>
              <a:t>line broadening: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FFFF"/>
                </a:solidFill>
              </a:rPr>
              <a:t>(all spectral lines broadened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FFFF"/>
                </a:solidFill>
              </a:rPr>
              <a:t>                  by the same percent)</a:t>
            </a:r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24C69A0B-A95D-914F-9904-1291FC98D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882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5" name="Straight Arrow Connector 2">
            <a:extLst>
              <a:ext uri="{FF2B5EF4-FFF2-40B4-BE49-F238E27FC236}">
                <a16:creationId xmlns:a16="http://schemas.microsoft.com/office/drawing/2014/main" id="{18E4A78F-2C24-7C41-B24B-BE4296B801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22098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8ABA93FC-F5FE-2843-87F3-895120C7D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71450"/>
            <a:ext cx="4973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</a:rPr>
              <a:t>Example: the Zeeman effect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FFFF"/>
                </a:solidFill>
              </a:rPr>
              <a:t>(splitting lines into doublets/triplets by the magnetic field)</a:t>
            </a: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32072B79-D0EB-A948-AF8C-FCFD70DA6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39800"/>
            <a:ext cx="33972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>
            <a:extLst>
              <a:ext uri="{FF2B5EF4-FFF2-40B4-BE49-F238E27FC236}">
                <a16:creationId xmlns:a16="http://schemas.microsoft.com/office/drawing/2014/main" id="{70E4FF86-1803-EA47-BE06-5EDC7DCBE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825" b="4694"/>
          <a:stretch>
            <a:fillRect/>
          </a:stretch>
        </p:blipFill>
        <p:spPr bwMode="auto">
          <a:xfrm>
            <a:off x="3657600" y="939800"/>
            <a:ext cx="51244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1" name="Straight Arrow Connector 2">
            <a:extLst>
              <a:ext uri="{FF2B5EF4-FFF2-40B4-BE49-F238E27FC236}">
                <a16:creationId xmlns:a16="http://schemas.microsoft.com/office/drawing/2014/main" id="{954FDB71-82CC-8C4B-A92A-D20CD0C4887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5800" y="3886200"/>
            <a:ext cx="0" cy="1066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TextBox 4">
            <a:extLst>
              <a:ext uri="{FF2B5EF4-FFF2-40B4-BE49-F238E27FC236}">
                <a16:creationId xmlns:a16="http://schemas.microsoft.com/office/drawing/2014/main" id="{3DC55B8D-1699-E443-914F-49767A816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876800"/>
            <a:ext cx="3173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2600"/>
                </a:solidFill>
              </a:rPr>
              <a:t>Spectrograph’s slit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2600"/>
                </a:solidFill>
              </a:rPr>
              <a:t>Excludes light outside this line</a:t>
            </a:r>
          </a:p>
        </p:txBody>
      </p:sp>
      <p:cxnSp>
        <p:nvCxnSpPr>
          <p:cNvPr id="19463" name="Straight Arrow Connector 12">
            <a:extLst>
              <a:ext uri="{FF2B5EF4-FFF2-40B4-BE49-F238E27FC236}">
                <a16:creationId xmlns:a16="http://schemas.microsoft.com/office/drawing/2014/main" id="{316514CA-1B86-3D41-A5BB-26A30D2ED83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2163" y="4191000"/>
            <a:ext cx="609600" cy="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Arrow Connector 14">
            <a:extLst>
              <a:ext uri="{FF2B5EF4-FFF2-40B4-BE49-F238E27FC236}">
                <a16:creationId xmlns:a16="http://schemas.microsoft.com/office/drawing/2014/main" id="{80521DB9-6E15-A948-A1B2-FCF11F12E8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1763" y="4191000"/>
            <a:ext cx="609600" cy="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TextBox 13">
            <a:extLst>
              <a:ext uri="{FF2B5EF4-FFF2-40B4-BE49-F238E27FC236}">
                <a16:creationId xmlns:a16="http://schemas.microsoft.com/office/drawing/2014/main" id="{9C6A1022-5B42-1D4A-A101-596489CA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852863"/>
            <a:ext cx="1893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FF66"/>
                </a:solidFill>
              </a:rPr>
              <a:t>shorter          longer</a:t>
            </a:r>
          </a:p>
        </p:txBody>
      </p:sp>
      <p:sp>
        <p:nvSpPr>
          <p:cNvPr id="19466" name="TextBox 21">
            <a:extLst>
              <a:ext uri="{FF2B5EF4-FFF2-40B4-BE49-F238E27FC236}">
                <a16:creationId xmlns:a16="http://schemas.microsoft.com/office/drawing/2014/main" id="{E75457D6-B169-5A4D-9D3A-58FAA44BC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419576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FF66"/>
                </a:solidFill>
              </a:rPr>
              <a:t>wavelength</a:t>
            </a:r>
          </a:p>
        </p:txBody>
      </p:sp>
      <p:cxnSp>
        <p:nvCxnSpPr>
          <p:cNvPr id="19467" name="Straight Arrow Connector 22">
            <a:extLst>
              <a:ext uri="{FF2B5EF4-FFF2-40B4-BE49-F238E27FC236}">
                <a16:creationId xmlns:a16="http://schemas.microsoft.com/office/drawing/2014/main" id="{74A29F36-49AD-A344-9B70-E38815C8AC0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05400" y="2298700"/>
            <a:ext cx="990600" cy="1808163"/>
          </a:xfrm>
          <a:prstGeom prst="straightConnector1">
            <a:avLst/>
          </a:prstGeom>
          <a:noFill/>
          <a:ln w="9525">
            <a:solidFill>
              <a:srgbClr val="CC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TextBox 16">
            <a:extLst>
              <a:ext uri="{FF2B5EF4-FFF2-40B4-BE49-F238E27FC236}">
                <a16:creationId xmlns:a16="http://schemas.microsoft.com/office/drawing/2014/main" id="{D41989A0-9EB8-C940-A1B7-C42FC5B19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4106863"/>
            <a:ext cx="4943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ECFF"/>
                </a:solidFill>
              </a:rPr>
              <a:t>Zeeman split is strong inside sunspot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FF00"/>
                </a:solidFill>
              </a:rPr>
              <a:t>  (split is proportional magnetic field strength)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FF00"/>
                </a:solidFill>
              </a:rPr>
              <a:t>   on this picture, maximum magnetic field strength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FF00"/>
                </a:solidFill>
              </a:rPr>
              <a:t> ~ 1 Tesla (10 times stronger than a household magnet)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FF00"/>
                </a:solidFill>
              </a:rPr>
              <a:t>                    extends to an area size of the 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>
            <a:extLst>
              <a:ext uri="{FF2B5EF4-FFF2-40B4-BE49-F238E27FC236}">
                <a16:creationId xmlns:a16="http://schemas.microsoft.com/office/drawing/2014/main" id="{ACC1CCB5-9581-7548-B337-211F65B4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"/>
            <a:ext cx="4332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</a:rPr>
              <a:t>Example: pressure broadening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FFFF"/>
                </a:solidFill>
              </a:rPr>
              <a:t>(giant stars have narrow lines)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FD38AC28-0FEF-884C-A3F9-ED910B0EE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3505200"/>
            <a:ext cx="33512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>
            <a:extLst>
              <a:ext uri="{FF2B5EF4-FFF2-40B4-BE49-F238E27FC236}">
                <a16:creationId xmlns:a16="http://schemas.microsoft.com/office/drawing/2014/main" id="{F029287B-3669-7D44-A494-EC8DB6417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5052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>
            <a:extLst>
              <a:ext uri="{FF2B5EF4-FFF2-40B4-BE49-F238E27FC236}">
                <a16:creationId xmlns:a16="http://schemas.microsoft.com/office/drawing/2014/main" id="{B3571C4D-3D88-3E46-A60B-E4B315D31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76200"/>
            <a:ext cx="69659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1">
            <a:extLst>
              <a:ext uri="{FF2B5EF4-FFF2-40B4-BE49-F238E27FC236}">
                <a16:creationId xmlns:a16="http://schemas.microsoft.com/office/drawing/2014/main" id="{F82841D6-AED1-D745-8F3C-E7505B10E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8329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The spectrum tells us the surface gravity (i.e. luminosity class)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86ECF0CB-890F-4B4C-BECF-293AF94F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0"/>
            <a:ext cx="233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Example: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 Cygni profile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FFFF00"/>
                </a:solidFill>
              </a:rPr>
              <a:t>Stellar wind’s effect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FFFF00"/>
                </a:solidFill>
              </a:rPr>
              <a:t>on the profile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FFFF00"/>
                </a:solidFill>
              </a:rPr>
              <a:t>of a spectral line: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chemeClr val="bg1"/>
                </a:solidFill>
              </a:rPr>
              <a:t>Blue absorption, red emission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="0" i="1">
              <a:solidFill>
                <a:srgbClr val="00FF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FFFF"/>
                </a:solidFill>
              </a:rPr>
              <a:t>Seen only when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FFFF"/>
                </a:solidFill>
              </a:rPr>
              <a:t>a star’s stellar wind is strong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FFFF"/>
                </a:solidFill>
              </a:rPr>
              <a:t>(i.e. a lot of mass loss)</a:t>
            </a:r>
          </a:p>
        </p:txBody>
      </p:sp>
      <p:pic>
        <p:nvPicPr>
          <p:cNvPr id="23555" name="Picture 10">
            <a:extLst>
              <a:ext uri="{FF2B5EF4-FFF2-40B4-BE49-F238E27FC236}">
                <a16:creationId xmlns:a16="http://schemas.microsoft.com/office/drawing/2014/main" id="{5932BF2B-DC0F-5F42-B719-2E4ACBF70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609600"/>
            <a:ext cx="4021137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>
            <a:extLst>
              <a:ext uri="{FF2B5EF4-FFF2-40B4-BE49-F238E27FC236}">
                <a16:creationId xmlns:a16="http://schemas.microsoft.com/office/drawing/2014/main" id="{D05F73B1-7BE1-954D-8F54-9DEFCA082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3">
            <a:extLst>
              <a:ext uri="{FF2B5EF4-FFF2-40B4-BE49-F238E27FC236}">
                <a16:creationId xmlns:a16="http://schemas.microsoft.com/office/drawing/2014/main" id="{E1CBE18A-74C3-5F4B-B09A-1DBA37BCC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5263"/>
            <a:ext cx="4960938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>
            <a:extLst>
              <a:ext uri="{FF2B5EF4-FFF2-40B4-BE49-F238E27FC236}">
                <a16:creationId xmlns:a16="http://schemas.microsoft.com/office/drawing/2014/main" id="{45B3F328-8BFE-2742-9A3B-A7415BF33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76200"/>
            <a:ext cx="401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“P Cygni” is a variable star designation.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212A7D8E-747D-7240-8D95-6D0830961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8600"/>
            <a:ext cx="3454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The</a:t>
            </a:r>
            <a:r>
              <a:rPr lang="en-US" altLang="en-US" sz="1600" b="0">
                <a:solidFill>
                  <a:srgbClr val="FFC000"/>
                </a:solidFill>
              </a:rPr>
              <a:t> </a:t>
            </a:r>
            <a:r>
              <a:rPr lang="en-US" altLang="en-US" sz="1600">
                <a:solidFill>
                  <a:srgbClr val="FFC000"/>
                </a:solidFill>
              </a:rPr>
              <a:t>top</a:t>
            </a:r>
            <a:r>
              <a:rPr lang="en-US" altLang="en-US" sz="1600" b="0">
                <a:solidFill>
                  <a:srgbClr val="FFC000"/>
                </a:solidFill>
              </a:rPr>
              <a:t> </a:t>
            </a:r>
            <a:r>
              <a:rPr lang="en-US" altLang="en-US" sz="1600" b="0">
                <a:solidFill>
                  <a:schemeClr val="bg1"/>
                </a:solidFill>
              </a:rPr>
              <a:t>of the slit shows </a:t>
            </a:r>
            <a:r>
              <a:rPr lang="en-US" altLang="en-US" sz="1600">
                <a:solidFill>
                  <a:srgbClr val="FFC000"/>
                </a:solidFill>
              </a:rPr>
              <a:t>blueshift</a:t>
            </a:r>
            <a:r>
              <a:rPr lang="en-US" altLang="en-US" sz="1600" b="0">
                <a:solidFill>
                  <a:schemeClr val="accent2"/>
                </a:solidFill>
              </a:rPr>
              <a:t> </a:t>
            </a:r>
            <a:r>
              <a:rPr lang="en-US" altLang="en-US" sz="1600" b="0">
                <a:solidFill>
                  <a:schemeClr val="bg1"/>
                </a:solidFill>
              </a:rPr>
              <a:t>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    - stars there are </a:t>
            </a:r>
            <a:r>
              <a:rPr lang="en-US" altLang="en-US" sz="1600">
                <a:solidFill>
                  <a:srgbClr val="FFC000"/>
                </a:solidFill>
              </a:rPr>
              <a:t>moving towards us</a:t>
            </a:r>
            <a:endParaRPr lang="en-US" altLang="en-US" sz="1600" b="0">
              <a:solidFill>
                <a:srgbClr val="FFC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The  </a:t>
            </a:r>
            <a:r>
              <a:rPr lang="en-US" altLang="en-US" sz="1600">
                <a:solidFill>
                  <a:srgbClr val="FF0000"/>
                </a:solidFill>
              </a:rPr>
              <a:t>bottom</a:t>
            </a:r>
            <a:r>
              <a:rPr lang="en-US" altLang="en-US" sz="1600" b="0">
                <a:solidFill>
                  <a:schemeClr val="bg1"/>
                </a:solidFill>
              </a:rPr>
              <a:t> of the slit shows </a:t>
            </a:r>
            <a:r>
              <a:rPr lang="en-US" altLang="en-US" sz="1600">
                <a:solidFill>
                  <a:srgbClr val="FF0000"/>
                </a:solidFill>
              </a:rPr>
              <a:t>redshift</a:t>
            </a:r>
            <a:r>
              <a:rPr lang="en-US" altLang="en-US" sz="1600" b="0">
                <a:solidFill>
                  <a:schemeClr val="bg1"/>
                </a:solidFill>
              </a:rPr>
              <a:t> 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    -  stars there are </a:t>
            </a:r>
            <a:r>
              <a:rPr lang="en-US" altLang="en-US" sz="1600" b="0">
                <a:solidFill>
                  <a:srgbClr val="FF0000"/>
                </a:solidFill>
              </a:rPr>
              <a:t>moving away</a:t>
            </a:r>
            <a:r>
              <a:rPr lang="en-US" altLang="en-US" sz="1600" b="0">
                <a:solidFill>
                  <a:schemeClr val="bg1"/>
                </a:solidFill>
              </a:rPr>
              <a:t>:</a:t>
            </a:r>
            <a:endParaRPr lang="en-US" altLang="en-US" sz="2400" b="0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F4BB3D30-4D35-7A4F-9337-5A5C3CC86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4495800"/>
            <a:ext cx="2128837" cy="2032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Top of slit moves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 our way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Bottom of slit moves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away from us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Rotation is fastest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in the middle</a:t>
            </a:r>
            <a:endParaRPr lang="en-US" altLang="en-US" sz="1600" b="0">
              <a:solidFill>
                <a:schemeClr val="bg1"/>
              </a:solidFill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7B4ACC36-CD07-E049-92F5-F4BE44E2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975" y="326072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i="1" u="sng">
                <a:solidFill>
                  <a:srgbClr val="00CC00"/>
                </a:solidFill>
              </a:rPr>
              <a:t>Example:</a:t>
            </a:r>
            <a:endParaRPr lang="en-US" altLang="en-US" sz="2400" b="0"/>
          </a:p>
        </p:txBody>
      </p:sp>
      <p:sp>
        <p:nvSpPr>
          <p:cNvPr id="437253" name="Rectangle 5">
            <a:extLst>
              <a:ext uri="{FF2B5EF4-FFF2-40B4-BE49-F238E27FC236}">
                <a16:creationId xmlns:a16="http://schemas.microsoft.com/office/drawing/2014/main" id="{2BB86761-FACF-C644-A625-9E0E486DE2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4495800" cy="685800"/>
          </a:xfrm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cs typeface="+mj-cs"/>
              </a:rPr>
              <a:t>Example: a rotating galaxy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08296FF7-F0CA-CB40-8723-8DC8265D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295400"/>
            <a:ext cx="2590800" cy="15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5607" name="Picture 7" descr="Picture 8">
            <a:extLst>
              <a:ext uri="{FF2B5EF4-FFF2-40B4-BE49-F238E27FC236}">
                <a16:creationId xmlns:a16="http://schemas.microsoft.com/office/drawing/2014/main" id="{BE8097E0-E85E-0340-8897-34BEEC31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7800"/>
            <a:ext cx="24114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Picture 9">
            <a:extLst>
              <a:ext uri="{FF2B5EF4-FFF2-40B4-BE49-F238E27FC236}">
                <a16:creationId xmlns:a16="http://schemas.microsoft.com/office/drawing/2014/main" id="{4C8410C6-1CC8-0040-B269-16683D8D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013"/>
            <a:ext cx="6732588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">
            <a:extLst>
              <a:ext uri="{FF2B5EF4-FFF2-40B4-BE49-F238E27FC236}">
                <a16:creationId xmlns:a16="http://schemas.microsoft.com/office/drawing/2014/main" id="{CD59C434-315E-EE43-931A-FC8DDDBF6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488113"/>
            <a:ext cx="583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FFFF"/>
                </a:solidFill>
              </a:rPr>
              <a:t>(Colors are fake </a:t>
            </a:r>
            <a:r>
              <a:rPr lang="mr-IN" altLang="en-US" sz="1800" i="1">
                <a:solidFill>
                  <a:srgbClr val="00FFFF"/>
                </a:solidFill>
              </a:rPr>
              <a:t>–</a:t>
            </a:r>
            <a:r>
              <a:rPr lang="en-US" altLang="en-US" sz="1800" i="1">
                <a:solidFill>
                  <a:srgbClr val="00FFFF"/>
                </a:solidFill>
              </a:rPr>
              <a:t> this is a small part of the spectrum only!)</a:t>
            </a:r>
          </a:p>
        </p:txBody>
      </p:sp>
      <p:cxnSp>
        <p:nvCxnSpPr>
          <p:cNvPr id="25610" name="Straight Arrow Connector 3">
            <a:extLst>
              <a:ext uri="{FF2B5EF4-FFF2-40B4-BE49-F238E27FC236}">
                <a16:creationId xmlns:a16="http://schemas.microsoft.com/office/drawing/2014/main" id="{A9D708AA-3BF1-FD4F-95ED-75CC1243A72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67088" y="2362200"/>
            <a:ext cx="1433512" cy="533400"/>
          </a:xfrm>
          <a:prstGeom prst="straightConnector1">
            <a:avLst/>
          </a:prstGeom>
          <a:noFill/>
          <a:ln w="9525">
            <a:solidFill>
              <a:srgbClr val="CC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1" name="Straight Arrow Connector 5">
            <a:extLst>
              <a:ext uri="{FF2B5EF4-FFF2-40B4-BE49-F238E27FC236}">
                <a16:creationId xmlns:a16="http://schemas.microsoft.com/office/drawing/2014/main" id="{41BFF3E7-977B-7A40-AFEF-AF4C6CA3338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05400" y="2628900"/>
            <a:ext cx="1219200" cy="25527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>
            <a:extLst>
              <a:ext uri="{FF2B5EF4-FFF2-40B4-BE49-F238E27FC236}">
                <a16:creationId xmlns:a16="http://schemas.microsoft.com/office/drawing/2014/main" id="{8BD5A669-9843-AD4E-9390-C710B1B169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3352800"/>
            <a:ext cx="3886200" cy="334963"/>
          </a:xfrm>
        </p:spPr>
        <p:txBody>
          <a:bodyPr/>
          <a:lstStyle/>
          <a:p>
            <a:pPr>
              <a:defRPr/>
            </a:pPr>
            <a:r>
              <a:rPr lang="en-US" sz="900">
                <a:solidFill>
                  <a:srgbClr val="66FFFF"/>
                </a:solidFill>
                <a:cs typeface="+mj-cs"/>
              </a:rPr>
              <a:t>The spectroscope</a:t>
            </a:r>
            <a:endParaRPr lang="en-US">
              <a:cs typeface="+mj-cs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EE069832-F097-8D4F-977E-E6F26C80C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0"/>
            <a:ext cx="57261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The device that resolves the colors of light:</a:t>
            </a:r>
            <a:endParaRPr lang="en-US" altLang="en-US" sz="2400" b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the spectroscope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99FF"/>
                </a:solidFill>
              </a:rPr>
              <a:t>(Joseph von Fraunhofer, 1814)</a:t>
            </a:r>
            <a:endParaRPr lang="en-US" altLang="en-US" sz="1800" b="0" i="1">
              <a:solidFill>
                <a:srgbClr val="0099FF"/>
              </a:solidFill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72E651D6-18A5-1948-8FE1-FE4E002C8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1927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23098BA9-41EE-7745-9B29-19B09A9D5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263650"/>
            <a:ext cx="41116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• Light from telescope enters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     slit (to block off stray light)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• Prism (or grating) separates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      the colors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• Produces spectrum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     on a screen/on a film</a:t>
            </a: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(</a:t>
            </a:r>
            <a:r>
              <a:rPr lang="en-US" altLang="en-US" sz="2400" b="0" i="1">
                <a:solidFill>
                  <a:schemeClr val="bg1"/>
                </a:solidFill>
              </a:rPr>
              <a:t>Put this device in a box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chemeClr val="bg1"/>
                </a:solidFill>
              </a:rPr>
              <a:t>   attach it to the telescope</a:t>
            </a:r>
            <a:r>
              <a:rPr lang="en-US" altLang="en-US" sz="2400" b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AF1474CB-B936-B141-B05E-050CC367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5595938"/>
            <a:ext cx="556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7">
            <a:extLst>
              <a:ext uri="{FF2B5EF4-FFF2-40B4-BE49-F238E27FC236}">
                <a16:creationId xmlns:a16="http://schemas.microsoft.com/office/drawing/2014/main" id="{317715BF-BAA7-694C-A39D-184634B6E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029200"/>
            <a:ext cx="416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Spectrum</a:t>
            </a:r>
            <a:r>
              <a:rPr lang="en-US" altLang="en-US" sz="2400" b="0"/>
              <a:t>: </a:t>
            </a:r>
            <a:r>
              <a:rPr lang="en-US" altLang="en-US" sz="2400" b="0">
                <a:solidFill>
                  <a:srgbClr val="00FFFF"/>
                </a:solidFill>
              </a:rPr>
              <a:t>each color is a </a:t>
            </a:r>
            <a:r>
              <a:rPr lang="ja-JP" altLang="en-US" sz="2400" b="0">
                <a:solidFill>
                  <a:srgbClr val="00FFFF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b="0">
                <a:solidFill>
                  <a:srgbClr val="00FFFF"/>
                </a:solidFill>
              </a:rPr>
              <a:t>line</a:t>
            </a:r>
            <a:r>
              <a:rPr lang="ja-JP" altLang="en-US" sz="2400" b="0">
                <a:solidFill>
                  <a:srgbClr val="00FFFF"/>
                </a:solidFill>
                <a:latin typeface="Arial" panose="020B0604020202020204" pitchFamily="34" charset="0"/>
              </a:rPr>
              <a:t>”</a:t>
            </a:r>
            <a:endParaRPr lang="en-US" altLang="en-US" sz="2400" b="0">
              <a:solidFill>
                <a:srgbClr val="00FFFF"/>
              </a:solidFill>
            </a:endParaRP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4AF71373-B379-9E4E-AD03-6369134E4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53000"/>
            <a:ext cx="33067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u="sng">
                <a:solidFill>
                  <a:srgbClr val="FFFF00"/>
                </a:solidFill>
              </a:rPr>
              <a:t>Surprise:</a:t>
            </a:r>
            <a:endParaRPr lang="en-US" altLang="en-US" sz="2400" b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The spectrum of the Sun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 has black lines: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FFFF"/>
                </a:solidFill>
              </a:rPr>
              <a:t>Some colors are </a:t>
            </a:r>
            <a:r>
              <a:rPr lang="en-US" altLang="en-US" sz="2400">
                <a:solidFill>
                  <a:srgbClr val="00FFFF"/>
                </a:solidFill>
              </a:rPr>
              <a:t>missing</a:t>
            </a:r>
            <a:r>
              <a:rPr lang="en-US" altLang="en-US" sz="2400" b="0">
                <a:solidFill>
                  <a:srgbClr val="00FFFF"/>
                </a:solidFill>
              </a:rPr>
              <a:t>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i="1">
                <a:solidFill>
                  <a:schemeClr val="bg1"/>
                </a:solidFill>
              </a:rPr>
              <a:t>(Fraunhofer-lines)</a:t>
            </a:r>
          </a:p>
        </p:txBody>
      </p:sp>
      <p:pic>
        <p:nvPicPr>
          <p:cNvPr id="29705" name="Picture 9" descr="Picture 1">
            <a:extLst>
              <a:ext uri="{FF2B5EF4-FFF2-40B4-BE49-F238E27FC236}">
                <a16:creationId xmlns:a16="http://schemas.microsoft.com/office/drawing/2014/main" id="{C122C8A5-DAB9-E144-B9CE-E8C89DDC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51054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>
            <a:extLst>
              <a:ext uri="{FF2B5EF4-FFF2-40B4-BE49-F238E27FC236}">
                <a16:creationId xmlns:a16="http://schemas.microsoft.com/office/drawing/2014/main" id="{3A1116A0-4A4A-E548-BE3D-BD06C0F42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91000" cy="6096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The spectrum of the Sun</a:t>
            </a:r>
            <a:endParaRPr lang="en-US">
              <a:cs typeface="+mj-cs"/>
            </a:endParaRPr>
          </a:p>
        </p:txBody>
      </p:sp>
      <p:pic>
        <p:nvPicPr>
          <p:cNvPr id="33795" name="Picture 3" descr="G4V">
            <a:extLst>
              <a:ext uri="{FF2B5EF4-FFF2-40B4-BE49-F238E27FC236}">
                <a16:creationId xmlns:a16="http://schemas.microsoft.com/office/drawing/2014/main" id="{E31B37B0-27EE-BD40-8FB3-DA322831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2870A868-60D8-5D48-A07B-6BEA7F757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763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D2D4648E-1D70-2E43-BEA0-D2E04DDB1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888" y="1758950"/>
            <a:ext cx="428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(Color and b/w version of the same thing.)</a:t>
            </a:r>
            <a:endParaRPr lang="en-US" altLang="en-US" sz="1800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AB8D7123-BD98-CF49-8452-A2B9B4F4BF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1600200"/>
            <a:ext cx="457200" cy="2286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>
            <a:extLst>
              <a:ext uri="{FF2B5EF4-FFF2-40B4-BE49-F238E27FC236}">
                <a16:creationId xmlns:a16="http://schemas.microsoft.com/office/drawing/2014/main" id="{2080BF22-E082-1240-87B4-57A5D9B552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2057400"/>
            <a:ext cx="1066800" cy="3048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CF3ED30F-E301-0046-BF74-C270A83F4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114800"/>
            <a:ext cx="610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Absorption lines (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>
                <a:solidFill>
                  <a:srgbClr val="FFFF00"/>
                </a:solidFill>
              </a:rPr>
              <a:t>Frauenhofer-lines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>
                <a:solidFill>
                  <a:srgbClr val="FFFF00"/>
                </a:solidFill>
              </a:rPr>
              <a:t>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many in hydrogen wavelengths</a:t>
            </a:r>
            <a:endParaRPr lang="en-US" altLang="en-US" sz="2400"/>
          </a:p>
        </p:txBody>
      </p:sp>
      <p:sp>
        <p:nvSpPr>
          <p:cNvPr id="33801" name="Line 9">
            <a:extLst>
              <a:ext uri="{FF2B5EF4-FFF2-40B4-BE49-F238E27FC236}">
                <a16:creationId xmlns:a16="http://schemas.microsoft.com/office/drawing/2014/main" id="{CA11140E-8006-994F-828F-F1BB3753AD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19200" y="3352800"/>
            <a:ext cx="20574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06111AEF-33D4-714C-8380-28BF523EEA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33600" y="3352800"/>
            <a:ext cx="19050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1">
            <a:extLst>
              <a:ext uri="{FF2B5EF4-FFF2-40B4-BE49-F238E27FC236}">
                <a16:creationId xmlns:a16="http://schemas.microsoft.com/office/drawing/2014/main" id="{80944D46-AA3B-C146-8A0C-5DB1AB1DA1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3352800"/>
            <a:ext cx="762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EAC82A65-F35D-2647-83D5-7443D5EABD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3352800"/>
            <a:ext cx="190500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id="{5007021D-BB93-2441-B3F5-F50A2208EF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352800"/>
            <a:ext cx="190500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14">
            <a:extLst>
              <a:ext uri="{FF2B5EF4-FFF2-40B4-BE49-F238E27FC236}">
                <a16:creationId xmlns:a16="http://schemas.microsoft.com/office/drawing/2014/main" id="{0BD1126E-AF0C-3749-A616-2A1018F34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1793875"/>
            <a:ext cx="54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H</a:t>
            </a:r>
            <a:r>
              <a:rPr lang="en-US" altLang="en-US" sz="20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</a:t>
            </a:r>
            <a:endParaRPr lang="en-US" altLang="en-US" sz="2400"/>
          </a:p>
        </p:txBody>
      </p:sp>
      <p:sp>
        <p:nvSpPr>
          <p:cNvPr id="33807" name="Line 15">
            <a:extLst>
              <a:ext uri="{FF2B5EF4-FFF2-40B4-BE49-F238E27FC236}">
                <a16:creationId xmlns:a16="http://schemas.microsoft.com/office/drawing/2014/main" id="{19B51099-115D-3845-B4D2-18A9A12101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2057400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Text Box 16">
            <a:extLst>
              <a:ext uri="{FF2B5EF4-FFF2-40B4-BE49-F238E27FC236}">
                <a16:creationId xmlns:a16="http://schemas.microsoft.com/office/drawing/2014/main" id="{E26712B8-C51D-5F4F-BE34-812C8A431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2014538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H</a:t>
            </a:r>
            <a:r>
              <a:rPr lang="en-US" altLang="en-US" sz="20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</a:t>
            </a:r>
            <a:endParaRPr lang="en-US" altLang="en-US" sz="2400"/>
          </a:p>
        </p:txBody>
      </p:sp>
      <p:sp>
        <p:nvSpPr>
          <p:cNvPr id="33809" name="Line 17">
            <a:extLst>
              <a:ext uri="{FF2B5EF4-FFF2-40B4-BE49-F238E27FC236}">
                <a16:creationId xmlns:a16="http://schemas.microsoft.com/office/drawing/2014/main" id="{0B71F2BA-8CE1-FC43-8504-AD21CBCC4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209800"/>
            <a:ext cx="3048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Text Box 18">
            <a:extLst>
              <a:ext uri="{FF2B5EF4-FFF2-40B4-BE49-F238E27FC236}">
                <a16:creationId xmlns:a16="http://schemas.microsoft.com/office/drawing/2014/main" id="{B837F995-F627-4B47-BF33-C73DDABB4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2014538"/>
            <a:ext cx="48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H</a:t>
            </a:r>
            <a:r>
              <a:rPr lang="en-US" altLang="en-US" sz="20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</a:t>
            </a:r>
            <a:endParaRPr lang="en-US" altLang="en-US" sz="2400"/>
          </a:p>
        </p:txBody>
      </p:sp>
      <p:sp>
        <p:nvSpPr>
          <p:cNvPr id="33811" name="Line 19">
            <a:extLst>
              <a:ext uri="{FF2B5EF4-FFF2-40B4-BE49-F238E27FC236}">
                <a16:creationId xmlns:a16="http://schemas.microsoft.com/office/drawing/2014/main" id="{4EE0D42E-D7BA-9A48-86EA-EF44B7958E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2209800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12" name="Picture 20" descr="SunLight">
            <a:extLst>
              <a:ext uri="{FF2B5EF4-FFF2-40B4-BE49-F238E27FC236}">
                <a16:creationId xmlns:a16="http://schemas.microsoft.com/office/drawing/2014/main" id="{DFEB8EA0-1C33-FA48-AFF4-E2639184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2895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Line 21">
            <a:extLst>
              <a:ext uri="{FF2B5EF4-FFF2-40B4-BE49-F238E27FC236}">
                <a16:creationId xmlns:a16="http://schemas.microsoft.com/office/drawing/2014/main" id="{E79A5C60-D029-DA4C-842D-1BB8E7B02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6248400"/>
            <a:ext cx="19050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Text Box 22">
            <a:extLst>
              <a:ext uri="{FF2B5EF4-FFF2-40B4-BE49-F238E27FC236}">
                <a16:creationId xmlns:a16="http://schemas.microsoft.com/office/drawing/2014/main" id="{CA0A5131-4582-394A-B381-3C92D4104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6454775"/>
            <a:ext cx="209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</a:rPr>
              <a:t>Solar atmosphere</a:t>
            </a:r>
            <a:endParaRPr lang="en-US" altLang="en-US" sz="2400">
              <a:solidFill>
                <a:srgbClr val="FFC000"/>
              </a:solidFill>
            </a:endParaRPr>
          </a:p>
        </p:txBody>
      </p:sp>
      <p:sp>
        <p:nvSpPr>
          <p:cNvPr id="33815" name="Line 23">
            <a:extLst>
              <a:ext uri="{FF2B5EF4-FFF2-40B4-BE49-F238E27FC236}">
                <a16:creationId xmlns:a16="http://schemas.microsoft.com/office/drawing/2014/main" id="{885CE169-89B8-994A-9247-D696B08220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791200"/>
            <a:ext cx="19050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Text Box 24">
            <a:extLst>
              <a:ext uri="{FF2B5EF4-FFF2-40B4-BE49-F238E27FC236}">
                <a16:creationId xmlns:a16="http://schemas.microsoft.com/office/drawing/2014/main" id="{B3200195-BB09-E844-B5B1-9D35BA617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003925"/>
            <a:ext cx="4352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</a:rPr>
              <a:t>Here: colder gas takes out a few colors</a:t>
            </a:r>
            <a:endParaRPr lang="en-US" altLang="en-US" sz="24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423DF6A-E3BE-154C-A50A-DE3BB9B5D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>
            <a:extLst>
              <a:ext uri="{FF2B5EF4-FFF2-40B4-BE49-F238E27FC236}">
                <a16:creationId xmlns:a16="http://schemas.microsoft.com/office/drawing/2014/main" id="{7FC01F19-8498-1041-B338-8F514D1C8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49539" name="Text Box 3">
            <a:extLst>
              <a:ext uri="{FF2B5EF4-FFF2-40B4-BE49-F238E27FC236}">
                <a16:creationId xmlns:a16="http://schemas.microsoft.com/office/drawing/2014/main" id="{4A56ACB7-6944-B24C-AD26-50268B60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9540" name="Rectangle 4">
            <a:extLst>
              <a:ext uri="{FF2B5EF4-FFF2-40B4-BE49-F238E27FC236}">
                <a16:creationId xmlns:a16="http://schemas.microsoft.com/office/drawing/2014/main" id="{CB2CA80A-7F22-DC4F-9A7C-840C42FD6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</a:t>
            </a:r>
          </a:p>
        </p:txBody>
      </p:sp>
      <p:sp>
        <p:nvSpPr>
          <p:cNvPr id="449541" name="Text Box 5">
            <a:extLst>
              <a:ext uri="{FF2B5EF4-FFF2-40B4-BE49-F238E27FC236}">
                <a16:creationId xmlns:a16="http://schemas.microsoft.com/office/drawing/2014/main" id="{4C55258D-329A-6341-9D7B-C384E5947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49542" name="Text Box 6">
            <a:extLst>
              <a:ext uri="{FF2B5EF4-FFF2-40B4-BE49-F238E27FC236}">
                <a16:creationId xmlns:a16="http://schemas.microsoft.com/office/drawing/2014/main" id="{30F158DE-D321-414B-BD4F-E7490D39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370013"/>
            <a:ext cx="9067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The spectrum of the Sun consists of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  a few bright lines only.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 </a:t>
            </a:r>
            <a:r>
              <a:rPr lang="en-US" altLang="en-US" sz="2400" dirty="0">
                <a:solidFill>
                  <a:srgbClr val="FF0000"/>
                </a:solidFill>
              </a:rPr>
              <a:t>dark lines over a bright continuum.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 dark bands of light with bright centers, over a bright continuum.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 </a:t>
            </a:r>
            <a:r>
              <a:rPr lang="en-US" altLang="en-US" sz="2400" dirty="0"/>
              <a:t>a continuous bright spectrum like a rainbow.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400" dirty="0"/>
              <a:t> a few bright bands with dark centers.</a:t>
            </a:r>
          </a:p>
        </p:txBody>
      </p:sp>
      <p:sp>
        <p:nvSpPr>
          <p:cNvPr id="449543" name="Text Box 7">
            <a:extLst>
              <a:ext uri="{FF2B5EF4-FFF2-40B4-BE49-F238E27FC236}">
                <a16:creationId xmlns:a16="http://schemas.microsoft.com/office/drawing/2014/main" id="{778A50C0-4838-B64C-8527-DBEE9F24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49544" name="Text Box 8">
            <a:extLst>
              <a:ext uri="{FF2B5EF4-FFF2-40B4-BE49-F238E27FC236}">
                <a16:creationId xmlns:a16="http://schemas.microsoft.com/office/drawing/2014/main" id="{9D90F65A-EF9F-2647-9E6E-FD8C3BC09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49545" name="Text Box 9">
            <a:extLst>
              <a:ext uri="{FF2B5EF4-FFF2-40B4-BE49-F238E27FC236}">
                <a16:creationId xmlns:a16="http://schemas.microsoft.com/office/drawing/2014/main" id="{9274AE95-53CB-DE4E-84CD-995B9C5C8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49546" name="Text Box 10">
            <a:extLst>
              <a:ext uri="{FF2B5EF4-FFF2-40B4-BE49-F238E27FC236}">
                <a16:creationId xmlns:a16="http://schemas.microsoft.com/office/drawing/2014/main" id="{F4B17EED-14EC-6340-B53E-C0BB76959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49547" name="Text Box 11">
            <a:extLst>
              <a:ext uri="{FF2B5EF4-FFF2-40B4-BE49-F238E27FC236}">
                <a16:creationId xmlns:a16="http://schemas.microsoft.com/office/drawing/2014/main" id="{60FB5DE1-C257-154E-B817-497DE050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49548" name="Text Box 12">
            <a:extLst>
              <a:ext uri="{FF2B5EF4-FFF2-40B4-BE49-F238E27FC236}">
                <a16:creationId xmlns:a16="http://schemas.microsoft.com/office/drawing/2014/main" id="{584CD73E-DBC6-244C-9C94-3E469D18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49549" name="Text Box 13">
            <a:extLst>
              <a:ext uri="{FF2B5EF4-FFF2-40B4-BE49-F238E27FC236}">
                <a16:creationId xmlns:a16="http://schemas.microsoft.com/office/drawing/2014/main" id="{B714AC80-E7C5-264B-92EC-4850164CA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49550" name="Text Box 14">
            <a:extLst>
              <a:ext uri="{FF2B5EF4-FFF2-40B4-BE49-F238E27FC236}">
                <a16:creationId xmlns:a16="http://schemas.microsoft.com/office/drawing/2014/main" id="{06A6B6FC-5772-6D47-9371-72B649289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49551" name="Text Box 15">
            <a:extLst>
              <a:ext uri="{FF2B5EF4-FFF2-40B4-BE49-F238E27FC236}">
                <a16:creationId xmlns:a16="http://schemas.microsoft.com/office/drawing/2014/main" id="{F46DCEF6-5A5B-4041-BF2E-590355FF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9552" name="Text Box 16">
            <a:extLst>
              <a:ext uri="{FF2B5EF4-FFF2-40B4-BE49-F238E27FC236}">
                <a16:creationId xmlns:a16="http://schemas.microsoft.com/office/drawing/2014/main" id="{D63A3051-3194-9948-9B2D-C0128A9E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49553" name="Text Box 17">
            <a:extLst>
              <a:ext uri="{FF2B5EF4-FFF2-40B4-BE49-F238E27FC236}">
                <a16:creationId xmlns:a16="http://schemas.microsoft.com/office/drawing/2014/main" id="{9DF64883-57AD-F44D-B770-01289D88B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49554" name="Text Box 18">
            <a:extLst>
              <a:ext uri="{FF2B5EF4-FFF2-40B4-BE49-F238E27FC236}">
                <a16:creationId xmlns:a16="http://schemas.microsoft.com/office/drawing/2014/main" id="{F0380941-B842-1040-A0C2-B5F4356D5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49555" name="Text Box 19">
            <a:extLst>
              <a:ext uri="{FF2B5EF4-FFF2-40B4-BE49-F238E27FC236}">
                <a16:creationId xmlns:a16="http://schemas.microsoft.com/office/drawing/2014/main" id="{5115C69C-AB06-D44F-AAA9-000BCBD8A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9556" name="Text Box 20">
            <a:extLst>
              <a:ext uri="{FF2B5EF4-FFF2-40B4-BE49-F238E27FC236}">
                <a16:creationId xmlns:a16="http://schemas.microsoft.com/office/drawing/2014/main" id="{90E797E4-ED58-0E4A-8BDC-C01983FAF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49557" name="Text Box 21">
            <a:extLst>
              <a:ext uri="{FF2B5EF4-FFF2-40B4-BE49-F238E27FC236}">
                <a16:creationId xmlns:a16="http://schemas.microsoft.com/office/drawing/2014/main" id="{9ED437B4-89AD-8544-B41E-D1DA65D12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49558" name="Text Box 22">
            <a:extLst>
              <a:ext uri="{FF2B5EF4-FFF2-40B4-BE49-F238E27FC236}">
                <a16:creationId xmlns:a16="http://schemas.microsoft.com/office/drawing/2014/main" id="{A41D8B5F-D77F-F746-A442-7351295E9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49559" name="Text Box 23">
            <a:extLst>
              <a:ext uri="{FF2B5EF4-FFF2-40B4-BE49-F238E27FC236}">
                <a16:creationId xmlns:a16="http://schemas.microsoft.com/office/drawing/2014/main" id="{6EB544E8-5EF6-0146-9CB5-66696A45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49560" name="Text Box 24">
            <a:extLst>
              <a:ext uri="{FF2B5EF4-FFF2-40B4-BE49-F238E27FC236}">
                <a16:creationId xmlns:a16="http://schemas.microsoft.com/office/drawing/2014/main" id="{07E7D528-DE2B-234D-BABA-A57A789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49561" name="Text Box 25">
            <a:extLst>
              <a:ext uri="{FF2B5EF4-FFF2-40B4-BE49-F238E27FC236}">
                <a16:creationId xmlns:a16="http://schemas.microsoft.com/office/drawing/2014/main" id="{3F4D8E97-0292-D448-BF56-5F444EBC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9562" name="Text Box 26">
            <a:extLst>
              <a:ext uri="{FF2B5EF4-FFF2-40B4-BE49-F238E27FC236}">
                <a16:creationId xmlns:a16="http://schemas.microsoft.com/office/drawing/2014/main" id="{1485CA4B-EE4A-2642-8DE4-E30231D6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49563" name="Text Box 27">
            <a:extLst>
              <a:ext uri="{FF2B5EF4-FFF2-40B4-BE49-F238E27FC236}">
                <a16:creationId xmlns:a16="http://schemas.microsoft.com/office/drawing/2014/main" id="{DCB3C712-C13F-1847-BDE4-82A5149C1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49564" name="Text Box 28">
            <a:extLst>
              <a:ext uri="{FF2B5EF4-FFF2-40B4-BE49-F238E27FC236}">
                <a16:creationId xmlns:a16="http://schemas.microsoft.com/office/drawing/2014/main" id="{500DCA1F-6F36-3649-89EF-54D463BB5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49565" name="Text Box 29">
            <a:extLst>
              <a:ext uri="{FF2B5EF4-FFF2-40B4-BE49-F238E27FC236}">
                <a16:creationId xmlns:a16="http://schemas.microsoft.com/office/drawing/2014/main" id="{0D3F2FE3-9481-9D49-8AA4-27F17D201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49566" name="Text Box 30">
            <a:extLst>
              <a:ext uri="{FF2B5EF4-FFF2-40B4-BE49-F238E27FC236}">
                <a16:creationId xmlns:a16="http://schemas.microsoft.com/office/drawing/2014/main" id="{6C34A897-58B1-F74C-B60C-00BE8D70C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49567" name="Text Box 31">
            <a:extLst>
              <a:ext uri="{FF2B5EF4-FFF2-40B4-BE49-F238E27FC236}">
                <a16:creationId xmlns:a16="http://schemas.microsoft.com/office/drawing/2014/main" id="{CC6B2530-4C0E-DD47-A8C1-D6B0F4B14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49568" name="Text Box 32">
            <a:extLst>
              <a:ext uri="{FF2B5EF4-FFF2-40B4-BE49-F238E27FC236}">
                <a16:creationId xmlns:a16="http://schemas.microsoft.com/office/drawing/2014/main" id="{F0CD295B-6021-AC4E-9A1E-9632BA238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49569" name="Text Box 33">
            <a:extLst>
              <a:ext uri="{FF2B5EF4-FFF2-40B4-BE49-F238E27FC236}">
                <a16:creationId xmlns:a16="http://schemas.microsoft.com/office/drawing/2014/main" id="{FCFDED88-2917-5442-8AE6-5240B81A5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49570" name="Text Box 34">
            <a:extLst>
              <a:ext uri="{FF2B5EF4-FFF2-40B4-BE49-F238E27FC236}">
                <a16:creationId xmlns:a16="http://schemas.microsoft.com/office/drawing/2014/main" id="{FD43A691-B05C-094D-BFD3-0D073AE6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49571" name="Text Box 35">
            <a:extLst>
              <a:ext uri="{FF2B5EF4-FFF2-40B4-BE49-F238E27FC236}">
                <a16:creationId xmlns:a16="http://schemas.microsoft.com/office/drawing/2014/main" id="{4AEBABCE-2F14-E042-B7CA-05CBACAF6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449572" name="Text Box 36">
            <a:extLst>
              <a:ext uri="{FF2B5EF4-FFF2-40B4-BE49-F238E27FC236}">
                <a16:creationId xmlns:a16="http://schemas.microsoft.com/office/drawing/2014/main" id="{821D8A9A-BCC8-D44E-8AAE-FE768BBD0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 animBg="1"/>
      <p:bldP spid="449539" grpId="0" animBg="1"/>
      <p:bldP spid="449541" grpId="0" animBg="1"/>
      <p:bldP spid="449542" grpId="0"/>
      <p:bldP spid="449542" grpId="1"/>
      <p:bldP spid="449543" grpId="0" animBg="1"/>
      <p:bldP spid="449544" grpId="0" animBg="1"/>
      <p:bldP spid="449545" grpId="0" animBg="1"/>
      <p:bldP spid="449546" grpId="0" animBg="1"/>
      <p:bldP spid="449547" grpId="0" animBg="1"/>
      <p:bldP spid="449548" grpId="0" animBg="1"/>
      <p:bldP spid="449549" grpId="0" animBg="1"/>
      <p:bldP spid="449550" grpId="0" animBg="1"/>
      <p:bldP spid="449551" grpId="0" animBg="1"/>
      <p:bldP spid="449552" grpId="0" animBg="1"/>
      <p:bldP spid="449553" grpId="0" animBg="1"/>
      <p:bldP spid="449554" grpId="0" animBg="1"/>
      <p:bldP spid="449555" grpId="0" animBg="1"/>
      <p:bldP spid="449556" grpId="0" animBg="1"/>
      <p:bldP spid="449557" grpId="0" animBg="1"/>
      <p:bldP spid="449558" grpId="0" animBg="1"/>
      <p:bldP spid="449559" grpId="0" animBg="1"/>
      <p:bldP spid="449560" grpId="0" animBg="1"/>
      <p:bldP spid="449561" grpId="0" animBg="1"/>
      <p:bldP spid="449562" grpId="0" animBg="1"/>
      <p:bldP spid="449563" grpId="0" animBg="1"/>
      <p:bldP spid="449564" grpId="0" animBg="1"/>
      <p:bldP spid="449565" grpId="0" animBg="1"/>
      <p:bldP spid="449566" grpId="0" animBg="1"/>
      <p:bldP spid="449567" grpId="0" animBg="1"/>
      <p:bldP spid="449568" grpId="0" animBg="1"/>
      <p:bldP spid="449569" grpId="0" animBg="1"/>
      <p:bldP spid="449570" grpId="0" animBg="1"/>
      <p:bldP spid="449571" grpId="0" animBg="1"/>
      <p:bldP spid="4495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>
            <a:extLst>
              <a:ext uri="{FF2B5EF4-FFF2-40B4-BE49-F238E27FC236}">
                <a16:creationId xmlns:a16="http://schemas.microsoft.com/office/drawing/2014/main" id="{7FC01F19-8498-1041-B338-8F514D1C8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49539" name="Text Box 3">
            <a:extLst>
              <a:ext uri="{FF2B5EF4-FFF2-40B4-BE49-F238E27FC236}">
                <a16:creationId xmlns:a16="http://schemas.microsoft.com/office/drawing/2014/main" id="{4A56ACB7-6944-B24C-AD26-50268B60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9540" name="Rectangle 4">
            <a:extLst>
              <a:ext uri="{FF2B5EF4-FFF2-40B4-BE49-F238E27FC236}">
                <a16:creationId xmlns:a16="http://schemas.microsoft.com/office/drawing/2014/main" id="{CB2CA80A-7F22-DC4F-9A7C-840C42FD6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</a:t>
            </a:r>
          </a:p>
        </p:txBody>
      </p:sp>
      <p:sp>
        <p:nvSpPr>
          <p:cNvPr id="449541" name="Text Box 5">
            <a:extLst>
              <a:ext uri="{FF2B5EF4-FFF2-40B4-BE49-F238E27FC236}">
                <a16:creationId xmlns:a16="http://schemas.microsoft.com/office/drawing/2014/main" id="{4C55258D-329A-6341-9D7B-C384E5947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49542" name="Text Box 6">
            <a:extLst>
              <a:ext uri="{FF2B5EF4-FFF2-40B4-BE49-F238E27FC236}">
                <a16:creationId xmlns:a16="http://schemas.microsoft.com/office/drawing/2014/main" id="{30F158DE-D321-414B-BD4F-E7490D39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9067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are Fraunhofer lines?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  linear clouds in the disc of Jupiter.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 </a:t>
            </a:r>
            <a:r>
              <a:rPr lang="en-US" altLang="en-US" sz="2400" dirty="0"/>
              <a:t>emission lines in the spectrum of a diffuse nebula.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  absorption lines in the spectrum of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  </a:t>
            </a:r>
            <a:r>
              <a:rPr lang="en-US" altLang="en-US" sz="2400" dirty="0"/>
              <a:t>dark lines connecting red spots on Mars.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400" dirty="0"/>
              <a:t>  fake spectral lines in a spectroscope due to diffraction of light.</a:t>
            </a:r>
          </a:p>
        </p:txBody>
      </p:sp>
      <p:sp>
        <p:nvSpPr>
          <p:cNvPr id="449543" name="Text Box 7">
            <a:extLst>
              <a:ext uri="{FF2B5EF4-FFF2-40B4-BE49-F238E27FC236}">
                <a16:creationId xmlns:a16="http://schemas.microsoft.com/office/drawing/2014/main" id="{778A50C0-4838-B64C-8527-DBEE9F24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49544" name="Text Box 8">
            <a:extLst>
              <a:ext uri="{FF2B5EF4-FFF2-40B4-BE49-F238E27FC236}">
                <a16:creationId xmlns:a16="http://schemas.microsoft.com/office/drawing/2014/main" id="{9D90F65A-EF9F-2647-9E6E-FD8C3BC09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49545" name="Text Box 9">
            <a:extLst>
              <a:ext uri="{FF2B5EF4-FFF2-40B4-BE49-F238E27FC236}">
                <a16:creationId xmlns:a16="http://schemas.microsoft.com/office/drawing/2014/main" id="{9274AE95-53CB-DE4E-84CD-995B9C5C8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49546" name="Text Box 10">
            <a:extLst>
              <a:ext uri="{FF2B5EF4-FFF2-40B4-BE49-F238E27FC236}">
                <a16:creationId xmlns:a16="http://schemas.microsoft.com/office/drawing/2014/main" id="{F4B17EED-14EC-6340-B53E-C0BB76959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49547" name="Text Box 11">
            <a:extLst>
              <a:ext uri="{FF2B5EF4-FFF2-40B4-BE49-F238E27FC236}">
                <a16:creationId xmlns:a16="http://schemas.microsoft.com/office/drawing/2014/main" id="{60FB5DE1-C257-154E-B817-497DE050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49548" name="Text Box 12">
            <a:extLst>
              <a:ext uri="{FF2B5EF4-FFF2-40B4-BE49-F238E27FC236}">
                <a16:creationId xmlns:a16="http://schemas.microsoft.com/office/drawing/2014/main" id="{584CD73E-DBC6-244C-9C94-3E469D18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49549" name="Text Box 13">
            <a:extLst>
              <a:ext uri="{FF2B5EF4-FFF2-40B4-BE49-F238E27FC236}">
                <a16:creationId xmlns:a16="http://schemas.microsoft.com/office/drawing/2014/main" id="{B714AC80-E7C5-264B-92EC-4850164CA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49550" name="Text Box 14">
            <a:extLst>
              <a:ext uri="{FF2B5EF4-FFF2-40B4-BE49-F238E27FC236}">
                <a16:creationId xmlns:a16="http://schemas.microsoft.com/office/drawing/2014/main" id="{06A6B6FC-5772-6D47-9371-72B649289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49551" name="Text Box 15">
            <a:extLst>
              <a:ext uri="{FF2B5EF4-FFF2-40B4-BE49-F238E27FC236}">
                <a16:creationId xmlns:a16="http://schemas.microsoft.com/office/drawing/2014/main" id="{F46DCEF6-5A5B-4041-BF2E-590355FF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9552" name="Text Box 16">
            <a:extLst>
              <a:ext uri="{FF2B5EF4-FFF2-40B4-BE49-F238E27FC236}">
                <a16:creationId xmlns:a16="http://schemas.microsoft.com/office/drawing/2014/main" id="{D63A3051-3194-9948-9B2D-C0128A9E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49553" name="Text Box 17">
            <a:extLst>
              <a:ext uri="{FF2B5EF4-FFF2-40B4-BE49-F238E27FC236}">
                <a16:creationId xmlns:a16="http://schemas.microsoft.com/office/drawing/2014/main" id="{9DF64883-57AD-F44D-B770-01289D88B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49554" name="Text Box 18">
            <a:extLst>
              <a:ext uri="{FF2B5EF4-FFF2-40B4-BE49-F238E27FC236}">
                <a16:creationId xmlns:a16="http://schemas.microsoft.com/office/drawing/2014/main" id="{F0380941-B842-1040-A0C2-B5F4356D5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49555" name="Text Box 19">
            <a:extLst>
              <a:ext uri="{FF2B5EF4-FFF2-40B4-BE49-F238E27FC236}">
                <a16:creationId xmlns:a16="http://schemas.microsoft.com/office/drawing/2014/main" id="{5115C69C-AB06-D44F-AAA9-000BCBD8A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9556" name="Text Box 20">
            <a:extLst>
              <a:ext uri="{FF2B5EF4-FFF2-40B4-BE49-F238E27FC236}">
                <a16:creationId xmlns:a16="http://schemas.microsoft.com/office/drawing/2014/main" id="{90E797E4-ED58-0E4A-8BDC-C01983FAF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49557" name="Text Box 21">
            <a:extLst>
              <a:ext uri="{FF2B5EF4-FFF2-40B4-BE49-F238E27FC236}">
                <a16:creationId xmlns:a16="http://schemas.microsoft.com/office/drawing/2014/main" id="{9ED437B4-89AD-8544-B41E-D1DA65D12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49558" name="Text Box 22">
            <a:extLst>
              <a:ext uri="{FF2B5EF4-FFF2-40B4-BE49-F238E27FC236}">
                <a16:creationId xmlns:a16="http://schemas.microsoft.com/office/drawing/2014/main" id="{A41D8B5F-D77F-F746-A442-7351295E9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49559" name="Text Box 23">
            <a:extLst>
              <a:ext uri="{FF2B5EF4-FFF2-40B4-BE49-F238E27FC236}">
                <a16:creationId xmlns:a16="http://schemas.microsoft.com/office/drawing/2014/main" id="{6EB544E8-5EF6-0146-9CB5-66696A45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49560" name="Text Box 24">
            <a:extLst>
              <a:ext uri="{FF2B5EF4-FFF2-40B4-BE49-F238E27FC236}">
                <a16:creationId xmlns:a16="http://schemas.microsoft.com/office/drawing/2014/main" id="{07E7D528-DE2B-234D-BABA-A57A789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49561" name="Text Box 25">
            <a:extLst>
              <a:ext uri="{FF2B5EF4-FFF2-40B4-BE49-F238E27FC236}">
                <a16:creationId xmlns:a16="http://schemas.microsoft.com/office/drawing/2014/main" id="{3F4D8E97-0292-D448-BF56-5F444EBC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9562" name="Text Box 26">
            <a:extLst>
              <a:ext uri="{FF2B5EF4-FFF2-40B4-BE49-F238E27FC236}">
                <a16:creationId xmlns:a16="http://schemas.microsoft.com/office/drawing/2014/main" id="{1485CA4B-EE4A-2642-8DE4-E30231D6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49563" name="Text Box 27">
            <a:extLst>
              <a:ext uri="{FF2B5EF4-FFF2-40B4-BE49-F238E27FC236}">
                <a16:creationId xmlns:a16="http://schemas.microsoft.com/office/drawing/2014/main" id="{DCB3C712-C13F-1847-BDE4-82A5149C1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49564" name="Text Box 28">
            <a:extLst>
              <a:ext uri="{FF2B5EF4-FFF2-40B4-BE49-F238E27FC236}">
                <a16:creationId xmlns:a16="http://schemas.microsoft.com/office/drawing/2014/main" id="{500DCA1F-6F36-3649-89EF-54D463BB5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49565" name="Text Box 29">
            <a:extLst>
              <a:ext uri="{FF2B5EF4-FFF2-40B4-BE49-F238E27FC236}">
                <a16:creationId xmlns:a16="http://schemas.microsoft.com/office/drawing/2014/main" id="{0D3F2FE3-9481-9D49-8AA4-27F17D201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49566" name="Text Box 30">
            <a:extLst>
              <a:ext uri="{FF2B5EF4-FFF2-40B4-BE49-F238E27FC236}">
                <a16:creationId xmlns:a16="http://schemas.microsoft.com/office/drawing/2014/main" id="{6C34A897-58B1-F74C-B60C-00BE8D70C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49567" name="Text Box 31">
            <a:extLst>
              <a:ext uri="{FF2B5EF4-FFF2-40B4-BE49-F238E27FC236}">
                <a16:creationId xmlns:a16="http://schemas.microsoft.com/office/drawing/2014/main" id="{CC6B2530-4C0E-DD47-A8C1-D6B0F4B14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49568" name="Text Box 32">
            <a:extLst>
              <a:ext uri="{FF2B5EF4-FFF2-40B4-BE49-F238E27FC236}">
                <a16:creationId xmlns:a16="http://schemas.microsoft.com/office/drawing/2014/main" id="{F0CD295B-6021-AC4E-9A1E-9632BA238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49569" name="Text Box 33">
            <a:extLst>
              <a:ext uri="{FF2B5EF4-FFF2-40B4-BE49-F238E27FC236}">
                <a16:creationId xmlns:a16="http://schemas.microsoft.com/office/drawing/2014/main" id="{FCFDED88-2917-5442-8AE6-5240B81A5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49570" name="Text Box 34">
            <a:extLst>
              <a:ext uri="{FF2B5EF4-FFF2-40B4-BE49-F238E27FC236}">
                <a16:creationId xmlns:a16="http://schemas.microsoft.com/office/drawing/2014/main" id="{FD43A691-B05C-094D-BFD3-0D073AE6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49571" name="Text Box 35">
            <a:extLst>
              <a:ext uri="{FF2B5EF4-FFF2-40B4-BE49-F238E27FC236}">
                <a16:creationId xmlns:a16="http://schemas.microsoft.com/office/drawing/2014/main" id="{4AEBABCE-2F14-E042-B7CA-05CBACAF6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108118962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 animBg="1"/>
      <p:bldP spid="449539" grpId="0" animBg="1"/>
      <p:bldP spid="449541" grpId="0" animBg="1"/>
      <p:bldP spid="449542" grpId="0"/>
      <p:bldP spid="449542" grpId="1"/>
      <p:bldP spid="449543" grpId="0" animBg="1"/>
      <p:bldP spid="449544" grpId="0" animBg="1"/>
      <p:bldP spid="449545" grpId="0" animBg="1"/>
      <p:bldP spid="449546" grpId="0" animBg="1"/>
      <p:bldP spid="449547" grpId="0" animBg="1"/>
      <p:bldP spid="449548" grpId="0" animBg="1"/>
      <p:bldP spid="449549" grpId="0" animBg="1"/>
      <p:bldP spid="449550" grpId="0" animBg="1"/>
      <p:bldP spid="449551" grpId="0" animBg="1"/>
      <p:bldP spid="449552" grpId="0" animBg="1"/>
      <p:bldP spid="449553" grpId="0" animBg="1"/>
      <p:bldP spid="449554" grpId="0" animBg="1"/>
      <p:bldP spid="449555" grpId="0" animBg="1"/>
      <p:bldP spid="449556" grpId="0" animBg="1"/>
      <p:bldP spid="449557" grpId="0" animBg="1"/>
      <p:bldP spid="449558" grpId="0" animBg="1"/>
      <p:bldP spid="449559" grpId="0" animBg="1"/>
      <p:bldP spid="449560" grpId="0" animBg="1"/>
      <p:bldP spid="449561" grpId="0" animBg="1"/>
      <p:bldP spid="449562" grpId="0" animBg="1"/>
      <p:bldP spid="449563" grpId="0" animBg="1"/>
      <p:bldP spid="449564" grpId="0" animBg="1"/>
      <p:bldP spid="449565" grpId="0" animBg="1"/>
      <p:bldP spid="449566" grpId="0" animBg="1"/>
      <p:bldP spid="449567" grpId="0" animBg="1"/>
      <p:bldP spid="449568" grpId="0" animBg="1"/>
      <p:bldP spid="449569" grpId="0" animBg="1"/>
      <p:bldP spid="449570" grpId="0" animBg="1"/>
      <p:bldP spid="4495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062FF50E-EF0C-E944-829B-0C62417D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914400"/>
            <a:ext cx="3881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Continuous</a:t>
            </a:r>
            <a:r>
              <a:rPr lang="en-US" altLang="en-US" sz="2400" b="0"/>
              <a:t> spectrum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 </a:t>
            </a:r>
            <a:r>
              <a:rPr lang="en-US" altLang="en-US" sz="1800" b="0"/>
              <a:t>(thermal glow)</a:t>
            </a:r>
          </a:p>
        </p:txBody>
      </p:sp>
      <p:sp>
        <p:nvSpPr>
          <p:cNvPr id="31746" name="Text Box 3">
            <a:extLst>
              <a:ext uri="{FF2B5EF4-FFF2-40B4-BE49-F238E27FC236}">
                <a16:creationId xmlns:a16="http://schemas.microsoft.com/office/drawing/2014/main" id="{DC0D0C22-F117-D943-806D-E85AE4B54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13" y="2043113"/>
            <a:ext cx="347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Absorption</a:t>
            </a:r>
            <a:r>
              <a:rPr lang="en-US" altLang="en-US" sz="2400" b="0"/>
              <a:t> spectrum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 </a:t>
            </a:r>
            <a:r>
              <a:rPr lang="en-US" altLang="en-US" sz="1800" b="0"/>
              <a:t>(cold gas illuminated from behind)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76A66DE9-3DE8-ED4B-8BCB-5DA19CE18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3009900"/>
            <a:ext cx="32623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Emission</a:t>
            </a:r>
            <a:r>
              <a:rPr lang="en-US" altLang="en-US" sz="2400" b="0"/>
              <a:t> spectrum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/>
              <a:t>(by rarified gas: fluorescence)</a:t>
            </a: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C0EAE24B-4E9D-2941-BD7A-6C1564006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4175125"/>
            <a:ext cx="3392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Each chemical element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 has its own spectral lines:</a:t>
            </a:r>
            <a:endParaRPr lang="en-US" altLang="en-US" sz="2400" b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A good way to tell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the chemical composition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 of a star!</a:t>
            </a:r>
            <a:endParaRPr lang="en-US" altLang="en-US" sz="2400" b="0"/>
          </a:p>
        </p:txBody>
      </p:sp>
      <p:sp>
        <p:nvSpPr>
          <p:cNvPr id="428038" name="Rectangle 6">
            <a:extLst>
              <a:ext uri="{FF2B5EF4-FFF2-40B4-BE49-F238E27FC236}">
                <a16:creationId xmlns:a16="http://schemas.microsoft.com/office/drawing/2014/main" id="{7C14C418-95CB-EF44-BC05-A45D3B1D88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39888" y="0"/>
            <a:ext cx="4379912" cy="762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cs typeface="+mj-cs"/>
              </a:rPr>
              <a:t>Recall the types of spectra</a:t>
            </a:r>
            <a:endParaRPr lang="en-US" dirty="0">
              <a:cs typeface="+mj-cs"/>
            </a:endParaRPr>
          </a:p>
        </p:txBody>
      </p:sp>
      <p:pic>
        <p:nvPicPr>
          <p:cNvPr id="31750" name="Picture 7" descr="Picture 2">
            <a:extLst>
              <a:ext uri="{FF2B5EF4-FFF2-40B4-BE49-F238E27FC236}">
                <a16:creationId xmlns:a16="http://schemas.microsoft.com/office/drawing/2014/main" id="{94FD5330-BAE0-AB48-8787-A3B7E37E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029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Picture 3">
            <a:extLst>
              <a:ext uri="{FF2B5EF4-FFF2-40B4-BE49-F238E27FC236}">
                <a16:creationId xmlns:a16="http://schemas.microsoft.com/office/drawing/2014/main" id="{4CB0D7E6-6323-4C4F-90B9-BCCC2DA5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3113"/>
            <a:ext cx="5029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 descr="Picture 4">
            <a:extLst>
              <a:ext uri="{FF2B5EF4-FFF2-40B4-BE49-F238E27FC236}">
                <a16:creationId xmlns:a16="http://schemas.microsoft.com/office/drawing/2014/main" id="{C4AAA986-530B-3F49-8477-DB00D72FC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9900"/>
            <a:ext cx="502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0" descr="Picture 5">
            <a:extLst>
              <a:ext uri="{FF2B5EF4-FFF2-40B4-BE49-F238E27FC236}">
                <a16:creationId xmlns:a16="http://schemas.microsoft.com/office/drawing/2014/main" id="{FB60F923-BAF8-C740-AC8B-9023ADC5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810000"/>
            <a:ext cx="548163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Spectra_Briley.jpg">
            <a:extLst>
              <a:ext uri="{FF2B5EF4-FFF2-40B4-BE49-F238E27FC236}">
                <a16:creationId xmlns:a16="http://schemas.microsoft.com/office/drawing/2014/main" id="{60BC1C1E-F060-E14B-96EC-2E7D6583C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1863"/>
            <a:ext cx="861060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2">
            <a:extLst>
              <a:ext uri="{FF2B5EF4-FFF2-40B4-BE49-F238E27FC236}">
                <a16:creationId xmlns:a16="http://schemas.microsoft.com/office/drawing/2014/main" id="{AFA2BF46-70E4-2041-8877-8ACC07DB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9525"/>
            <a:ext cx="9144000" cy="46196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spectra of stars – the effect of photospheric temperature</a:t>
            </a:r>
          </a:p>
        </p:txBody>
      </p:sp>
      <p:sp>
        <p:nvSpPr>
          <p:cNvPr id="35843" name="TextBox 2">
            <a:extLst>
              <a:ext uri="{FF2B5EF4-FFF2-40B4-BE49-F238E27FC236}">
                <a16:creationId xmlns:a16="http://schemas.microsoft.com/office/drawing/2014/main" id="{4FB07516-7172-B248-956B-8CB78C144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143000"/>
            <a:ext cx="909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20,000K</a:t>
            </a:r>
          </a:p>
        </p:txBody>
      </p:sp>
      <p:sp>
        <p:nvSpPr>
          <p:cNvPr id="35844" name="TextBox 5">
            <a:extLst>
              <a:ext uri="{FF2B5EF4-FFF2-40B4-BE49-F238E27FC236}">
                <a16:creationId xmlns:a16="http://schemas.microsoft.com/office/drawing/2014/main" id="{282F0535-19BB-0547-866D-033BBA926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45306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3,000K</a:t>
            </a: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F581996C-B843-954F-B3D2-3BD152B98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590800"/>
            <a:ext cx="806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9,000K</a:t>
            </a:r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130BE6B1-70EF-314C-B9F8-B7708AAD4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400526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6,000K</a:t>
            </a:r>
          </a:p>
        </p:txBody>
      </p:sp>
      <p:sp>
        <p:nvSpPr>
          <p:cNvPr id="35847" name="TextBox 1">
            <a:extLst>
              <a:ext uri="{FF2B5EF4-FFF2-40B4-BE49-F238E27FC236}">
                <a16:creationId xmlns:a16="http://schemas.microsoft.com/office/drawing/2014/main" id="{5820E8C3-3BE5-3342-AED0-DB00DF3FD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25450"/>
            <a:ext cx="865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Example: hydrogen lines are strongest in A0 stars (at 10000K) </a:t>
            </a:r>
            <a:r>
              <a:rPr lang="mr-IN" altLang="en-US" sz="2000"/>
              <a:t>–</a:t>
            </a:r>
            <a:r>
              <a:rPr lang="en-US" altLang="en-US" sz="2000"/>
              <a:t> </a:t>
            </a:r>
            <a:r>
              <a:rPr lang="en-US" altLang="en-US" sz="2000" i="1"/>
              <a:t>explain why?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423DF6A-E3BE-154C-A50A-DE3BB9B5D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36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1321</Words>
  <Application>Microsoft Macintosh PowerPoint</Application>
  <PresentationFormat>On-screen Show (4:3)</PresentationFormat>
  <Paragraphs>365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Symbol</vt:lpstr>
      <vt:lpstr>Times</vt:lpstr>
      <vt:lpstr>Blank Presentation</vt:lpstr>
      <vt:lpstr>Setup:</vt:lpstr>
      <vt:lpstr>The spectroscope</vt:lpstr>
      <vt:lpstr>The spectrum of the Sun</vt:lpstr>
      <vt:lpstr>Questions coming …</vt:lpstr>
      <vt:lpstr>Question 4</vt:lpstr>
      <vt:lpstr>Question 5</vt:lpstr>
      <vt:lpstr>Recall the types of spectra</vt:lpstr>
      <vt:lpstr>PowerPoint Presentation</vt:lpstr>
      <vt:lpstr>Questions coming …</vt:lpstr>
      <vt:lpstr>Question 6</vt:lpstr>
      <vt:lpstr>Question 7</vt:lpstr>
      <vt:lpstr>Example: spectroscopic binaries</vt:lpstr>
      <vt:lpstr>Questions coming …</vt:lpstr>
      <vt:lpstr>Question 8 </vt:lpstr>
      <vt:lpstr>What do spectra tell us?</vt:lpstr>
      <vt:lpstr>PowerPoint Presentation</vt:lpstr>
      <vt:lpstr>PowerPoint Presentation</vt:lpstr>
      <vt:lpstr>PowerPoint Presentation</vt:lpstr>
      <vt:lpstr>Example: a rotating galaxy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light</dc:title>
  <cp:lastModifiedBy>Tibor Torma</cp:lastModifiedBy>
  <cp:revision>233</cp:revision>
  <dcterms:modified xsi:type="dcterms:W3CDTF">2025-10-06T21:38:05Z</dcterms:modified>
</cp:coreProperties>
</file>