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26" r:id="rId2"/>
    <p:sldId id="591" r:id="rId3"/>
    <p:sldId id="538" r:id="rId4"/>
    <p:sldId id="590" r:id="rId5"/>
    <p:sldId id="485" r:id="rId6"/>
    <p:sldId id="486" r:id="rId7"/>
    <p:sldId id="592" r:id="rId8"/>
    <p:sldId id="48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6"/>
    <p:restoredTop sz="96979"/>
  </p:normalViewPr>
  <p:slideViewPr>
    <p:cSldViewPr>
      <p:cViewPr varScale="1">
        <p:scale>
          <a:sx n="184" d="100"/>
          <a:sy n="184" d="100"/>
        </p:scale>
        <p:origin x="320" y="9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8C2127-6A65-9E4E-AC2C-B0C47EFC33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8DCB2E-C979-A84A-A920-646EA9663F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40B35FB7-EA03-5547-AB83-19C350E8AA6B}" type="datetimeFigureOut">
              <a:rPr lang="en-US"/>
              <a:pPr>
                <a:defRPr/>
              </a:pPr>
              <a:t>10/1/25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9F4AEC-55BA-2940-A6F7-3E3E005B23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D28C9E-710D-9140-B034-F432DBBED0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D19AEE-A219-AD43-B78C-FF1245CBAF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750A7C-C488-4644-83F1-B1F1F030D0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18ACFA9-287C-2F4E-A3E6-5D98B45327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A2DF97F-6629-364D-BF47-6E73A86407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152B38D-49D0-564F-AB12-3A9D174E74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C94271DA-0BE6-3F46-84A3-A4CBA6C4B4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2E6907FF-BAA5-9841-BD81-F1F0F4DFF2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2474AB6-1AE1-B745-83F3-7EDB07641E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4F9A1F77-219E-4848-A84C-DABA140962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C49125C4-1FEB-8846-8AD8-D65E56D34533}" type="slidenum">
              <a:rPr lang="en-US" altLang="en-US" sz="1200" b="0"/>
              <a:pPr/>
              <a:t>1</a:t>
            </a:fld>
            <a:endParaRPr lang="en-US" altLang="en-US" sz="1200" b="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C6CE7E22-9913-6B48-809C-CA215366C8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F1547828-9933-2B45-8322-245B78BFA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4F9A1F77-219E-4848-A84C-DABA140962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C49125C4-1FEB-8846-8AD8-D65E56D34533}" type="slidenum">
              <a:rPr lang="en-US" altLang="en-US" sz="1200" b="0"/>
              <a:pPr/>
              <a:t>2</a:t>
            </a:fld>
            <a:endParaRPr lang="en-US" altLang="en-US" sz="1200" b="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C6CE7E22-9913-6B48-809C-CA215366C8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F1547828-9933-2B45-8322-245B78BFA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360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4C0AB791-5CD1-1E49-9EA2-024E62B68B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B3382F1-4BC0-8A49-8886-4A3112AAD916}" type="slidenum">
              <a:rPr lang="en-US" altLang="en-US" sz="1200" b="0"/>
              <a:pPr/>
              <a:t>3</a:t>
            </a:fld>
            <a:endParaRPr lang="en-US" altLang="en-US" sz="1200" b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821086AF-A739-E441-B8F8-1A77A6603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>
            <a:extLst>
              <a:ext uri="{FF2B5EF4-FFF2-40B4-BE49-F238E27FC236}">
                <a16:creationId xmlns:a16="http://schemas.microsoft.com/office/drawing/2014/main" id="{A2054CDF-9C02-6748-AA68-C5B5E100BB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4C0AB791-5CD1-1E49-9EA2-024E62B68B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B3382F1-4BC0-8A49-8886-4A3112AAD916}" type="slidenum">
              <a:rPr lang="en-US" altLang="en-US" sz="1200" b="0"/>
              <a:pPr/>
              <a:t>4</a:t>
            </a:fld>
            <a:endParaRPr lang="en-US" altLang="en-US" sz="1200" b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821086AF-A739-E441-B8F8-1A77A6603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>
            <a:extLst>
              <a:ext uri="{FF2B5EF4-FFF2-40B4-BE49-F238E27FC236}">
                <a16:creationId xmlns:a16="http://schemas.microsoft.com/office/drawing/2014/main" id="{A2054CDF-9C02-6748-AA68-C5B5E100BB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53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CD3716BE-41D2-7F42-A5BD-65EA50CA9E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5AAA00CE-53D3-604C-8FF5-10D5188504FE}" type="slidenum">
              <a:rPr lang="en-US" altLang="en-US" sz="1200" b="0" smtClean="0"/>
              <a:pPr/>
              <a:t>5</a:t>
            </a:fld>
            <a:endParaRPr lang="en-US" altLang="en-US" sz="1200" b="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8DC53E0D-4B0B-6243-AA28-854B9C4B16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ABDA445-74B0-5645-9C79-EF7A0BBA6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8E23DDEB-16DB-C04C-BA53-8058C665AD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7D225AC-94A1-4442-858B-2BB8C02FAACC}" type="slidenum">
              <a:rPr lang="en-US" altLang="en-US" sz="1200" b="0"/>
              <a:pPr/>
              <a:t>6</a:t>
            </a:fld>
            <a:endParaRPr lang="en-US" altLang="en-US" sz="1200" b="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6455BC7-38CA-2B47-A78D-EAFEA13CA2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283" name="Rectangle 3">
            <a:extLst>
              <a:ext uri="{FF2B5EF4-FFF2-40B4-BE49-F238E27FC236}">
                <a16:creationId xmlns:a16="http://schemas.microsoft.com/office/drawing/2014/main" id="{5CCD9A11-2974-9644-B55B-DA555735B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4C0AB791-5CD1-1E49-9EA2-024E62B68B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B3382F1-4BC0-8A49-8886-4A3112AAD916}" type="slidenum">
              <a:rPr lang="en-US" altLang="en-US" sz="1200" b="0"/>
              <a:pPr/>
              <a:t>7</a:t>
            </a:fld>
            <a:endParaRPr lang="en-US" altLang="en-US" sz="1200" b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821086AF-A739-E441-B8F8-1A77A6603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>
            <a:extLst>
              <a:ext uri="{FF2B5EF4-FFF2-40B4-BE49-F238E27FC236}">
                <a16:creationId xmlns:a16="http://schemas.microsoft.com/office/drawing/2014/main" id="{A2054CDF-9C02-6748-AA68-C5B5E100BB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14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C71B99B4-AFB4-7D43-A273-805145E949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37CA03E1-7330-3B49-8F76-19B471A0E736}" type="slidenum">
              <a:rPr lang="en-US" altLang="en-US" sz="1200" b="0"/>
              <a:pPr/>
              <a:t>8</a:t>
            </a:fld>
            <a:endParaRPr lang="en-US" altLang="en-US" sz="1200" b="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5883DE26-B676-DC4F-8132-E6DCA2B7E5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A039425E-86AD-2F48-BBD8-C6BC6BF1A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306995-42DA-BB4F-A0DE-2078285041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D33331-9595-A047-ADFA-1036C30AF7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5E9299-2BBF-D94D-90BF-49D9C71DC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7A93D1-B323-7240-ADB1-32A25E3C4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02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748D68-4831-D047-B3CF-35F840F899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7D1E3F-00C8-094B-B1A0-758A41B4F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0437FB-6780-F147-97AF-49E2F9AAB6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487F70-EC51-BF4A-B3DA-7F2A34B0A6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23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F10105-28CD-2542-A646-15BBC02F6C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AC2C0B-1A98-7B4E-BBE8-9B38D6601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38C428-CDFD-3B40-90C6-E3CA5005ED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ABF387-5C63-1948-8A88-04191FC6E4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0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39FDF-1D4D-9640-A4C1-CAA5D180D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5BEBAD-84F3-AB43-9EC1-847AE984D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53A268-8523-6140-B726-029145288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F5FE1-398A-C848-A307-33C7801AE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81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9A1164-2A0E-FD4A-8E41-6E3471E8FF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ED70D7-6B32-124C-9D15-1474BD4B7A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48B34D-532F-F74E-8FF1-B817B3F436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209F-DFFA-684E-82FD-5DE2D2130D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86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CA4CD9-C390-2644-A9B4-C57D8A2A3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17A55-1F29-7E4C-ACF2-9BB5D7ADE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0E957C-54DE-FE45-89A5-1B41E97F03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90F08-1F9D-0046-A894-FD22D2D53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20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65E15DB-3881-664F-B901-C054AE98A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6DFD4E0-7A92-8E43-A7A7-C079B4259C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890B75A-ADFC-0140-9AB6-C069ADB684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FBD7C-2790-D743-B84A-D7336E17B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31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1825163-4E69-FB42-9582-C9955D644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8156B7-7B28-4140-8055-F5A3118C8A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DA6DCD5-377E-204B-9346-693E3B246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19FB31-2D26-6A4A-A48B-9F18FB5F07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48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C1D7F7-CDC9-5449-BC8C-EFE3F8C5B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6AD42F7-6808-B846-A8F0-6A6A0349EE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C61E75D-C280-F345-B6F8-A51D68686D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7C088-0157-C242-9466-640C7D3468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0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7DB875-8A2A-CE46-83B5-D194EED797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EF4884-6413-BA41-BE0C-8525F4CF88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B6D7FF-6530-7F48-B5E1-7B90C9B987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94464-2931-4D4F-8436-E98C782FAB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17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CEAF5D-B0F6-494F-9E2E-0A01F0E80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58E74E-0A35-AA4E-9F5A-62C7AE4F10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7B7653-D850-0844-A2BF-E76C2D7C3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230036-7528-FE4C-80C0-5A8F6F977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52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0956B6-47BD-C045-BB5A-1E1C893D8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05FD8E8-6131-8D4D-AE1E-56A7E6BCF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897B2E-83ED-AF4D-B0F1-3749677842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8C15538-A42C-1140-AF9F-D8DE37EE51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5E5A9E7-30EB-AE4A-8F91-1FFE21893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C3C70F4F-6D75-8844-AECC-A626AE9C8D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>
            <a:extLst>
              <a:ext uri="{FF2B5EF4-FFF2-40B4-BE49-F238E27FC236}">
                <a16:creationId xmlns:a16="http://schemas.microsoft.com/office/drawing/2014/main" id="{B99608F3-0898-624F-BAAD-B65DE821F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057400" cy="11430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cs typeface="+mj-cs"/>
              </a:rPr>
              <a:t>Photons</a:t>
            </a:r>
          </a:p>
        </p:txBody>
      </p:sp>
      <p:sp>
        <p:nvSpPr>
          <p:cNvPr id="17411" name="Text Box 18">
            <a:extLst>
              <a:ext uri="{FF2B5EF4-FFF2-40B4-BE49-F238E27FC236}">
                <a16:creationId xmlns:a16="http://schemas.microsoft.com/office/drawing/2014/main" id="{F6E8BCB8-CBDB-304F-847C-5FC314025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4491" y="1431925"/>
            <a:ext cx="7121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66FFFF"/>
                </a:solidFill>
              </a:rPr>
              <a:t>Einstein</a:t>
            </a:r>
            <a:r>
              <a:rPr lang="ja-JP" altLang="en-US" sz="2400" b="0">
                <a:solidFill>
                  <a:srgbClr val="66FFFF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400" b="0">
                <a:solidFill>
                  <a:srgbClr val="66FFFF"/>
                </a:solidFill>
              </a:rPr>
              <a:t>s    	</a:t>
            </a:r>
            <a:r>
              <a:rPr lang="en-US" altLang="ja-JP" sz="2400" b="0">
                <a:solidFill>
                  <a:srgbClr val="FFFF00"/>
                </a:solidFill>
                <a:sym typeface="Symbol" pitchFamily="2" charset="2"/>
              </a:rPr>
              <a:t> </a:t>
            </a:r>
            <a:r>
              <a:rPr lang="en-US" altLang="ja-JP" sz="2400" b="0">
                <a:solidFill>
                  <a:srgbClr val="FFFF00"/>
                </a:solidFill>
              </a:rPr>
              <a:t>light comes in chunks (</a:t>
            </a:r>
            <a:r>
              <a:rPr lang="en-US" altLang="ja-JP" sz="2400" b="0" i="1">
                <a:solidFill>
                  <a:srgbClr val="FFFF00"/>
                </a:solidFill>
              </a:rPr>
              <a:t>photons</a:t>
            </a:r>
            <a:r>
              <a:rPr lang="en-US" altLang="ja-JP" sz="2400" b="0">
                <a:solidFill>
                  <a:srgbClr val="FFFF00"/>
                </a:solidFill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>
                <a:solidFill>
                  <a:srgbClr val="66FFFF"/>
                </a:solidFill>
              </a:rPr>
              <a:t> discovery:</a:t>
            </a:r>
            <a:r>
              <a:rPr lang="en-US" altLang="en-US" sz="2400" b="0"/>
              <a:t>  	</a:t>
            </a:r>
            <a:r>
              <a:rPr lang="en-US" altLang="en-US" sz="2400" b="0">
                <a:solidFill>
                  <a:srgbClr val="FFFF00"/>
                </a:solidFill>
                <a:sym typeface="Symbol" pitchFamily="2" charset="2"/>
              </a:rPr>
              <a:t></a:t>
            </a:r>
            <a:r>
              <a:rPr lang="en-US" altLang="en-US" sz="2400" b="0"/>
              <a:t> </a:t>
            </a:r>
            <a:r>
              <a:rPr lang="en-US" altLang="en-US" sz="2400" b="0">
                <a:solidFill>
                  <a:srgbClr val="FFFF00"/>
                </a:solidFill>
              </a:rPr>
              <a:t>each photon has </a:t>
            </a:r>
            <a:r>
              <a:rPr lang="en-US" altLang="en-US" sz="2400" b="0" i="1">
                <a:solidFill>
                  <a:srgbClr val="FFFF00"/>
                </a:solidFill>
              </a:rPr>
              <a:t>E=1240/</a:t>
            </a:r>
            <a:r>
              <a:rPr lang="en-US" altLang="en-US" sz="2400" b="0" i="1">
                <a:solidFill>
                  <a:srgbClr val="FFFF00"/>
                </a:solidFill>
                <a:latin typeface="Symbol" pitchFamily="2" charset="2"/>
              </a:rPr>
              <a:t>l </a:t>
            </a:r>
            <a:r>
              <a:rPr lang="en-US" altLang="en-US" sz="2400" b="0">
                <a:solidFill>
                  <a:srgbClr val="FFFF00"/>
                </a:solidFill>
              </a:rPr>
              <a:t>energy</a:t>
            </a:r>
          </a:p>
        </p:txBody>
      </p:sp>
      <p:sp>
        <p:nvSpPr>
          <p:cNvPr id="17412" name="Text Box 19">
            <a:extLst>
              <a:ext uri="{FF2B5EF4-FFF2-40B4-BE49-F238E27FC236}">
                <a16:creationId xmlns:a16="http://schemas.microsoft.com/office/drawing/2014/main" id="{20E0167B-BC3A-4242-8EDD-9B16FAFB6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353" y="3810000"/>
            <a:ext cx="34401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 dirty="0">
                <a:solidFill>
                  <a:srgbClr val="66FFFF"/>
                </a:solidFill>
              </a:rPr>
              <a:t>Red</a:t>
            </a:r>
            <a:r>
              <a:rPr lang="en-US" altLang="en-US" sz="2000" b="0" i="1" dirty="0">
                <a:solidFill>
                  <a:schemeClr val="accent2"/>
                </a:solidFill>
              </a:rPr>
              <a:t>    </a:t>
            </a:r>
            <a:r>
              <a:rPr lang="en-US" altLang="en-US" sz="2000" b="0" i="1" dirty="0">
                <a:solidFill>
                  <a:srgbClr val="FFC000"/>
                </a:solidFill>
                <a:latin typeface="Symbol" pitchFamily="2" charset="2"/>
              </a:rPr>
              <a:t>l</a:t>
            </a:r>
            <a:r>
              <a:rPr lang="en-US" altLang="en-US" sz="2000" b="0" i="1" dirty="0">
                <a:solidFill>
                  <a:srgbClr val="FFC000"/>
                </a:solidFill>
              </a:rPr>
              <a:t> = 720 nm, E = 1.7 eV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 dirty="0">
                <a:solidFill>
                  <a:srgbClr val="66FFFF"/>
                </a:solidFill>
              </a:rPr>
              <a:t>Blue</a:t>
            </a:r>
            <a:r>
              <a:rPr lang="en-US" altLang="en-US" sz="2000" b="0" i="1" dirty="0">
                <a:solidFill>
                  <a:schemeClr val="accent2"/>
                </a:solidFill>
              </a:rPr>
              <a:t>   </a:t>
            </a:r>
            <a:r>
              <a:rPr lang="en-US" altLang="en-US" sz="2000" b="0" i="1" dirty="0">
                <a:solidFill>
                  <a:srgbClr val="FFC000"/>
                </a:solidFill>
                <a:latin typeface="Symbol" pitchFamily="2" charset="2"/>
              </a:rPr>
              <a:t>l</a:t>
            </a:r>
            <a:r>
              <a:rPr lang="en-US" altLang="en-US" sz="2000" b="0" i="1" dirty="0">
                <a:solidFill>
                  <a:srgbClr val="FFC000"/>
                </a:solidFill>
              </a:rPr>
              <a:t> = 420 nm, E = 3 eV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 dirty="0">
                <a:solidFill>
                  <a:srgbClr val="66FFFF"/>
                </a:solidFill>
              </a:rPr>
              <a:t>UV</a:t>
            </a:r>
            <a:r>
              <a:rPr lang="en-US" altLang="en-US" sz="2000" b="0" i="1" dirty="0">
                <a:solidFill>
                  <a:schemeClr val="accent2"/>
                </a:solidFill>
              </a:rPr>
              <a:t>     </a:t>
            </a:r>
            <a:r>
              <a:rPr lang="en-US" altLang="en-US" sz="2000" b="0" i="1" dirty="0">
                <a:solidFill>
                  <a:srgbClr val="FFC000"/>
                </a:solidFill>
                <a:latin typeface="Symbol" pitchFamily="2" charset="2"/>
              </a:rPr>
              <a:t>l</a:t>
            </a:r>
            <a:r>
              <a:rPr lang="en-US" altLang="en-US" sz="2000" b="0" i="1" dirty="0">
                <a:solidFill>
                  <a:srgbClr val="FFC000"/>
                </a:solidFill>
              </a:rPr>
              <a:t> = 100 nm, E = 12 eV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0" i="1" dirty="0">
                <a:solidFill>
                  <a:srgbClr val="66FFFF"/>
                </a:solidFill>
              </a:rPr>
              <a:t>X-ray</a:t>
            </a:r>
            <a:r>
              <a:rPr lang="en-US" altLang="en-US" sz="2000" b="0" i="1" dirty="0">
                <a:solidFill>
                  <a:schemeClr val="accent2"/>
                </a:solidFill>
              </a:rPr>
              <a:t> </a:t>
            </a:r>
            <a:r>
              <a:rPr lang="en-US" altLang="en-US" sz="2000" b="0" i="1" dirty="0">
                <a:solidFill>
                  <a:srgbClr val="FFC000"/>
                </a:solidFill>
                <a:latin typeface="Symbol" pitchFamily="2" charset="2"/>
              </a:rPr>
              <a:t>l</a:t>
            </a:r>
            <a:r>
              <a:rPr lang="en-US" altLang="en-US" sz="2000" b="0" i="1" dirty="0">
                <a:solidFill>
                  <a:srgbClr val="FFC000"/>
                </a:solidFill>
              </a:rPr>
              <a:t> =   1 nm,   E = 1200 eV</a:t>
            </a:r>
          </a:p>
        </p:txBody>
      </p:sp>
      <p:sp>
        <p:nvSpPr>
          <p:cNvPr id="17414" name="Line 22">
            <a:extLst>
              <a:ext uri="{FF2B5EF4-FFF2-40B4-BE49-F238E27FC236}">
                <a16:creationId xmlns:a16="http://schemas.microsoft.com/office/drawing/2014/main" id="{030DD333-8469-0D48-A21F-8549F709F7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5753" y="4495800"/>
            <a:ext cx="1447800" cy="152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23">
            <a:extLst>
              <a:ext uri="{FF2B5EF4-FFF2-40B4-BE49-F238E27FC236}">
                <a16:creationId xmlns:a16="http://schemas.microsoft.com/office/drawing/2014/main" id="{9736B04C-DC4B-2241-9179-3E45C402B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4353" y="4953000"/>
            <a:ext cx="1219200" cy="1524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24">
            <a:extLst>
              <a:ext uri="{FF2B5EF4-FFF2-40B4-BE49-F238E27FC236}">
                <a16:creationId xmlns:a16="http://schemas.microsoft.com/office/drawing/2014/main" id="{26162BB2-FFC4-3043-92AE-C90B5A168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7353" y="4267200"/>
            <a:ext cx="3268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bg1"/>
                </a:solidFill>
              </a:rPr>
              <a:t>Enough to destroy most atoms</a:t>
            </a:r>
          </a:p>
        </p:txBody>
      </p:sp>
      <p:sp>
        <p:nvSpPr>
          <p:cNvPr id="17417" name="Text Box 25">
            <a:extLst>
              <a:ext uri="{FF2B5EF4-FFF2-40B4-BE49-F238E27FC236}">
                <a16:creationId xmlns:a16="http://schemas.microsoft.com/office/drawing/2014/main" id="{CB7EC7BB-CB21-704B-908A-9BDB25899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2441" y="4876800"/>
            <a:ext cx="314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bg1"/>
                </a:solidFill>
              </a:rPr>
              <a:t>Destroys everything if strong</a:t>
            </a:r>
          </a:p>
        </p:txBody>
      </p:sp>
      <p:sp>
        <p:nvSpPr>
          <p:cNvPr id="17418" name="Text Box 26">
            <a:extLst>
              <a:ext uri="{FF2B5EF4-FFF2-40B4-BE49-F238E27FC236}">
                <a16:creationId xmlns:a16="http://schemas.microsoft.com/office/drawing/2014/main" id="{1FCEB877-50AC-7E4F-9F3C-DDC15119A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854" y="2376488"/>
            <a:ext cx="3492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bg1"/>
                </a:solidFill>
              </a:rPr>
              <a:t>in electron-volts (eV)            in nm</a:t>
            </a:r>
            <a:r>
              <a:rPr lang="ja-JP" altLang="en-US" sz="1800" b="0" i="1">
                <a:solidFill>
                  <a:schemeClr val="bg1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1800" b="0" i="1">
                <a:solidFill>
                  <a:schemeClr val="bg1"/>
                </a:solidFill>
              </a:rPr>
              <a:t>s</a:t>
            </a:r>
            <a:endParaRPr lang="en-US" altLang="en-US" sz="1800" b="0" i="1">
              <a:solidFill>
                <a:schemeClr val="bg1"/>
              </a:solidFill>
            </a:endParaRPr>
          </a:p>
        </p:txBody>
      </p:sp>
      <p:sp>
        <p:nvSpPr>
          <p:cNvPr id="17419" name="Line 27">
            <a:extLst>
              <a:ext uri="{FF2B5EF4-FFF2-40B4-BE49-F238E27FC236}">
                <a16:creationId xmlns:a16="http://schemas.microsoft.com/office/drawing/2014/main" id="{1EEA4652-7C11-6D43-BD45-4DBDC4DF74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08016" y="2200275"/>
            <a:ext cx="1524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28">
            <a:extLst>
              <a:ext uri="{FF2B5EF4-FFF2-40B4-BE49-F238E27FC236}">
                <a16:creationId xmlns:a16="http://schemas.microsoft.com/office/drawing/2014/main" id="{529096D2-07A0-D744-BA16-A7E5F63414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79616" y="2200275"/>
            <a:ext cx="3810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53991-BC49-8D43-BEF5-35734B22E606}"/>
              </a:ext>
            </a:extLst>
          </p:cNvPr>
          <p:cNvSpPr txBox="1"/>
          <p:nvPr/>
        </p:nvSpPr>
        <p:spPr>
          <a:xfrm>
            <a:off x="1272570" y="3276600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Examples: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C9EB2-D82C-7641-ACE1-BBFF43143A80}"/>
              </a:ext>
            </a:extLst>
          </p:cNvPr>
          <p:cNvSpPr txBox="1"/>
          <p:nvPr/>
        </p:nvSpPr>
        <p:spPr>
          <a:xfrm>
            <a:off x="1509518" y="5838125"/>
            <a:ext cx="6432787" cy="83099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i="1" u="sng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Do remember this:</a:t>
            </a:r>
          </a:p>
          <a:p>
            <a:r>
              <a:rPr lang="en-US" b="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shorter wavelength – more energetic photons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21" descr="Fluorescence">
            <a:extLst>
              <a:ext uri="{FF2B5EF4-FFF2-40B4-BE49-F238E27FC236}">
                <a16:creationId xmlns:a16="http://schemas.microsoft.com/office/drawing/2014/main" id="{EA3DE42D-F1D9-C84C-B690-33EA32C16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9144000" cy="321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AB3C0A-DEDC-2743-A7E2-955645012F06}"/>
              </a:ext>
            </a:extLst>
          </p:cNvPr>
          <p:cNvSpPr txBox="1"/>
          <p:nvPr/>
        </p:nvSpPr>
        <p:spPr>
          <a:xfrm>
            <a:off x="457200" y="5395008"/>
            <a:ext cx="3360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highlight>
                  <a:srgbClr val="808080"/>
                </a:highlight>
              </a:rPr>
              <a:t>Example: a star’s spectrum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45D629-4903-7741-AACE-CC9A14F9343B}"/>
              </a:ext>
            </a:extLst>
          </p:cNvPr>
          <p:cNvSpPr txBox="1"/>
          <p:nvPr/>
        </p:nvSpPr>
        <p:spPr>
          <a:xfrm>
            <a:off x="4800600" y="5486400"/>
            <a:ext cx="35796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chemeClr val="bg1"/>
                </a:solidFill>
                <a:highlight>
                  <a:srgbClr val="808080"/>
                </a:highlight>
              </a:rPr>
              <a:t>Example: nebula’s spectrum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6DDA7B-DE28-F546-8B3D-8BC67A2D8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45" y="381000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formations of spectral lines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EC3D1C-C0C4-C144-9762-8EEC43AED0FB}"/>
              </a:ext>
            </a:extLst>
          </p:cNvPr>
          <p:cNvSpPr/>
          <p:nvPr/>
        </p:nvSpPr>
        <p:spPr bwMode="auto">
          <a:xfrm>
            <a:off x="2438400" y="1676400"/>
            <a:ext cx="41148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1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Text Box 2">
            <a:extLst>
              <a:ext uri="{FF2B5EF4-FFF2-40B4-BE49-F238E27FC236}">
                <a16:creationId xmlns:a16="http://schemas.microsoft.com/office/drawing/2014/main" id="{7215D30D-18FA-0646-8AA8-DFEC24F98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526339" name="Text Box 3">
            <a:extLst>
              <a:ext uri="{FF2B5EF4-FFF2-40B4-BE49-F238E27FC236}">
                <a16:creationId xmlns:a16="http://schemas.microsoft.com/office/drawing/2014/main" id="{892D0DE5-AC19-F34E-B310-49B2019CC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6340" name="Rectangle 4">
            <a:extLst>
              <a:ext uri="{FF2B5EF4-FFF2-40B4-BE49-F238E27FC236}">
                <a16:creationId xmlns:a16="http://schemas.microsoft.com/office/drawing/2014/main" id="{1936B414-256B-4E4E-9D14-78DC149C5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7 </a:t>
            </a:r>
          </a:p>
        </p:txBody>
      </p:sp>
      <p:sp>
        <p:nvSpPr>
          <p:cNvPr id="526341" name="Text Box 5">
            <a:extLst>
              <a:ext uri="{FF2B5EF4-FFF2-40B4-BE49-F238E27FC236}">
                <a16:creationId xmlns:a16="http://schemas.microsoft.com/office/drawing/2014/main" id="{F6147BA6-0142-C146-9DD3-71B3553D6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526342" name="Text Box 6">
            <a:extLst>
              <a:ext uri="{FF2B5EF4-FFF2-40B4-BE49-F238E27FC236}">
                <a16:creationId xmlns:a16="http://schemas.microsoft.com/office/drawing/2014/main" id="{A087AA8B-6CB7-5948-A602-B86A1D3F1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09800"/>
            <a:ext cx="80772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Which of the following is correct about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red and blue light?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Red light </a:t>
            </a:r>
            <a:r>
              <a:rPr lang="en-US" altLang="en-US" sz="2400" u="sng" dirty="0"/>
              <a:t>always</a:t>
            </a:r>
            <a:r>
              <a:rPr lang="en-US" altLang="en-US" sz="2400" dirty="0"/>
              <a:t> contains </a:t>
            </a:r>
            <a:r>
              <a:rPr lang="en-US" altLang="en-US" sz="2400" i="1" dirty="0">
                <a:solidFill>
                  <a:srgbClr val="C00000"/>
                </a:solidFill>
              </a:rPr>
              <a:t>more</a:t>
            </a:r>
            <a:r>
              <a:rPr lang="en-US" altLang="en-US" sz="2400" i="1" dirty="0"/>
              <a:t> photons</a:t>
            </a:r>
            <a:r>
              <a:rPr lang="en-US" altLang="en-US" sz="2400" dirty="0"/>
              <a:t> than blue light.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B </a:t>
            </a:r>
            <a:r>
              <a:rPr lang="en-US" altLang="en-US" sz="2400" dirty="0"/>
              <a:t>Red light </a:t>
            </a:r>
            <a:r>
              <a:rPr lang="en-US" altLang="en-US" sz="2400" u="sng" dirty="0"/>
              <a:t>always</a:t>
            </a:r>
            <a:r>
              <a:rPr lang="en-US" altLang="en-US" sz="2400" dirty="0"/>
              <a:t> contains </a:t>
            </a:r>
            <a:r>
              <a:rPr lang="en-US" altLang="en-US" sz="2400" i="1" dirty="0">
                <a:solidFill>
                  <a:srgbClr val="C00000"/>
                </a:solidFill>
              </a:rPr>
              <a:t>fewer</a:t>
            </a:r>
            <a:r>
              <a:rPr lang="en-US" altLang="en-US" sz="2400" i="1" dirty="0"/>
              <a:t> photons</a:t>
            </a:r>
            <a:r>
              <a:rPr lang="en-US" altLang="en-US" sz="2400" dirty="0"/>
              <a:t> than blue light.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C</a:t>
            </a:r>
            <a:r>
              <a:rPr lang="en-US" altLang="en-US" sz="2400" b="0" u="sng" dirty="0">
                <a:solidFill>
                  <a:srgbClr val="FF0000"/>
                </a:solidFill>
              </a:rPr>
              <a:t> </a:t>
            </a:r>
            <a:r>
              <a:rPr lang="en-US" altLang="en-US" sz="2400" u="sng" dirty="0"/>
              <a:t>A blue photon is </a:t>
            </a:r>
            <a:r>
              <a:rPr lang="en-US" altLang="en-US" sz="2400" i="1" u="sng" dirty="0">
                <a:solidFill>
                  <a:srgbClr val="C00000"/>
                </a:solidFill>
              </a:rPr>
              <a:t>more energetic</a:t>
            </a:r>
            <a:r>
              <a:rPr lang="en-US" altLang="en-US" sz="2400" u="sng" dirty="0">
                <a:solidFill>
                  <a:srgbClr val="C00000"/>
                </a:solidFill>
              </a:rPr>
              <a:t> </a:t>
            </a:r>
            <a:r>
              <a:rPr lang="en-US" altLang="en-US" sz="2400" u="sng" dirty="0"/>
              <a:t>than a red photon.</a:t>
            </a:r>
            <a:endParaRPr lang="en-US" altLang="en-US" sz="2400" b="0" u="sng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A blue photon is </a:t>
            </a:r>
            <a:r>
              <a:rPr lang="en-US" altLang="en-US" sz="2400" i="1" dirty="0">
                <a:solidFill>
                  <a:srgbClr val="C00000"/>
                </a:solidFill>
              </a:rPr>
              <a:t>less energetic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/>
              <a:t>than a red photon. </a:t>
            </a:r>
          </a:p>
        </p:txBody>
      </p:sp>
      <p:sp>
        <p:nvSpPr>
          <p:cNvPr id="526343" name="Text Box 7">
            <a:extLst>
              <a:ext uri="{FF2B5EF4-FFF2-40B4-BE49-F238E27FC236}">
                <a16:creationId xmlns:a16="http://schemas.microsoft.com/office/drawing/2014/main" id="{30C69586-501C-7142-A028-1C6E3EF10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26344" name="Text Box 8">
            <a:extLst>
              <a:ext uri="{FF2B5EF4-FFF2-40B4-BE49-F238E27FC236}">
                <a16:creationId xmlns:a16="http://schemas.microsoft.com/office/drawing/2014/main" id="{CA507247-55DC-C04A-8A5E-7B156D7FB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526345" name="Text Box 9">
            <a:extLst>
              <a:ext uri="{FF2B5EF4-FFF2-40B4-BE49-F238E27FC236}">
                <a16:creationId xmlns:a16="http://schemas.microsoft.com/office/drawing/2014/main" id="{989F48E3-B4D1-794B-B90F-2BE3FE7C6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26346" name="Text Box 10">
            <a:extLst>
              <a:ext uri="{FF2B5EF4-FFF2-40B4-BE49-F238E27FC236}">
                <a16:creationId xmlns:a16="http://schemas.microsoft.com/office/drawing/2014/main" id="{EEF92946-61A6-F646-9576-DDD1AB2BC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26347" name="Text Box 11">
            <a:extLst>
              <a:ext uri="{FF2B5EF4-FFF2-40B4-BE49-F238E27FC236}">
                <a16:creationId xmlns:a16="http://schemas.microsoft.com/office/drawing/2014/main" id="{127FFC45-97C8-F442-BB92-B0B76490A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26348" name="Text Box 12">
            <a:extLst>
              <a:ext uri="{FF2B5EF4-FFF2-40B4-BE49-F238E27FC236}">
                <a16:creationId xmlns:a16="http://schemas.microsoft.com/office/drawing/2014/main" id="{C9631DEA-A78E-1B49-8C9F-0A61B3D76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26349" name="Text Box 13">
            <a:extLst>
              <a:ext uri="{FF2B5EF4-FFF2-40B4-BE49-F238E27FC236}">
                <a16:creationId xmlns:a16="http://schemas.microsoft.com/office/drawing/2014/main" id="{26E17C5A-BF6A-274D-B91F-5AEAF25D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26350" name="Text Box 14">
            <a:extLst>
              <a:ext uri="{FF2B5EF4-FFF2-40B4-BE49-F238E27FC236}">
                <a16:creationId xmlns:a16="http://schemas.microsoft.com/office/drawing/2014/main" id="{352C4CB6-1939-C248-BE14-1F0A91807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26351" name="Text Box 15">
            <a:extLst>
              <a:ext uri="{FF2B5EF4-FFF2-40B4-BE49-F238E27FC236}">
                <a16:creationId xmlns:a16="http://schemas.microsoft.com/office/drawing/2014/main" id="{537CECDA-87AE-784C-8327-B361DF635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526352" name="Text Box 16">
            <a:extLst>
              <a:ext uri="{FF2B5EF4-FFF2-40B4-BE49-F238E27FC236}">
                <a16:creationId xmlns:a16="http://schemas.microsoft.com/office/drawing/2014/main" id="{19BB246B-4B2D-B848-BD14-8D950C0FF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526353" name="Text Box 17">
            <a:extLst>
              <a:ext uri="{FF2B5EF4-FFF2-40B4-BE49-F238E27FC236}">
                <a16:creationId xmlns:a16="http://schemas.microsoft.com/office/drawing/2014/main" id="{59FAC4EF-7DC2-8645-B617-ED9DF7DB0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26354" name="Text Box 18">
            <a:extLst>
              <a:ext uri="{FF2B5EF4-FFF2-40B4-BE49-F238E27FC236}">
                <a16:creationId xmlns:a16="http://schemas.microsoft.com/office/drawing/2014/main" id="{02D2D888-84F2-134C-8FF6-E758D6ED0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526355" name="Text Box 19">
            <a:extLst>
              <a:ext uri="{FF2B5EF4-FFF2-40B4-BE49-F238E27FC236}">
                <a16:creationId xmlns:a16="http://schemas.microsoft.com/office/drawing/2014/main" id="{A94DEB35-EAA0-434B-8CAC-0049802A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526356" name="Text Box 20">
            <a:extLst>
              <a:ext uri="{FF2B5EF4-FFF2-40B4-BE49-F238E27FC236}">
                <a16:creationId xmlns:a16="http://schemas.microsoft.com/office/drawing/2014/main" id="{BEA88E1A-F8D0-E44E-996E-26E4D000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26357" name="Text Box 21">
            <a:extLst>
              <a:ext uri="{FF2B5EF4-FFF2-40B4-BE49-F238E27FC236}">
                <a16:creationId xmlns:a16="http://schemas.microsoft.com/office/drawing/2014/main" id="{51564B57-DAA2-9141-B376-FE83E5FF8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526358" name="Text Box 22">
            <a:extLst>
              <a:ext uri="{FF2B5EF4-FFF2-40B4-BE49-F238E27FC236}">
                <a16:creationId xmlns:a16="http://schemas.microsoft.com/office/drawing/2014/main" id="{C805C5CD-71C5-0048-9ECB-B9A6A3618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526359" name="Text Box 23">
            <a:extLst>
              <a:ext uri="{FF2B5EF4-FFF2-40B4-BE49-F238E27FC236}">
                <a16:creationId xmlns:a16="http://schemas.microsoft.com/office/drawing/2014/main" id="{C90F7CA2-4398-E543-B0E7-4AAB5CF5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6360" name="Text Box 24">
            <a:extLst>
              <a:ext uri="{FF2B5EF4-FFF2-40B4-BE49-F238E27FC236}">
                <a16:creationId xmlns:a16="http://schemas.microsoft.com/office/drawing/2014/main" id="{90EF75EE-72FA-CA4F-A668-E000BAA8C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26361" name="Text Box 25">
            <a:extLst>
              <a:ext uri="{FF2B5EF4-FFF2-40B4-BE49-F238E27FC236}">
                <a16:creationId xmlns:a16="http://schemas.microsoft.com/office/drawing/2014/main" id="{6CF4A848-7698-FC4B-9845-3D06A97B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26362" name="Text Box 26">
            <a:extLst>
              <a:ext uri="{FF2B5EF4-FFF2-40B4-BE49-F238E27FC236}">
                <a16:creationId xmlns:a16="http://schemas.microsoft.com/office/drawing/2014/main" id="{0275B14C-D4B3-1846-9CAC-9B21A014B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526363" name="Text Box 27">
            <a:extLst>
              <a:ext uri="{FF2B5EF4-FFF2-40B4-BE49-F238E27FC236}">
                <a16:creationId xmlns:a16="http://schemas.microsoft.com/office/drawing/2014/main" id="{9A0C0074-7279-3049-8F35-4C28B15F7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526364" name="Text Box 28">
            <a:extLst>
              <a:ext uri="{FF2B5EF4-FFF2-40B4-BE49-F238E27FC236}">
                <a16:creationId xmlns:a16="http://schemas.microsoft.com/office/drawing/2014/main" id="{FB632305-C37C-4541-B55C-32C286835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526365" name="Text Box 29">
            <a:extLst>
              <a:ext uri="{FF2B5EF4-FFF2-40B4-BE49-F238E27FC236}">
                <a16:creationId xmlns:a16="http://schemas.microsoft.com/office/drawing/2014/main" id="{54842689-112A-9041-93D7-52D1D931E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526366" name="Text Box 30">
            <a:extLst>
              <a:ext uri="{FF2B5EF4-FFF2-40B4-BE49-F238E27FC236}">
                <a16:creationId xmlns:a16="http://schemas.microsoft.com/office/drawing/2014/main" id="{9762CC70-8095-AB4B-9642-3D5D26BF3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526367" name="Text Box 31">
            <a:extLst>
              <a:ext uri="{FF2B5EF4-FFF2-40B4-BE49-F238E27FC236}">
                <a16:creationId xmlns:a16="http://schemas.microsoft.com/office/drawing/2014/main" id="{647E5061-2936-8945-9A4B-D563FA890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526368" name="Text Box 32">
            <a:extLst>
              <a:ext uri="{FF2B5EF4-FFF2-40B4-BE49-F238E27FC236}">
                <a16:creationId xmlns:a16="http://schemas.microsoft.com/office/drawing/2014/main" id="{9F117C92-9051-6C41-8518-130BB30A9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526369" name="Text Box 33">
            <a:extLst>
              <a:ext uri="{FF2B5EF4-FFF2-40B4-BE49-F238E27FC236}">
                <a16:creationId xmlns:a16="http://schemas.microsoft.com/office/drawing/2014/main" id="{37D44E81-82AD-B64F-A4BC-FE76B95C5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526370" name="Text Box 34">
            <a:extLst>
              <a:ext uri="{FF2B5EF4-FFF2-40B4-BE49-F238E27FC236}">
                <a16:creationId xmlns:a16="http://schemas.microsoft.com/office/drawing/2014/main" id="{F2B7981C-E34B-D346-811B-D39FC38AC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526371" name="Text Box 35">
            <a:extLst>
              <a:ext uri="{FF2B5EF4-FFF2-40B4-BE49-F238E27FC236}">
                <a16:creationId xmlns:a16="http://schemas.microsoft.com/office/drawing/2014/main" id="{E15F4E6B-0FC5-DA48-B215-C6360230B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526372" name="Text Box 36">
            <a:extLst>
              <a:ext uri="{FF2B5EF4-FFF2-40B4-BE49-F238E27FC236}">
                <a16:creationId xmlns:a16="http://schemas.microsoft.com/office/drawing/2014/main" id="{CD683D18-5701-004C-8068-91EC55E52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04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 animBg="1" autoUpdateAnimBg="0"/>
      <p:bldP spid="526339" grpId="0" animBg="1" autoUpdateAnimBg="0"/>
      <p:bldP spid="526341" grpId="0" animBg="1" autoUpdateAnimBg="0"/>
      <p:bldP spid="526342" grpId="0" autoUpdateAnimBg="0"/>
      <p:bldP spid="526342" grpId="1" autoUpdateAnimBg="0"/>
      <p:bldP spid="526343" grpId="0" animBg="1" autoUpdateAnimBg="0"/>
      <p:bldP spid="526344" grpId="0" animBg="1" autoUpdateAnimBg="0"/>
      <p:bldP spid="526345" grpId="0" animBg="1" autoUpdateAnimBg="0"/>
      <p:bldP spid="526346" grpId="0" animBg="1" autoUpdateAnimBg="0"/>
      <p:bldP spid="526347" grpId="0" animBg="1" autoUpdateAnimBg="0"/>
      <p:bldP spid="526348" grpId="0" animBg="1" autoUpdateAnimBg="0"/>
      <p:bldP spid="526349" grpId="0" animBg="1" autoUpdateAnimBg="0"/>
      <p:bldP spid="526350" grpId="0" animBg="1" autoUpdateAnimBg="0"/>
      <p:bldP spid="526351" grpId="0" animBg="1" autoUpdateAnimBg="0"/>
      <p:bldP spid="526352" grpId="0" animBg="1" autoUpdateAnimBg="0"/>
      <p:bldP spid="526353" grpId="0" animBg="1" autoUpdateAnimBg="0"/>
      <p:bldP spid="526354" grpId="0" animBg="1" autoUpdateAnimBg="0"/>
      <p:bldP spid="526355" grpId="0" animBg="1" autoUpdateAnimBg="0"/>
      <p:bldP spid="526356" grpId="0" animBg="1" autoUpdateAnimBg="0"/>
      <p:bldP spid="526357" grpId="0" animBg="1" autoUpdateAnimBg="0"/>
      <p:bldP spid="526358" grpId="0" animBg="1" autoUpdateAnimBg="0"/>
      <p:bldP spid="526359" grpId="0" animBg="1" autoUpdateAnimBg="0"/>
      <p:bldP spid="526360" grpId="0" animBg="1" autoUpdateAnimBg="0"/>
      <p:bldP spid="526361" grpId="0" animBg="1" autoUpdateAnimBg="0"/>
      <p:bldP spid="526362" grpId="0" animBg="1" autoUpdateAnimBg="0"/>
      <p:bldP spid="526363" grpId="0" animBg="1" autoUpdateAnimBg="0"/>
      <p:bldP spid="526364" grpId="0" animBg="1" autoUpdateAnimBg="0"/>
      <p:bldP spid="526365" grpId="0" animBg="1" autoUpdateAnimBg="0"/>
      <p:bldP spid="526366" grpId="0" animBg="1" autoUpdateAnimBg="0"/>
      <p:bldP spid="526367" grpId="0" animBg="1" autoUpdateAnimBg="0"/>
      <p:bldP spid="526368" grpId="0" animBg="1" autoUpdateAnimBg="0"/>
      <p:bldP spid="526369" grpId="0" animBg="1" autoUpdateAnimBg="0"/>
      <p:bldP spid="526370" grpId="0" animBg="1" autoUpdateAnimBg="0"/>
      <p:bldP spid="526371" grpId="0" animBg="1" autoUpdateAnimBg="0"/>
      <p:bldP spid="52637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Text Box 2">
            <a:extLst>
              <a:ext uri="{FF2B5EF4-FFF2-40B4-BE49-F238E27FC236}">
                <a16:creationId xmlns:a16="http://schemas.microsoft.com/office/drawing/2014/main" id="{7215D30D-18FA-0646-8AA8-DFEC24F98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526339" name="Text Box 3">
            <a:extLst>
              <a:ext uri="{FF2B5EF4-FFF2-40B4-BE49-F238E27FC236}">
                <a16:creationId xmlns:a16="http://schemas.microsoft.com/office/drawing/2014/main" id="{892D0DE5-AC19-F34E-B310-49B2019CC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6340" name="Rectangle 4">
            <a:extLst>
              <a:ext uri="{FF2B5EF4-FFF2-40B4-BE49-F238E27FC236}">
                <a16:creationId xmlns:a16="http://schemas.microsoft.com/office/drawing/2014/main" id="{1936B414-256B-4E4E-9D14-78DC149C5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8 </a:t>
            </a:r>
          </a:p>
        </p:txBody>
      </p:sp>
      <p:sp>
        <p:nvSpPr>
          <p:cNvPr id="526341" name="Text Box 5">
            <a:extLst>
              <a:ext uri="{FF2B5EF4-FFF2-40B4-BE49-F238E27FC236}">
                <a16:creationId xmlns:a16="http://schemas.microsoft.com/office/drawing/2014/main" id="{F6147BA6-0142-C146-9DD3-71B3553D6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526342" name="Text Box 6">
            <a:extLst>
              <a:ext uri="{FF2B5EF4-FFF2-40B4-BE49-F238E27FC236}">
                <a16:creationId xmlns:a16="http://schemas.microsoft.com/office/drawing/2014/main" id="{A087AA8B-6CB7-5948-A602-B86A1D3F1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52600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In a planetary nebula, what type of spectrum would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    the central star and the nebula have?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Star</a:t>
            </a:r>
            <a:r>
              <a:rPr lang="en-US" altLang="en-US" sz="2400" dirty="0"/>
              <a:t>: </a:t>
            </a:r>
            <a:r>
              <a:rPr lang="en-US" altLang="en-US" sz="2400" u="sng" dirty="0"/>
              <a:t>continuous</a:t>
            </a:r>
            <a:r>
              <a:rPr lang="en-US" altLang="en-US" sz="2400" dirty="0"/>
              <a:t>  spectrum; </a:t>
            </a:r>
            <a:r>
              <a:rPr lang="en-US" altLang="en-US" sz="2400" dirty="0">
                <a:solidFill>
                  <a:srgbClr val="C00000"/>
                </a:solidFill>
              </a:rPr>
              <a:t>Nebula</a:t>
            </a:r>
            <a:r>
              <a:rPr lang="en-US" altLang="en-US" sz="2400" dirty="0"/>
              <a:t>:  </a:t>
            </a:r>
            <a:r>
              <a:rPr lang="en-US" altLang="en-US" sz="2400" u="sng" dirty="0"/>
              <a:t>emission</a:t>
            </a:r>
            <a:r>
              <a:rPr lang="en-US" altLang="en-US" sz="2400" dirty="0"/>
              <a:t>    spectrum.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u="sng" dirty="0">
                <a:solidFill>
                  <a:srgbClr val="FF0000"/>
                </a:solidFill>
              </a:rPr>
              <a:t>B </a:t>
            </a:r>
            <a:r>
              <a:rPr lang="en-US" altLang="en-US" sz="2400" u="sng" dirty="0">
                <a:solidFill>
                  <a:srgbClr val="C00000"/>
                </a:solidFill>
              </a:rPr>
              <a:t>Star</a:t>
            </a:r>
            <a:r>
              <a:rPr lang="en-US" altLang="en-US" sz="2400" u="sng" dirty="0"/>
              <a:t>: absorption  spectrum; </a:t>
            </a:r>
            <a:r>
              <a:rPr lang="en-US" altLang="en-US" sz="2400" u="sng" dirty="0">
                <a:solidFill>
                  <a:srgbClr val="C00000"/>
                </a:solidFill>
              </a:rPr>
              <a:t>Nebula</a:t>
            </a:r>
            <a:r>
              <a:rPr lang="en-US" altLang="en-US" sz="2400" u="sng" dirty="0"/>
              <a:t>:  emission    spectrum.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C</a:t>
            </a:r>
            <a:r>
              <a:rPr lang="en-US" altLang="en-US" sz="2400" b="0" dirty="0"/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Star</a:t>
            </a:r>
            <a:r>
              <a:rPr lang="en-US" altLang="en-US" sz="2400" dirty="0"/>
              <a:t>:   </a:t>
            </a:r>
            <a:r>
              <a:rPr lang="en-US" altLang="en-US" sz="2400" u="sng" dirty="0"/>
              <a:t>emission</a:t>
            </a:r>
            <a:r>
              <a:rPr lang="en-US" altLang="en-US" sz="2400" dirty="0"/>
              <a:t>    spectrum; </a:t>
            </a:r>
            <a:r>
              <a:rPr lang="en-US" altLang="en-US" sz="2400" dirty="0">
                <a:solidFill>
                  <a:srgbClr val="C00000"/>
                </a:solidFill>
              </a:rPr>
              <a:t>Nebula</a:t>
            </a:r>
            <a:r>
              <a:rPr lang="en-US" altLang="en-US" sz="2400" dirty="0"/>
              <a:t>: </a:t>
            </a:r>
            <a:r>
              <a:rPr lang="en-US" altLang="en-US" sz="2400" u="sng" dirty="0"/>
              <a:t>absorption</a:t>
            </a:r>
            <a:r>
              <a:rPr lang="en-US" altLang="en-US" sz="2400" dirty="0"/>
              <a:t> spectrum.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Star</a:t>
            </a:r>
            <a:r>
              <a:rPr lang="en-US" altLang="en-US" sz="2400" dirty="0"/>
              <a:t>:  </a:t>
            </a:r>
            <a:r>
              <a:rPr lang="en-US" altLang="en-US" sz="2400" u="sng" dirty="0"/>
              <a:t>absorption</a:t>
            </a:r>
            <a:r>
              <a:rPr lang="en-US" altLang="en-US" sz="2400" dirty="0"/>
              <a:t> spectrum; </a:t>
            </a:r>
            <a:r>
              <a:rPr lang="en-US" altLang="en-US" sz="2400" dirty="0">
                <a:solidFill>
                  <a:srgbClr val="C00000"/>
                </a:solidFill>
              </a:rPr>
              <a:t>Nebula</a:t>
            </a:r>
            <a:r>
              <a:rPr lang="en-US" altLang="en-US" sz="2400" dirty="0"/>
              <a:t>: </a:t>
            </a:r>
            <a:r>
              <a:rPr lang="en-US" altLang="en-US" sz="2400" u="sng" dirty="0"/>
              <a:t>continuous</a:t>
            </a:r>
            <a:r>
              <a:rPr lang="en-US" altLang="en-US" sz="2400" dirty="0"/>
              <a:t>  spectrum.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E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00000"/>
                </a:solidFill>
              </a:rPr>
              <a:t>Star</a:t>
            </a:r>
            <a:r>
              <a:rPr lang="en-US" altLang="en-US" sz="2400" dirty="0"/>
              <a:t>: </a:t>
            </a:r>
            <a:r>
              <a:rPr lang="en-US" altLang="en-US" sz="2400" u="sng" dirty="0"/>
              <a:t>continuous</a:t>
            </a:r>
            <a:r>
              <a:rPr lang="en-US" altLang="en-US" sz="2400" dirty="0"/>
              <a:t>  spectrum; </a:t>
            </a:r>
            <a:r>
              <a:rPr lang="en-US" altLang="en-US" sz="2400" dirty="0">
                <a:solidFill>
                  <a:srgbClr val="C00000"/>
                </a:solidFill>
              </a:rPr>
              <a:t>Nebula</a:t>
            </a:r>
            <a:r>
              <a:rPr lang="en-US" altLang="en-US" sz="2400" dirty="0"/>
              <a:t>:  </a:t>
            </a:r>
            <a:r>
              <a:rPr lang="en-US" altLang="en-US" sz="2400" u="sng" dirty="0"/>
              <a:t>absorption</a:t>
            </a:r>
            <a:r>
              <a:rPr lang="en-US" altLang="en-US" sz="2400" dirty="0"/>
              <a:t> spectrum.</a:t>
            </a:r>
          </a:p>
        </p:txBody>
      </p:sp>
      <p:sp>
        <p:nvSpPr>
          <p:cNvPr id="526343" name="Text Box 7">
            <a:extLst>
              <a:ext uri="{FF2B5EF4-FFF2-40B4-BE49-F238E27FC236}">
                <a16:creationId xmlns:a16="http://schemas.microsoft.com/office/drawing/2014/main" id="{30C69586-501C-7142-A028-1C6E3EF10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26344" name="Text Box 8">
            <a:extLst>
              <a:ext uri="{FF2B5EF4-FFF2-40B4-BE49-F238E27FC236}">
                <a16:creationId xmlns:a16="http://schemas.microsoft.com/office/drawing/2014/main" id="{CA507247-55DC-C04A-8A5E-7B156D7FB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526345" name="Text Box 9">
            <a:extLst>
              <a:ext uri="{FF2B5EF4-FFF2-40B4-BE49-F238E27FC236}">
                <a16:creationId xmlns:a16="http://schemas.microsoft.com/office/drawing/2014/main" id="{989F48E3-B4D1-794B-B90F-2BE3FE7C6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26346" name="Text Box 10">
            <a:extLst>
              <a:ext uri="{FF2B5EF4-FFF2-40B4-BE49-F238E27FC236}">
                <a16:creationId xmlns:a16="http://schemas.microsoft.com/office/drawing/2014/main" id="{EEF92946-61A6-F646-9576-DDD1AB2BC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26347" name="Text Box 11">
            <a:extLst>
              <a:ext uri="{FF2B5EF4-FFF2-40B4-BE49-F238E27FC236}">
                <a16:creationId xmlns:a16="http://schemas.microsoft.com/office/drawing/2014/main" id="{127FFC45-97C8-F442-BB92-B0B76490A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26348" name="Text Box 12">
            <a:extLst>
              <a:ext uri="{FF2B5EF4-FFF2-40B4-BE49-F238E27FC236}">
                <a16:creationId xmlns:a16="http://schemas.microsoft.com/office/drawing/2014/main" id="{C9631DEA-A78E-1B49-8C9F-0A61B3D76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26349" name="Text Box 13">
            <a:extLst>
              <a:ext uri="{FF2B5EF4-FFF2-40B4-BE49-F238E27FC236}">
                <a16:creationId xmlns:a16="http://schemas.microsoft.com/office/drawing/2014/main" id="{26E17C5A-BF6A-274D-B91F-5AEAF25D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26350" name="Text Box 14">
            <a:extLst>
              <a:ext uri="{FF2B5EF4-FFF2-40B4-BE49-F238E27FC236}">
                <a16:creationId xmlns:a16="http://schemas.microsoft.com/office/drawing/2014/main" id="{352C4CB6-1939-C248-BE14-1F0A91807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26351" name="Text Box 15">
            <a:extLst>
              <a:ext uri="{FF2B5EF4-FFF2-40B4-BE49-F238E27FC236}">
                <a16:creationId xmlns:a16="http://schemas.microsoft.com/office/drawing/2014/main" id="{537CECDA-87AE-784C-8327-B361DF635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526352" name="Text Box 16">
            <a:extLst>
              <a:ext uri="{FF2B5EF4-FFF2-40B4-BE49-F238E27FC236}">
                <a16:creationId xmlns:a16="http://schemas.microsoft.com/office/drawing/2014/main" id="{19BB246B-4B2D-B848-BD14-8D950C0FF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526353" name="Text Box 17">
            <a:extLst>
              <a:ext uri="{FF2B5EF4-FFF2-40B4-BE49-F238E27FC236}">
                <a16:creationId xmlns:a16="http://schemas.microsoft.com/office/drawing/2014/main" id="{59FAC4EF-7DC2-8645-B617-ED9DF7DB0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26354" name="Text Box 18">
            <a:extLst>
              <a:ext uri="{FF2B5EF4-FFF2-40B4-BE49-F238E27FC236}">
                <a16:creationId xmlns:a16="http://schemas.microsoft.com/office/drawing/2014/main" id="{02D2D888-84F2-134C-8FF6-E758D6ED0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526355" name="Text Box 19">
            <a:extLst>
              <a:ext uri="{FF2B5EF4-FFF2-40B4-BE49-F238E27FC236}">
                <a16:creationId xmlns:a16="http://schemas.microsoft.com/office/drawing/2014/main" id="{A94DEB35-EAA0-434B-8CAC-0049802A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526356" name="Text Box 20">
            <a:extLst>
              <a:ext uri="{FF2B5EF4-FFF2-40B4-BE49-F238E27FC236}">
                <a16:creationId xmlns:a16="http://schemas.microsoft.com/office/drawing/2014/main" id="{BEA88E1A-F8D0-E44E-996E-26E4D000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26357" name="Text Box 21">
            <a:extLst>
              <a:ext uri="{FF2B5EF4-FFF2-40B4-BE49-F238E27FC236}">
                <a16:creationId xmlns:a16="http://schemas.microsoft.com/office/drawing/2014/main" id="{51564B57-DAA2-9141-B376-FE83E5FF8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526358" name="Text Box 22">
            <a:extLst>
              <a:ext uri="{FF2B5EF4-FFF2-40B4-BE49-F238E27FC236}">
                <a16:creationId xmlns:a16="http://schemas.microsoft.com/office/drawing/2014/main" id="{C805C5CD-71C5-0048-9ECB-B9A6A3618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526359" name="Text Box 23">
            <a:extLst>
              <a:ext uri="{FF2B5EF4-FFF2-40B4-BE49-F238E27FC236}">
                <a16:creationId xmlns:a16="http://schemas.microsoft.com/office/drawing/2014/main" id="{C90F7CA2-4398-E543-B0E7-4AAB5CF5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6360" name="Text Box 24">
            <a:extLst>
              <a:ext uri="{FF2B5EF4-FFF2-40B4-BE49-F238E27FC236}">
                <a16:creationId xmlns:a16="http://schemas.microsoft.com/office/drawing/2014/main" id="{90EF75EE-72FA-CA4F-A668-E000BAA8C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26361" name="Text Box 25">
            <a:extLst>
              <a:ext uri="{FF2B5EF4-FFF2-40B4-BE49-F238E27FC236}">
                <a16:creationId xmlns:a16="http://schemas.microsoft.com/office/drawing/2014/main" id="{6CF4A848-7698-FC4B-9845-3D06A97B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26362" name="Text Box 26">
            <a:extLst>
              <a:ext uri="{FF2B5EF4-FFF2-40B4-BE49-F238E27FC236}">
                <a16:creationId xmlns:a16="http://schemas.microsoft.com/office/drawing/2014/main" id="{0275B14C-D4B3-1846-9CAC-9B21A014B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526363" name="Text Box 27">
            <a:extLst>
              <a:ext uri="{FF2B5EF4-FFF2-40B4-BE49-F238E27FC236}">
                <a16:creationId xmlns:a16="http://schemas.microsoft.com/office/drawing/2014/main" id="{9A0C0074-7279-3049-8F35-4C28B15F7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526364" name="Text Box 28">
            <a:extLst>
              <a:ext uri="{FF2B5EF4-FFF2-40B4-BE49-F238E27FC236}">
                <a16:creationId xmlns:a16="http://schemas.microsoft.com/office/drawing/2014/main" id="{FB632305-C37C-4541-B55C-32C286835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526365" name="Text Box 29">
            <a:extLst>
              <a:ext uri="{FF2B5EF4-FFF2-40B4-BE49-F238E27FC236}">
                <a16:creationId xmlns:a16="http://schemas.microsoft.com/office/drawing/2014/main" id="{54842689-112A-9041-93D7-52D1D931E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526366" name="Text Box 30">
            <a:extLst>
              <a:ext uri="{FF2B5EF4-FFF2-40B4-BE49-F238E27FC236}">
                <a16:creationId xmlns:a16="http://schemas.microsoft.com/office/drawing/2014/main" id="{9762CC70-8095-AB4B-9642-3D5D26BF3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526367" name="Text Box 31">
            <a:extLst>
              <a:ext uri="{FF2B5EF4-FFF2-40B4-BE49-F238E27FC236}">
                <a16:creationId xmlns:a16="http://schemas.microsoft.com/office/drawing/2014/main" id="{647E5061-2936-8945-9A4B-D563FA890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526368" name="Text Box 32">
            <a:extLst>
              <a:ext uri="{FF2B5EF4-FFF2-40B4-BE49-F238E27FC236}">
                <a16:creationId xmlns:a16="http://schemas.microsoft.com/office/drawing/2014/main" id="{9F117C92-9051-6C41-8518-130BB30A9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526369" name="Text Box 33">
            <a:extLst>
              <a:ext uri="{FF2B5EF4-FFF2-40B4-BE49-F238E27FC236}">
                <a16:creationId xmlns:a16="http://schemas.microsoft.com/office/drawing/2014/main" id="{37D44E81-82AD-B64F-A4BC-FE76B95C5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526370" name="Text Box 34">
            <a:extLst>
              <a:ext uri="{FF2B5EF4-FFF2-40B4-BE49-F238E27FC236}">
                <a16:creationId xmlns:a16="http://schemas.microsoft.com/office/drawing/2014/main" id="{F2B7981C-E34B-D346-811B-D39FC38AC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526371" name="Text Box 35">
            <a:extLst>
              <a:ext uri="{FF2B5EF4-FFF2-40B4-BE49-F238E27FC236}">
                <a16:creationId xmlns:a16="http://schemas.microsoft.com/office/drawing/2014/main" id="{E15F4E6B-0FC5-DA48-B215-C6360230B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</p:spTree>
    <p:extLst>
      <p:ext uri="{BB962C8B-B14F-4D97-AF65-F5344CB8AC3E}">
        <p14:creationId xmlns:p14="http://schemas.microsoft.com/office/powerpoint/2010/main" val="3759322478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04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 animBg="1" autoUpdateAnimBg="0"/>
      <p:bldP spid="526339" grpId="0" animBg="1" autoUpdateAnimBg="0"/>
      <p:bldP spid="526341" grpId="0" animBg="1" autoUpdateAnimBg="0"/>
      <p:bldP spid="526342" grpId="0" autoUpdateAnimBg="0"/>
      <p:bldP spid="526342" grpId="1" autoUpdateAnimBg="0"/>
      <p:bldP spid="526343" grpId="0" animBg="1" autoUpdateAnimBg="0"/>
      <p:bldP spid="526344" grpId="0" animBg="1" autoUpdateAnimBg="0"/>
      <p:bldP spid="526345" grpId="0" animBg="1" autoUpdateAnimBg="0"/>
      <p:bldP spid="526346" grpId="0" animBg="1" autoUpdateAnimBg="0"/>
      <p:bldP spid="526347" grpId="0" animBg="1" autoUpdateAnimBg="0"/>
      <p:bldP spid="526348" grpId="0" animBg="1" autoUpdateAnimBg="0"/>
      <p:bldP spid="526349" grpId="0" animBg="1" autoUpdateAnimBg="0"/>
      <p:bldP spid="526350" grpId="0" animBg="1" autoUpdateAnimBg="0"/>
      <p:bldP spid="526351" grpId="0" animBg="1" autoUpdateAnimBg="0"/>
      <p:bldP spid="526352" grpId="0" animBg="1" autoUpdateAnimBg="0"/>
      <p:bldP spid="526353" grpId="0" animBg="1" autoUpdateAnimBg="0"/>
      <p:bldP spid="526354" grpId="0" animBg="1" autoUpdateAnimBg="0"/>
      <p:bldP spid="526355" grpId="0" animBg="1" autoUpdateAnimBg="0"/>
      <p:bldP spid="526356" grpId="0" animBg="1" autoUpdateAnimBg="0"/>
      <p:bldP spid="526357" grpId="0" animBg="1" autoUpdateAnimBg="0"/>
      <p:bldP spid="526358" grpId="0" animBg="1" autoUpdateAnimBg="0"/>
      <p:bldP spid="526359" grpId="0" animBg="1" autoUpdateAnimBg="0"/>
      <p:bldP spid="526360" grpId="0" animBg="1" autoUpdateAnimBg="0"/>
      <p:bldP spid="526361" grpId="0" animBg="1" autoUpdateAnimBg="0"/>
      <p:bldP spid="526362" grpId="0" animBg="1" autoUpdateAnimBg="0"/>
      <p:bldP spid="526363" grpId="0" animBg="1" autoUpdateAnimBg="0"/>
      <p:bldP spid="526364" grpId="0" animBg="1" autoUpdateAnimBg="0"/>
      <p:bldP spid="526365" grpId="0" animBg="1" autoUpdateAnimBg="0"/>
      <p:bldP spid="526366" grpId="0" animBg="1" autoUpdateAnimBg="0"/>
      <p:bldP spid="526367" grpId="0" animBg="1" autoUpdateAnimBg="0"/>
      <p:bldP spid="526368" grpId="0" animBg="1" autoUpdateAnimBg="0"/>
      <p:bldP spid="526369" grpId="0" animBg="1" autoUpdateAnimBg="0"/>
      <p:bldP spid="526370" grpId="0" animBg="1" autoUpdateAnimBg="0"/>
      <p:bldP spid="52637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>
            <a:extLst>
              <a:ext uri="{FF2B5EF4-FFF2-40B4-BE49-F238E27FC236}">
                <a16:creationId xmlns:a16="http://schemas.microsoft.com/office/drawing/2014/main" id="{00A439ED-6A7A-DF40-8F85-FE99A0CB8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+mj-cs"/>
              </a:rPr>
              <a:t>Light production</a:t>
            </a: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69EBC552-CC16-BE42-9D3C-D2CEAE06E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399"/>
            <a:ext cx="298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B0F0"/>
                </a:solidFill>
              </a:rPr>
              <a:t>Light is produced by:</a:t>
            </a:r>
            <a:endParaRPr lang="en-US" altLang="en-US" sz="2400" b="0" dirty="0">
              <a:solidFill>
                <a:srgbClr val="00B0F0"/>
              </a:solidFill>
            </a:endParaRP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BF17F4E8-6BF4-3B4C-A3B7-82DAB3619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38071"/>
            <a:ext cx="65967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dirty="0">
                <a:solidFill>
                  <a:schemeClr val="bg1"/>
                </a:solidFill>
              </a:rPr>
              <a:t>• </a:t>
            </a:r>
            <a:r>
              <a:rPr lang="en-US" altLang="en-US" sz="2400" b="0" i="1" u="sng" dirty="0">
                <a:solidFill>
                  <a:srgbClr val="FF3300"/>
                </a:solidFill>
              </a:rPr>
              <a:t>Stars</a:t>
            </a:r>
            <a:r>
              <a:rPr lang="en-US" altLang="en-US" sz="2400" b="0" u="sng" dirty="0">
                <a:solidFill>
                  <a:schemeClr val="bg1"/>
                </a:solidFill>
              </a:rPr>
              <a:t> are hot, glowing: </a:t>
            </a:r>
            <a:r>
              <a:rPr lang="en-US" altLang="en-US" sz="2400" b="0" u="sng" dirty="0">
                <a:solidFill>
                  <a:srgbClr val="FFFF00"/>
                </a:solidFill>
              </a:rPr>
              <a:t>thermal</a:t>
            </a:r>
            <a:r>
              <a:rPr lang="en-US" altLang="en-US" sz="2400" b="0" u="sng" dirty="0">
                <a:solidFill>
                  <a:schemeClr val="bg1"/>
                </a:solidFill>
              </a:rPr>
              <a:t> radiation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dirty="0">
                <a:solidFill>
                  <a:schemeClr val="bg1"/>
                </a:solidFill>
              </a:rPr>
              <a:t>                   </a:t>
            </a:r>
            <a:r>
              <a:rPr lang="en-US" altLang="en-US" sz="2400" b="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continuous spectrum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dirty="0">
                <a:solidFill>
                  <a:schemeClr val="bg1"/>
                </a:solidFill>
              </a:rPr>
              <a:t>      </a:t>
            </a:r>
            <a:r>
              <a:rPr lang="en-US" altLang="en-US" sz="2000" b="0" i="1" dirty="0">
                <a:solidFill>
                  <a:schemeClr val="bg1"/>
                </a:solidFill>
              </a:rPr>
              <a:t>(or absorption spectrum when colder gas is in front)</a:t>
            </a:r>
            <a:endParaRPr lang="en-US" altLang="en-US" sz="2000" b="0" i="1" dirty="0"/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6683A56B-DF40-6D47-87D7-2D1F6D5BB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9413" y="0"/>
            <a:ext cx="1531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rgbClr val="FFFF00"/>
                </a:solidFill>
              </a:rPr>
              <a:t>In astronomy</a:t>
            </a:r>
            <a:endParaRPr lang="en-US" altLang="en-US" sz="2400" b="0"/>
          </a:p>
        </p:txBody>
      </p:sp>
      <p:pic>
        <p:nvPicPr>
          <p:cNvPr id="50182" name="Picture 6">
            <a:extLst>
              <a:ext uri="{FF2B5EF4-FFF2-40B4-BE49-F238E27FC236}">
                <a16:creationId xmlns:a16="http://schemas.microsoft.com/office/drawing/2014/main" id="{8B43B4DE-5132-C940-B10B-76A26F7D7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762" y="4798682"/>
            <a:ext cx="18700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3" name="Text Box 7">
            <a:extLst>
              <a:ext uri="{FF2B5EF4-FFF2-40B4-BE49-F238E27FC236}">
                <a16:creationId xmlns:a16="http://schemas.microsoft.com/office/drawing/2014/main" id="{19BFBB5F-CA26-8C4F-8462-39ED83431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7100" y="4563402"/>
            <a:ext cx="1181100" cy="3667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dirty="0">
                <a:solidFill>
                  <a:srgbClr val="00CC00"/>
                </a:solidFill>
              </a:rPr>
              <a:t>NGC 6369</a:t>
            </a:r>
            <a:endParaRPr lang="en-US" altLang="en-US" sz="2400" b="0" dirty="0"/>
          </a:p>
        </p:txBody>
      </p:sp>
      <p:sp>
        <p:nvSpPr>
          <p:cNvPr id="50184" name="Text Box 8">
            <a:extLst>
              <a:ext uri="{FF2B5EF4-FFF2-40B4-BE49-F238E27FC236}">
                <a16:creationId xmlns:a16="http://schemas.microsoft.com/office/drawing/2014/main" id="{7E209C6C-B310-DB44-8BFF-2DF1017B2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47" y="4184583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u="sng" dirty="0">
                <a:solidFill>
                  <a:schemeClr val="bg1"/>
                </a:solidFill>
              </a:rPr>
              <a:t>• Hot stars</a:t>
            </a:r>
            <a:r>
              <a:rPr lang="ja-JP" altLang="en-US" sz="2400" b="0" u="sng">
                <a:solidFill>
                  <a:schemeClr val="bg1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400" b="0" u="sng" dirty="0">
                <a:solidFill>
                  <a:schemeClr val="bg1"/>
                </a:solidFill>
              </a:rPr>
              <a:t> UV cause </a:t>
            </a:r>
            <a:r>
              <a:rPr lang="en-US" altLang="en-US" sz="2400" b="0" i="1" u="sng" dirty="0">
                <a:solidFill>
                  <a:srgbClr val="FF3300"/>
                </a:solidFill>
              </a:rPr>
              <a:t>interstellar gas</a:t>
            </a:r>
            <a:r>
              <a:rPr lang="en-US" altLang="en-US" sz="2400" b="0" u="sng" dirty="0">
                <a:solidFill>
                  <a:schemeClr val="bg1"/>
                </a:solidFill>
              </a:rPr>
              <a:t> glow: </a:t>
            </a:r>
            <a:r>
              <a:rPr lang="en-US" altLang="en-US" sz="2400" b="0" u="sng" dirty="0">
                <a:solidFill>
                  <a:srgbClr val="FFFF00"/>
                </a:solidFill>
              </a:rPr>
              <a:t>fluorescence</a:t>
            </a:r>
            <a:endParaRPr lang="en-US" altLang="en-US" sz="2400" b="0" u="sng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dirty="0">
                <a:solidFill>
                  <a:schemeClr val="bg1"/>
                </a:solidFill>
              </a:rPr>
              <a:t>                        </a:t>
            </a:r>
            <a:r>
              <a:rPr lang="en-US" altLang="en-US" sz="2400" b="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emission spectrum </a:t>
            </a:r>
          </a:p>
        </p:txBody>
      </p:sp>
      <p:sp>
        <p:nvSpPr>
          <p:cNvPr id="50186" name="Text Box 10">
            <a:extLst>
              <a:ext uri="{FF2B5EF4-FFF2-40B4-BE49-F238E27FC236}">
                <a16:creationId xmlns:a16="http://schemas.microsoft.com/office/drawing/2014/main" id="{C88100C6-25D7-DD45-990F-4D8A9A0C6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437" y="5432255"/>
            <a:ext cx="39805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dirty="0">
                <a:solidFill>
                  <a:srgbClr val="00CC00"/>
                </a:solidFill>
              </a:rPr>
              <a:t>[Also: white shirts glow in </a:t>
            </a:r>
            <a:r>
              <a:rPr lang="ja-JP" altLang="en-US" sz="1800" b="0">
                <a:solidFill>
                  <a:srgbClr val="00CC00"/>
                </a:solidFill>
                <a:latin typeface="Arial" panose="020B0604020202020204" pitchFamily="34" charset="0"/>
              </a:rPr>
              <a:t>“</a:t>
            </a:r>
            <a:r>
              <a:rPr lang="en-US" altLang="ja-JP" sz="1800" b="0" dirty="0">
                <a:solidFill>
                  <a:srgbClr val="00CC00"/>
                </a:solidFill>
              </a:rPr>
              <a:t>black light</a:t>
            </a:r>
            <a:r>
              <a:rPr lang="ja-JP" altLang="en-US" sz="1800" b="0">
                <a:solidFill>
                  <a:srgbClr val="00CC00"/>
                </a:solidFill>
                <a:latin typeface="Arial" panose="020B0604020202020204" pitchFamily="34" charset="0"/>
              </a:rPr>
              <a:t>”</a:t>
            </a:r>
            <a:r>
              <a:rPr lang="en-US" altLang="ja-JP" sz="1800" b="0" dirty="0">
                <a:solidFill>
                  <a:srgbClr val="00CC00"/>
                </a:solidFill>
                <a:latin typeface="Arial" panose="020B0604020202020204" pitchFamily="34" charset="0"/>
              </a:rPr>
              <a:t>]</a:t>
            </a:r>
            <a:endParaRPr lang="en-US" altLang="en-US" sz="2400" b="0" dirty="0"/>
          </a:p>
        </p:txBody>
      </p:sp>
      <p:cxnSp>
        <p:nvCxnSpPr>
          <p:cNvPr id="50187" name="AutoShape 11">
            <a:extLst>
              <a:ext uri="{FF2B5EF4-FFF2-40B4-BE49-F238E27FC236}">
                <a16:creationId xmlns:a16="http://schemas.microsoft.com/office/drawing/2014/main" id="{306A315B-022D-1842-AD1C-78A95B34BC41}"/>
              </a:ext>
            </a:extLst>
          </p:cNvPr>
          <p:cNvCxnSpPr>
            <a:cxnSpLocks noChangeShapeType="1"/>
            <a:endCxn id="50179" idx="3"/>
          </p:cNvCxnSpPr>
          <p:nvPr/>
        </p:nvCxnSpPr>
        <p:spPr bwMode="auto">
          <a:xfrm rot="10800000" flipV="1">
            <a:off x="3140075" y="211411"/>
            <a:ext cx="1025544" cy="169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Picture 3" descr="SunspotGroup_398x398">
            <a:extLst>
              <a:ext uri="{FF2B5EF4-FFF2-40B4-BE49-F238E27FC236}">
                <a16:creationId xmlns:a16="http://schemas.microsoft.com/office/drawing/2014/main" id="{9C1CA200-66DF-2D40-B520-8ED5C9345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43" y="10287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G4V">
            <a:extLst>
              <a:ext uri="{FF2B5EF4-FFF2-40B4-BE49-F238E27FC236}">
                <a16:creationId xmlns:a16="http://schemas.microsoft.com/office/drawing/2014/main" id="{4B771885-B37A-AB42-A8A2-D6904DD16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6" y="3138024"/>
            <a:ext cx="9067111" cy="228600"/>
          </a:xfrm>
          <a:prstGeom prst="rect">
            <a:avLst/>
          </a:prstGeom>
          <a:noFill/>
          <a:ln w="28575">
            <a:solidFill>
              <a:srgbClr val="FFC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7">
            <a:extLst>
              <a:ext uri="{FF2B5EF4-FFF2-40B4-BE49-F238E27FC236}">
                <a16:creationId xmlns:a16="http://schemas.microsoft.com/office/drawing/2014/main" id="{C97B3617-A7A6-3944-BB86-5E49D2E2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1883" y="729734"/>
            <a:ext cx="960520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0" dirty="0">
                <a:solidFill>
                  <a:srgbClr val="00CC00"/>
                </a:solidFill>
              </a:rPr>
              <a:t>The Sun</a:t>
            </a:r>
            <a:endParaRPr lang="en-US" altLang="en-US" sz="2400" b="0" dirty="0"/>
          </a:p>
        </p:txBody>
      </p:sp>
      <p:pic>
        <p:nvPicPr>
          <p:cNvPr id="14" name="Picture 9" descr="Picture 4">
            <a:extLst>
              <a:ext uri="{FF2B5EF4-FFF2-40B4-BE49-F238E27FC236}">
                <a16:creationId xmlns:a16="http://schemas.microsoft.com/office/drawing/2014/main" id="{47F6981F-200D-9541-B830-E86B1DBD7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6" y="6582354"/>
            <a:ext cx="9078502" cy="246493"/>
          </a:xfrm>
          <a:prstGeom prst="rect">
            <a:avLst/>
          </a:prstGeom>
          <a:noFill/>
          <a:ln w="28575">
            <a:solidFill>
              <a:srgbClr val="FFC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AutoShape 11">
            <a:extLst>
              <a:ext uri="{FF2B5EF4-FFF2-40B4-BE49-F238E27FC236}">
                <a16:creationId xmlns:a16="http://schemas.microsoft.com/office/drawing/2014/main" id="{D47A71B9-F683-E546-9166-D420A7FBD98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324864" y="5677483"/>
            <a:ext cx="1066278" cy="914396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11">
            <a:extLst>
              <a:ext uri="{FF2B5EF4-FFF2-40B4-BE49-F238E27FC236}">
                <a16:creationId xmlns:a16="http://schemas.microsoft.com/office/drawing/2014/main" id="{E1D6D79A-5A8E-0740-BCAF-710721E208D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230692" y="2570407"/>
            <a:ext cx="917162" cy="424545"/>
          </a:xfrm>
          <a:prstGeom prst="curvedConnector3">
            <a:avLst>
              <a:gd name="adj1" fmla="val 23763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99759E7-794D-8D48-BE29-6BC0BF7FA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00FFFF"/>
                </a:solidFill>
              </a:rPr>
              <a:t>Questions coming …</a:t>
            </a:r>
            <a:endParaRPr lang="en-US" altLang="en-US">
              <a:solidFill>
                <a:srgbClr val="00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Text Box 2">
            <a:extLst>
              <a:ext uri="{FF2B5EF4-FFF2-40B4-BE49-F238E27FC236}">
                <a16:creationId xmlns:a16="http://schemas.microsoft.com/office/drawing/2014/main" id="{7215D30D-18FA-0646-8AA8-DFEC24F98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526339" name="Text Box 3">
            <a:extLst>
              <a:ext uri="{FF2B5EF4-FFF2-40B4-BE49-F238E27FC236}">
                <a16:creationId xmlns:a16="http://schemas.microsoft.com/office/drawing/2014/main" id="{892D0DE5-AC19-F34E-B310-49B2019CC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26340" name="Rectangle 4">
            <a:extLst>
              <a:ext uri="{FF2B5EF4-FFF2-40B4-BE49-F238E27FC236}">
                <a16:creationId xmlns:a16="http://schemas.microsoft.com/office/drawing/2014/main" id="{1936B414-256B-4E4E-9D14-78DC149C5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9 </a:t>
            </a:r>
          </a:p>
        </p:txBody>
      </p:sp>
      <p:sp>
        <p:nvSpPr>
          <p:cNvPr id="526341" name="Text Box 5">
            <a:extLst>
              <a:ext uri="{FF2B5EF4-FFF2-40B4-BE49-F238E27FC236}">
                <a16:creationId xmlns:a16="http://schemas.microsoft.com/office/drawing/2014/main" id="{F6147BA6-0142-C146-9DD3-71B3553D6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526342" name="Text Box 6">
            <a:extLst>
              <a:ext uri="{FF2B5EF4-FFF2-40B4-BE49-F238E27FC236}">
                <a16:creationId xmlns:a16="http://schemas.microsoft.com/office/drawing/2014/main" id="{A087AA8B-6CB7-5948-A602-B86A1D3F1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09800"/>
            <a:ext cx="80772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What type of spectrum is generated in fluorescence?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Continuous.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B </a:t>
            </a:r>
            <a:r>
              <a:rPr lang="en-US" altLang="en-US" sz="2400" dirty="0"/>
              <a:t>Absorption.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C</a:t>
            </a:r>
            <a:r>
              <a:rPr lang="en-US" altLang="en-US" sz="2400" b="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</a:rPr>
              <a:t>Emission.</a:t>
            </a:r>
            <a:endParaRPr lang="en-US" altLang="en-US" sz="2400" b="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None.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CC00"/>
                </a:solidFill>
              </a:rPr>
              <a:t>E</a:t>
            </a:r>
            <a:r>
              <a:rPr lang="en-US" altLang="en-US" sz="2400" dirty="0"/>
              <a:t> A mix of emission and continuous spectra.</a:t>
            </a:r>
          </a:p>
        </p:txBody>
      </p:sp>
      <p:sp>
        <p:nvSpPr>
          <p:cNvPr id="526343" name="Text Box 7">
            <a:extLst>
              <a:ext uri="{FF2B5EF4-FFF2-40B4-BE49-F238E27FC236}">
                <a16:creationId xmlns:a16="http://schemas.microsoft.com/office/drawing/2014/main" id="{30C69586-501C-7142-A028-1C6E3EF10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26344" name="Text Box 8">
            <a:extLst>
              <a:ext uri="{FF2B5EF4-FFF2-40B4-BE49-F238E27FC236}">
                <a16:creationId xmlns:a16="http://schemas.microsoft.com/office/drawing/2014/main" id="{CA507247-55DC-C04A-8A5E-7B156D7FB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526345" name="Text Box 9">
            <a:extLst>
              <a:ext uri="{FF2B5EF4-FFF2-40B4-BE49-F238E27FC236}">
                <a16:creationId xmlns:a16="http://schemas.microsoft.com/office/drawing/2014/main" id="{989F48E3-B4D1-794B-B90F-2BE3FE7C6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526346" name="Text Box 10">
            <a:extLst>
              <a:ext uri="{FF2B5EF4-FFF2-40B4-BE49-F238E27FC236}">
                <a16:creationId xmlns:a16="http://schemas.microsoft.com/office/drawing/2014/main" id="{EEF92946-61A6-F646-9576-DDD1AB2BC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526347" name="Text Box 11">
            <a:extLst>
              <a:ext uri="{FF2B5EF4-FFF2-40B4-BE49-F238E27FC236}">
                <a16:creationId xmlns:a16="http://schemas.microsoft.com/office/drawing/2014/main" id="{127FFC45-97C8-F442-BB92-B0B76490A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26348" name="Text Box 12">
            <a:extLst>
              <a:ext uri="{FF2B5EF4-FFF2-40B4-BE49-F238E27FC236}">
                <a16:creationId xmlns:a16="http://schemas.microsoft.com/office/drawing/2014/main" id="{C9631DEA-A78E-1B49-8C9F-0A61B3D76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526349" name="Text Box 13">
            <a:extLst>
              <a:ext uri="{FF2B5EF4-FFF2-40B4-BE49-F238E27FC236}">
                <a16:creationId xmlns:a16="http://schemas.microsoft.com/office/drawing/2014/main" id="{26E17C5A-BF6A-274D-B91F-5AEAF25D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26350" name="Text Box 14">
            <a:extLst>
              <a:ext uri="{FF2B5EF4-FFF2-40B4-BE49-F238E27FC236}">
                <a16:creationId xmlns:a16="http://schemas.microsoft.com/office/drawing/2014/main" id="{352C4CB6-1939-C248-BE14-1F0A91807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526351" name="Text Box 15">
            <a:extLst>
              <a:ext uri="{FF2B5EF4-FFF2-40B4-BE49-F238E27FC236}">
                <a16:creationId xmlns:a16="http://schemas.microsoft.com/office/drawing/2014/main" id="{537CECDA-87AE-784C-8327-B361DF635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526352" name="Text Box 16">
            <a:extLst>
              <a:ext uri="{FF2B5EF4-FFF2-40B4-BE49-F238E27FC236}">
                <a16:creationId xmlns:a16="http://schemas.microsoft.com/office/drawing/2014/main" id="{19BB246B-4B2D-B848-BD14-8D950C0FF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526353" name="Text Box 17">
            <a:extLst>
              <a:ext uri="{FF2B5EF4-FFF2-40B4-BE49-F238E27FC236}">
                <a16:creationId xmlns:a16="http://schemas.microsoft.com/office/drawing/2014/main" id="{59FAC4EF-7DC2-8645-B617-ED9DF7DB0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26354" name="Text Box 18">
            <a:extLst>
              <a:ext uri="{FF2B5EF4-FFF2-40B4-BE49-F238E27FC236}">
                <a16:creationId xmlns:a16="http://schemas.microsoft.com/office/drawing/2014/main" id="{02D2D888-84F2-134C-8FF6-E758D6ED0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526355" name="Text Box 19">
            <a:extLst>
              <a:ext uri="{FF2B5EF4-FFF2-40B4-BE49-F238E27FC236}">
                <a16:creationId xmlns:a16="http://schemas.microsoft.com/office/drawing/2014/main" id="{A94DEB35-EAA0-434B-8CAC-0049802A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526356" name="Text Box 20">
            <a:extLst>
              <a:ext uri="{FF2B5EF4-FFF2-40B4-BE49-F238E27FC236}">
                <a16:creationId xmlns:a16="http://schemas.microsoft.com/office/drawing/2014/main" id="{BEA88E1A-F8D0-E44E-996E-26E4D000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526357" name="Text Box 21">
            <a:extLst>
              <a:ext uri="{FF2B5EF4-FFF2-40B4-BE49-F238E27FC236}">
                <a16:creationId xmlns:a16="http://schemas.microsoft.com/office/drawing/2014/main" id="{51564B57-DAA2-9141-B376-FE83E5FF8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526358" name="Text Box 22">
            <a:extLst>
              <a:ext uri="{FF2B5EF4-FFF2-40B4-BE49-F238E27FC236}">
                <a16:creationId xmlns:a16="http://schemas.microsoft.com/office/drawing/2014/main" id="{C805C5CD-71C5-0048-9ECB-B9A6A3618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526359" name="Text Box 23">
            <a:extLst>
              <a:ext uri="{FF2B5EF4-FFF2-40B4-BE49-F238E27FC236}">
                <a16:creationId xmlns:a16="http://schemas.microsoft.com/office/drawing/2014/main" id="{C90F7CA2-4398-E543-B0E7-4AAB5CF5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26360" name="Text Box 24">
            <a:extLst>
              <a:ext uri="{FF2B5EF4-FFF2-40B4-BE49-F238E27FC236}">
                <a16:creationId xmlns:a16="http://schemas.microsoft.com/office/drawing/2014/main" id="{90EF75EE-72FA-CA4F-A668-E000BAA8C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526361" name="Text Box 25">
            <a:extLst>
              <a:ext uri="{FF2B5EF4-FFF2-40B4-BE49-F238E27FC236}">
                <a16:creationId xmlns:a16="http://schemas.microsoft.com/office/drawing/2014/main" id="{6CF4A848-7698-FC4B-9845-3D06A97BC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26362" name="Text Box 26">
            <a:extLst>
              <a:ext uri="{FF2B5EF4-FFF2-40B4-BE49-F238E27FC236}">
                <a16:creationId xmlns:a16="http://schemas.microsoft.com/office/drawing/2014/main" id="{0275B14C-D4B3-1846-9CAC-9B21A014B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526363" name="Text Box 27">
            <a:extLst>
              <a:ext uri="{FF2B5EF4-FFF2-40B4-BE49-F238E27FC236}">
                <a16:creationId xmlns:a16="http://schemas.microsoft.com/office/drawing/2014/main" id="{9A0C0074-7279-3049-8F35-4C28B15F7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526364" name="Text Box 28">
            <a:extLst>
              <a:ext uri="{FF2B5EF4-FFF2-40B4-BE49-F238E27FC236}">
                <a16:creationId xmlns:a16="http://schemas.microsoft.com/office/drawing/2014/main" id="{FB632305-C37C-4541-B55C-32C286835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526365" name="Text Box 29">
            <a:extLst>
              <a:ext uri="{FF2B5EF4-FFF2-40B4-BE49-F238E27FC236}">
                <a16:creationId xmlns:a16="http://schemas.microsoft.com/office/drawing/2014/main" id="{54842689-112A-9041-93D7-52D1D931E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526366" name="Text Box 30">
            <a:extLst>
              <a:ext uri="{FF2B5EF4-FFF2-40B4-BE49-F238E27FC236}">
                <a16:creationId xmlns:a16="http://schemas.microsoft.com/office/drawing/2014/main" id="{9762CC70-8095-AB4B-9642-3D5D26BF3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526367" name="Text Box 31">
            <a:extLst>
              <a:ext uri="{FF2B5EF4-FFF2-40B4-BE49-F238E27FC236}">
                <a16:creationId xmlns:a16="http://schemas.microsoft.com/office/drawing/2014/main" id="{647E5061-2936-8945-9A4B-D563FA890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526368" name="Text Box 32">
            <a:extLst>
              <a:ext uri="{FF2B5EF4-FFF2-40B4-BE49-F238E27FC236}">
                <a16:creationId xmlns:a16="http://schemas.microsoft.com/office/drawing/2014/main" id="{9F117C92-9051-6C41-8518-130BB30A9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526369" name="Text Box 33">
            <a:extLst>
              <a:ext uri="{FF2B5EF4-FFF2-40B4-BE49-F238E27FC236}">
                <a16:creationId xmlns:a16="http://schemas.microsoft.com/office/drawing/2014/main" id="{37D44E81-82AD-B64F-A4BC-FE76B95C5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526370" name="Text Box 34">
            <a:extLst>
              <a:ext uri="{FF2B5EF4-FFF2-40B4-BE49-F238E27FC236}">
                <a16:creationId xmlns:a16="http://schemas.microsoft.com/office/drawing/2014/main" id="{F2B7981C-E34B-D346-811B-D39FC38AC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526371" name="Text Box 35">
            <a:extLst>
              <a:ext uri="{FF2B5EF4-FFF2-40B4-BE49-F238E27FC236}">
                <a16:creationId xmlns:a16="http://schemas.microsoft.com/office/drawing/2014/main" id="{E15F4E6B-0FC5-DA48-B215-C6360230B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526372" name="Text Box 36">
            <a:extLst>
              <a:ext uri="{FF2B5EF4-FFF2-40B4-BE49-F238E27FC236}">
                <a16:creationId xmlns:a16="http://schemas.microsoft.com/office/drawing/2014/main" id="{CD683D18-5701-004C-8068-91EC55E52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963808641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7500"/>
                            </p:stCondLst>
                            <p:childTnLst>
                              <p:par>
                                <p:cTn id="104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 animBg="1" autoUpdateAnimBg="0"/>
      <p:bldP spid="526339" grpId="0" animBg="1" autoUpdateAnimBg="0"/>
      <p:bldP spid="526341" grpId="0" animBg="1" autoUpdateAnimBg="0"/>
      <p:bldP spid="526342" grpId="0" autoUpdateAnimBg="0"/>
      <p:bldP spid="526342" grpId="1" autoUpdateAnimBg="0"/>
      <p:bldP spid="526343" grpId="0" animBg="1" autoUpdateAnimBg="0"/>
      <p:bldP spid="526344" grpId="0" animBg="1" autoUpdateAnimBg="0"/>
      <p:bldP spid="526345" grpId="0" animBg="1" autoUpdateAnimBg="0"/>
      <p:bldP spid="526346" grpId="0" animBg="1" autoUpdateAnimBg="0"/>
      <p:bldP spid="526347" grpId="0" animBg="1" autoUpdateAnimBg="0"/>
      <p:bldP spid="526348" grpId="0" animBg="1" autoUpdateAnimBg="0"/>
      <p:bldP spid="526349" grpId="0" animBg="1" autoUpdateAnimBg="0"/>
      <p:bldP spid="526350" grpId="0" animBg="1" autoUpdateAnimBg="0"/>
      <p:bldP spid="526351" grpId="0" animBg="1" autoUpdateAnimBg="0"/>
      <p:bldP spid="526352" grpId="0" animBg="1" autoUpdateAnimBg="0"/>
      <p:bldP spid="526353" grpId="0" animBg="1" autoUpdateAnimBg="0"/>
      <p:bldP spid="526354" grpId="0" animBg="1" autoUpdateAnimBg="0"/>
      <p:bldP spid="526355" grpId="0" animBg="1" autoUpdateAnimBg="0"/>
      <p:bldP spid="526356" grpId="0" animBg="1" autoUpdateAnimBg="0"/>
      <p:bldP spid="526357" grpId="0" animBg="1" autoUpdateAnimBg="0"/>
      <p:bldP spid="526358" grpId="0" animBg="1" autoUpdateAnimBg="0"/>
      <p:bldP spid="526359" grpId="0" animBg="1" autoUpdateAnimBg="0"/>
      <p:bldP spid="526360" grpId="0" animBg="1" autoUpdateAnimBg="0"/>
      <p:bldP spid="526361" grpId="0" animBg="1" autoUpdateAnimBg="0"/>
      <p:bldP spid="526362" grpId="0" animBg="1" autoUpdateAnimBg="0"/>
      <p:bldP spid="526363" grpId="0" animBg="1" autoUpdateAnimBg="0"/>
      <p:bldP spid="526364" grpId="0" animBg="1" autoUpdateAnimBg="0"/>
      <p:bldP spid="526365" grpId="0" animBg="1" autoUpdateAnimBg="0"/>
      <p:bldP spid="526366" grpId="0" animBg="1" autoUpdateAnimBg="0"/>
      <p:bldP spid="526367" grpId="0" animBg="1" autoUpdateAnimBg="0"/>
      <p:bldP spid="526368" grpId="0" animBg="1" autoUpdateAnimBg="0"/>
      <p:bldP spid="526369" grpId="0" animBg="1" autoUpdateAnimBg="0"/>
      <p:bldP spid="526370" grpId="0" animBg="1" autoUpdateAnimBg="0"/>
      <p:bldP spid="526371" grpId="0" animBg="1" autoUpdateAnimBg="0"/>
      <p:bldP spid="52637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Text Box 2">
            <a:extLst>
              <a:ext uri="{FF2B5EF4-FFF2-40B4-BE49-F238E27FC236}">
                <a16:creationId xmlns:a16="http://schemas.microsoft.com/office/drawing/2014/main" id="{6FE4016C-1068-A24C-BE93-0F5C3EF52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>
                <a:solidFill>
                  <a:srgbClr val="FF0000"/>
                </a:solidFill>
              </a:rPr>
              <a:t> </a:t>
            </a:r>
            <a:endParaRPr lang="en-US" altLang="en-US" sz="600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</a:rPr>
              <a:t>sec</a:t>
            </a:r>
            <a:r>
              <a:rPr lang="en-US" altLang="en-US" sz="960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424963" name="Text Box 3">
            <a:extLst>
              <a:ext uri="{FF2B5EF4-FFF2-40B4-BE49-F238E27FC236}">
                <a16:creationId xmlns:a16="http://schemas.microsoft.com/office/drawing/2014/main" id="{3B2B2B2C-A68D-8743-8D91-071FEE4E4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424964" name="Rectangle 4">
            <a:extLst>
              <a:ext uri="{FF2B5EF4-FFF2-40B4-BE49-F238E27FC236}">
                <a16:creationId xmlns:a16="http://schemas.microsoft.com/office/drawing/2014/main" id="{2B90B003-E94E-7145-9F1A-F47C29AE5B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10</a:t>
            </a:r>
          </a:p>
        </p:txBody>
      </p:sp>
      <p:sp>
        <p:nvSpPr>
          <p:cNvPr id="424965" name="Text Box 5">
            <a:extLst>
              <a:ext uri="{FF2B5EF4-FFF2-40B4-BE49-F238E27FC236}">
                <a16:creationId xmlns:a16="http://schemas.microsoft.com/office/drawing/2014/main" id="{630E0FD9-38B5-E64C-A852-D7308F7AC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424966" name="Text Box 6">
            <a:extLst>
              <a:ext uri="{FF2B5EF4-FFF2-40B4-BE49-F238E27FC236}">
                <a16:creationId xmlns:a16="http://schemas.microsoft.com/office/drawing/2014/main" id="{3674E05F-7E29-6849-A1C1-3542B7297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17688"/>
            <a:ext cx="8610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What is thermal radiation?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</a:rPr>
              <a:t>	When substances (gas in astronomy) …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A</a:t>
            </a:r>
            <a:r>
              <a:rPr lang="en-US" altLang="en-US" sz="2400" dirty="0"/>
              <a:t> glow because they reflect the light of a star.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B </a:t>
            </a:r>
            <a:r>
              <a:rPr lang="en-US" altLang="en-US" sz="2400" dirty="0">
                <a:solidFill>
                  <a:srgbClr val="FF0000"/>
                </a:solidFill>
              </a:rPr>
              <a:t>glow because they are hot.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C</a:t>
            </a:r>
            <a:r>
              <a:rPr lang="en-US" altLang="en-US" sz="2400" b="0" dirty="0"/>
              <a:t> </a:t>
            </a:r>
            <a:r>
              <a:rPr lang="en-US" altLang="en-US" sz="2400" dirty="0"/>
              <a:t>glow because they are illuminated by UV light.</a:t>
            </a:r>
            <a:endParaRPr lang="en-US" altLang="en-US" sz="2400" b="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D</a:t>
            </a:r>
            <a:r>
              <a:rPr lang="en-US" altLang="en-US" sz="2400" dirty="0"/>
              <a:t> glow because they reflect sunlight.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CC00"/>
                </a:solidFill>
              </a:rPr>
              <a:t>E</a:t>
            </a:r>
            <a:r>
              <a:rPr lang="en-US" altLang="en-US" sz="2400" dirty="0"/>
              <a:t> glow because electrically charged particles hit magnetic fields.</a:t>
            </a:r>
          </a:p>
        </p:txBody>
      </p:sp>
      <p:sp>
        <p:nvSpPr>
          <p:cNvPr id="424967" name="Text Box 7">
            <a:extLst>
              <a:ext uri="{FF2B5EF4-FFF2-40B4-BE49-F238E27FC236}">
                <a16:creationId xmlns:a16="http://schemas.microsoft.com/office/drawing/2014/main" id="{B039DC3A-97E6-3142-96E7-F984CF758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424968" name="Text Box 8">
            <a:extLst>
              <a:ext uri="{FF2B5EF4-FFF2-40B4-BE49-F238E27FC236}">
                <a16:creationId xmlns:a16="http://schemas.microsoft.com/office/drawing/2014/main" id="{BC3552AB-1E2D-C846-AED7-C8AC264A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424969" name="Text Box 9">
            <a:extLst>
              <a:ext uri="{FF2B5EF4-FFF2-40B4-BE49-F238E27FC236}">
                <a16:creationId xmlns:a16="http://schemas.microsoft.com/office/drawing/2014/main" id="{1ED0ED5F-B4B9-2140-8213-1B6002A7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424970" name="Text Box 10">
            <a:extLst>
              <a:ext uri="{FF2B5EF4-FFF2-40B4-BE49-F238E27FC236}">
                <a16:creationId xmlns:a16="http://schemas.microsoft.com/office/drawing/2014/main" id="{11750DD8-9F83-2342-AFC4-3EC1A5BFF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424971" name="Text Box 11">
            <a:extLst>
              <a:ext uri="{FF2B5EF4-FFF2-40B4-BE49-F238E27FC236}">
                <a16:creationId xmlns:a16="http://schemas.microsoft.com/office/drawing/2014/main" id="{0E872AED-91CC-4D46-9258-54DFB7759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424972" name="Text Box 12">
            <a:extLst>
              <a:ext uri="{FF2B5EF4-FFF2-40B4-BE49-F238E27FC236}">
                <a16:creationId xmlns:a16="http://schemas.microsoft.com/office/drawing/2014/main" id="{F2DB1E3B-54C3-914C-8746-D543289F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424973" name="Text Box 13">
            <a:extLst>
              <a:ext uri="{FF2B5EF4-FFF2-40B4-BE49-F238E27FC236}">
                <a16:creationId xmlns:a16="http://schemas.microsoft.com/office/drawing/2014/main" id="{5D0D6C6D-5319-3D4F-88C1-CAD202408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424974" name="Text Box 14">
            <a:extLst>
              <a:ext uri="{FF2B5EF4-FFF2-40B4-BE49-F238E27FC236}">
                <a16:creationId xmlns:a16="http://schemas.microsoft.com/office/drawing/2014/main" id="{4EBA970A-FF0C-EB46-8765-38AC9093B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424975" name="Text Box 15">
            <a:extLst>
              <a:ext uri="{FF2B5EF4-FFF2-40B4-BE49-F238E27FC236}">
                <a16:creationId xmlns:a16="http://schemas.microsoft.com/office/drawing/2014/main" id="{B55DA543-B13F-DD4C-B6C3-97FE1BE6A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424976" name="Text Box 16">
            <a:extLst>
              <a:ext uri="{FF2B5EF4-FFF2-40B4-BE49-F238E27FC236}">
                <a16:creationId xmlns:a16="http://schemas.microsoft.com/office/drawing/2014/main" id="{7E240FB9-E2EE-D34A-840F-CA260682F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424977" name="Text Box 17">
            <a:extLst>
              <a:ext uri="{FF2B5EF4-FFF2-40B4-BE49-F238E27FC236}">
                <a16:creationId xmlns:a16="http://schemas.microsoft.com/office/drawing/2014/main" id="{9D20A176-0D5B-8B4D-9703-56E7C5972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424978" name="Text Box 18">
            <a:extLst>
              <a:ext uri="{FF2B5EF4-FFF2-40B4-BE49-F238E27FC236}">
                <a16:creationId xmlns:a16="http://schemas.microsoft.com/office/drawing/2014/main" id="{4BB74CA4-C731-B44F-9C51-095C93C71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424979" name="Text Box 19">
            <a:extLst>
              <a:ext uri="{FF2B5EF4-FFF2-40B4-BE49-F238E27FC236}">
                <a16:creationId xmlns:a16="http://schemas.microsoft.com/office/drawing/2014/main" id="{00DC3577-6EA3-8C47-9C56-4989A5884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424980" name="Text Box 20">
            <a:extLst>
              <a:ext uri="{FF2B5EF4-FFF2-40B4-BE49-F238E27FC236}">
                <a16:creationId xmlns:a16="http://schemas.microsoft.com/office/drawing/2014/main" id="{CEC3243F-F30A-E247-90B6-98BB83F47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24981" name="Text Box 21">
            <a:extLst>
              <a:ext uri="{FF2B5EF4-FFF2-40B4-BE49-F238E27FC236}">
                <a16:creationId xmlns:a16="http://schemas.microsoft.com/office/drawing/2014/main" id="{7FB07684-FFF3-4C47-B33E-927382592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424982" name="Text Box 22">
            <a:extLst>
              <a:ext uri="{FF2B5EF4-FFF2-40B4-BE49-F238E27FC236}">
                <a16:creationId xmlns:a16="http://schemas.microsoft.com/office/drawing/2014/main" id="{1C996FB8-A87A-0D47-B4EF-3614F1FCF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424983" name="Text Box 23">
            <a:extLst>
              <a:ext uri="{FF2B5EF4-FFF2-40B4-BE49-F238E27FC236}">
                <a16:creationId xmlns:a16="http://schemas.microsoft.com/office/drawing/2014/main" id="{B2A40E35-F3B6-EB42-9FDB-9CB6C10F5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424984" name="Text Box 24">
            <a:extLst>
              <a:ext uri="{FF2B5EF4-FFF2-40B4-BE49-F238E27FC236}">
                <a16:creationId xmlns:a16="http://schemas.microsoft.com/office/drawing/2014/main" id="{A343B5EB-9759-AC4F-BA8F-59F11EA48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424985" name="Text Box 25">
            <a:extLst>
              <a:ext uri="{FF2B5EF4-FFF2-40B4-BE49-F238E27FC236}">
                <a16:creationId xmlns:a16="http://schemas.microsoft.com/office/drawing/2014/main" id="{B3BA47E3-DDBE-3347-926F-D86C4E00B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424986" name="Text Box 26">
            <a:extLst>
              <a:ext uri="{FF2B5EF4-FFF2-40B4-BE49-F238E27FC236}">
                <a16:creationId xmlns:a16="http://schemas.microsoft.com/office/drawing/2014/main" id="{3F568469-778B-F244-AA7C-63798FCF5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424987" name="Text Box 27">
            <a:extLst>
              <a:ext uri="{FF2B5EF4-FFF2-40B4-BE49-F238E27FC236}">
                <a16:creationId xmlns:a16="http://schemas.microsoft.com/office/drawing/2014/main" id="{6CD0C9C4-CF9C-F641-8B43-9A11B1775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424988" name="Text Box 28">
            <a:extLst>
              <a:ext uri="{FF2B5EF4-FFF2-40B4-BE49-F238E27FC236}">
                <a16:creationId xmlns:a16="http://schemas.microsoft.com/office/drawing/2014/main" id="{BCFF20CB-C840-464B-ACEC-8D8CC4443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424989" name="Text Box 29">
            <a:extLst>
              <a:ext uri="{FF2B5EF4-FFF2-40B4-BE49-F238E27FC236}">
                <a16:creationId xmlns:a16="http://schemas.microsoft.com/office/drawing/2014/main" id="{7DFBE828-86BF-9D48-BDA8-FEF6AD2BC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424990" name="Text Box 30">
            <a:extLst>
              <a:ext uri="{FF2B5EF4-FFF2-40B4-BE49-F238E27FC236}">
                <a16:creationId xmlns:a16="http://schemas.microsoft.com/office/drawing/2014/main" id="{ADE020F4-0091-3945-9C87-7E6C118E1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424991" name="Text Box 31">
            <a:extLst>
              <a:ext uri="{FF2B5EF4-FFF2-40B4-BE49-F238E27FC236}">
                <a16:creationId xmlns:a16="http://schemas.microsoft.com/office/drawing/2014/main" id="{8C066998-A5BE-B74E-B41C-B8D6FD516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424992" name="Text Box 32">
            <a:extLst>
              <a:ext uri="{FF2B5EF4-FFF2-40B4-BE49-F238E27FC236}">
                <a16:creationId xmlns:a16="http://schemas.microsoft.com/office/drawing/2014/main" id="{9946B3FF-0848-EC46-B18A-80F0E0DD6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424993" name="Text Box 33">
            <a:extLst>
              <a:ext uri="{FF2B5EF4-FFF2-40B4-BE49-F238E27FC236}">
                <a16:creationId xmlns:a16="http://schemas.microsoft.com/office/drawing/2014/main" id="{61E573D4-ECFB-EE47-BDF7-933CF3061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424994" name="Text Box 34">
            <a:extLst>
              <a:ext uri="{FF2B5EF4-FFF2-40B4-BE49-F238E27FC236}">
                <a16:creationId xmlns:a16="http://schemas.microsoft.com/office/drawing/2014/main" id="{954E923F-DC44-784C-8C4A-D6E0A122C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424995" name="Text Box 35">
            <a:extLst>
              <a:ext uri="{FF2B5EF4-FFF2-40B4-BE49-F238E27FC236}">
                <a16:creationId xmlns:a16="http://schemas.microsoft.com/office/drawing/2014/main" id="{A2884226-C394-5441-BE3F-3C573CEFB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2" grpId="0" animBg="1"/>
      <p:bldP spid="424963" grpId="0" animBg="1"/>
      <p:bldP spid="424965" grpId="0" animBg="1"/>
      <p:bldP spid="424966" grpId="0"/>
      <p:bldP spid="424966" grpId="1"/>
      <p:bldP spid="424967" grpId="0" animBg="1"/>
      <p:bldP spid="424968" grpId="0" animBg="1"/>
      <p:bldP spid="424969" grpId="0" animBg="1"/>
      <p:bldP spid="424970" grpId="0" animBg="1"/>
      <p:bldP spid="424971" grpId="0" animBg="1"/>
      <p:bldP spid="424972" grpId="0" animBg="1"/>
      <p:bldP spid="424973" grpId="0" animBg="1"/>
      <p:bldP spid="424974" grpId="0" animBg="1"/>
      <p:bldP spid="424975" grpId="0" animBg="1"/>
      <p:bldP spid="424976" grpId="0" animBg="1"/>
      <p:bldP spid="424977" grpId="0" animBg="1"/>
      <p:bldP spid="424978" grpId="0" animBg="1"/>
      <p:bldP spid="424979" grpId="0" animBg="1"/>
      <p:bldP spid="424980" grpId="0" animBg="1"/>
      <p:bldP spid="424981" grpId="0" animBg="1"/>
      <p:bldP spid="424982" grpId="0" animBg="1"/>
      <p:bldP spid="424983" grpId="0" animBg="1"/>
      <p:bldP spid="424984" grpId="0" animBg="1"/>
      <p:bldP spid="424985" grpId="0" animBg="1"/>
      <p:bldP spid="424986" grpId="0" animBg="1"/>
      <p:bldP spid="424987" grpId="0" animBg="1"/>
      <p:bldP spid="424988" grpId="0" animBg="1"/>
      <p:bldP spid="424989" grpId="0" animBg="1"/>
      <p:bldP spid="424990" grpId="0" animBg="1"/>
      <p:bldP spid="424991" grpId="0" animBg="1"/>
      <p:bldP spid="424992" grpId="0" animBg="1"/>
      <p:bldP spid="424993" grpId="0" animBg="1"/>
      <p:bldP spid="424994" grpId="0" animBg="1"/>
      <p:bldP spid="424995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596</Words>
  <Application>Microsoft Macintosh PowerPoint</Application>
  <PresentationFormat>On-screen Show (4:3)</PresentationFormat>
  <Paragraphs>205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Symbol</vt:lpstr>
      <vt:lpstr>Times</vt:lpstr>
      <vt:lpstr>Blank Presentation</vt:lpstr>
      <vt:lpstr>Photons</vt:lpstr>
      <vt:lpstr>The formations of spectral lines</vt:lpstr>
      <vt:lpstr>Question 7 </vt:lpstr>
      <vt:lpstr>Question 8 </vt:lpstr>
      <vt:lpstr>Light production</vt:lpstr>
      <vt:lpstr>Questions coming …</vt:lpstr>
      <vt:lpstr>Question 9 </vt:lpstr>
      <vt:lpstr>Question 10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physics of light</dc:title>
  <cp:lastModifiedBy>Tibor Torma</cp:lastModifiedBy>
  <cp:revision>228</cp:revision>
  <dcterms:modified xsi:type="dcterms:W3CDTF">2025-10-02T04:27:36Z</dcterms:modified>
</cp:coreProperties>
</file>